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1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6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484" r:id="rId3"/>
    <p:sldId id="482" r:id="rId4"/>
    <p:sldId id="483" r:id="rId5"/>
    <p:sldId id="485" r:id="rId6"/>
    <p:sldId id="468" r:id="rId7"/>
    <p:sldId id="376" r:id="rId8"/>
    <p:sldId id="457" r:id="rId9"/>
    <p:sldId id="486" r:id="rId10"/>
    <p:sldId id="489" r:id="rId11"/>
    <p:sldId id="487" r:id="rId12"/>
    <p:sldId id="490" r:id="rId13"/>
    <p:sldId id="491" r:id="rId14"/>
    <p:sldId id="500" r:id="rId15"/>
    <p:sldId id="384" r:id="rId16"/>
    <p:sldId id="380" r:id="rId17"/>
    <p:sldId id="496" r:id="rId18"/>
    <p:sldId id="389" r:id="rId19"/>
    <p:sldId id="494" r:id="rId20"/>
    <p:sldId id="495" r:id="rId21"/>
    <p:sldId id="493" r:id="rId22"/>
    <p:sldId id="396" r:id="rId23"/>
    <p:sldId id="481" r:id="rId24"/>
    <p:sldId id="458" r:id="rId25"/>
    <p:sldId id="459" r:id="rId26"/>
    <p:sldId id="460" r:id="rId27"/>
    <p:sldId id="498" r:id="rId28"/>
    <p:sldId id="418" r:id="rId29"/>
    <p:sldId id="502" r:id="rId30"/>
  </p:sldIdLst>
  <p:sldSz cx="9144000" cy="6858000" type="screen4x3"/>
  <p:notesSz cx="7150100" cy="9448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4D2403"/>
    <a:srgbClr val="00823B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9" autoAdjust="0"/>
    <p:restoredTop sz="74765" autoAdjust="0"/>
  </p:normalViewPr>
  <p:slideViewPr>
    <p:cSldViewPr>
      <p:cViewPr>
        <p:scale>
          <a:sx n="105" d="100"/>
          <a:sy n="105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2184" y="-120"/>
      </p:cViewPr>
      <p:guideLst>
        <p:guide orient="horz" pos="2976"/>
        <p:guide pos="22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auto1\private\fromcho\mascots11-oh\kiye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auto1\private\fromcho\mascots11-oh\kiye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auto1\private\fromcho\mascots11-oh\kiye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auto1\private\fromcho\mascots11-oh\kiye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auto1\private\fromcho\mascots11-oh\kiye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auto1\private\fromcho\mascots11-oh\kiye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370516185477"/>
          <c:y val="0.200462962962963"/>
          <c:w val="0.805282152230971"/>
          <c:h val="0.629243584135316"/>
        </c:manualLayout>
      </c:layout>
      <c:lineChart>
        <c:grouping val="standard"/>
        <c:varyColors val="0"/>
        <c:ser>
          <c:idx val="0"/>
          <c:order val="0"/>
          <c:tx>
            <c:strRef>
              <c:f>Sheet1!$J$3</c:f>
              <c:strCache>
                <c:ptCount val="1"/>
                <c:pt idx="0">
                  <c:v>Sim</c:v>
                </c:pt>
              </c:strCache>
            </c:strRef>
          </c:tx>
          <c:cat>
            <c:strRef>
              <c:f>Sheet1!$K$2:$P$2</c:f>
              <c:strCache>
                <c:ptCount val="6"/>
                <c:pt idx="0">
                  <c:v>128KB</c:v>
                </c:pt>
                <c:pt idx="1">
                  <c:v>256KB</c:v>
                </c:pt>
                <c:pt idx="2">
                  <c:v>512KB</c:v>
                </c:pt>
                <c:pt idx="3">
                  <c:v>1MB</c:v>
                </c:pt>
                <c:pt idx="4">
                  <c:v>2MB</c:v>
                </c:pt>
                <c:pt idx="5">
                  <c:v>4MB</c:v>
                </c:pt>
              </c:strCache>
            </c:strRef>
          </c:cat>
          <c:val>
            <c:numRef>
              <c:f>Sheet1!$K$3:$P$3</c:f>
              <c:numCache>
                <c:formatCode>0.00</c:formatCode>
                <c:ptCount val="6"/>
                <c:pt idx="0">
                  <c:v>1.441028225806451</c:v>
                </c:pt>
                <c:pt idx="1">
                  <c:v>1.216229838709677</c:v>
                </c:pt>
                <c:pt idx="2">
                  <c:v>1.140814012096774</c:v>
                </c:pt>
                <c:pt idx="3">
                  <c:v>1.109816028225806</c:v>
                </c:pt>
                <c:pt idx="4">
                  <c:v>1.045992943548387</c:v>
                </c:pt>
                <c:pt idx="5" formatCode="General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Sheet1!$J$4</c:f>
              <c:strCache>
                <c:ptCount val="1"/>
                <c:pt idx="0">
                  <c:v>Anal</c:v>
                </c:pt>
              </c:strCache>
            </c:strRef>
          </c:tx>
          <c:cat>
            <c:strRef>
              <c:f>Sheet1!$K$2:$P$2</c:f>
              <c:strCache>
                <c:ptCount val="6"/>
                <c:pt idx="0">
                  <c:v>128KB</c:v>
                </c:pt>
                <c:pt idx="1">
                  <c:v>256KB</c:v>
                </c:pt>
                <c:pt idx="2">
                  <c:v>512KB</c:v>
                </c:pt>
                <c:pt idx="3">
                  <c:v>1MB</c:v>
                </c:pt>
                <c:pt idx="4">
                  <c:v>2MB</c:v>
                </c:pt>
                <c:pt idx="5">
                  <c:v>4MB</c:v>
                </c:pt>
              </c:strCache>
            </c:strRef>
          </c:cat>
          <c:val>
            <c:numRef>
              <c:f>Sheet1!$K$4:$P$4</c:f>
              <c:numCache>
                <c:formatCode>0.00</c:formatCode>
                <c:ptCount val="6"/>
                <c:pt idx="0">
                  <c:v>1.682109037639546</c:v>
                </c:pt>
                <c:pt idx="1">
                  <c:v>1.398921800512556</c:v>
                </c:pt>
                <c:pt idx="2">
                  <c:v>1.222166160930224</c:v>
                </c:pt>
                <c:pt idx="3">
                  <c:v>1.11184142863959</c:v>
                </c:pt>
                <c:pt idx="4">
                  <c:v>1.042980561830695</c:v>
                </c:pt>
                <c:pt idx="5" formatCode="General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5347112"/>
        <c:axId val="525350120"/>
      </c:lineChart>
      <c:catAx>
        <c:axId val="525347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5350120"/>
        <c:crosses val="autoZero"/>
        <c:auto val="1"/>
        <c:lblAlgn val="ctr"/>
        <c:lblOffset val="100"/>
        <c:noMultiLvlLbl val="0"/>
      </c:catAx>
      <c:valAx>
        <c:axId val="525350120"/>
        <c:scaling>
          <c:orientation val="minMax"/>
          <c:min val="0.9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Normalized CPI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5347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874890638671"/>
          <c:y val="0.00187299504228638"/>
          <c:w val="0.143763998250219"/>
          <c:h val="0.18984762321376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9405074366"/>
          <c:y val="0.200462962962963"/>
          <c:w val="0.792198818897638"/>
          <c:h val="0.629243584135316"/>
        </c:manualLayout>
      </c:layout>
      <c:lineChart>
        <c:grouping val="standard"/>
        <c:varyColors val="0"/>
        <c:ser>
          <c:idx val="0"/>
          <c:order val="0"/>
          <c:tx>
            <c:strRef>
              <c:f>Sheet1!$J$7</c:f>
              <c:strCache>
                <c:ptCount val="1"/>
                <c:pt idx="0">
                  <c:v>Sim</c:v>
                </c:pt>
              </c:strCache>
            </c:strRef>
          </c:tx>
          <c:cat>
            <c:strRef>
              <c:f>Sheet1!$K$6:$O$6</c:f>
              <c:strCache>
                <c:ptCount val="5"/>
                <c:pt idx="0">
                  <c:v>2 slots</c:v>
                </c:pt>
                <c:pt idx="1">
                  <c:v>4 slots</c:v>
                </c:pt>
                <c:pt idx="2">
                  <c:v>6 slots</c:v>
                </c:pt>
                <c:pt idx="3">
                  <c:v>8 slots</c:v>
                </c:pt>
                <c:pt idx="4">
                  <c:v>10 slots</c:v>
                </c:pt>
              </c:strCache>
            </c:strRef>
          </c:cat>
          <c:val>
            <c:numRef>
              <c:f>Sheet1!$K$7:$O$7</c:f>
              <c:numCache>
                <c:formatCode>General</c:formatCode>
                <c:ptCount val="5"/>
                <c:pt idx="0">
                  <c:v>1.049187236604455</c:v>
                </c:pt>
                <c:pt idx="1">
                  <c:v>1.005659241420831</c:v>
                </c:pt>
                <c:pt idx="2">
                  <c:v>1.001324503311258</c:v>
                </c:pt>
                <c:pt idx="3">
                  <c:v>1.000301023479831</c:v>
                </c:pt>
                <c:pt idx="4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Sheet1!$J$8</c:f>
              <c:strCache>
                <c:ptCount val="1"/>
                <c:pt idx="0">
                  <c:v>Anal</c:v>
                </c:pt>
              </c:strCache>
            </c:strRef>
          </c:tx>
          <c:cat>
            <c:strRef>
              <c:f>Sheet1!$K$6:$O$6</c:f>
              <c:strCache>
                <c:ptCount val="5"/>
                <c:pt idx="0">
                  <c:v>2 slots</c:v>
                </c:pt>
                <c:pt idx="1">
                  <c:v>4 slots</c:v>
                </c:pt>
                <c:pt idx="2">
                  <c:v>6 slots</c:v>
                </c:pt>
                <c:pt idx="3">
                  <c:v>8 slots</c:v>
                </c:pt>
                <c:pt idx="4">
                  <c:v>10 slots</c:v>
                </c:pt>
              </c:strCache>
            </c:strRef>
          </c:cat>
          <c:val>
            <c:numRef>
              <c:f>Sheet1!$K$8:$O$8</c:f>
              <c:numCache>
                <c:formatCode>General</c:formatCode>
                <c:ptCount val="5"/>
                <c:pt idx="0">
                  <c:v>1.036062251417688</c:v>
                </c:pt>
                <c:pt idx="1">
                  <c:v>1.003762133371582</c:v>
                </c:pt>
                <c:pt idx="2">
                  <c:v>1.000412698255388</c:v>
                </c:pt>
                <c:pt idx="3">
                  <c:v>1.000037880516195</c:v>
                </c:pt>
                <c:pt idx="4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191608"/>
        <c:axId val="452485160"/>
      </c:lineChart>
      <c:catAx>
        <c:axId val="452191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485160"/>
        <c:crosses val="autoZero"/>
        <c:auto val="1"/>
        <c:lblAlgn val="ctr"/>
        <c:lblOffset val="100"/>
        <c:noMultiLvlLbl val="0"/>
      </c:catAx>
      <c:valAx>
        <c:axId val="452485160"/>
        <c:scaling>
          <c:orientation val="minMax"/>
          <c:min val="0.9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Normalized CPI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191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208223972003"/>
          <c:y val="0.00187299504228638"/>
          <c:w val="0.143763998250219"/>
          <c:h val="0.18984762321376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9405074366"/>
          <c:y val="0.200462962962963"/>
          <c:w val="0.79117104111986"/>
          <c:h val="0.629243584135316"/>
        </c:manualLayout>
      </c:layout>
      <c:lineChart>
        <c:grouping val="standard"/>
        <c:varyColors val="0"/>
        <c:ser>
          <c:idx val="0"/>
          <c:order val="0"/>
          <c:tx>
            <c:strRef>
              <c:f>Sheet1!$J$11</c:f>
              <c:strCache>
                <c:ptCount val="1"/>
                <c:pt idx="0">
                  <c:v>Sim</c:v>
                </c:pt>
              </c:strCache>
            </c:strRef>
          </c:tx>
          <c:cat>
            <c:strRef>
              <c:f>Sheet1!$K$10:$P$10</c:f>
              <c:strCache>
                <c:ptCount val="6"/>
                <c:pt idx="0">
                  <c:v>128KB</c:v>
                </c:pt>
                <c:pt idx="1">
                  <c:v>256KB</c:v>
                </c:pt>
                <c:pt idx="2">
                  <c:v>512KB</c:v>
                </c:pt>
                <c:pt idx="3">
                  <c:v>1MB</c:v>
                </c:pt>
                <c:pt idx="4">
                  <c:v>2MB</c:v>
                </c:pt>
                <c:pt idx="5">
                  <c:v>4MB</c:v>
                </c:pt>
              </c:strCache>
            </c:strRef>
          </c:cat>
          <c:val>
            <c:numRef>
              <c:f>Sheet1!$K$11:$P$11</c:f>
              <c:numCache>
                <c:formatCode>0.00</c:formatCode>
                <c:ptCount val="6"/>
                <c:pt idx="0">
                  <c:v>1.008783603939313</c:v>
                </c:pt>
                <c:pt idx="1">
                  <c:v>1.006033182503771</c:v>
                </c:pt>
                <c:pt idx="2">
                  <c:v>1.005767012687427</c:v>
                </c:pt>
                <c:pt idx="3">
                  <c:v>1.005767012687427</c:v>
                </c:pt>
                <c:pt idx="4">
                  <c:v>1.00048797799663</c:v>
                </c:pt>
                <c:pt idx="5" formatCode="General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Sheet1!$J$12</c:f>
              <c:strCache>
                <c:ptCount val="1"/>
                <c:pt idx="0">
                  <c:v>Anal</c:v>
                </c:pt>
              </c:strCache>
            </c:strRef>
          </c:tx>
          <c:cat>
            <c:strRef>
              <c:f>Sheet1!$K$10:$P$10</c:f>
              <c:strCache>
                <c:ptCount val="6"/>
                <c:pt idx="0">
                  <c:v>128KB</c:v>
                </c:pt>
                <c:pt idx="1">
                  <c:v>256KB</c:v>
                </c:pt>
                <c:pt idx="2">
                  <c:v>512KB</c:v>
                </c:pt>
                <c:pt idx="3">
                  <c:v>1MB</c:v>
                </c:pt>
                <c:pt idx="4">
                  <c:v>2MB</c:v>
                </c:pt>
                <c:pt idx="5">
                  <c:v>4MB</c:v>
                </c:pt>
              </c:strCache>
            </c:strRef>
          </c:cat>
          <c:val>
            <c:numRef>
              <c:f>Sheet1!$K$12:$P$12</c:f>
              <c:numCache>
                <c:formatCode>0.00</c:formatCode>
                <c:ptCount val="6"/>
                <c:pt idx="0">
                  <c:v>1.021585873567187</c:v>
                </c:pt>
                <c:pt idx="1">
                  <c:v>1.017087312195823</c:v>
                </c:pt>
                <c:pt idx="2">
                  <c:v>1.01268132987877</c:v>
                </c:pt>
                <c:pt idx="3">
                  <c:v>1.008366021366638</c:v>
                </c:pt>
                <c:pt idx="4">
                  <c:v>1.004139520619507</c:v>
                </c:pt>
                <c:pt idx="5" formatCode="General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931944"/>
        <c:axId val="452914952"/>
      </c:lineChart>
      <c:catAx>
        <c:axId val="452931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914952"/>
        <c:crosses val="autoZero"/>
        <c:auto val="1"/>
        <c:lblAlgn val="ctr"/>
        <c:lblOffset val="100"/>
        <c:noMultiLvlLbl val="0"/>
      </c:catAx>
      <c:valAx>
        <c:axId val="452914952"/>
        <c:scaling>
          <c:orientation val="minMax"/>
          <c:min val="0.9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Normalized CPI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931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208223972003"/>
          <c:y val="0.00187299504228638"/>
          <c:w val="0.143763998250219"/>
          <c:h val="0.18984762321376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9405074366"/>
          <c:y val="0.200462962962963"/>
          <c:w val="0.797754374453194"/>
          <c:h val="0.629243584135316"/>
        </c:manualLayout>
      </c:layout>
      <c:lineChart>
        <c:grouping val="standard"/>
        <c:varyColors val="0"/>
        <c:ser>
          <c:idx val="0"/>
          <c:order val="0"/>
          <c:tx>
            <c:strRef>
              <c:f>Sheet1!$J$15</c:f>
              <c:strCache>
                <c:ptCount val="1"/>
                <c:pt idx="0">
                  <c:v>Sim</c:v>
                </c:pt>
              </c:strCache>
            </c:strRef>
          </c:tx>
          <c:cat>
            <c:strRef>
              <c:f>Sheet1!$K$14:$O$14</c:f>
              <c:strCache>
                <c:ptCount val="5"/>
                <c:pt idx="0">
                  <c:v>2 slots</c:v>
                </c:pt>
                <c:pt idx="1">
                  <c:v>4 slots</c:v>
                </c:pt>
                <c:pt idx="2">
                  <c:v>6 slots</c:v>
                </c:pt>
                <c:pt idx="3">
                  <c:v>8 slots</c:v>
                </c:pt>
                <c:pt idx="4">
                  <c:v>10 slots</c:v>
                </c:pt>
              </c:strCache>
            </c:strRef>
          </c:cat>
          <c:val>
            <c:numRef>
              <c:f>Sheet1!$K$15:$O$15</c:f>
              <c:numCache>
                <c:formatCode>General</c:formatCode>
                <c:ptCount val="5"/>
                <c:pt idx="0">
                  <c:v>1.390134331645012</c:v>
                </c:pt>
                <c:pt idx="1">
                  <c:v>1.099097115172869</c:v>
                </c:pt>
                <c:pt idx="2">
                  <c:v>1.037480731116494</c:v>
                </c:pt>
                <c:pt idx="3">
                  <c:v>1.005373265800484</c:v>
                </c:pt>
                <c:pt idx="4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Sheet1!$J$16</c:f>
              <c:strCache>
                <c:ptCount val="1"/>
                <c:pt idx="0">
                  <c:v>Anal</c:v>
                </c:pt>
              </c:strCache>
            </c:strRef>
          </c:tx>
          <c:cat>
            <c:strRef>
              <c:f>Sheet1!$K$14:$O$14</c:f>
              <c:strCache>
                <c:ptCount val="5"/>
                <c:pt idx="0">
                  <c:v>2 slots</c:v>
                </c:pt>
                <c:pt idx="1">
                  <c:v>4 slots</c:v>
                </c:pt>
                <c:pt idx="2">
                  <c:v>6 slots</c:v>
                </c:pt>
                <c:pt idx="3">
                  <c:v>8 slots</c:v>
                </c:pt>
                <c:pt idx="4">
                  <c:v>10 slots</c:v>
                </c:pt>
              </c:strCache>
            </c:strRef>
          </c:cat>
          <c:val>
            <c:numRef>
              <c:f>Sheet1!$K$16:$O$16</c:f>
              <c:numCache>
                <c:formatCode>General</c:formatCode>
                <c:ptCount val="5"/>
                <c:pt idx="0">
                  <c:v>1.385124233177081</c:v>
                </c:pt>
                <c:pt idx="1">
                  <c:v>1.113228332263285</c:v>
                </c:pt>
                <c:pt idx="2">
                  <c:v>1.036647196073604</c:v>
                </c:pt>
                <c:pt idx="3">
                  <c:v>1.010024569329551</c:v>
                </c:pt>
                <c:pt idx="4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897640"/>
        <c:axId val="452900648"/>
      </c:lineChart>
      <c:catAx>
        <c:axId val="452897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900648"/>
        <c:crosses val="autoZero"/>
        <c:auto val="1"/>
        <c:lblAlgn val="ctr"/>
        <c:lblOffset val="100"/>
        <c:noMultiLvlLbl val="0"/>
      </c:catAx>
      <c:valAx>
        <c:axId val="452900648"/>
        <c:scaling>
          <c:orientation val="minMax"/>
          <c:min val="0.9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Normalized CPI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897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208223972003"/>
          <c:y val="0.00187299504228638"/>
          <c:w val="0.143763998250219"/>
          <c:h val="0.18984762321376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9405074366"/>
          <c:y val="0.200462962962963"/>
          <c:w val="0.797754374453194"/>
          <c:h val="0.649162656751239"/>
        </c:manualLayout>
      </c:layout>
      <c:lineChart>
        <c:grouping val="standard"/>
        <c:varyColors val="0"/>
        <c:ser>
          <c:idx val="0"/>
          <c:order val="0"/>
          <c:tx>
            <c:strRef>
              <c:f>Sheet1!$J$19</c:f>
              <c:strCache>
                <c:ptCount val="1"/>
                <c:pt idx="0">
                  <c:v>Sim</c:v>
                </c:pt>
              </c:strCache>
            </c:strRef>
          </c:tx>
          <c:cat>
            <c:strRef>
              <c:f>Sheet1!$K$18:$P$18</c:f>
              <c:strCache>
                <c:ptCount val="6"/>
                <c:pt idx="0">
                  <c:v>128KB</c:v>
                </c:pt>
                <c:pt idx="1">
                  <c:v>256KB</c:v>
                </c:pt>
                <c:pt idx="2">
                  <c:v>512KB</c:v>
                </c:pt>
                <c:pt idx="3">
                  <c:v>1MB</c:v>
                </c:pt>
                <c:pt idx="4">
                  <c:v>2MB</c:v>
                </c:pt>
                <c:pt idx="5">
                  <c:v>4MB</c:v>
                </c:pt>
              </c:strCache>
            </c:strRef>
          </c:cat>
          <c:val>
            <c:numRef>
              <c:f>Sheet1!$K$19:$P$19</c:f>
              <c:numCache>
                <c:formatCode>0.00</c:formatCode>
                <c:ptCount val="6"/>
                <c:pt idx="0">
                  <c:v>1.080652653582627</c:v>
                </c:pt>
                <c:pt idx="1">
                  <c:v>1.044710254325862</c:v>
                </c:pt>
                <c:pt idx="2">
                  <c:v>1.031471373824178</c:v>
                </c:pt>
                <c:pt idx="3">
                  <c:v>1.030484264313088</c:v>
                </c:pt>
                <c:pt idx="4">
                  <c:v>1.027174544187667</c:v>
                </c:pt>
                <c:pt idx="5" formatCode="General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Sheet1!$J$20</c:f>
              <c:strCache>
                <c:ptCount val="1"/>
                <c:pt idx="0">
                  <c:v>Anal</c:v>
                </c:pt>
              </c:strCache>
            </c:strRef>
          </c:tx>
          <c:cat>
            <c:strRef>
              <c:f>Sheet1!$K$18:$P$18</c:f>
              <c:strCache>
                <c:ptCount val="6"/>
                <c:pt idx="0">
                  <c:v>128KB</c:v>
                </c:pt>
                <c:pt idx="1">
                  <c:v>256KB</c:v>
                </c:pt>
                <c:pt idx="2">
                  <c:v>512KB</c:v>
                </c:pt>
                <c:pt idx="3">
                  <c:v>1MB</c:v>
                </c:pt>
                <c:pt idx="4">
                  <c:v>2MB</c:v>
                </c:pt>
                <c:pt idx="5">
                  <c:v>4MB</c:v>
                </c:pt>
              </c:strCache>
            </c:strRef>
          </c:cat>
          <c:val>
            <c:numRef>
              <c:f>Sheet1!$K$20:$P$20</c:f>
              <c:numCache>
                <c:formatCode>0.00</c:formatCode>
                <c:ptCount val="6"/>
                <c:pt idx="0">
                  <c:v>1.126674113055637</c:v>
                </c:pt>
                <c:pt idx="1">
                  <c:v>1.076580826538238</c:v>
                </c:pt>
                <c:pt idx="2">
                  <c:v>1.043986581327368</c:v>
                </c:pt>
                <c:pt idx="3">
                  <c:v>1.022778453557647</c:v>
                </c:pt>
                <c:pt idx="4">
                  <c:v>1.008978941386498</c:v>
                </c:pt>
                <c:pt idx="5" formatCode="General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753112"/>
        <c:axId val="452748296"/>
      </c:lineChart>
      <c:catAx>
        <c:axId val="452753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748296"/>
        <c:crosses val="autoZero"/>
        <c:auto val="1"/>
        <c:lblAlgn val="ctr"/>
        <c:lblOffset val="100"/>
        <c:noMultiLvlLbl val="0"/>
      </c:catAx>
      <c:valAx>
        <c:axId val="452748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Normalized CPI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753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013779527559"/>
          <c:y val="0.00455526392534267"/>
          <c:w val="0.143763998250219"/>
          <c:h val="0.18984762321376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9405074366"/>
          <c:y val="0.200462962962963"/>
          <c:w val="0.792198818897638"/>
          <c:h val="0.629243584135316"/>
        </c:manualLayout>
      </c:layout>
      <c:lineChart>
        <c:grouping val="standard"/>
        <c:varyColors val="0"/>
        <c:ser>
          <c:idx val="0"/>
          <c:order val="0"/>
          <c:tx>
            <c:strRef>
              <c:f>Sheet1!$J$23</c:f>
              <c:strCache>
                <c:ptCount val="1"/>
                <c:pt idx="0">
                  <c:v>Sim</c:v>
                </c:pt>
              </c:strCache>
            </c:strRef>
          </c:tx>
          <c:cat>
            <c:strRef>
              <c:f>Sheet1!$K$22:$O$22</c:f>
              <c:strCache>
                <c:ptCount val="5"/>
                <c:pt idx="0">
                  <c:v>2 slots</c:v>
                </c:pt>
                <c:pt idx="1">
                  <c:v>4 slots</c:v>
                </c:pt>
                <c:pt idx="2">
                  <c:v>6 slots</c:v>
                </c:pt>
                <c:pt idx="3">
                  <c:v>8 slots</c:v>
                </c:pt>
                <c:pt idx="4">
                  <c:v>10 slots</c:v>
                </c:pt>
              </c:strCache>
            </c:strRef>
          </c:cat>
          <c:val>
            <c:numRef>
              <c:f>Sheet1!$K$23:$O$23</c:f>
              <c:numCache>
                <c:formatCode>General</c:formatCode>
                <c:ptCount val="5"/>
                <c:pt idx="0">
                  <c:v>1.557911908646004</c:v>
                </c:pt>
                <c:pt idx="1">
                  <c:v>1.181076672104404</c:v>
                </c:pt>
                <c:pt idx="2">
                  <c:v>1.042849374660141</c:v>
                </c:pt>
                <c:pt idx="3">
                  <c:v>1.012126155519304</c:v>
                </c:pt>
                <c:pt idx="4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Sheet1!$J$24</c:f>
              <c:strCache>
                <c:ptCount val="1"/>
                <c:pt idx="0">
                  <c:v>Anal</c:v>
                </c:pt>
              </c:strCache>
            </c:strRef>
          </c:tx>
          <c:cat>
            <c:strRef>
              <c:f>Sheet1!$K$22:$O$22</c:f>
              <c:strCache>
                <c:ptCount val="5"/>
                <c:pt idx="0">
                  <c:v>2 slots</c:v>
                </c:pt>
                <c:pt idx="1">
                  <c:v>4 slots</c:v>
                </c:pt>
                <c:pt idx="2">
                  <c:v>6 slots</c:v>
                </c:pt>
                <c:pt idx="3">
                  <c:v>8 slots</c:v>
                </c:pt>
                <c:pt idx="4">
                  <c:v>10 slots</c:v>
                </c:pt>
              </c:strCache>
            </c:strRef>
          </c:cat>
          <c:val>
            <c:numRef>
              <c:f>Sheet1!$K$24:$O$24</c:f>
              <c:numCache>
                <c:formatCode>General</c:formatCode>
                <c:ptCount val="5"/>
                <c:pt idx="0">
                  <c:v>1.790735780597531</c:v>
                </c:pt>
                <c:pt idx="1">
                  <c:v>1.229715378285283</c:v>
                </c:pt>
                <c:pt idx="2">
                  <c:v>1.061924136887765</c:v>
                </c:pt>
                <c:pt idx="3">
                  <c:v>1.013466073899481</c:v>
                </c:pt>
                <c:pt idx="4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689816"/>
        <c:axId val="452686664"/>
      </c:lineChart>
      <c:catAx>
        <c:axId val="452689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686664"/>
        <c:crosses val="autoZero"/>
        <c:auto val="1"/>
        <c:lblAlgn val="ctr"/>
        <c:lblOffset val="100"/>
        <c:noMultiLvlLbl val="0"/>
      </c:catAx>
      <c:valAx>
        <c:axId val="452686664"/>
        <c:scaling>
          <c:orientation val="minMax"/>
          <c:min val="0.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Normalized CPI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2689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208223972003"/>
          <c:y val="0.00187299504228638"/>
          <c:w val="0.143763998250219"/>
          <c:h val="0.18984762321376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Relationship Id="rId3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98687" cy="471815"/>
          </a:xfrm>
          <a:prstGeom prst="rect">
            <a:avLst/>
          </a:prstGeom>
        </p:spPr>
        <p:txBody>
          <a:bodyPr vert="horz" lIns="89721" tIns="44860" rIns="89721" bIns="448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49863" y="1"/>
            <a:ext cx="3098687" cy="471815"/>
          </a:xfrm>
          <a:prstGeom prst="rect">
            <a:avLst/>
          </a:prstGeom>
        </p:spPr>
        <p:txBody>
          <a:bodyPr vert="horz" lIns="89721" tIns="44860" rIns="89721" bIns="44860" rtlCol="0"/>
          <a:lstStyle>
            <a:lvl1pPr algn="r">
              <a:defRPr sz="1200"/>
            </a:lvl1pPr>
          </a:lstStyle>
          <a:p>
            <a:fld id="{9C232BDF-9CB0-452F-89A0-55E71F0298D9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75424"/>
            <a:ext cx="3098687" cy="471815"/>
          </a:xfrm>
          <a:prstGeom prst="rect">
            <a:avLst/>
          </a:prstGeom>
        </p:spPr>
        <p:txBody>
          <a:bodyPr vert="horz" lIns="89721" tIns="44860" rIns="89721" bIns="448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49863" y="8975424"/>
            <a:ext cx="3098687" cy="471815"/>
          </a:xfrm>
          <a:prstGeom prst="rect">
            <a:avLst/>
          </a:prstGeom>
        </p:spPr>
        <p:txBody>
          <a:bodyPr vert="horz" lIns="89721" tIns="44860" rIns="89721" bIns="44860" rtlCol="0" anchor="b"/>
          <a:lstStyle>
            <a:lvl1pPr algn="r">
              <a:defRPr sz="1200"/>
            </a:lvl1pPr>
          </a:lstStyle>
          <a:p>
            <a:fld id="{9FCB7F46-C31C-4D24-A9A3-997F58224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7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98377" cy="472440"/>
          </a:xfrm>
          <a:prstGeom prst="rect">
            <a:avLst/>
          </a:prstGeom>
        </p:spPr>
        <p:txBody>
          <a:bodyPr vert="horz" lIns="94844" tIns="47422" rIns="94844" bIns="4742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0068" y="1"/>
            <a:ext cx="3098377" cy="472440"/>
          </a:xfrm>
          <a:prstGeom prst="rect">
            <a:avLst/>
          </a:prstGeom>
        </p:spPr>
        <p:txBody>
          <a:bodyPr vert="horz" lIns="94844" tIns="47422" rIns="94844" bIns="47422" rtlCol="0"/>
          <a:lstStyle>
            <a:lvl1pPr algn="r">
              <a:defRPr sz="1300"/>
            </a:lvl1pPr>
          </a:lstStyle>
          <a:p>
            <a:fld id="{DE6FACA4-398A-412F-8CD2-64F0A26B7228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709613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4" tIns="47422" rIns="94844" bIns="474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5010" y="4488180"/>
            <a:ext cx="5720080" cy="4251960"/>
          </a:xfrm>
          <a:prstGeom prst="rect">
            <a:avLst/>
          </a:prstGeom>
        </p:spPr>
        <p:txBody>
          <a:bodyPr vert="horz" lIns="94844" tIns="47422" rIns="94844" bIns="47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74721"/>
            <a:ext cx="3098377" cy="472440"/>
          </a:xfrm>
          <a:prstGeom prst="rect">
            <a:avLst/>
          </a:prstGeom>
        </p:spPr>
        <p:txBody>
          <a:bodyPr vert="horz" lIns="94844" tIns="47422" rIns="94844" bIns="4742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0068" y="8974721"/>
            <a:ext cx="3098377" cy="472440"/>
          </a:xfrm>
          <a:prstGeom prst="rect">
            <a:avLst/>
          </a:prstGeom>
        </p:spPr>
        <p:txBody>
          <a:bodyPr vert="horz" lIns="94844" tIns="47422" rIns="94844" bIns="47422" rtlCol="0" anchor="b"/>
          <a:lstStyle>
            <a:lvl1pPr algn="r">
              <a:defRPr sz="1300"/>
            </a:lvl1pPr>
          </a:lstStyle>
          <a:p>
            <a:fld id="{02096C8C-4DF1-4907-A3AB-EA66F6C37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96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59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6C8C-4DF1-4907-A3AB-EA66F6C372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6858000" cy="14478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6858000" cy="381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90600" y="1676400"/>
            <a:ext cx="7315200" cy="17373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50520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34328" y="3628074"/>
            <a:ext cx="542734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200400" y="4572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845552" y="6356350"/>
            <a:ext cx="10698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12/03/10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8600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11713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SzPct val="76000"/>
        <a:buFont typeface="Wingdings 3"/>
        <a:buChar char="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spcAft>
          <a:spcPts val="600"/>
        </a:spcAft>
        <a:buClr>
          <a:schemeClr val="accent2"/>
        </a:buClr>
        <a:buSzPct val="76000"/>
        <a:buFont typeface="Wingdings 3"/>
        <a:buChar char="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spcAft>
          <a:spcPts val="600"/>
        </a:spcAft>
        <a:buClr>
          <a:schemeClr val="bg1">
            <a:shade val="50000"/>
          </a:schemeClr>
        </a:buClr>
        <a:buSzPct val="76000"/>
        <a:buFont typeface="Wingdings 3"/>
        <a:buChar char=""/>
        <a:defRPr kumimoji="0" sz="1800" kern="1200">
          <a:solidFill>
            <a:srgbClr val="984807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spcAft>
          <a:spcPts val="600"/>
        </a:spcAft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spcAft>
          <a:spcPts val="600"/>
        </a:spcAft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9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9.wmf"/><Relationship Id="rId8" Type="http://schemas.openxmlformats.org/officeDocument/2006/relationships/oleObject" Target="../embeddings/oleObject12.bin"/><Relationship Id="rId9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15.bin"/><Relationship Id="rId9" Type="http://schemas.openxmlformats.org/officeDocument/2006/relationships/image" Target="../media/image23.wmf"/><Relationship Id="rId10" Type="http://schemas.openxmlformats.org/officeDocument/2006/relationships/oleObject" Target="../embeddings/oleObject16.bin"/><Relationship Id="rId11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26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7.wmf"/><Relationship Id="rId8" Type="http://schemas.openxmlformats.org/officeDocument/2006/relationships/oleObject" Target="../embeddings/oleObject19.bin"/><Relationship Id="rId9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0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315200" cy="17526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 Analytical Performance Model for Co-Management of Last-Level Cache and Bandwidth Sharing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6858000" cy="71582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Taecheol</a:t>
            </a:r>
            <a:r>
              <a:rPr lang="en-US" dirty="0" smtClean="0"/>
              <a:t> Oh, </a:t>
            </a:r>
            <a:r>
              <a:rPr lang="en-US" dirty="0" err="1" smtClean="0"/>
              <a:t>Kiyeon</a:t>
            </a:r>
            <a:r>
              <a:rPr lang="en-US" dirty="0" smtClean="0"/>
              <a:t> Lee, and </a:t>
            </a:r>
            <a:r>
              <a:rPr lang="en-US" dirty="0" err="1" smtClean="0"/>
              <a:t>Sangyeun</a:t>
            </a:r>
            <a:r>
              <a:rPr lang="en-US" dirty="0" smtClean="0"/>
              <a:t> Cho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87239" y="5300663"/>
            <a:ext cx="247332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latinLnBrk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en-US" altLang="ko-KR" sz="1300" dirty="0" smtClean="0">
                <a:latin typeface="Arial" pitchFamily="34" charset="0"/>
                <a:cs typeface="Arial" pitchFamily="34" charset="0"/>
              </a:rPr>
              <a:t>Computer Science Department</a:t>
            </a:r>
            <a:endParaRPr lang="en-US" altLang="ko-KR" sz="1300" dirty="0">
              <a:latin typeface="Arial" pitchFamily="34" charset="0"/>
              <a:cs typeface="Arial" pitchFamily="34" charset="0"/>
            </a:endParaRPr>
          </a:p>
          <a:p>
            <a:pPr algn="r" latinLnBrk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en-US" altLang="ko-KR" sz="1300" dirty="0">
                <a:latin typeface="Arial" pitchFamily="34" charset="0"/>
                <a:cs typeface="Arial" pitchFamily="34" charset="0"/>
              </a:rPr>
              <a:t>University of Pittsburgh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6" y="5257800"/>
            <a:ext cx="676274" cy="59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CPI </a:t>
            </a:r>
            <a:r>
              <a:rPr lang="en-US" i="1" dirty="0" err="1" smtClean="0"/>
              <a:t>penalty</a:t>
            </a:r>
            <a:r>
              <a:rPr lang="en-US" i="1" baseline="-25000" dirty="0" err="1" smtClean="0"/>
              <a:t>finte</a:t>
            </a:r>
            <a:r>
              <a:rPr lang="en-US" i="1" baseline="-25000" dirty="0" smtClean="0"/>
              <a:t> cache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effect of overlapped independent misses </a:t>
            </a:r>
            <a:r>
              <a:rPr lang="en-US" i="1" dirty="0" smtClean="0"/>
              <a:t>[</a:t>
            </a:r>
            <a:r>
              <a:rPr lang="en-US" i="1" dirty="0" err="1" smtClean="0"/>
              <a:t>Karkhanis</a:t>
            </a:r>
            <a:r>
              <a:rPr lang="en-US" i="1" dirty="0" smtClean="0"/>
              <a:t> and Smith`04]</a:t>
            </a:r>
          </a:p>
          <a:p>
            <a:pPr lvl="1"/>
            <a:endParaRPr lang="en-US" dirty="0" smtClean="0"/>
          </a:p>
          <a:p>
            <a:pPr lvl="2"/>
            <a:endParaRPr lang="en-US" sz="300" i="1" dirty="0" smtClean="0"/>
          </a:p>
          <a:p>
            <a:pPr lvl="2"/>
            <a:endParaRPr lang="en-US" dirty="0" smtClean="0"/>
          </a:p>
          <a:p>
            <a:pPr lvl="2"/>
            <a:endParaRPr lang="en-US" i="1" dirty="0" smtClean="0"/>
          </a:p>
          <a:p>
            <a:pPr lvl="2"/>
            <a:endParaRPr lang="en-US" i="1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1676400"/>
            <a:ext cx="2209800" cy="0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2000" y="1143000"/>
            <a:ext cx="7010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CPI = </a:t>
            </a:r>
            <a:r>
              <a:rPr lang="en-US" sz="2200" dirty="0" err="1" smtClean="0">
                <a:solidFill>
                  <a:schemeClr val="tx1"/>
                </a:solidFill>
              </a:rPr>
              <a:t>CPI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ideal</a:t>
            </a:r>
            <a:r>
              <a:rPr lang="en-US" sz="2200" dirty="0" smtClean="0">
                <a:solidFill>
                  <a:schemeClr val="tx1"/>
                </a:solidFill>
              </a:rPr>
              <a:t> + CPI </a:t>
            </a:r>
            <a:r>
              <a:rPr lang="en-US" sz="2200" dirty="0" err="1" smtClean="0">
                <a:solidFill>
                  <a:schemeClr val="tx1"/>
                </a:solidFill>
              </a:rPr>
              <a:t>penalty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finite</a:t>
            </a:r>
            <a:r>
              <a:rPr lang="en-US" sz="2200" baseline="-25000" dirty="0" smtClean="0">
                <a:solidFill>
                  <a:schemeClr val="tx1"/>
                </a:solidFill>
              </a:rPr>
              <a:t> cache</a:t>
            </a:r>
            <a:r>
              <a:rPr lang="en-US" sz="2200" dirty="0" smtClean="0">
                <a:solidFill>
                  <a:schemeClr val="tx1"/>
                </a:solidFill>
              </a:rPr>
              <a:t> + CPI </a:t>
            </a:r>
            <a:r>
              <a:rPr lang="en-US" sz="2200" dirty="0" err="1" smtClean="0">
                <a:solidFill>
                  <a:schemeClr val="tx1"/>
                </a:solidFill>
              </a:rPr>
              <a:t>penalty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queuing</a:t>
            </a:r>
            <a:r>
              <a:rPr lang="en-US" sz="2200" baseline="-25000" dirty="0" smtClean="0">
                <a:solidFill>
                  <a:schemeClr val="tx1"/>
                </a:solidFill>
              </a:rPr>
              <a:t> delay</a:t>
            </a:r>
            <a:endParaRPr lang="en-US" sz="2200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1219200" y="3810000"/>
          <a:ext cx="64595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9" name="Equation" r:id="rId4" imgW="5816520" imgH="266400" progId="Equation.3">
                  <p:embed/>
                </p:oleObj>
              </mc:Choice>
              <mc:Fallback>
                <p:oleObj name="Equation" r:id="rId4" imgW="581652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10000"/>
                        <a:ext cx="645953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95600" y="42304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i="1" dirty="0" smtClean="0">
                <a:solidFill>
                  <a:srgbClr val="0070C0"/>
                </a:solidFill>
              </a:rPr>
              <a:t>f(</a:t>
            </a:r>
            <a:r>
              <a:rPr lang="en-US" i="1" dirty="0" err="1" smtClean="0">
                <a:solidFill>
                  <a:srgbClr val="0070C0"/>
                </a:solidFill>
              </a:rPr>
              <a:t>i</a:t>
            </a:r>
            <a:r>
              <a:rPr lang="en-US" i="1" dirty="0" smtClean="0">
                <a:solidFill>
                  <a:srgbClr val="0070C0"/>
                </a:solidFill>
              </a:rPr>
              <a:t>)</a:t>
            </a:r>
            <a:r>
              <a:rPr lang="en-US" dirty="0" smtClean="0">
                <a:solidFill>
                  <a:srgbClr val="0070C0"/>
                </a:solidFill>
              </a:rPr>
              <a:t>: probability of 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misses in a given ROB size</a:t>
            </a:r>
          </a:p>
          <a:p>
            <a:endParaRPr lang="en-US" dirty="0"/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473325" y="2200275"/>
          <a:ext cx="38798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0" name="Equation" r:id="rId6" imgW="3492360" imgH="317160" progId="Equation.3">
                  <p:embed/>
                </p:oleObj>
              </mc:Choice>
              <mc:Fallback>
                <p:oleObj name="Equation" r:id="rId6" imgW="3492360" imgH="317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2200275"/>
                        <a:ext cx="387985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2133600" y="4114800"/>
          <a:ext cx="71913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1" name="Equation" r:id="rId8" imgW="647640" imgH="558720" progId="Equation.3">
                  <p:embed/>
                </p:oleObj>
              </mc:Choice>
              <mc:Fallback>
                <p:oleObj name="Equation" r:id="rId8" imgW="647640" imgH="558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14800"/>
                        <a:ext cx="719137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43000" y="4267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 err="1" smtClean="0"/>
              <a:t>MLP</a:t>
            </a:r>
            <a:r>
              <a:rPr lang="en-US" baseline="-25000" dirty="0" err="1" smtClean="0"/>
              <a:t>effect</a:t>
            </a:r>
            <a:r>
              <a:rPr lang="en-US" dirty="0" smtClean="0"/>
              <a:t>=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257800" y="2667000"/>
            <a:ext cx="1143000" cy="0"/>
          </a:xfrm>
          <a:prstGeom prst="line">
            <a:avLst/>
          </a:prstGeom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62000" y="2590800"/>
            <a:ext cx="7620000" cy="335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10"/>
          <p:cNvGraphicFramePr>
            <a:graphicFrameLocks noChangeAspect="1"/>
          </p:cNvGraphicFramePr>
          <p:nvPr/>
        </p:nvGraphicFramePr>
        <p:xfrm>
          <a:off x="2474912" y="2681288"/>
          <a:ext cx="423068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2" name="Equation" r:id="rId10" imgW="3809880" imgH="672840" progId="Equation.3">
                  <p:embed/>
                </p:oleObj>
              </mc:Choice>
              <mc:Fallback>
                <p:oleObj name="Equation" r:id="rId10" imgW="3809880" imgH="6728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2" y="2681288"/>
                        <a:ext cx="4230688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Why extra queuing delay?</a:t>
            </a:r>
          </a:p>
          <a:p>
            <a:pPr lvl="1"/>
            <a:r>
              <a:rPr lang="en-US" dirty="0" smtClean="0"/>
              <a:t>Extra delays due to finite off-chip bandwidth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CPI </a:t>
            </a:r>
            <a:r>
              <a:rPr lang="en-US" i="1" dirty="0" err="1" smtClean="0"/>
              <a:t>penalty</a:t>
            </a:r>
            <a:r>
              <a:rPr lang="en-US" i="1" baseline="-25000" dirty="0" err="1" smtClean="0"/>
              <a:t>queuing</a:t>
            </a:r>
            <a:r>
              <a:rPr lang="en-US" i="1" baseline="-25000" dirty="0" smtClean="0"/>
              <a:t> delay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81600" y="1676400"/>
            <a:ext cx="2438400" cy="0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2000" y="1143000"/>
            <a:ext cx="7010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CPI = </a:t>
            </a:r>
            <a:r>
              <a:rPr lang="en-US" sz="2200" dirty="0" err="1" smtClean="0">
                <a:solidFill>
                  <a:schemeClr val="tx1"/>
                </a:solidFill>
              </a:rPr>
              <a:t>CPI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ideal</a:t>
            </a:r>
            <a:r>
              <a:rPr lang="en-US" sz="2200" dirty="0" smtClean="0">
                <a:solidFill>
                  <a:schemeClr val="tx1"/>
                </a:solidFill>
              </a:rPr>
              <a:t> + CPI </a:t>
            </a:r>
            <a:r>
              <a:rPr lang="en-US" sz="2200" dirty="0" err="1" smtClean="0">
                <a:solidFill>
                  <a:schemeClr val="tx1"/>
                </a:solidFill>
              </a:rPr>
              <a:t>penalty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finite</a:t>
            </a:r>
            <a:r>
              <a:rPr lang="en-US" sz="2200" baseline="-25000" dirty="0" smtClean="0">
                <a:solidFill>
                  <a:schemeClr val="tx1"/>
                </a:solidFill>
              </a:rPr>
              <a:t> cache</a:t>
            </a:r>
            <a:r>
              <a:rPr lang="en-US" sz="2200" dirty="0" smtClean="0">
                <a:solidFill>
                  <a:schemeClr val="tx1"/>
                </a:solidFill>
              </a:rPr>
              <a:t> + CPI </a:t>
            </a:r>
            <a:r>
              <a:rPr lang="en-US" sz="2200" dirty="0" err="1" smtClean="0">
                <a:solidFill>
                  <a:schemeClr val="tx1"/>
                </a:solidFill>
              </a:rPr>
              <a:t>penalty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queuing</a:t>
            </a:r>
            <a:r>
              <a:rPr lang="en-US" sz="2200" baseline="-25000" dirty="0" smtClean="0">
                <a:solidFill>
                  <a:schemeClr val="tx1"/>
                </a:solidFill>
              </a:rPr>
              <a:t> delay</a:t>
            </a:r>
            <a:endParaRPr lang="en-US" sz="2200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124200" y="3581400"/>
          <a:ext cx="1849437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Equation" r:id="rId4" imgW="1663560" imgH="291960" progId="Equation.3">
                  <p:embed/>
                </p:oleObj>
              </mc:Choice>
              <mc:Fallback>
                <p:oleObj name="Equation" r:id="rId4" imgW="166356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1849437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3136900" y="3914776"/>
          <a:ext cx="36449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Equation" r:id="rId6" imgW="3098520" imgH="672840" progId="Equation.3">
                  <p:embed/>
                </p:oleObj>
              </mc:Choice>
              <mc:Fallback>
                <p:oleObj name="Equation" r:id="rId6" imgW="3098520" imgH="672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3914776"/>
                        <a:ext cx="3644900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5867400" y="4510088"/>
            <a:ext cx="914400" cy="0"/>
          </a:xfrm>
          <a:prstGeom prst="line">
            <a:avLst/>
          </a:prstGeom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extra queuing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Simplified off-chip memory model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Off-chip memory requests are served </a:t>
            </a:r>
            <a:br>
              <a:rPr lang="en-US" dirty="0" smtClean="0"/>
            </a:br>
            <a:r>
              <a:rPr lang="en-US" dirty="0" smtClean="0"/>
              <a:t>by a simple memory controller </a:t>
            </a:r>
          </a:p>
          <a:p>
            <a:pPr lvl="2"/>
            <a:r>
              <a:rPr lang="en-US" i="1" dirty="0" err="1" smtClean="0"/>
              <a:t>m</a:t>
            </a:r>
            <a:r>
              <a:rPr lang="en-US" dirty="0" smtClean="0"/>
              <a:t> identical processing interfaces, </a:t>
            </a:r>
            <a:r>
              <a:rPr lang="en-US" i="1" dirty="0" smtClean="0"/>
              <a:t>“slots”</a:t>
            </a:r>
          </a:p>
          <a:p>
            <a:pPr lvl="2"/>
            <a:r>
              <a:rPr lang="en-US" dirty="0" smtClean="0"/>
              <a:t>A single buffer</a:t>
            </a:r>
          </a:p>
          <a:p>
            <a:pPr lvl="2"/>
            <a:r>
              <a:rPr lang="en-US" dirty="0" smtClean="0"/>
              <a:t>FCFS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Use a statistical event driven queuing delay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lat</a:t>
            </a:r>
            <a:r>
              <a:rPr lang="en-US" sz="1800" i="1" baseline="-25000" dirty="0" err="1" smtClean="0"/>
              <a:t>queue</a:t>
            </a:r>
            <a:r>
              <a:rPr lang="en-US" sz="1800" i="1" dirty="0" smtClean="0"/>
              <a:t>)</a:t>
            </a:r>
            <a:r>
              <a:rPr lang="en-US" dirty="0" smtClean="0"/>
              <a:t> calculator 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20826"/>
            <a:ext cx="2743200" cy="19888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9724" y="3471446"/>
            <a:ext cx="1364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Waiting buffer</a:t>
            </a:r>
            <a:endParaRPr lang="en-US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359559" y="4309646"/>
            <a:ext cx="1251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Identical slots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6789" y="3429000"/>
            <a:ext cx="5614611" cy="2289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extra queuing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Input: </a:t>
            </a:r>
            <a:r>
              <a:rPr lang="en-US" i="1" dirty="0" smtClean="0"/>
              <a:t>‘miss-inter-cycle’ </a:t>
            </a:r>
            <a:r>
              <a:rPr lang="en-US" dirty="0" smtClean="0"/>
              <a:t>histogram</a:t>
            </a:r>
          </a:p>
          <a:p>
            <a:pPr lvl="1"/>
            <a:r>
              <a:rPr lang="en-US" dirty="0" smtClean="0"/>
              <a:t>A detailed account of how dense a thread would generate off-chip bandwidth accesses throughout the execution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extra queuing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queuing delay decreases with a power law of off-chip bandwidth capacity </a:t>
            </a:r>
            <a:r>
              <a:rPr lang="en-US" i="1" dirty="0" smtClean="0">
                <a:solidFill>
                  <a:srgbClr val="0070C0"/>
                </a:solidFill>
              </a:rPr>
              <a:t>(slot count)</a:t>
            </a:r>
          </a:p>
          <a:p>
            <a:pPr lvl="1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2533859"/>
            <a:ext cx="3276600" cy="6802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0" y="2599432"/>
            <a:ext cx="34043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 smtClean="0"/>
              <a:t>-</a:t>
            </a:r>
            <a:r>
              <a:rPr lang="en-US" sz="1600" i="1" dirty="0" smtClean="0"/>
              <a:t> lat</a:t>
            </a:r>
            <a:r>
              <a:rPr lang="en-US" sz="1600" i="1" baseline="-25000" dirty="0" smtClean="0"/>
              <a:t>queue0</a:t>
            </a:r>
            <a:r>
              <a:rPr lang="en-US" sz="1600" i="1" dirty="0" smtClean="0"/>
              <a:t> </a:t>
            </a:r>
            <a:r>
              <a:rPr lang="en-US" sz="1600" dirty="0" smtClean="0"/>
              <a:t>is a baseline extra delay</a:t>
            </a:r>
          </a:p>
          <a:p>
            <a:pPr marL="0" lvl="2">
              <a:buFontTx/>
              <a:buChar char="-"/>
            </a:pPr>
            <a:r>
              <a:rPr lang="en-US" sz="1600" i="1" dirty="0" smtClean="0"/>
              <a:t> slot</a:t>
            </a:r>
            <a:r>
              <a:rPr lang="en-US" sz="1600" dirty="0" smtClean="0"/>
              <a:t> : slot count</a:t>
            </a:r>
          </a:p>
          <a:p>
            <a:pPr marL="0" lvl="2">
              <a:buFontTx/>
              <a:buChar char="-"/>
            </a:pPr>
            <a:r>
              <a:rPr lang="en-US" sz="1600" dirty="0" smtClean="0"/>
              <a:t> β: power law factor for queuing delay</a:t>
            </a:r>
          </a:p>
          <a:p>
            <a:pPr marL="0" lvl="2">
              <a:buFontTx/>
              <a:buChar char="-"/>
            </a:pPr>
            <a:endParaRPr lang="en-US" sz="1600" dirty="0" smtClean="0"/>
          </a:p>
        </p:txBody>
      </p:sp>
      <p:pic>
        <p:nvPicPr>
          <p:cNvPr id="10" name="Picture 9" descr="astart-powerlaw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752850"/>
            <a:ext cx="321945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resource co-management 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9248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1219200"/>
            <a:ext cx="6858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CPI = </a:t>
            </a:r>
            <a:r>
              <a:rPr lang="en-US" sz="2200" dirty="0" err="1" smtClean="0">
                <a:solidFill>
                  <a:schemeClr val="tx1"/>
                </a:solidFill>
              </a:rPr>
              <a:t>CPI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ideal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+CPI </a:t>
            </a:r>
            <a:r>
              <a:rPr lang="en-US" sz="2200" dirty="0" err="1">
                <a:solidFill>
                  <a:schemeClr val="tx1"/>
                </a:solidFill>
              </a:rPr>
              <a:t>penalty</a:t>
            </a:r>
            <a:r>
              <a:rPr lang="en-US" sz="2200" baseline="-25000" dirty="0" err="1">
                <a:solidFill>
                  <a:schemeClr val="tx1"/>
                </a:solidFill>
              </a:rPr>
              <a:t>finite</a:t>
            </a:r>
            <a:r>
              <a:rPr lang="en-US" sz="2200" baseline="-25000" dirty="0">
                <a:solidFill>
                  <a:schemeClr val="tx1"/>
                </a:solidFill>
              </a:rPr>
              <a:t> cache</a:t>
            </a:r>
            <a:r>
              <a:rPr lang="en-US" sz="2200" dirty="0">
                <a:solidFill>
                  <a:schemeClr val="tx1"/>
                </a:solidFill>
              </a:rPr>
              <a:t> + CPI </a:t>
            </a:r>
            <a:r>
              <a:rPr lang="en-US" sz="2200" dirty="0" err="1">
                <a:solidFill>
                  <a:schemeClr val="tx1"/>
                </a:solidFill>
              </a:rPr>
              <a:t>penalty</a:t>
            </a:r>
            <a:r>
              <a:rPr lang="en-US" sz="2200" baseline="-25000" dirty="0" err="1">
                <a:solidFill>
                  <a:schemeClr val="tx1"/>
                </a:solidFill>
              </a:rPr>
              <a:t>queuing</a:t>
            </a:r>
            <a:r>
              <a:rPr lang="en-US" sz="2200" baseline="-25000" dirty="0">
                <a:solidFill>
                  <a:schemeClr val="tx1"/>
                </a:solidFill>
              </a:rPr>
              <a:t> delay</a:t>
            </a:r>
          </a:p>
          <a:p>
            <a:pPr algn="ctr"/>
            <a:endParaRPr lang="en-US" sz="2200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143001" y="4481513"/>
          <a:ext cx="72532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1" name="Equation" r:id="rId4" imgW="6591240" imgH="558720" progId="Equation.3">
                  <p:embed/>
                </p:oleObj>
              </mc:Choice>
              <mc:Fallback>
                <p:oleObj name="Equation" r:id="rId4" imgW="659124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4481513"/>
                        <a:ext cx="725328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143000" y="3224212"/>
          <a:ext cx="63182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2" name="Equation" r:id="rId6" imgW="5689440" imgH="672840" progId="Equation.3">
                  <p:embed/>
                </p:oleObj>
              </mc:Choice>
              <mc:Fallback>
                <p:oleObj name="Equation" r:id="rId6" imgW="5689440" imgH="672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24212"/>
                        <a:ext cx="631825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143000" y="2057400"/>
          <a:ext cx="63881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3" name="Equation" r:id="rId8" imgW="5752800" imgH="672840" progId="Equation.3">
                  <p:embed/>
                </p:oleObj>
              </mc:Choice>
              <mc:Fallback>
                <p:oleObj name="Equation" r:id="rId8" imgW="5752800" imgH="672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63881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590800" y="1600200"/>
            <a:ext cx="2286000" cy="0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05400" y="1600200"/>
            <a:ext cx="2514600" cy="0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50685" y="1600200"/>
            <a:ext cx="457200" cy="1588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formulation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endParaRPr lang="en-US" sz="500" dirty="0" smtClean="0"/>
          </a:p>
          <a:p>
            <a:r>
              <a:rPr lang="en-US" dirty="0" smtClean="0"/>
              <a:t>Memory bandwidth </a:t>
            </a:r>
            <a:r>
              <a:rPr lang="en-US" sz="1800" i="1" dirty="0" smtClean="0"/>
              <a:t>(B/s) = Data transfer size (B) / Execution time</a:t>
            </a:r>
            <a:endParaRPr lang="en-US" b="1" i="1" dirty="0" smtClean="0"/>
          </a:p>
          <a:p>
            <a:pPr lvl="1">
              <a:spcAft>
                <a:spcPts val="0"/>
              </a:spcAft>
            </a:pPr>
            <a:r>
              <a:rPr lang="en-US" sz="1800" dirty="0" smtClean="0"/>
              <a:t>Data transfer size </a:t>
            </a:r>
            <a:r>
              <a:rPr lang="en-US" sz="1800" dirty="0" smtClean="0">
                <a:solidFill>
                  <a:schemeClr val="tx1"/>
                </a:solidFill>
              </a:rPr>
              <a:t>= </a:t>
            </a:r>
            <a:r>
              <a:rPr lang="en-US" sz="1800" i="1" dirty="0" smtClean="0">
                <a:solidFill>
                  <a:schemeClr val="tx1"/>
                </a:solidFill>
              </a:rPr>
              <a:t>Cache misses x Block size (BS)</a:t>
            </a:r>
          </a:p>
          <a:p>
            <a:pPr lvl="1">
              <a:spcAft>
                <a:spcPts val="0"/>
              </a:spcAft>
              <a:buNone/>
            </a:pPr>
            <a:r>
              <a:rPr lang="en-US" sz="1800" dirty="0" smtClean="0"/>
              <a:t>                               </a:t>
            </a:r>
            <a:r>
              <a:rPr lang="en-US" sz="1800" dirty="0" smtClean="0">
                <a:solidFill>
                  <a:schemeClr val="tx1"/>
                </a:solidFill>
              </a:rPr>
              <a:t>= </a:t>
            </a:r>
            <a:r>
              <a:rPr lang="en-US" sz="1800" i="1" dirty="0" smtClean="0">
                <a:solidFill>
                  <a:schemeClr val="tx1"/>
                </a:solidFill>
              </a:rPr>
              <a:t>IC x MPI x BS</a:t>
            </a:r>
          </a:p>
          <a:p>
            <a:pPr lvl="1">
              <a:spcAft>
                <a:spcPts val="3000"/>
              </a:spcAft>
            </a:pPr>
            <a:endParaRPr lang="en-US" sz="200" dirty="0" smtClean="0"/>
          </a:p>
          <a:p>
            <a:pPr lvl="1">
              <a:spcAft>
                <a:spcPts val="3000"/>
              </a:spcAft>
            </a:pPr>
            <a:r>
              <a:rPr lang="en-US" sz="1800" dirty="0" smtClean="0"/>
              <a:t>Execution time </a:t>
            </a:r>
            <a:r>
              <a:rPr lang="en-US" sz="1800" i="1" dirty="0" smtClean="0"/>
              <a:t>(T) </a:t>
            </a:r>
            <a:r>
              <a:rPr lang="en-US" sz="1800" i="1" dirty="0" smtClean="0">
                <a:solidFill>
                  <a:schemeClr val="tx1"/>
                </a:solidFill>
              </a:rPr>
              <a:t>=</a:t>
            </a:r>
          </a:p>
          <a:p>
            <a:r>
              <a:rPr lang="en-US" dirty="0" smtClean="0"/>
              <a:t>The bandwidth requirement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BW</a:t>
            </a:r>
            <a:r>
              <a:rPr lang="en-US" sz="2000" i="1" baseline="-25000" dirty="0" err="1" smtClean="0"/>
              <a:t>r</a:t>
            </a:r>
            <a:r>
              <a:rPr lang="en-US" sz="2000" i="1" dirty="0" smtClean="0"/>
              <a:t>) </a:t>
            </a:r>
            <a:r>
              <a:rPr lang="en-US" dirty="0" smtClean="0"/>
              <a:t>for a thread</a:t>
            </a:r>
          </a:p>
          <a:p>
            <a:pPr lvl="1"/>
            <a:endParaRPr lang="en-US" sz="200" b="1" dirty="0" smtClean="0"/>
          </a:p>
          <a:p>
            <a:pPr lvl="1"/>
            <a:endParaRPr lang="en-US" sz="500" dirty="0" smtClean="0"/>
          </a:p>
          <a:p>
            <a:pPr lvl="1"/>
            <a:endParaRPr lang="en-US" sz="500" dirty="0" smtClean="0"/>
          </a:p>
          <a:p>
            <a:pPr lvl="1"/>
            <a:endParaRPr lang="en-US" sz="500" dirty="0" smtClean="0"/>
          </a:p>
          <a:p>
            <a:pPr lvl="1"/>
            <a:r>
              <a:rPr lang="en-US" dirty="0" smtClean="0"/>
              <a:t>The effect of off-chip bandwidth limitation </a:t>
            </a:r>
            <a:endParaRPr lang="en-US" b="1" dirty="0" smtClean="0"/>
          </a:p>
          <a:p>
            <a:pPr lvl="1"/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30480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i="1" dirty="0" smtClean="0"/>
              <a:t>(</a:t>
            </a:r>
            <a:r>
              <a:rPr lang="en-US" sz="1600" i="1" dirty="0" err="1" smtClean="0"/>
              <a:t>lat</a:t>
            </a:r>
            <a:r>
              <a:rPr lang="en-US" sz="1600" i="1" baseline="-25000" dirty="0" err="1" smtClean="0"/>
              <a:t>M</a:t>
            </a:r>
            <a:r>
              <a:rPr lang="en-US" sz="1600" i="1" dirty="0" smtClean="0"/>
              <a:t>: </a:t>
            </a:r>
            <a:r>
              <a:rPr lang="en-US" sz="1600" i="1" dirty="0" err="1" smtClean="0"/>
              <a:t>mem</a:t>
            </a:r>
            <a:r>
              <a:rPr lang="en-US" sz="1600" i="1" dirty="0" smtClean="0"/>
              <a:t>. access lat., F: clock freq.)</a:t>
            </a:r>
            <a:endParaRPr lang="en-US" sz="1600" b="1" i="1" dirty="0" smtClean="0"/>
          </a:p>
          <a:p>
            <a:endParaRPr lang="en-US" sz="16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23108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i="1" dirty="0" smtClean="0"/>
              <a:t>(IC: instruction count, MPI:  # misses/instruction)</a:t>
            </a:r>
            <a:endParaRPr lang="en-US" sz="1600" b="1" i="1" dirty="0" smtClean="0"/>
          </a:p>
          <a:p>
            <a:endParaRPr lang="en-US" sz="1600" i="1" dirty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487488" y="4379913"/>
          <a:ext cx="285591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0" name="Equation" r:id="rId4" imgW="3098520" imgH="952200" progId="Equation.3">
                  <p:embed/>
                </p:oleObj>
              </mc:Choice>
              <mc:Fallback>
                <p:oleObj name="Equation" r:id="rId4" imgW="3098520" imgH="952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4379913"/>
                        <a:ext cx="2855912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492250" y="4370387"/>
          <a:ext cx="23177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1" name="Equation" r:id="rId6" imgW="2514600" imgH="558720" progId="Equation.3">
                  <p:embed/>
                </p:oleObj>
              </mc:Choice>
              <mc:Fallback>
                <p:oleObj name="Equation" r:id="rId6" imgW="2514600" imgH="558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4370387"/>
                        <a:ext cx="23177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324600" y="58160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i="1" dirty="0" smtClean="0"/>
              <a:t>(BW</a:t>
            </a:r>
            <a:r>
              <a:rPr lang="en-US" sz="1600" i="1" baseline="-25000" dirty="0" smtClean="0"/>
              <a:t>S</a:t>
            </a:r>
            <a:r>
              <a:rPr lang="en-US" sz="1600" i="1" dirty="0" smtClean="0"/>
              <a:t>: system bandwidth)</a:t>
            </a:r>
            <a:endParaRPr lang="en-US" sz="1600" b="1" i="1" dirty="0" smtClean="0"/>
          </a:p>
          <a:p>
            <a:endParaRPr lang="en-US" sz="1600" i="1" dirty="0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349500" y="5759450"/>
          <a:ext cx="36750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name="Equation" r:id="rId8" imgW="3987720" imgH="596880" progId="Equation.3">
                  <p:embed/>
                </p:oleObj>
              </mc:Choice>
              <mc:Fallback>
                <p:oleObj name="Equation" r:id="rId8" imgW="3987720" imgH="596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5759450"/>
                        <a:ext cx="36750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3048000" y="2971800"/>
          <a:ext cx="22828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3" name="Equation" r:id="rId10" imgW="2476440" imgH="901440" progId="Equation.3">
                  <p:embed/>
                </p:oleObj>
              </mc:Choice>
              <mc:Fallback>
                <p:oleObj name="Equation" r:id="rId10" imgW="2476440" imgH="9014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971800"/>
                        <a:ext cx="228282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7" grpId="0" uiExpan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533400"/>
            <a:ext cx="2514600" cy="685800"/>
          </a:xfrm>
        </p:spPr>
        <p:txBody>
          <a:bodyPr/>
          <a:lstStyle/>
          <a:p>
            <a:r>
              <a:rPr lang="en-US" sz="2800" dirty="0" smtClean="0"/>
              <a:t>OUTLINE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200400" y="914400"/>
            <a:ext cx="5715000" cy="52578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Motivation/contributions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Analytical model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Validation/Case studies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Conclusions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2773681"/>
            <a:ext cx="27432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Zesto</a:t>
            </a:r>
            <a:r>
              <a:rPr lang="en-US" dirty="0" smtClean="0"/>
              <a:t> </a:t>
            </a:r>
            <a:r>
              <a:rPr lang="en-US" sz="1800" i="1" dirty="0" smtClean="0"/>
              <a:t>[</a:t>
            </a:r>
            <a:r>
              <a:rPr lang="en-US" sz="1800" i="1" dirty="0" err="1" smtClean="0"/>
              <a:t>Loh</a:t>
            </a:r>
            <a:r>
              <a:rPr lang="en-US" sz="1800" i="1" dirty="0" smtClean="0"/>
              <a:t> et al. `09] </a:t>
            </a:r>
            <a:r>
              <a:rPr lang="en-US" dirty="0" smtClean="0"/>
              <a:t>to verify our analytical model</a:t>
            </a:r>
          </a:p>
          <a:p>
            <a:pPr lvl="1"/>
            <a:r>
              <a:rPr lang="en-US" dirty="0" smtClean="0"/>
              <a:t>Assumed dual core CMP</a:t>
            </a:r>
          </a:p>
          <a:p>
            <a:endParaRPr lang="en-US" dirty="0" smtClean="0"/>
          </a:p>
          <a:p>
            <a:r>
              <a:rPr lang="en-US" dirty="0" smtClean="0"/>
              <a:t>Workload: a set of benchmarks from SPEC CPU 2006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(cache/BW allocation)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676400"/>
            <a:ext cx="914400" cy="36933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i="1" dirty="0" err="1" smtClean="0"/>
              <a:t>astar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4800600"/>
            <a:ext cx="4115678" cy="430887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dirty="0" smtClean="0"/>
              <a:t>Cache capacity has a larger impact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28800" y="1676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Cache capacity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72200" y="16764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Off-chip bandwidth</a:t>
            </a:r>
            <a:endParaRPr lang="en-US" sz="1600" dirty="0"/>
          </a:p>
        </p:txBody>
      </p:sp>
      <p:sp>
        <p:nvSpPr>
          <p:cNvPr id="3" name="Up Arrow 2"/>
          <p:cNvSpPr/>
          <p:nvPr/>
        </p:nvSpPr>
        <p:spPr>
          <a:xfrm>
            <a:off x="914400" y="4267200"/>
            <a:ext cx="381000" cy="381000"/>
          </a:xfrm>
          <a:prstGeom prst="upArrow">
            <a:avLst/>
          </a:prstGeom>
          <a:noFill/>
          <a:ln w="25400">
            <a:solidFill>
              <a:srgbClr val="0082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Chip Multiprocessor (CMP) design is difficult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Performance depends on the efficient management of shared resources</a:t>
            </a:r>
          </a:p>
          <a:p>
            <a:endParaRPr lang="en-US" dirty="0" smtClean="0"/>
          </a:p>
          <a:p>
            <a:r>
              <a:rPr lang="en-US" dirty="0" smtClean="0"/>
              <a:t>Modeling CMP performance is difficult</a:t>
            </a:r>
          </a:p>
          <a:p>
            <a:pPr lvl="1"/>
            <a:r>
              <a:rPr lang="en-US" dirty="0" smtClean="0"/>
              <a:t>The use of simulation is limited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(cache/slot allocation)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6339840"/>
            <a:ext cx="1981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0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572000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1676400"/>
            <a:ext cx="914400" cy="36933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i="1" dirty="0" err="1" smtClean="0"/>
              <a:t>bwaves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68388" y="4800600"/>
            <a:ext cx="5008102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400" dirty="0" smtClean="0"/>
              <a:t>Off-chip bandwidth has a larger impact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1676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Cache capacity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16764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Off-chip bandwidth</a:t>
            </a:r>
            <a:endParaRPr lang="en-US" sz="1600" dirty="0"/>
          </a:p>
        </p:txBody>
      </p:sp>
      <p:sp>
        <p:nvSpPr>
          <p:cNvPr id="10" name="Up Arrow 9"/>
          <p:cNvSpPr/>
          <p:nvPr/>
        </p:nvSpPr>
        <p:spPr>
          <a:xfrm>
            <a:off x="5638800" y="4267200"/>
            <a:ext cx="381000" cy="381000"/>
          </a:xfrm>
          <a:prstGeom prst="upArrow">
            <a:avLst/>
          </a:prstGeom>
          <a:noFill/>
          <a:ln w="25400">
            <a:solidFill>
              <a:srgbClr val="0082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(cache/slot allocation)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76400" y="4419600"/>
            <a:ext cx="5791200" cy="2057400"/>
          </a:xfr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Cache capacity allocation:  </a:t>
            </a:r>
          </a:p>
          <a:p>
            <a:pPr lvl="1"/>
            <a:r>
              <a:rPr lang="en-US" sz="1930" i="1" dirty="0" smtClean="0"/>
              <a:t>4.8 %</a:t>
            </a:r>
            <a:r>
              <a:rPr lang="en-US" dirty="0" smtClean="0"/>
              <a:t> and </a:t>
            </a:r>
            <a:r>
              <a:rPr lang="en-US" sz="1930" i="1" dirty="0" smtClean="0"/>
              <a:t>3.9 %</a:t>
            </a:r>
            <a:r>
              <a:rPr lang="en-US" dirty="0" smtClean="0"/>
              <a:t> error (arithmetic, geometric mean)</a:t>
            </a:r>
          </a:p>
          <a:p>
            <a:r>
              <a:rPr lang="en-US" dirty="0" smtClean="0"/>
              <a:t>Off-chip bandwidth allocation</a:t>
            </a:r>
          </a:p>
          <a:p>
            <a:pPr lvl="1"/>
            <a:r>
              <a:rPr lang="en-US" sz="1930" i="1" dirty="0" smtClean="0"/>
              <a:t>6.0 %</a:t>
            </a:r>
            <a:r>
              <a:rPr lang="en-US" dirty="0" smtClean="0"/>
              <a:t> and </a:t>
            </a:r>
            <a:r>
              <a:rPr lang="en-US" sz="1930" i="1" dirty="0" smtClean="0"/>
              <a:t>2.4 % </a:t>
            </a:r>
            <a:r>
              <a:rPr lang="en-US" dirty="0" smtClean="0"/>
              <a:t>error (arithmetic, geometric mean)</a:t>
            </a:r>
          </a:p>
          <a:p>
            <a:pPr lvl="1"/>
            <a:endParaRPr lang="en-US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0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1600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524000"/>
            <a:ext cx="1219200" cy="36933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marL="0" lvl="2" algn="ctr"/>
            <a:r>
              <a:rPr lang="en-US" i="1" dirty="0" err="1" smtClean="0"/>
              <a:t>cactusADM</a:t>
            </a:r>
            <a:endParaRPr lang="en-US" i="1" dirty="0"/>
          </a:p>
        </p:txBody>
      </p:sp>
      <p:sp>
        <p:nvSpPr>
          <p:cNvPr id="13" name="Rectangle 12"/>
          <p:cNvSpPr/>
          <p:nvPr/>
        </p:nvSpPr>
        <p:spPr>
          <a:xfrm>
            <a:off x="762000" y="4419600"/>
            <a:ext cx="76962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12543" y="5024735"/>
            <a:ext cx="7923195" cy="461665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marL="274320" lvl="0" indent="-274320" algn="ctr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6000"/>
              <a:defRPr/>
            </a:pPr>
            <a:r>
              <a:rPr lang="en-US" sz="2400" dirty="0" smtClean="0"/>
              <a:t>Both cache capacity and off-chip bandwidth have large impacts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28800" y="1676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Cache capacity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16764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Off-chip bandwidth</a:t>
            </a:r>
            <a:endParaRPr lang="en-US" sz="1600" dirty="0"/>
          </a:p>
        </p:txBody>
      </p:sp>
      <p:sp>
        <p:nvSpPr>
          <p:cNvPr id="12" name="Up Arrow 11"/>
          <p:cNvSpPr/>
          <p:nvPr/>
        </p:nvSpPr>
        <p:spPr>
          <a:xfrm>
            <a:off x="914400" y="4267200"/>
            <a:ext cx="381000" cy="381000"/>
          </a:xfrm>
          <a:prstGeom prst="upArrow">
            <a:avLst/>
          </a:prstGeom>
          <a:noFill/>
          <a:ln w="25400">
            <a:solidFill>
              <a:srgbClr val="0082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5562600" y="4267200"/>
            <a:ext cx="381000" cy="381000"/>
          </a:xfrm>
          <a:prstGeom prst="upArrow">
            <a:avLst/>
          </a:prstGeom>
          <a:noFill/>
          <a:ln w="25400">
            <a:solidFill>
              <a:srgbClr val="0082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590800"/>
            <a:ext cx="4648200" cy="24033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Dual core CMP environment for the simplicity of the system</a:t>
            </a:r>
          </a:p>
          <a:p>
            <a:r>
              <a:rPr lang="en-US" dirty="0" smtClean="0"/>
              <a:t>Used</a:t>
            </a:r>
            <a:r>
              <a:rPr lang="en-US" i="1" dirty="0" smtClean="0"/>
              <a:t> </a:t>
            </a:r>
            <a:r>
              <a:rPr lang="en-US" i="1" dirty="0" err="1" smtClean="0"/>
              <a:t>Gnuplot</a:t>
            </a:r>
            <a:r>
              <a:rPr lang="en-US" i="1" dirty="0" smtClean="0"/>
              <a:t> 3D</a:t>
            </a:r>
            <a:endParaRPr lang="en-US" dirty="0" smtClean="0"/>
          </a:p>
          <a:p>
            <a:r>
              <a:rPr lang="en-US" dirty="0" smtClean="0"/>
              <a:t>Examined different resource allocations for two threads A and B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L2 </a:t>
            </a:r>
            <a:r>
              <a:rPr lang="en-US" dirty="0" smtClean="0"/>
              <a:t>cache size </a:t>
            </a:r>
          </a:p>
          <a:p>
            <a:pPr lvl="2"/>
            <a:r>
              <a:rPr lang="en-US" dirty="0" smtClean="0"/>
              <a:t>from 128 KB to 4 MB</a:t>
            </a:r>
          </a:p>
          <a:p>
            <a:pPr lvl="1"/>
            <a:r>
              <a:rPr lang="en-US" dirty="0" smtClean="0"/>
              <a:t>Slot count </a:t>
            </a:r>
          </a:p>
          <a:p>
            <a:pPr lvl="2"/>
            <a:r>
              <a:rPr lang="en-US" dirty="0" smtClean="0"/>
              <a:t>from 1 to 4 (</a:t>
            </a:r>
            <a:r>
              <a:rPr lang="en-US" i="1" dirty="0" smtClean="0"/>
              <a:t>1.6 GB/S peak bandwidth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optimization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Throughput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The combined throughput of all the co-scheduled threads</a:t>
            </a:r>
          </a:p>
          <a:p>
            <a:pPr lvl="1">
              <a:spcAft>
                <a:spcPts val="1200"/>
              </a:spcAft>
            </a:pPr>
            <a:endParaRPr lang="en-US" sz="11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Fairness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Weighted speedup metric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How uniformly the threads slowdown due to resources sharing</a:t>
            </a:r>
          </a:p>
          <a:p>
            <a:pPr lvl="1">
              <a:spcAft>
                <a:spcPts val="1200"/>
              </a:spcAft>
            </a:pPr>
            <a:endParaRPr lang="en-US" sz="12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Harmonic mean of normalized </a:t>
            </a:r>
            <a:r>
              <a:rPr lang="en-US" sz="2000" i="1" dirty="0" smtClean="0"/>
              <a:t>IPC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 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Balanced metric of both fairness and performance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143000" y="1524000"/>
          <a:ext cx="15811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2" name="Equation" r:id="rId4" imgW="1422360" imgH="520560" progId="Equation.3">
                  <p:embed/>
                </p:oleObj>
              </mc:Choice>
              <mc:Fallback>
                <p:oleObj name="Equation" r:id="rId4" imgW="1422360" imgH="520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15811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581400" y="3048000"/>
          <a:ext cx="31908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3" name="Equation" r:id="rId6" imgW="2869920" imgH="571320" progId="Equation.3">
                  <p:embed/>
                </p:oleObj>
              </mc:Choice>
              <mc:Fallback>
                <p:oleObj name="Equation" r:id="rId6" imgW="286992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48000"/>
                        <a:ext cx="3190875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066800" y="4794250"/>
          <a:ext cx="22447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4" name="Equation" r:id="rId8" imgW="2019240" imgH="838080" progId="Equation.3">
                  <p:embed/>
                </p:oleObj>
              </mc:Choice>
              <mc:Fallback>
                <p:oleObj name="Equation" r:id="rId8" imgW="2019240" imgH="838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94250"/>
                        <a:ext cx="2244725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62" y="2501901"/>
            <a:ext cx="4130238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2819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summation of two thread’s IPC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96214" y="2910274"/>
            <a:ext cx="3790586" cy="2576126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762000" y="3098196"/>
            <a:ext cx="1648581" cy="916037"/>
            <a:chOff x="762000" y="4101495"/>
            <a:chExt cx="1648581" cy="916037"/>
          </a:xfrm>
        </p:grpSpPr>
        <p:sp>
          <p:nvSpPr>
            <p:cNvPr id="11" name="Freeform 10"/>
            <p:cNvSpPr/>
            <p:nvPr/>
          </p:nvSpPr>
          <p:spPr>
            <a:xfrm>
              <a:off x="1104295" y="4101495"/>
              <a:ext cx="1306286" cy="731762"/>
            </a:xfrm>
            <a:custGeom>
              <a:avLst/>
              <a:gdLst>
                <a:gd name="connsiteX0" fmla="*/ 0 w 1306286"/>
                <a:gd name="connsiteY0" fmla="*/ 562429 h 731762"/>
                <a:gd name="connsiteX1" fmla="*/ 290286 w 1306286"/>
                <a:gd name="connsiteY1" fmla="*/ 187476 h 731762"/>
                <a:gd name="connsiteX2" fmla="*/ 580572 w 1306286"/>
                <a:gd name="connsiteY2" fmla="*/ 6048 h 731762"/>
                <a:gd name="connsiteX3" fmla="*/ 834572 w 1306286"/>
                <a:gd name="connsiteY3" fmla="*/ 223762 h 731762"/>
                <a:gd name="connsiteX4" fmla="*/ 967619 w 1306286"/>
                <a:gd name="connsiteY4" fmla="*/ 441476 h 731762"/>
                <a:gd name="connsiteX5" fmla="*/ 1052286 w 1306286"/>
                <a:gd name="connsiteY5" fmla="*/ 550334 h 731762"/>
                <a:gd name="connsiteX6" fmla="*/ 1209524 w 1306286"/>
                <a:gd name="connsiteY6" fmla="*/ 671286 h 731762"/>
                <a:gd name="connsiteX7" fmla="*/ 1306286 w 1306286"/>
                <a:gd name="connsiteY7" fmla="*/ 731762 h 731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6286" h="731762">
                  <a:moveTo>
                    <a:pt x="0" y="562429"/>
                  </a:moveTo>
                  <a:cubicBezTo>
                    <a:pt x="96762" y="421317"/>
                    <a:pt x="193524" y="280206"/>
                    <a:pt x="290286" y="187476"/>
                  </a:cubicBezTo>
                  <a:cubicBezTo>
                    <a:pt x="387048" y="94746"/>
                    <a:pt x="489858" y="0"/>
                    <a:pt x="580572" y="6048"/>
                  </a:cubicBezTo>
                  <a:cubicBezTo>
                    <a:pt x="671286" y="12096"/>
                    <a:pt x="770064" y="151191"/>
                    <a:pt x="834572" y="223762"/>
                  </a:cubicBezTo>
                  <a:cubicBezTo>
                    <a:pt x="899080" y="296333"/>
                    <a:pt x="931333" y="387047"/>
                    <a:pt x="967619" y="441476"/>
                  </a:cubicBezTo>
                  <a:cubicBezTo>
                    <a:pt x="1003905" y="495905"/>
                    <a:pt x="1011968" y="512032"/>
                    <a:pt x="1052286" y="550334"/>
                  </a:cubicBezTo>
                  <a:cubicBezTo>
                    <a:pt x="1092604" y="588636"/>
                    <a:pt x="1167191" y="641048"/>
                    <a:pt x="1209524" y="671286"/>
                  </a:cubicBezTo>
                  <a:cubicBezTo>
                    <a:pt x="1251857" y="701524"/>
                    <a:pt x="1279071" y="716643"/>
                    <a:pt x="1306286" y="731762"/>
                  </a:cubicBezTo>
                </a:path>
              </a:pathLst>
            </a:custGeom>
            <a:ln w="5715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4648200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dirty="0" err="1" smtClean="0"/>
                <a:t>i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52860" y="3713037"/>
            <a:ext cx="1902673" cy="910796"/>
            <a:chOff x="2152860" y="4716336"/>
            <a:chExt cx="1902673" cy="910796"/>
          </a:xfrm>
        </p:grpSpPr>
        <p:sp>
          <p:nvSpPr>
            <p:cNvPr id="12" name="Freeform 11"/>
            <p:cNvSpPr/>
            <p:nvPr/>
          </p:nvSpPr>
          <p:spPr>
            <a:xfrm>
              <a:off x="2471057" y="4716336"/>
              <a:ext cx="1584476" cy="540254"/>
            </a:xfrm>
            <a:custGeom>
              <a:avLst/>
              <a:gdLst>
                <a:gd name="connsiteX0" fmla="*/ 0 w 1584476"/>
                <a:gd name="connsiteY0" fmla="*/ 540254 h 540254"/>
                <a:gd name="connsiteX1" fmla="*/ 350762 w 1584476"/>
                <a:gd name="connsiteY1" fmla="*/ 213683 h 540254"/>
                <a:gd name="connsiteX2" fmla="*/ 628953 w 1584476"/>
                <a:gd name="connsiteY2" fmla="*/ 32254 h 540254"/>
                <a:gd name="connsiteX3" fmla="*/ 1052286 w 1584476"/>
                <a:gd name="connsiteY3" fmla="*/ 20159 h 540254"/>
                <a:gd name="connsiteX4" fmla="*/ 1306286 w 1584476"/>
                <a:gd name="connsiteY4" fmla="*/ 92731 h 540254"/>
                <a:gd name="connsiteX5" fmla="*/ 1584476 w 1584476"/>
                <a:gd name="connsiteY5" fmla="*/ 32254 h 540254"/>
                <a:gd name="connsiteX6" fmla="*/ 1584476 w 1584476"/>
                <a:gd name="connsiteY6" fmla="*/ 32254 h 540254"/>
                <a:gd name="connsiteX7" fmla="*/ 1584476 w 1584476"/>
                <a:gd name="connsiteY7" fmla="*/ 32254 h 540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84476" h="540254">
                  <a:moveTo>
                    <a:pt x="0" y="540254"/>
                  </a:moveTo>
                  <a:cubicBezTo>
                    <a:pt x="122968" y="419302"/>
                    <a:pt x="245937" y="298350"/>
                    <a:pt x="350762" y="213683"/>
                  </a:cubicBezTo>
                  <a:cubicBezTo>
                    <a:pt x="455587" y="129016"/>
                    <a:pt x="512033" y="64508"/>
                    <a:pt x="628953" y="32254"/>
                  </a:cubicBezTo>
                  <a:cubicBezTo>
                    <a:pt x="745873" y="0"/>
                    <a:pt x="939397" y="10080"/>
                    <a:pt x="1052286" y="20159"/>
                  </a:cubicBezTo>
                  <a:cubicBezTo>
                    <a:pt x="1165175" y="30239"/>
                    <a:pt x="1217588" y="90715"/>
                    <a:pt x="1306286" y="92731"/>
                  </a:cubicBezTo>
                  <a:cubicBezTo>
                    <a:pt x="1394984" y="94747"/>
                    <a:pt x="1584476" y="32254"/>
                    <a:pt x="1584476" y="32254"/>
                  </a:cubicBezTo>
                  <a:lnTo>
                    <a:pt x="1584476" y="32254"/>
                  </a:lnTo>
                  <a:lnTo>
                    <a:pt x="1584476" y="32254"/>
                  </a:lnTo>
                </a:path>
              </a:pathLst>
            </a:custGeom>
            <a:ln w="5715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52860" y="5257800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(ii)</a:t>
              </a:r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5767010" y="4206121"/>
            <a:ext cx="457200" cy="457200"/>
          </a:xfrm>
          <a:prstGeom prst="ellipse">
            <a:avLst/>
          </a:prstGeom>
          <a:noFill/>
          <a:ln w="38100" cap="flat" cmpd="sng" algn="ctr">
            <a:solidFill>
              <a:srgbClr val="FFFF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2415" y="2730501"/>
            <a:ext cx="448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IPC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2501901"/>
            <a:ext cx="685800" cy="2308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7922" y="2881404"/>
            <a:ext cx="3622678" cy="25287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4714" y="2541820"/>
            <a:ext cx="4347519" cy="28470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819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summation of weighted speedup of each thread</a:t>
            </a:r>
          </a:p>
          <a:p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336695" y="3870780"/>
            <a:ext cx="1143000" cy="533400"/>
          </a:xfrm>
          <a:prstGeom prst="ellipse">
            <a:avLst/>
          </a:prstGeom>
          <a:noFill/>
          <a:ln w="57150" cap="flat" cmpd="sng" algn="ctr">
            <a:solidFill>
              <a:srgbClr val="FFFF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9930" y="2720520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WS</a:t>
            </a:r>
            <a:endParaRPr lang="en-US" sz="1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106715" y="2864456"/>
            <a:ext cx="2038047" cy="1520796"/>
            <a:chOff x="1106715" y="3846286"/>
            <a:chExt cx="2038047" cy="1520796"/>
          </a:xfrm>
        </p:grpSpPr>
        <p:sp>
          <p:nvSpPr>
            <p:cNvPr id="13" name="TextBox 12"/>
            <p:cNvSpPr txBox="1"/>
            <p:nvPr/>
          </p:nvSpPr>
          <p:spPr>
            <a:xfrm>
              <a:off x="1106715" y="4997750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(ii)</a:t>
              </a:r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78857" y="3846286"/>
              <a:ext cx="1765905" cy="1185333"/>
            </a:xfrm>
            <a:custGeom>
              <a:avLst/>
              <a:gdLst>
                <a:gd name="connsiteX0" fmla="*/ 0 w 1765905"/>
                <a:gd name="connsiteY0" fmla="*/ 1185333 h 1185333"/>
                <a:gd name="connsiteX1" fmla="*/ 145143 w 1765905"/>
                <a:gd name="connsiteY1" fmla="*/ 943428 h 1185333"/>
                <a:gd name="connsiteX2" fmla="*/ 399143 w 1765905"/>
                <a:gd name="connsiteY2" fmla="*/ 508000 h 1185333"/>
                <a:gd name="connsiteX3" fmla="*/ 907143 w 1765905"/>
                <a:gd name="connsiteY3" fmla="*/ 48381 h 1185333"/>
                <a:gd name="connsiteX4" fmla="*/ 1378857 w 1765905"/>
                <a:gd name="connsiteY4" fmla="*/ 217714 h 1185333"/>
                <a:gd name="connsiteX5" fmla="*/ 1765905 w 1765905"/>
                <a:gd name="connsiteY5" fmla="*/ 157238 h 118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5905" h="1185333">
                  <a:moveTo>
                    <a:pt x="0" y="1185333"/>
                  </a:moveTo>
                  <a:cubicBezTo>
                    <a:pt x="39309" y="1120825"/>
                    <a:pt x="78619" y="1056317"/>
                    <a:pt x="145143" y="943428"/>
                  </a:cubicBezTo>
                  <a:cubicBezTo>
                    <a:pt x="211667" y="830539"/>
                    <a:pt x="272143" y="657175"/>
                    <a:pt x="399143" y="508000"/>
                  </a:cubicBezTo>
                  <a:cubicBezTo>
                    <a:pt x="526143" y="358826"/>
                    <a:pt x="743857" y="96762"/>
                    <a:pt x="907143" y="48381"/>
                  </a:cubicBezTo>
                  <a:cubicBezTo>
                    <a:pt x="1070429" y="0"/>
                    <a:pt x="1235730" y="199571"/>
                    <a:pt x="1378857" y="217714"/>
                  </a:cubicBezTo>
                  <a:cubicBezTo>
                    <a:pt x="1521984" y="235857"/>
                    <a:pt x="1643944" y="196547"/>
                    <a:pt x="1765905" y="157238"/>
                  </a:cubicBezTo>
                </a:path>
              </a:pathLst>
            </a:custGeom>
            <a:ln w="5715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28800" y="3191027"/>
            <a:ext cx="2211010" cy="1530475"/>
            <a:chOff x="1828800" y="4172857"/>
            <a:chExt cx="2211010" cy="1530475"/>
          </a:xfrm>
        </p:grpSpPr>
        <p:sp>
          <p:nvSpPr>
            <p:cNvPr id="17" name="Freeform 16"/>
            <p:cNvSpPr/>
            <p:nvPr/>
          </p:nvSpPr>
          <p:spPr>
            <a:xfrm>
              <a:off x="2189238" y="4172857"/>
              <a:ext cx="1850572" cy="1245810"/>
            </a:xfrm>
            <a:custGeom>
              <a:avLst/>
              <a:gdLst>
                <a:gd name="connsiteX0" fmla="*/ 0 w 1850572"/>
                <a:gd name="connsiteY0" fmla="*/ 1245810 h 1245810"/>
                <a:gd name="connsiteX1" fmla="*/ 205619 w 1850572"/>
                <a:gd name="connsiteY1" fmla="*/ 931333 h 1245810"/>
                <a:gd name="connsiteX2" fmla="*/ 447524 w 1850572"/>
                <a:gd name="connsiteY2" fmla="*/ 568476 h 1245810"/>
                <a:gd name="connsiteX3" fmla="*/ 810381 w 1850572"/>
                <a:gd name="connsiteY3" fmla="*/ 314476 h 1245810"/>
                <a:gd name="connsiteX4" fmla="*/ 1209524 w 1850572"/>
                <a:gd name="connsiteY4" fmla="*/ 145143 h 1245810"/>
                <a:gd name="connsiteX5" fmla="*/ 1620762 w 1850572"/>
                <a:gd name="connsiteY5" fmla="*/ 60476 h 1245810"/>
                <a:gd name="connsiteX6" fmla="*/ 1850572 w 1850572"/>
                <a:gd name="connsiteY6" fmla="*/ 0 h 1245810"/>
                <a:gd name="connsiteX7" fmla="*/ 1850572 w 1850572"/>
                <a:gd name="connsiteY7" fmla="*/ 0 h 1245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0572" h="1245810">
                  <a:moveTo>
                    <a:pt x="0" y="1245810"/>
                  </a:moveTo>
                  <a:lnTo>
                    <a:pt x="205619" y="931333"/>
                  </a:lnTo>
                  <a:cubicBezTo>
                    <a:pt x="280206" y="818444"/>
                    <a:pt x="346730" y="671285"/>
                    <a:pt x="447524" y="568476"/>
                  </a:cubicBezTo>
                  <a:cubicBezTo>
                    <a:pt x="548318" y="465667"/>
                    <a:pt x="683381" y="385031"/>
                    <a:pt x="810381" y="314476"/>
                  </a:cubicBezTo>
                  <a:cubicBezTo>
                    <a:pt x="937381" y="243921"/>
                    <a:pt x="1074460" y="187476"/>
                    <a:pt x="1209524" y="145143"/>
                  </a:cubicBezTo>
                  <a:cubicBezTo>
                    <a:pt x="1344588" y="102810"/>
                    <a:pt x="1513921" y="84666"/>
                    <a:pt x="1620762" y="60476"/>
                  </a:cubicBezTo>
                  <a:cubicBezTo>
                    <a:pt x="1727603" y="36286"/>
                    <a:pt x="1850572" y="0"/>
                    <a:pt x="1850572" y="0"/>
                  </a:cubicBezTo>
                  <a:lnTo>
                    <a:pt x="1850572" y="0"/>
                  </a:lnTo>
                </a:path>
              </a:pathLst>
            </a:custGeom>
            <a:ln w="5715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28800" y="5334000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(iii)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3400" y="3037821"/>
            <a:ext cx="2018695" cy="1161949"/>
            <a:chOff x="533400" y="4019651"/>
            <a:chExt cx="2018695" cy="1161949"/>
          </a:xfrm>
        </p:grpSpPr>
        <p:sp>
          <p:nvSpPr>
            <p:cNvPr id="21" name="Freeform 20"/>
            <p:cNvSpPr/>
            <p:nvPr/>
          </p:nvSpPr>
          <p:spPr>
            <a:xfrm>
              <a:off x="737810" y="4019651"/>
              <a:ext cx="1814285" cy="842635"/>
            </a:xfrm>
            <a:custGeom>
              <a:avLst/>
              <a:gdLst>
                <a:gd name="connsiteX0" fmla="*/ 0 w 1814285"/>
                <a:gd name="connsiteY0" fmla="*/ 842635 h 842635"/>
                <a:gd name="connsiteX1" fmla="*/ 254000 w 1814285"/>
                <a:gd name="connsiteY1" fmla="*/ 528159 h 842635"/>
                <a:gd name="connsiteX2" fmla="*/ 532190 w 1814285"/>
                <a:gd name="connsiteY2" fmla="*/ 274159 h 842635"/>
                <a:gd name="connsiteX3" fmla="*/ 1124857 w 1814285"/>
                <a:gd name="connsiteY3" fmla="*/ 32254 h 842635"/>
                <a:gd name="connsiteX4" fmla="*/ 1669142 w 1814285"/>
                <a:gd name="connsiteY4" fmla="*/ 80635 h 842635"/>
                <a:gd name="connsiteX5" fmla="*/ 1814285 w 1814285"/>
                <a:gd name="connsiteY5" fmla="*/ 80635 h 84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4285" h="842635">
                  <a:moveTo>
                    <a:pt x="0" y="842635"/>
                  </a:moveTo>
                  <a:cubicBezTo>
                    <a:pt x="82651" y="732770"/>
                    <a:pt x="165302" y="622905"/>
                    <a:pt x="254000" y="528159"/>
                  </a:cubicBezTo>
                  <a:cubicBezTo>
                    <a:pt x="342698" y="433413"/>
                    <a:pt x="387047" y="356810"/>
                    <a:pt x="532190" y="274159"/>
                  </a:cubicBezTo>
                  <a:cubicBezTo>
                    <a:pt x="677333" y="191508"/>
                    <a:pt x="935365" y="64508"/>
                    <a:pt x="1124857" y="32254"/>
                  </a:cubicBezTo>
                  <a:cubicBezTo>
                    <a:pt x="1314349" y="0"/>
                    <a:pt x="1554237" y="72572"/>
                    <a:pt x="1669142" y="80635"/>
                  </a:cubicBezTo>
                  <a:cubicBezTo>
                    <a:pt x="1784047" y="88698"/>
                    <a:pt x="1799166" y="84666"/>
                    <a:pt x="1814285" y="80635"/>
                  </a:cubicBezTo>
                </a:path>
              </a:pathLst>
            </a:custGeom>
            <a:ln w="5715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3400" y="481226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dirty="0" err="1" smtClean="0"/>
                <a:t>i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52400" y="2514600"/>
            <a:ext cx="914400" cy="2286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523065"/>
            <a:ext cx="4380818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 mean of normalized IPC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90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sum. of harmonic mean of normalized IPC of each thread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4934" y="2895600"/>
            <a:ext cx="3729466" cy="2472264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951818" y="2802868"/>
            <a:ext cx="1504648" cy="1461129"/>
            <a:chOff x="951818" y="3793468"/>
            <a:chExt cx="1504648" cy="1461129"/>
          </a:xfrm>
        </p:grpSpPr>
        <p:sp>
          <p:nvSpPr>
            <p:cNvPr id="13" name="Freeform 12"/>
            <p:cNvSpPr/>
            <p:nvPr/>
          </p:nvSpPr>
          <p:spPr>
            <a:xfrm>
              <a:off x="1174370" y="3793468"/>
              <a:ext cx="1282096" cy="1145016"/>
            </a:xfrm>
            <a:custGeom>
              <a:avLst/>
              <a:gdLst>
                <a:gd name="connsiteX0" fmla="*/ 0 w 1282096"/>
                <a:gd name="connsiteY0" fmla="*/ 1145016 h 1145016"/>
                <a:gd name="connsiteX1" fmla="*/ 229810 w 1282096"/>
                <a:gd name="connsiteY1" fmla="*/ 600730 h 1145016"/>
                <a:gd name="connsiteX2" fmla="*/ 544286 w 1282096"/>
                <a:gd name="connsiteY2" fmla="*/ 165302 h 1145016"/>
                <a:gd name="connsiteX3" fmla="*/ 834572 w 1282096"/>
                <a:gd name="connsiteY3" fmla="*/ 8064 h 1145016"/>
                <a:gd name="connsiteX4" fmla="*/ 1088572 w 1282096"/>
                <a:gd name="connsiteY4" fmla="*/ 213683 h 1145016"/>
                <a:gd name="connsiteX5" fmla="*/ 1282096 w 1282096"/>
                <a:gd name="connsiteY5" fmla="*/ 334635 h 114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2096" h="1145016">
                  <a:moveTo>
                    <a:pt x="0" y="1145016"/>
                  </a:moveTo>
                  <a:cubicBezTo>
                    <a:pt x="69548" y="954516"/>
                    <a:pt x="139096" y="764016"/>
                    <a:pt x="229810" y="600730"/>
                  </a:cubicBezTo>
                  <a:cubicBezTo>
                    <a:pt x="320524" y="437444"/>
                    <a:pt x="443492" y="264080"/>
                    <a:pt x="544286" y="165302"/>
                  </a:cubicBezTo>
                  <a:cubicBezTo>
                    <a:pt x="645080" y="66524"/>
                    <a:pt x="743858" y="0"/>
                    <a:pt x="834572" y="8064"/>
                  </a:cubicBezTo>
                  <a:cubicBezTo>
                    <a:pt x="925286" y="16128"/>
                    <a:pt x="1013985" y="159254"/>
                    <a:pt x="1088572" y="213683"/>
                  </a:cubicBezTo>
                  <a:cubicBezTo>
                    <a:pt x="1163159" y="268112"/>
                    <a:pt x="1222627" y="301373"/>
                    <a:pt x="1282096" y="334635"/>
                  </a:cubicBezTo>
                </a:path>
              </a:pathLst>
            </a:custGeom>
            <a:ln w="57150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51818" y="4885265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en-US" dirty="0" err="1" smtClean="0"/>
                <a:t>i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6059715" y="4047065"/>
            <a:ext cx="429380" cy="433010"/>
          </a:xfrm>
          <a:prstGeom prst="ellipse">
            <a:avLst/>
          </a:prstGeom>
          <a:noFill/>
          <a:ln w="57150" cap="flat" cmpd="sng" algn="ctr">
            <a:solidFill>
              <a:srgbClr val="FFFF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29930" y="2755295"/>
            <a:ext cx="719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HMIPC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2514600"/>
            <a:ext cx="914400" cy="2286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533400"/>
            <a:ext cx="2514600" cy="685800"/>
          </a:xfrm>
        </p:spPr>
        <p:txBody>
          <a:bodyPr/>
          <a:lstStyle/>
          <a:p>
            <a:r>
              <a:rPr lang="en-US" sz="2800" dirty="0" smtClean="0"/>
              <a:t>OUTLINE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200400" y="914400"/>
            <a:ext cx="5715000" cy="52578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Motivation/contributions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Analytical model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Validation/case studies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Conclusions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3459481"/>
            <a:ext cx="13716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Co-management of the cache capacity and off-chip bandwidth allocation is important for optimal design of CMP</a:t>
            </a:r>
          </a:p>
          <a:p>
            <a:endParaRPr lang="en-US" dirty="0" smtClean="0"/>
          </a:p>
          <a:p>
            <a:r>
              <a:rPr lang="en-US" dirty="0" smtClean="0"/>
              <a:t>Different system optimization objectives change optimal design points</a:t>
            </a:r>
          </a:p>
          <a:p>
            <a:endParaRPr lang="en-US" dirty="0" smtClean="0"/>
          </a:p>
          <a:p>
            <a:r>
              <a:rPr lang="en-US" dirty="0" smtClean="0"/>
              <a:t>Proposed an analytical model to easily compare the impact of different resource allocation decisions on the system performance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00px-UofPittsburgh_Seal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600200"/>
            <a:ext cx="1828800" cy="192755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97111" y="4343400"/>
            <a:ext cx="4560889" cy="9144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!</a:t>
            </a:r>
            <a:endParaRPr kumimoji="0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482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resources in CMP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Shared cache</a:t>
            </a:r>
          </a:p>
          <a:p>
            <a:pPr lvl="1"/>
            <a:r>
              <a:rPr lang="en-US" dirty="0" smtClean="0"/>
              <a:t>Unrestricted sharing             can be harmful</a:t>
            </a:r>
          </a:p>
          <a:p>
            <a:pPr lvl="1"/>
            <a:r>
              <a:rPr lang="en-US" dirty="0" smtClean="0"/>
              <a:t>Cache partitioning</a:t>
            </a:r>
          </a:p>
          <a:p>
            <a:endParaRPr lang="en-US" dirty="0" smtClean="0"/>
          </a:p>
          <a:p>
            <a:r>
              <a:rPr lang="en-US" dirty="0" smtClean="0"/>
              <a:t>Off-chip memory bandwidth</a:t>
            </a:r>
          </a:p>
          <a:p>
            <a:pPr lvl="1"/>
            <a:r>
              <a:rPr lang="en-US" dirty="0" smtClean="0"/>
              <a:t>BW capacity grows slowly</a:t>
            </a:r>
          </a:p>
          <a:p>
            <a:pPr lvl="1"/>
            <a:r>
              <a:rPr lang="en-US" dirty="0" smtClean="0"/>
              <a:t>Off-chip BW allocation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43400" y="2057399"/>
            <a:ext cx="4602953" cy="82552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92841" y="1447800"/>
            <a:ext cx="1374559" cy="484554"/>
          </a:xfrm>
          <a:prstGeom prst="rect">
            <a:avLst/>
          </a:prstGeom>
          <a:solidFill>
            <a:srgbClr val="99CC00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  <a:cs typeface="Arial" charset="0"/>
              </a:rPr>
              <a:t>App 1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11557" y="2336857"/>
            <a:ext cx="4332191" cy="4698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b="1" dirty="0">
                <a:latin typeface="Arial" charset="0"/>
                <a:cs typeface="Arial" charset="0"/>
              </a:rPr>
              <a:t>Cache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16841" y="1447800"/>
            <a:ext cx="1374559" cy="484554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  <a:cs typeface="Arial" charset="0"/>
              </a:rPr>
              <a:t>App 2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14327" y="3124200"/>
            <a:ext cx="4332191" cy="444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Bandwidth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495800" y="2349527"/>
            <a:ext cx="2133600" cy="469871"/>
          </a:xfrm>
          <a:prstGeom prst="rect">
            <a:avLst/>
          </a:prstGeom>
          <a:solidFill>
            <a:srgbClr val="99CC0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399" y="2362200"/>
            <a:ext cx="2209800" cy="457200"/>
          </a:xfrm>
          <a:prstGeom prst="rect">
            <a:avLst/>
          </a:prstGeom>
          <a:solidFill>
            <a:srgbClr val="C0000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1" y="3124200"/>
            <a:ext cx="2133600" cy="469871"/>
          </a:xfrm>
          <a:prstGeom prst="rect">
            <a:avLst/>
          </a:prstGeom>
          <a:solidFill>
            <a:srgbClr val="99CC0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629400" y="3136873"/>
            <a:ext cx="2209800" cy="457200"/>
          </a:xfrm>
          <a:prstGeom prst="rect">
            <a:avLst/>
          </a:prstGeom>
          <a:solidFill>
            <a:srgbClr val="C00000">
              <a:alpha val="5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00799" y="2362200"/>
            <a:ext cx="457200" cy="457200"/>
          </a:xfrm>
          <a:prstGeom prst="ellipse">
            <a:avLst/>
          </a:prstGeom>
          <a:solidFill>
            <a:schemeClr val="accent6">
              <a:lumMod val="50000"/>
              <a:alpha val="70000"/>
            </a:schemeClr>
          </a:solidFill>
          <a:ln w="25400">
            <a:solidFill>
              <a:srgbClr val="4D2403"/>
            </a:solidFill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?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400800" y="3136873"/>
            <a:ext cx="457200" cy="457200"/>
          </a:xfrm>
          <a:prstGeom prst="ellipse">
            <a:avLst/>
          </a:prstGeom>
          <a:solidFill>
            <a:schemeClr val="accent6">
              <a:lumMod val="50000"/>
              <a:alpha val="70000"/>
            </a:schemeClr>
          </a:solidFill>
          <a:ln w="25400">
            <a:solidFill>
              <a:srgbClr val="4D2403"/>
            </a:solidFill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?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67200" y="1981200"/>
            <a:ext cx="4724400" cy="1828800"/>
          </a:xfrm>
          <a:prstGeom prst="rect">
            <a:avLst/>
          </a:prstGeom>
          <a:noFill/>
          <a:ln w="5080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400800" y="3962400"/>
            <a:ext cx="457200" cy="457200"/>
          </a:xfrm>
          <a:prstGeom prst="ellipse">
            <a:avLst/>
          </a:prstGeom>
          <a:solidFill>
            <a:schemeClr val="accent6">
              <a:lumMod val="50000"/>
              <a:alpha val="70000"/>
            </a:schemeClr>
          </a:solidFill>
          <a:ln w="25400">
            <a:solidFill>
              <a:srgbClr val="4D2403"/>
            </a:solidFill>
          </a:ln>
          <a:effectLst/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?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2000" y="5257800"/>
            <a:ext cx="8305800" cy="609600"/>
          </a:xfrm>
          <a:prstGeom prst="rect">
            <a:avLst/>
          </a:prstGeom>
          <a:solidFill>
            <a:srgbClr val="0066FF"/>
          </a:solidFill>
          <a:ln>
            <a:solidFill>
              <a:schemeClr val="accent1">
                <a:shade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Any interaction between the two shared resource allocations?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0" grpId="0" animBg="1"/>
      <p:bldP spid="21" grpId="0" animBg="1"/>
      <p:bldP spid="22" grpId="0" animBg="1"/>
      <p:bldP spid="6" grpId="0" animBg="1"/>
      <p:bldP spid="28" grpId="0" animBg="1"/>
      <p:bldP spid="24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Co-management of shared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Assumptions </a:t>
            </a:r>
          </a:p>
          <a:p>
            <a:pPr lvl="1"/>
            <a:r>
              <a:rPr lang="en-US" dirty="0" smtClean="0"/>
              <a:t>Cache and off-chip bandwidth are the key shared</a:t>
            </a:r>
            <a:br>
              <a:rPr lang="en-US" dirty="0" smtClean="0"/>
            </a:br>
            <a:r>
              <a:rPr lang="en-US" dirty="0" smtClean="0"/>
              <a:t>resources in CMP</a:t>
            </a:r>
          </a:p>
          <a:p>
            <a:pPr lvl="1"/>
            <a:r>
              <a:rPr lang="en-US" dirty="0" smtClean="0"/>
              <a:t>Resources can be partitioned among threads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An optimal strategy requires a coordinated management of shared resources</a:t>
            </a:r>
          </a:p>
          <a:p>
            <a:endParaRPr lang="en-US" dirty="0" smtClean="0"/>
          </a:p>
        </p:txBody>
      </p:sp>
      <p:grpSp>
        <p:nvGrpSpPr>
          <p:cNvPr id="3" name="Group 26"/>
          <p:cNvGrpSpPr/>
          <p:nvPr/>
        </p:nvGrpSpPr>
        <p:grpSpPr>
          <a:xfrm>
            <a:off x="6410461" y="1371600"/>
            <a:ext cx="2276339" cy="2514600"/>
            <a:chOff x="3124200" y="1037305"/>
            <a:chExt cx="2571264" cy="3001295"/>
          </a:xfrm>
        </p:grpSpPr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 rot="5400000">
              <a:off x="3361225" y="2812754"/>
              <a:ext cx="1405836" cy="85000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>
                <a:defRPr/>
              </a:pPr>
              <a:endParaRPr 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 rot="5400000">
              <a:off x="3618607" y="1664303"/>
              <a:ext cx="891069" cy="8500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>
                <a:defRPr/>
              </a:pPr>
              <a:endParaRPr 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629725" y="2590530"/>
              <a:ext cx="859420" cy="440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cache</a:t>
              </a: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 rot="5400000">
              <a:off x="4693802" y="3341057"/>
              <a:ext cx="758803" cy="56666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>
                <a:defRPr/>
              </a:pPr>
              <a:endParaRPr 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 rot="5400000">
              <a:off x="4227382" y="2115837"/>
              <a:ext cx="1691640" cy="56667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>
              <a:noFill/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>
                <a:defRPr/>
              </a:pPr>
              <a:endParaRPr 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 rot="16200000">
              <a:off x="4179987" y="2133152"/>
              <a:ext cx="1726445" cy="660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Off-chip bandwidth</a:t>
              </a: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3124200" y="1532467"/>
              <a:ext cx="1473558" cy="250613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sz="1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285435" y="1037305"/>
              <a:ext cx="1133342" cy="40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On-Chip</a:t>
              </a:r>
              <a:endParaRPr lang="en-US" sz="16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562123" y="1037305"/>
              <a:ext cx="1133341" cy="40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Off-Chip </a:t>
              </a:r>
              <a:endParaRPr lang="en-US" sz="1600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639140" y="1643768"/>
              <a:ext cx="850006" cy="2283365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3639140" y="2534838"/>
              <a:ext cx="850006" cy="1161"/>
            </a:xfrm>
            <a:prstGeom prst="line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4789867" y="1553351"/>
              <a:ext cx="566670" cy="2450441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4789867" y="3256361"/>
              <a:ext cx="566670" cy="1161"/>
            </a:xfrm>
            <a:prstGeom prst="line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Combined two (static) partitioning problems of shared resources for out-of-order processors</a:t>
            </a:r>
          </a:p>
          <a:p>
            <a:endParaRPr lang="en-US" dirty="0" smtClean="0"/>
          </a:p>
          <a:p>
            <a:r>
              <a:rPr lang="en-US" dirty="0" smtClean="0"/>
              <a:t>Developed a </a:t>
            </a:r>
            <a:r>
              <a:rPr lang="en-US" dirty="0" smtClean="0">
                <a:solidFill>
                  <a:srgbClr val="0000FF"/>
                </a:solidFill>
              </a:rPr>
              <a:t>hybrid analytical model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Predicts the effect of limited off-chip bandwidth on performance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Explores the effect of coordinated management of shared L2 cache and the off-chip bandwidth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533400"/>
            <a:ext cx="2514600" cy="685800"/>
          </a:xfrm>
        </p:spPr>
        <p:txBody>
          <a:bodyPr/>
          <a:lstStyle/>
          <a:p>
            <a:r>
              <a:rPr lang="en-US" sz="2800" dirty="0" smtClean="0"/>
              <a:t>OUTLINE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200400" y="914400"/>
            <a:ext cx="5715000" cy="52578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Motivation/contributions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Analytical model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Validation/Case studies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Conclusions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2011681"/>
            <a:ext cx="1905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43434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Out-of-order processor cores</a:t>
            </a:r>
          </a:p>
          <a:p>
            <a:endParaRPr lang="en-US" i="1" dirty="0" smtClean="0"/>
          </a:p>
          <a:p>
            <a:r>
              <a:rPr lang="en-US" dirty="0" smtClean="0"/>
              <a:t>L2 cache and the off-chip bandwidth are shared by all cores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1371600"/>
            <a:ext cx="4724400" cy="2590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57400" y="2286000"/>
            <a:ext cx="51054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i="1" dirty="0" smtClean="0"/>
          </a:p>
          <a:p>
            <a:r>
              <a:rPr lang="en-US" i="1" dirty="0" err="1" smtClean="0"/>
              <a:t>CPI</a:t>
            </a:r>
            <a:r>
              <a:rPr lang="en-US" i="1" baseline="-25000" dirty="0" err="1" smtClean="0"/>
              <a:t>ideal</a:t>
            </a:r>
            <a:endParaRPr lang="en-US" i="1" baseline="-25000" dirty="0" smtClean="0"/>
          </a:p>
          <a:p>
            <a:pPr lvl="1"/>
            <a:r>
              <a:rPr lang="en-US" dirty="0" smtClean="0"/>
              <a:t>CPI with an infinite </a:t>
            </a:r>
            <a:r>
              <a:rPr lang="en-US" i="1" dirty="0" smtClean="0"/>
              <a:t>L2 </a:t>
            </a:r>
            <a:r>
              <a:rPr lang="en-US" dirty="0" smtClean="0"/>
              <a:t>cache</a:t>
            </a:r>
          </a:p>
          <a:p>
            <a:endParaRPr lang="en-US" i="1" dirty="0" smtClean="0"/>
          </a:p>
          <a:p>
            <a:r>
              <a:rPr lang="en-US" i="1" dirty="0" smtClean="0"/>
              <a:t>CPI </a:t>
            </a:r>
            <a:r>
              <a:rPr lang="en-US" i="1" dirty="0" err="1" smtClean="0"/>
              <a:t>penalty</a:t>
            </a:r>
            <a:r>
              <a:rPr lang="en-US" i="1" baseline="-25000" dirty="0" err="1" smtClean="0"/>
              <a:t>finite</a:t>
            </a:r>
            <a:r>
              <a:rPr lang="en-US" i="1" baseline="-25000" dirty="0" smtClean="0"/>
              <a:t> cache</a:t>
            </a:r>
            <a:endParaRPr lang="en-US" i="1" baseline="-25000" dirty="0"/>
          </a:p>
          <a:p>
            <a:pPr lvl="1"/>
            <a:r>
              <a:rPr lang="en-US" dirty="0" smtClean="0"/>
              <a:t>CPI penalty caused by finite </a:t>
            </a:r>
            <a:r>
              <a:rPr lang="en-US" i="1" dirty="0"/>
              <a:t>L2 </a:t>
            </a:r>
            <a:r>
              <a:rPr lang="en-US" dirty="0" smtClean="0"/>
              <a:t>cache size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CPI </a:t>
            </a:r>
            <a:r>
              <a:rPr lang="en-US" i="1" dirty="0" err="1" smtClean="0"/>
              <a:t>penalty</a:t>
            </a:r>
            <a:r>
              <a:rPr lang="en-US" i="1" baseline="-25000" dirty="0" err="1" smtClean="0"/>
              <a:t>queuing</a:t>
            </a:r>
            <a:r>
              <a:rPr lang="en-US" i="1" baseline="-25000" dirty="0" smtClean="0"/>
              <a:t> delay</a:t>
            </a:r>
            <a:endParaRPr lang="en-US" i="1" baseline="-25000" dirty="0"/>
          </a:p>
          <a:p>
            <a:pPr lvl="1"/>
            <a:r>
              <a:rPr lang="en-US" dirty="0" smtClean="0"/>
              <a:t>CPI penalty caused by limited off-chip bandwidth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62000" y="1143000"/>
            <a:ext cx="7010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CPI = </a:t>
            </a:r>
            <a:r>
              <a:rPr lang="en-US" sz="2200" dirty="0" err="1" smtClean="0">
                <a:solidFill>
                  <a:schemeClr val="tx1"/>
                </a:solidFill>
              </a:rPr>
              <a:t>CPI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ideal</a:t>
            </a:r>
            <a:r>
              <a:rPr lang="en-US" sz="2200" dirty="0" smtClean="0">
                <a:solidFill>
                  <a:schemeClr val="tx1"/>
                </a:solidFill>
              </a:rPr>
              <a:t> + CPI </a:t>
            </a:r>
            <a:r>
              <a:rPr lang="en-US" sz="2200" dirty="0" err="1" smtClean="0">
                <a:solidFill>
                  <a:schemeClr val="tx1"/>
                </a:solidFill>
              </a:rPr>
              <a:t>penalty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finite</a:t>
            </a:r>
            <a:r>
              <a:rPr lang="en-US" sz="2200" baseline="-25000" dirty="0" smtClean="0">
                <a:solidFill>
                  <a:schemeClr val="tx1"/>
                </a:solidFill>
              </a:rPr>
              <a:t> cache</a:t>
            </a:r>
            <a:r>
              <a:rPr lang="en-US" sz="2200" dirty="0" smtClean="0">
                <a:solidFill>
                  <a:schemeClr val="tx1"/>
                </a:solidFill>
              </a:rPr>
              <a:t> + CPI </a:t>
            </a:r>
            <a:r>
              <a:rPr lang="en-US" sz="2200" dirty="0" err="1" smtClean="0">
                <a:solidFill>
                  <a:schemeClr val="tx1"/>
                </a:solidFill>
              </a:rPr>
              <a:t>penalty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queuing</a:t>
            </a:r>
            <a:r>
              <a:rPr lang="en-US" sz="2200" baseline="-25000" dirty="0" smtClean="0">
                <a:solidFill>
                  <a:schemeClr val="tx1"/>
                </a:solidFill>
              </a:rPr>
              <a:t> delay</a:t>
            </a:r>
            <a:endParaRPr lang="en-US" sz="2200" baseline="-25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1676400"/>
            <a:ext cx="2209800" cy="0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1600" y="1676400"/>
            <a:ext cx="2438400" cy="0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76400" y="1676400"/>
            <a:ext cx="838200" cy="0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CPI </a:t>
            </a:r>
            <a:r>
              <a:rPr lang="en-US" i="1" dirty="0" err="1" smtClean="0"/>
              <a:t>penalty</a:t>
            </a:r>
            <a:r>
              <a:rPr lang="en-US" i="1" baseline="-25000" dirty="0" err="1" smtClean="0"/>
              <a:t>finte</a:t>
            </a:r>
            <a:r>
              <a:rPr lang="en-US" i="1" baseline="-25000" dirty="0" smtClean="0"/>
              <a:t> cache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sz="300" i="1" dirty="0" smtClean="0"/>
          </a:p>
          <a:p>
            <a:pPr lvl="2"/>
            <a:endParaRPr lang="en-US" dirty="0" smtClean="0"/>
          </a:p>
          <a:p>
            <a:pPr lvl="2"/>
            <a:endParaRPr lang="en-US" i="1" dirty="0" smtClean="0"/>
          </a:p>
          <a:p>
            <a:pPr lvl="2"/>
            <a:endParaRPr lang="en-US" i="1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1676400"/>
            <a:ext cx="2209800" cy="0"/>
          </a:xfrm>
          <a:prstGeom prst="line">
            <a:avLst/>
          </a:prstGeom>
          <a:ln w="38100" cap="flat" cmpd="sng" algn="ctr">
            <a:solidFill>
              <a:srgbClr val="95373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2000" y="1143000"/>
            <a:ext cx="7010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CPI = </a:t>
            </a:r>
            <a:r>
              <a:rPr lang="en-US" sz="2200" dirty="0" err="1" smtClean="0">
                <a:solidFill>
                  <a:schemeClr val="tx1"/>
                </a:solidFill>
              </a:rPr>
              <a:t>CPI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ideal</a:t>
            </a:r>
            <a:r>
              <a:rPr lang="en-US" sz="2200" dirty="0" smtClean="0">
                <a:solidFill>
                  <a:schemeClr val="tx1"/>
                </a:solidFill>
              </a:rPr>
              <a:t> + CPI </a:t>
            </a:r>
            <a:r>
              <a:rPr lang="en-US" sz="2200" dirty="0" err="1" smtClean="0">
                <a:solidFill>
                  <a:schemeClr val="tx1"/>
                </a:solidFill>
              </a:rPr>
              <a:t>penalty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finite</a:t>
            </a:r>
            <a:r>
              <a:rPr lang="en-US" sz="2200" baseline="-25000" dirty="0" smtClean="0">
                <a:solidFill>
                  <a:schemeClr val="tx1"/>
                </a:solidFill>
              </a:rPr>
              <a:t> cache</a:t>
            </a:r>
            <a:r>
              <a:rPr lang="en-US" sz="2200" dirty="0" smtClean="0">
                <a:solidFill>
                  <a:schemeClr val="tx1"/>
                </a:solidFill>
              </a:rPr>
              <a:t> + CPI </a:t>
            </a:r>
            <a:r>
              <a:rPr lang="en-US" sz="2200" dirty="0" err="1" smtClean="0">
                <a:solidFill>
                  <a:schemeClr val="tx1"/>
                </a:solidFill>
              </a:rPr>
              <a:t>penalty</a:t>
            </a:r>
            <a:r>
              <a:rPr lang="en-US" sz="2200" baseline="-25000" dirty="0" err="1" smtClean="0">
                <a:solidFill>
                  <a:schemeClr val="tx1"/>
                </a:solidFill>
              </a:rPr>
              <a:t>queuing</a:t>
            </a:r>
            <a:r>
              <a:rPr lang="en-US" sz="2200" baseline="-25000" dirty="0" smtClean="0">
                <a:solidFill>
                  <a:schemeClr val="tx1"/>
                </a:solidFill>
              </a:rPr>
              <a:t> delay</a:t>
            </a:r>
            <a:endParaRPr lang="en-US" sz="2200" baseline="-25000" dirty="0">
              <a:solidFill>
                <a:schemeClr val="tx1"/>
              </a:solidFill>
            </a:endParaRP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2978150" y="2200275"/>
          <a:ext cx="3879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1" name="Equation" r:id="rId4" imgW="3492360" imgH="317160" progId="Equation.3">
                  <p:embed/>
                </p:oleObj>
              </mc:Choice>
              <mc:Fallback>
                <p:oleObj name="Equation" r:id="rId4" imgW="3492360" imgH="317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2200275"/>
                        <a:ext cx="387985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092200" y="2882900"/>
          <a:ext cx="71913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2" name="Equation" r:id="rId6" imgW="6476760" imgH="266400" progId="Equation.3">
                  <p:embed/>
                </p:oleObj>
              </mc:Choice>
              <mc:Fallback>
                <p:oleObj name="Equation" r:id="rId6" imgW="647676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882900"/>
                        <a:ext cx="7191375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3200400" y="2590800"/>
            <a:ext cx="2438400" cy="0"/>
          </a:xfrm>
          <a:prstGeom prst="line">
            <a:avLst/>
          </a:prstGeom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391400" y="33528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485167" y="3962400"/>
            <a:ext cx="3049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 smtClean="0"/>
              <a:t>-</a:t>
            </a:r>
            <a:r>
              <a:rPr lang="en-US" sz="1600" i="1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a reference cache size</a:t>
            </a:r>
          </a:p>
          <a:p>
            <a:pPr marL="0" lvl="2"/>
            <a:r>
              <a:rPr lang="en-US" sz="1600" dirty="0" smtClean="0"/>
              <a:t>- </a:t>
            </a:r>
            <a:r>
              <a:rPr lang="el-GR" sz="1600" dirty="0" smtClean="0">
                <a:latin typeface="Times New Roman"/>
                <a:cs typeface="Times New Roman"/>
              </a:rPr>
              <a:t>α</a:t>
            </a:r>
            <a:r>
              <a:rPr lang="en-US" sz="1600" dirty="0" smtClean="0">
                <a:latin typeface="Times New Roman"/>
                <a:cs typeface="Times New Roman"/>
              </a:rPr>
              <a:t>:power law factor for cache size</a:t>
            </a:r>
            <a:endParaRPr lang="en-US" sz="1600" dirty="0" smtClean="0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3086100" y="3200400"/>
          <a:ext cx="3390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3" name="Equation" r:id="rId8" imgW="2882880" imgH="672840" progId="Equation.3">
                  <p:embed/>
                </p:oleObj>
              </mc:Choice>
              <mc:Fallback>
                <p:oleObj name="Equation" r:id="rId8" imgW="2882880" imgH="6728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200400"/>
                        <a:ext cx="3390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5715000" y="32766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omeprogram-cache-powerlaw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8200" y="4038600"/>
            <a:ext cx="4267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6" grpId="0" animBg="1"/>
      <p:bldP spid="16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22826</TotalTime>
  <Words>982</Words>
  <Application>Microsoft Macintosh PowerPoint</Application>
  <PresentationFormat>On-screen Show (4:3)</PresentationFormat>
  <Paragraphs>300</Paragraphs>
  <Slides>29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Origin</vt:lpstr>
      <vt:lpstr>Equation</vt:lpstr>
      <vt:lpstr>An Analytical Performance Model for Co-Management of Last-Level Cache and Bandwidth Sharing</vt:lpstr>
      <vt:lpstr>Chip Multiprocessor (CMP) design is difficult</vt:lpstr>
      <vt:lpstr>Shared resources in CMP</vt:lpstr>
      <vt:lpstr>Co-management of shared resources</vt:lpstr>
      <vt:lpstr>Contributions</vt:lpstr>
      <vt:lpstr>OUTLINE</vt:lpstr>
      <vt:lpstr>Machine model</vt:lpstr>
      <vt:lpstr>Base model</vt:lpstr>
      <vt:lpstr>Base model</vt:lpstr>
      <vt:lpstr>Base model</vt:lpstr>
      <vt:lpstr>Base model</vt:lpstr>
      <vt:lpstr>Modeling extra queuing delay</vt:lpstr>
      <vt:lpstr>Modeling extra queuing delay</vt:lpstr>
      <vt:lpstr>Modeling extra queuing delay</vt:lpstr>
      <vt:lpstr>Shared resource co-management model </vt:lpstr>
      <vt:lpstr>Bandwidth formulation</vt:lpstr>
      <vt:lpstr>OUTLINE</vt:lpstr>
      <vt:lpstr>Setup</vt:lpstr>
      <vt:lpstr>Accuracy (cache/BW allocation)</vt:lpstr>
      <vt:lpstr>Accuracy (cache/slot allocation)</vt:lpstr>
      <vt:lpstr>Accuracy (cache/slot allocation)</vt:lpstr>
      <vt:lpstr>Case study</vt:lpstr>
      <vt:lpstr>System optimization objectives</vt:lpstr>
      <vt:lpstr>Throughput</vt:lpstr>
      <vt:lpstr>Fairness</vt:lpstr>
      <vt:lpstr>Harmonic mean of normalized IPC</vt:lpstr>
      <vt:lpstr>OUTLINE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</dc:creator>
  <cp:lastModifiedBy>Kiyeon Lee</cp:lastModifiedBy>
  <cp:revision>2192</cp:revision>
  <cp:lastPrinted>2010-12-01T17:08:47Z</cp:lastPrinted>
  <dcterms:created xsi:type="dcterms:W3CDTF">2010-12-02T19:53:54Z</dcterms:created>
  <dcterms:modified xsi:type="dcterms:W3CDTF">2011-07-26T03:56:14Z</dcterms:modified>
</cp:coreProperties>
</file>