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9" r:id="rId3"/>
    <p:sldId id="257" r:id="rId4"/>
    <p:sldId id="275" r:id="rId5"/>
    <p:sldId id="258" r:id="rId6"/>
    <p:sldId id="260" r:id="rId7"/>
    <p:sldId id="261" r:id="rId8"/>
    <p:sldId id="278" r:id="rId9"/>
    <p:sldId id="262" r:id="rId10"/>
    <p:sldId id="274" r:id="rId11"/>
    <p:sldId id="263" r:id="rId12"/>
    <p:sldId id="277" r:id="rId13"/>
    <p:sldId id="276" r:id="rId14"/>
    <p:sldId id="265" r:id="rId15"/>
    <p:sldId id="272" r:id="rId16"/>
    <p:sldId id="266" r:id="rId17"/>
    <p:sldId id="267" r:id="rId18"/>
    <p:sldId id="270" r:id="rId19"/>
    <p:sldId id="271" r:id="rId20"/>
    <p:sldId id="273" r:id="rId21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buSzPct val="100000"/>
      <a:buFont typeface="Arial" charset="0"/>
      <a:buChar char="•"/>
      <a:defRPr kern="1200">
        <a:solidFill>
          <a:schemeClr val="tx1"/>
        </a:solidFill>
        <a:latin typeface="Tw Cen MT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buSzPct val="100000"/>
      <a:buFont typeface="Arial" charset="0"/>
      <a:buChar char="•"/>
      <a:defRPr kern="1200">
        <a:solidFill>
          <a:schemeClr val="tx1"/>
        </a:solidFill>
        <a:latin typeface="Tw Cen MT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buSzPct val="100000"/>
      <a:buFont typeface="Arial" charset="0"/>
      <a:buChar char="•"/>
      <a:defRPr kern="1200">
        <a:solidFill>
          <a:schemeClr val="tx1"/>
        </a:solidFill>
        <a:latin typeface="Tw Cen MT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buSzPct val="100000"/>
      <a:buFont typeface="Arial" charset="0"/>
      <a:buChar char="•"/>
      <a:defRPr kern="1200">
        <a:solidFill>
          <a:schemeClr val="tx1"/>
        </a:solidFill>
        <a:latin typeface="Tw Cen MT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buSzPct val="100000"/>
      <a:buFont typeface="Arial" charset="0"/>
      <a:buChar char="•"/>
      <a:defRPr kern="1200">
        <a:solidFill>
          <a:schemeClr val="tx1"/>
        </a:solidFill>
        <a:latin typeface="Tw Cen M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w Cen MT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669900"/>
    <a:srgbClr val="FF6600"/>
    <a:srgbClr val="CC33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279" autoAdjust="0"/>
    <p:restoredTop sz="94790" autoAdjust="0"/>
  </p:normalViewPr>
  <p:slideViewPr>
    <p:cSldViewPr>
      <p:cViewPr varScale="1">
        <p:scale>
          <a:sx n="87" d="100"/>
          <a:sy n="87" d="100"/>
        </p:scale>
        <p:origin x="-10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1" y="1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36531C-4EC6-41CC-A66F-0690E39E1F3C}" type="datetimeFigureOut">
              <a:rPr lang="en-US" smtClean="0"/>
              <a:pPr/>
              <a:t>5/14/2009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8564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1" y="8818564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79825-C909-4FEA-B597-D9438505D3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1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F20D6CE5-2CA4-4E1C-A60E-243EEBC50332}" type="datetimeFigureOut">
              <a:rPr lang="en-US" smtClean="0"/>
              <a:pPr/>
              <a:t>5/14/2009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9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17905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5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BC728C00-BC6F-495B-9C40-C47C7EC53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Moore’s law reinterpreted</a:t>
            </a:r>
          </a:p>
          <a:p>
            <a:pPr lvl="1"/>
            <a:r>
              <a:rPr lang="en-US" sz="2000" dirty="0" smtClean="0"/>
              <a:t>Number of cores per chip </a:t>
            </a:r>
            <a:br>
              <a:rPr lang="en-US" sz="2000" dirty="0" smtClean="0"/>
            </a:br>
            <a:r>
              <a:rPr lang="en-US" sz="2000" dirty="0" smtClean="0"/>
              <a:t>will double every two years</a:t>
            </a:r>
          </a:p>
          <a:p>
            <a:pPr lvl="1"/>
            <a:r>
              <a:rPr lang="en-US" sz="2000" dirty="0" smtClean="0"/>
              <a:t>Clock speed will not increase</a:t>
            </a:r>
            <a:br>
              <a:rPr lang="en-US" sz="2000" dirty="0" smtClean="0"/>
            </a:br>
            <a:r>
              <a:rPr lang="en-US" sz="2000" dirty="0" smtClean="0"/>
              <a:t> (possibly decrease)</a:t>
            </a:r>
          </a:p>
          <a:p>
            <a:pPr lvl="1"/>
            <a:r>
              <a:rPr lang="en-US" sz="2000" dirty="0" smtClean="0"/>
              <a:t>The chip size will remain </a:t>
            </a:r>
            <a:br>
              <a:rPr lang="en-US" sz="2000" dirty="0" smtClean="0"/>
            </a:br>
            <a:r>
              <a:rPr lang="en-US" sz="2000" dirty="0" smtClean="0"/>
              <a:t>constant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28C00-BC6F-495B-9C40-C47C7EC5316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28C00-BC6F-495B-9C40-C47C7EC5316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28C00-BC6F-495B-9C40-C47C7EC5316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Around 20 </a:t>
            </a:r>
            <a:r>
              <a:rPr lang="en-US" dirty="0" err="1" smtClean="0"/>
              <a:t>mb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28C00-BC6F-495B-9C40-C47C7EC5316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Off-chip 128 MB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728C00-BC6F-495B-9C40-C47C7EC5316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SzTx/>
              <a:buFontTx/>
              <a:buNone/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SzTx/>
              <a:buFontTx/>
              <a:buNone/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SzTx/>
              <a:buFontTx/>
              <a:buNone/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508DA08-4000-47B5-861E-7504D177DDBF}" type="datetimeFigureOut">
              <a:rPr lang="en-US"/>
              <a:pPr>
                <a:defRPr/>
              </a:pPr>
              <a:t>5/14/2009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675EC23-8129-4BC5-927B-04E73AA41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F98C8-4ADC-482A-B6A4-E474E0EF9C7F}" type="datetimeFigureOut">
              <a:rPr lang="en-US"/>
              <a:pPr>
                <a:defRPr/>
              </a:pPr>
              <a:t>5/14/2009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B120F-9218-411B-A2E4-64BDFE230F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SzTx/>
              <a:buFontTx/>
              <a:buNone/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SzTx/>
              <a:buFontTx/>
              <a:buNone/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SzTx/>
              <a:buFontTx/>
              <a:buNone/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B0BE4-B988-4357-AD6A-58D5BD144384}" type="datetimeFigureOut">
              <a:rPr lang="en-US"/>
              <a:pPr>
                <a:defRPr/>
              </a:pPr>
              <a:t>5/14/2009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6CD41-5D3B-4253-B044-5CB572A4C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8044C-320D-4897-9D99-A2184C6B64DB}" type="datetimeFigureOut">
              <a:rPr lang="en-US"/>
              <a:pPr>
                <a:defRPr/>
              </a:pPr>
              <a:t>5/14/2009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D2DB4-F7D2-4066-BC04-A103F9C1D7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SzTx/>
              <a:buFontTx/>
              <a:buNone/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SzTx/>
              <a:buFontTx/>
              <a:buNone/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SzTx/>
              <a:buFontTx/>
              <a:buNone/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55C9B-B2A6-49F5-8642-6154AD18B5E9}" type="datetimeFigureOut">
              <a:rPr lang="en-US"/>
              <a:pPr>
                <a:defRPr/>
              </a:pPr>
              <a:t>5/14/2009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096D610-35DD-46B7-A51C-61763E2FD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0F76E97-CB26-43EA-9601-67373ADF643C}" type="datetimeFigureOut">
              <a:rPr lang="en-US"/>
              <a:pPr>
                <a:defRPr/>
              </a:pPr>
              <a:t>5/14/2009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F500A6C-C2B8-452F-9333-4952F2EF6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7A50D3A-F8B6-4CFC-B7FE-4E78CB008E9F}" type="datetimeFigureOut">
              <a:rPr lang="en-US"/>
              <a:pPr>
                <a:defRPr/>
              </a:pPr>
              <a:t>5/14/2009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A189953-F0F2-47AA-B05B-B2B3E531E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62F4D-3D5C-43D9-857C-745033F3EFDE}" type="datetimeFigureOut">
              <a:rPr lang="en-US"/>
              <a:pPr>
                <a:defRPr/>
              </a:pPr>
              <a:t>5/14/2009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BF226-E0C3-443C-867A-63FA1134DF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D44E7-0BF1-41FE-95D1-780B5D683988}" type="datetimeFigureOut">
              <a:rPr lang="en-US"/>
              <a:pPr>
                <a:defRPr/>
              </a:pPr>
              <a:t>5/14/2009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1420E9F-64B1-4A23-9E31-502D220B7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8ADA9-30B1-4C73-BE68-64DE8C323519}" type="datetimeFigureOut">
              <a:rPr lang="en-US"/>
              <a:pPr>
                <a:defRPr/>
              </a:pPr>
              <a:t>5/14/2009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49529-F829-448E-BB3C-76105E0E48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SzTx/>
              <a:buFontTx/>
              <a:buNone/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SzTx/>
              <a:buFontTx/>
              <a:buNone/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SzTx/>
              <a:buFontTx/>
              <a:buNone/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SzTx/>
              <a:buFontTx/>
              <a:buNone/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AEE0A23-AD73-43BE-B35B-2EA9E23559DB}" type="datetimeFigureOut">
              <a:rPr lang="en-US"/>
              <a:pPr>
                <a:defRPr/>
              </a:pPr>
              <a:t>5/14/2009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C0367DD7-2E37-4C1A-93FC-01E2065869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buSzTx/>
              <a:buFontTx/>
              <a:buNone/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F2331B29-39A8-4BE6-BF24-02F8EEA31EF0}" type="datetimeFigureOut">
              <a:rPr lang="en-US"/>
              <a:pPr>
                <a:defRPr/>
              </a:pPr>
              <a:t>5/14/2009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buSzTx/>
              <a:buFontTx/>
              <a:buNone/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SzTx/>
              <a:buFontTx/>
              <a:buNone/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SzTx/>
              <a:buFontTx/>
              <a:buNone/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SzTx/>
              <a:buFontTx/>
              <a:buNone/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buSzTx/>
              <a:buFontTx/>
              <a:buNone/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14F6D678-E093-4972-ABDA-481B71A2C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1" r:id="rId2"/>
    <p:sldLayoutId id="2147483696" r:id="rId3"/>
    <p:sldLayoutId id="2147483697" r:id="rId4"/>
    <p:sldLayoutId id="2147483698" r:id="rId5"/>
    <p:sldLayoutId id="2147483692" r:id="rId6"/>
    <p:sldLayoutId id="2147483699" r:id="rId7"/>
    <p:sldLayoutId id="2147483693" r:id="rId8"/>
    <p:sldLayoutId id="2147483700" r:id="rId9"/>
    <p:sldLayoutId id="2147483694" r:id="rId10"/>
    <p:sldLayoutId id="214748370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3.png"/><Relationship Id="rId7" Type="http://schemas.openxmlformats.org/officeDocument/2006/relationships/image" Target="../media/image26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0.png"/><Relationship Id="rId10" Type="http://schemas.openxmlformats.org/officeDocument/2006/relationships/image" Target="../media/image29.png"/><Relationship Id="rId4" Type="http://schemas.openxmlformats.org/officeDocument/2006/relationships/image" Target="../media/image24.png"/><Relationship Id="rId9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28.png"/><Relationship Id="rId4" Type="http://schemas.openxmlformats.org/officeDocument/2006/relationships/image" Target="../media/image3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30.png"/><Relationship Id="rId4" Type="http://schemas.openxmlformats.org/officeDocument/2006/relationships/image" Target="../media/image3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3600"/>
            <a:ext cx="7851775" cy="1676400"/>
          </a:xfrm>
        </p:spPr>
        <p:txBody>
          <a:bodyPr>
            <a:normAutofit fontScale="90000"/>
          </a:bodyPr>
          <a:lstStyle/>
          <a:p>
            <a:pPr algn="r">
              <a:lnSpc>
                <a:spcPts val="4900"/>
              </a:lnSpc>
            </a:pPr>
            <a:r>
              <a:rPr lang="en-US" sz="4000" cap="none" dirty="0" smtClean="0"/>
              <a:t>AN ANALYTICAL MODEL </a:t>
            </a:r>
            <a:br>
              <a:rPr lang="en-US" sz="4000" cap="none" dirty="0" smtClean="0"/>
            </a:br>
            <a:r>
              <a:rPr lang="en-US" sz="4000" cap="none" dirty="0" smtClean="0"/>
              <a:t>TO STUDY OPTIMAL AREA BREAKDOWN BETWEEN CORES AND CACHES </a:t>
            </a:r>
            <a:br>
              <a:rPr lang="en-US" sz="4000" cap="none" dirty="0" smtClean="0"/>
            </a:br>
            <a:r>
              <a:rPr lang="en-US" sz="4000" cap="none" dirty="0" smtClean="0"/>
              <a:t>IN A CHIP MULTIPROCESSOR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7854950" cy="1752600"/>
          </a:xfrm>
        </p:spPr>
        <p:txBody>
          <a:bodyPr/>
          <a:lstStyle/>
          <a:p>
            <a:pPr algn="r"/>
            <a:r>
              <a:rPr lang="en-US" smtClean="0"/>
              <a:t>Taecheol Oh, Hyunjin Lee, Kiyeon Lee </a:t>
            </a:r>
          </a:p>
          <a:p>
            <a:pPr algn="r"/>
            <a:r>
              <a:rPr lang="en-US" smtClean="0"/>
              <a:t>and Sangyeun Cho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9575" y="4843319"/>
            <a:ext cx="1190625" cy="490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dirty="0" smtClean="0"/>
              <a:t>Modeling shared L2 cache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612774" y="1600200"/>
            <a:ext cx="8378825" cy="4876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UCA (Uniform Cache Architecture)</a:t>
            </a:r>
          </a:p>
          <a:p>
            <a:pPr marL="868363" lvl="1">
              <a:lnSpc>
                <a:spcPct val="90000"/>
              </a:lnSpc>
            </a:pPr>
            <a:r>
              <a:rPr lang="en-US" sz="2000" dirty="0" smtClean="0"/>
              <a:t>Assuming the bus architecture</a:t>
            </a:r>
          </a:p>
          <a:p>
            <a:pPr marL="868363" lvl="1">
              <a:lnSpc>
                <a:spcPct val="90000"/>
              </a:lnSpc>
            </a:pPr>
            <a:r>
              <a:rPr lang="en-US" sz="2000" dirty="0" smtClean="0"/>
              <a:t>Contention factor </a:t>
            </a:r>
            <a:endParaRPr lang="en-US" sz="2000" dirty="0" smtClean="0">
              <a:latin typeface="Batang" pitchFamily="18" charset="-127"/>
              <a:ea typeface="Batang" pitchFamily="18" charset="-127"/>
            </a:endParaRPr>
          </a:p>
          <a:p>
            <a:pPr>
              <a:lnSpc>
                <a:spcPct val="80000"/>
              </a:lnSpc>
            </a:pPr>
            <a:r>
              <a:rPr lang="en-US" sz="2400" dirty="0" smtClean="0"/>
              <a:t>NUCA (Non Uniform Cache Architecture) </a:t>
            </a:r>
          </a:p>
          <a:p>
            <a:pPr marL="868363" lvl="1">
              <a:lnSpc>
                <a:spcPct val="90000"/>
              </a:lnSpc>
            </a:pPr>
            <a:r>
              <a:rPr lang="en-US" sz="2000" dirty="0" smtClean="0">
                <a:ea typeface="Batang" pitchFamily="18" charset="-127"/>
              </a:rPr>
              <a:t>Assuming the switched 2D mesh network </a:t>
            </a:r>
          </a:p>
          <a:p>
            <a:pPr marL="868363" lvl="1">
              <a:lnSpc>
                <a:spcPct val="90000"/>
              </a:lnSpc>
            </a:pPr>
            <a:r>
              <a:rPr lang="en-US" sz="2000" dirty="0" smtClean="0">
                <a:ea typeface="Batang" pitchFamily="18" charset="-127"/>
              </a:rPr>
              <a:t>B/W penalty factor, average hop distance, single-hop traverse latency </a:t>
            </a:r>
            <a:endParaRPr lang="en-US" sz="2000" i="1" dirty="0" smtClean="0">
              <a:ea typeface="Batang" pitchFamily="18" charset="-127"/>
            </a:endParaRPr>
          </a:p>
          <a:p>
            <a:pPr marL="868363" lvl="1">
              <a:lnSpc>
                <a:spcPct val="90000"/>
              </a:lnSpc>
            </a:pPr>
            <a:r>
              <a:rPr lang="en-US" sz="2000" dirty="0" smtClean="0">
                <a:ea typeface="Batang" pitchFamily="18" charset="-127"/>
              </a:rPr>
              <a:t>Network traversal factor 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Hybrid </a:t>
            </a:r>
          </a:p>
          <a:p>
            <a:pPr marL="868363" lvl="1"/>
            <a:r>
              <a:rPr lang="en-US" sz="2000" dirty="0" smtClean="0"/>
              <a:t>Cache expansion factor </a:t>
            </a:r>
            <a:r>
              <a:rPr lang="el-GR" sz="2000" dirty="0" smtClean="0">
                <a:latin typeface="Batang" pitchFamily="18" charset="-127"/>
                <a:ea typeface="Batang" pitchFamily="18" charset="-127"/>
              </a:rPr>
              <a:t>σ</a:t>
            </a:r>
            <a:endParaRPr lang="en-US" sz="2000" dirty="0" smtClean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5943600"/>
            <a:ext cx="4410075" cy="544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0" y="6072551"/>
            <a:ext cx="2409825" cy="328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71600" y="1624695"/>
            <a:ext cx="4572000" cy="4381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33600" y="2212525"/>
            <a:ext cx="14668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59629" y="1996307"/>
            <a:ext cx="2231572" cy="746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437416" y="2069648"/>
            <a:ext cx="1714500" cy="30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686425" y="2005695"/>
            <a:ext cx="1476375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715000" y="2366284"/>
            <a:ext cx="1476375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286625" y="2329545"/>
            <a:ext cx="7905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429000" y="3505200"/>
            <a:ext cx="1114425" cy="27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Rounded Rectangle 24"/>
          <p:cNvSpPr/>
          <p:nvPr/>
        </p:nvSpPr>
        <p:spPr>
          <a:xfrm>
            <a:off x="3352800" y="3429000"/>
            <a:ext cx="12192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4038600" y="4800600"/>
            <a:ext cx="1447800" cy="60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3962400" y="5638800"/>
            <a:ext cx="304800" cy="381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2362200" y="1981200"/>
            <a:ext cx="5791200" cy="762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0" grpId="0" animBg="1"/>
      <p:bldP spid="2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dirty="0" smtClean="0"/>
              <a:t>Modeling on-chip L3 cache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z="2400" dirty="0" smtClean="0"/>
              <a:t>Parameter </a:t>
            </a:r>
            <a:r>
              <a:rPr lang="el-GR" sz="2000" b="1" dirty="0" smtClean="0">
                <a:latin typeface="Ami R" pitchFamily="18" charset="-127"/>
                <a:ea typeface="Ami R" pitchFamily="18" charset="-127"/>
              </a:rPr>
              <a:t>α</a:t>
            </a:r>
            <a:r>
              <a:rPr lang="en-US" sz="2400" dirty="0" smtClean="0">
                <a:latin typeface="Ami R" pitchFamily="18" charset="-127"/>
                <a:ea typeface="Ami R" pitchFamily="18" charset="-127"/>
              </a:rPr>
              <a:t> </a:t>
            </a:r>
            <a:r>
              <a:rPr lang="en-US" sz="2400" dirty="0" smtClean="0">
                <a:ea typeface="Ami R" pitchFamily="18" charset="-127"/>
              </a:rPr>
              <a:t>to divide the available cache area between L2 and L3 caches</a:t>
            </a:r>
          </a:p>
          <a:p>
            <a:pPr>
              <a:buNone/>
            </a:pPr>
            <a:endParaRPr lang="en-US" dirty="0" smtClean="0">
              <a:ea typeface="Ami R" pitchFamily="18" charset="-127"/>
            </a:endParaRPr>
          </a:p>
          <a:p>
            <a:endParaRPr lang="en-US" dirty="0" smtClean="0"/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520950"/>
            <a:ext cx="5029200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ounded Rectangle 7"/>
          <p:cNvSpPr/>
          <p:nvPr/>
        </p:nvSpPr>
        <p:spPr>
          <a:xfrm>
            <a:off x="1752600" y="2514600"/>
            <a:ext cx="2209800" cy="381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038600" y="2514600"/>
            <a:ext cx="2895600" cy="381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33400" y="3124200"/>
            <a:ext cx="3733800" cy="3124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85800" y="3276600"/>
            <a:ext cx="1066800" cy="1981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62000" y="3352800"/>
            <a:ext cx="914400" cy="533400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Core 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62000" y="4038600"/>
            <a:ext cx="914400" cy="381000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L1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62000" y="4572000"/>
            <a:ext cx="914400" cy="609600"/>
          </a:xfrm>
          <a:prstGeom prst="rect">
            <a:avLst/>
          </a:prstGeom>
          <a:solidFill>
            <a:srgbClr val="66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L2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>
            <a:stCxn id="16" idx="2"/>
            <a:endCxn id="17" idx="0"/>
          </p:cNvCxnSpPr>
          <p:nvPr/>
        </p:nvCxnSpPr>
        <p:spPr>
          <a:xfrm rot="5400000">
            <a:off x="1143000" y="3962400"/>
            <a:ext cx="1524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7" idx="2"/>
            <a:endCxn id="18" idx="0"/>
          </p:cNvCxnSpPr>
          <p:nvPr/>
        </p:nvCxnSpPr>
        <p:spPr>
          <a:xfrm rot="5400000">
            <a:off x="1143000" y="4495800"/>
            <a:ext cx="1524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828800" y="3276600"/>
            <a:ext cx="1066800" cy="1981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905000" y="3352800"/>
            <a:ext cx="914400" cy="533400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Core 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905000" y="4038600"/>
            <a:ext cx="914400" cy="381000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L1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905000" y="4572000"/>
            <a:ext cx="914400" cy="609600"/>
          </a:xfrm>
          <a:prstGeom prst="rect">
            <a:avLst/>
          </a:prstGeom>
          <a:solidFill>
            <a:srgbClr val="66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L2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>
            <a:stCxn id="22" idx="2"/>
            <a:endCxn id="23" idx="0"/>
          </p:cNvCxnSpPr>
          <p:nvPr/>
        </p:nvCxnSpPr>
        <p:spPr>
          <a:xfrm rot="5400000">
            <a:off x="2286000" y="3962400"/>
            <a:ext cx="1524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3" idx="2"/>
            <a:endCxn id="24" idx="0"/>
          </p:cNvCxnSpPr>
          <p:nvPr/>
        </p:nvCxnSpPr>
        <p:spPr>
          <a:xfrm rot="5400000">
            <a:off x="2286000" y="4495800"/>
            <a:ext cx="1524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48000" y="4343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• • • • • •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4876800" y="3124200"/>
            <a:ext cx="3733800" cy="3124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5029200" y="3276600"/>
            <a:ext cx="1066800" cy="1219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105400" y="3352800"/>
            <a:ext cx="914400" cy="533400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Core 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105400" y="4038600"/>
            <a:ext cx="914400" cy="381000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L1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105400" y="4648200"/>
            <a:ext cx="3276600" cy="609600"/>
          </a:xfrm>
          <a:prstGeom prst="rect">
            <a:avLst/>
          </a:prstGeom>
          <a:solidFill>
            <a:srgbClr val="66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L2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3" name="Straight Connector 32"/>
          <p:cNvCxnSpPr>
            <a:stCxn id="30" idx="2"/>
            <a:endCxn id="31" idx="0"/>
          </p:cNvCxnSpPr>
          <p:nvPr/>
        </p:nvCxnSpPr>
        <p:spPr>
          <a:xfrm rot="5400000">
            <a:off x="5486400" y="3962400"/>
            <a:ext cx="1524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31" idx="2"/>
          </p:cNvCxnSpPr>
          <p:nvPr/>
        </p:nvCxnSpPr>
        <p:spPr>
          <a:xfrm rot="5400000">
            <a:off x="5448300" y="4533900"/>
            <a:ext cx="2286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6172200" y="3276600"/>
            <a:ext cx="1066800" cy="1219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248400" y="3352800"/>
            <a:ext cx="914400" cy="533400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Core 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248400" y="4038600"/>
            <a:ext cx="914400" cy="381000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L1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>
            <a:stCxn id="36" idx="2"/>
            <a:endCxn id="37" idx="0"/>
          </p:cNvCxnSpPr>
          <p:nvPr/>
        </p:nvCxnSpPr>
        <p:spPr>
          <a:xfrm rot="5400000">
            <a:off x="6629400" y="3962400"/>
            <a:ext cx="1524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37" idx="2"/>
          </p:cNvCxnSpPr>
          <p:nvPr/>
        </p:nvCxnSpPr>
        <p:spPr>
          <a:xfrm rot="5400000">
            <a:off x="6591300" y="4533900"/>
            <a:ext cx="2286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391400" y="3657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• • • • • •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685800" y="5334000"/>
            <a:ext cx="3429000" cy="838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L3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105400" y="5334000"/>
            <a:ext cx="3276600" cy="838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L3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04800" y="4495800"/>
            <a:ext cx="4191000" cy="1828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48200" y="4495800"/>
            <a:ext cx="4191000" cy="18288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04800" y="5257800"/>
            <a:ext cx="4191000" cy="1066800"/>
          </a:xfrm>
          <a:prstGeom prst="rect">
            <a:avLst/>
          </a:prstGeom>
          <a:solidFill>
            <a:schemeClr val="accent1">
              <a:alpha val="25000"/>
            </a:schemeClr>
          </a:solidFill>
          <a:effectLst>
            <a:outerShdw blurRad="50800" dist="50800" dir="5400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4648200" y="5257800"/>
            <a:ext cx="4191000" cy="1066800"/>
          </a:xfrm>
          <a:prstGeom prst="rect">
            <a:avLst/>
          </a:prstGeom>
          <a:solidFill>
            <a:schemeClr val="accent1">
              <a:alpha val="25000"/>
            </a:schemeClr>
          </a:solidFill>
          <a:effectLst>
            <a:outerShdw blurRad="50800" dist="50800" dir="5400000" algn="ctr" rotWithShape="0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1" animBg="1"/>
      <p:bldP spid="49" grpId="0" animBg="1"/>
      <p:bldP spid="50" grpId="0" animBg="1"/>
      <p:bldP spid="51" grpId="0" animBg="1"/>
      <p:bldP spid="5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dirty="0" smtClean="0"/>
              <a:t>Modeling private L2 + shared L3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sz="2400" dirty="0" smtClean="0">
                <a:ea typeface="Ami R" pitchFamily="18" charset="-127"/>
              </a:rPr>
              <a:t>Split the finite cache CPI into private L2 and L3 components</a:t>
            </a:r>
          </a:p>
          <a:p>
            <a:endParaRPr lang="en-US" sz="2400" dirty="0" smtClean="0">
              <a:ea typeface="Ami R" pitchFamily="18" charset="-127"/>
            </a:endParaRPr>
          </a:p>
          <a:p>
            <a:endParaRPr lang="en-US" sz="2400" dirty="0" smtClean="0">
              <a:ea typeface="Ami R" pitchFamily="18" charset="-127"/>
            </a:endParaRPr>
          </a:p>
          <a:p>
            <a:endParaRPr lang="en-US" sz="2400" dirty="0" smtClean="0">
              <a:ea typeface="Ami R" pitchFamily="18" charset="-127"/>
            </a:endParaRPr>
          </a:p>
          <a:p>
            <a:r>
              <a:rPr lang="en-US" sz="2400" dirty="0" smtClean="0">
                <a:ea typeface="Ami R" pitchFamily="18" charset="-127"/>
              </a:rPr>
              <a:t>Private L2 cache size and shared L3 cache size</a:t>
            </a:r>
          </a:p>
          <a:p>
            <a:endParaRPr lang="en-US" sz="2400" dirty="0" smtClean="0">
              <a:ea typeface="Ami R" pitchFamily="18" charset="-127"/>
            </a:endParaRPr>
          </a:p>
          <a:p>
            <a:endParaRPr lang="en-US" sz="2400" dirty="0" smtClean="0"/>
          </a:p>
        </p:txBody>
      </p:sp>
      <p:pic>
        <p:nvPicPr>
          <p:cNvPr id="1638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133600"/>
            <a:ext cx="484420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463209" y="2165732"/>
            <a:ext cx="22098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3548809" y="2667000"/>
            <a:ext cx="24384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4267201"/>
            <a:ext cx="131359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00300" y="4204547"/>
            <a:ext cx="1638300" cy="291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19400" y="4508048"/>
            <a:ext cx="1476375" cy="8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95800" y="4184681"/>
            <a:ext cx="3733800" cy="69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Rounded Rectangle 13"/>
          <p:cNvSpPr/>
          <p:nvPr/>
        </p:nvSpPr>
        <p:spPr>
          <a:xfrm>
            <a:off x="1524000" y="4191000"/>
            <a:ext cx="2895600" cy="60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4495800" y="4114800"/>
            <a:ext cx="3733800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14" grpId="0" animBg="1"/>
      <p:bldP spid="14" grpId="1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dirty="0" smtClean="0"/>
              <a:t>Modeling shared L2 + shared L3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ea typeface="Ami R" pitchFamily="18" charset="-127"/>
              </a:rPr>
              <a:t>Split the finite cache CPI into shared L2 and L3 components</a:t>
            </a:r>
          </a:p>
          <a:p>
            <a:pPr>
              <a:lnSpc>
                <a:spcPct val="90000"/>
              </a:lnSpc>
            </a:pPr>
            <a:endParaRPr lang="en-US" sz="2400" dirty="0" smtClean="0">
              <a:ea typeface="Ami R" pitchFamily="18" charset="-127"/>
            </a:endParaRPr>
          </a:p>
          <a:p>
            <a:pPr>
              <a:lnSpc>
                <a:spcPct val="90000"/>
              </a:lnSpc>
            </a:pPr>
            <a:endParaRPr lang="en-US" sz="2400" dirty="0" smtClean="0">
              <a:ea typeface="Ami R" pitchFamily="18" charset="-127"/>
            </a:endParaRPr>
          </a:p>
          <a:p>
            <a:pPr>
              <a:lnSpc>
                <a:spcPct val="90000"/>
              </a:lnSpc>
            </a:pPr>
            <a:r>
              <a:rPr lang="en-US" sz="2400" dirty="0" smtClean="0"/>
              <a:t>UCA (Uniform cache Architecture)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Contention factor 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NUCA (Non uniform cache Architecture)</a:t>
            </a:r>
            <a:endParaRPr lang="en-US" sz="23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>
                <a:ea typeface="Batang" pitchFamily="18" charset="-127"/>
              </a:rPr>
              <a:t>Network traversal factor</a:t>
            </a: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300" dirty="0" smtClean="0"/>
              <a:t>Hybrid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Cache expansion factor </a:t>
            </a:r>
            <a:r>
              <a:rPr lang="el-GR" sz="2000" dirty="0" smtClean="0">
                <a:latin typeface="Batang" pitchFamily="18" charset="-127"/>
                <a:ea typeface="Batang" pitchFamily="18" charset="-127"/>
              </a:rPr>
              <a:t>σ</a:t>
            </a:r>
            <a:endParaRPr lang="en-US" sz="2000" dirty="0" smtClean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209800"/>
            <a:ext cx="23526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2220686"/>
            <a:ext cx="26765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0" y="2246539"/>
            <a:ext cx="2600325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ounded Rectangle 10"/>
          <p:cNvSpPr/>
          <p:nvPr/>
        </p:nvSpPr>
        <p:spPr>
          <a:xfrm>
            <a:off x="3429000" y="2209800"/>
            <a:ext cx="23622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6019800" y="2209800"/>
            <a:ext cx="24384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89514" y="3298372"/>
            <a:ext cx="122743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1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86200" y="3995056"/>
            <a:ext cx="129428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ounded Rectangle 14"/>
          <p:cNvSpPr/>
          <p:nvPr/>
        </p:nvSpPr>
        <p:spPr>
          <a:xfrm>
            <a:off x="3200400" y="3200400"/>
            <a:ext cx="12192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810000" y="3962400"/>
            <a:ext cx="1447800" cy="609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3733800" y="4800600"/>
            <a:ext cx="304800" cy="381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2" grpId="1" animBg="1"/>
      <p:bldP spid="15" grpId="0" animBg="1"/>
      <p:bldP spid="15" grpId="1" animBg="1"/>
      <p:bldP spid="16" grpId="0" animBg="1"/>
      <p:bldP spid="16" grpId="1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33364" y="1905000"/>
            <a:ext cx="4834436" cy="3776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Validation</a:t>
            </a:r>
          </a:p>
        </p:txBody>
      </p:sp>
      <p:sp>
        <p:nvSpPr>
          <p:cNvPr id="8" name="Freeform 7"/>
          <p:cNvSpPr/>
          <p:nvPr/>
        </p:nvSpPr>
        <p:spPr>
          <a:xfrm>
            <a:off x="7586164" y="2481256"/>
            <a:ext cx="1066800" cy="2362199"/>
          </a:xfrm>
          <a:custGeom>
            <a:avLst/>
            <a:gdLst>
              <a:gd name="connsiteX0" fmla="*/ 0 w 1002535"/>
              <a:gd name="connsiteY0" fmla="*/ 0 h 2324559"/>
              <a:gd name="connsiteX1" fmla="*/ 99151 w 1002535"/>
              <a:gd name="connsiteY1" fmla="*/ 1090669 h 2324559"/>
              <a:gd name="connsiteX2" fmla="*/ 561860 w 1002535"/>
              <a:gd name="connsiteY2" fmla="*/ 2115238 h 2324559"/>
              <a:gd name="connsiteX3" fmla="*/ 1002535 w 1002535"/>
              <a:gd name="connsiteY3" fmla="*/ 2324559 h 23245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2535" h="2324559">
                <a:moveTo>
                  <a:pt x="0" y="0"/>
                </a:moveTo>
                <a:cubicBezTo>
                  <a:pt x="2754" y="369064"/>
                  <a:pt x="5508" y="738129"/>
                  <a:pt x="99151" y="1090669"/>
                </a:cubicBezTo>
                <a:cubicBezTo>
                  <a:pt x="192794" y="1443209"/>
                  <a:pt x="411296" y="1909590"/>
                  <a:pt x="561860" y="2115238"/>
                </a:cubicBezTo>
                <a:cubicBezTo>
                  <a:pt x="712424" y="2320886"/>
                  <a:pt x="857479" y="2322722"/>
                  <a:pt x="1002535" y="2324559"/>
                </a:cubicBezTo>
              </a:path>
            </a:pathLst>
          </a:cu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995364" y="2481255"/>
            <a:ext cx="2590800" cy="2438400"/>
          </a:xfrm>
          <a:custGeom>
            <a:avLst/>
            <a:gdLst>
              <a:gd name="connsiteX0" fmla="*/ 0 w 2511846"/>
              <a:gd name="connsiteY0" fmla="*/ 2401677 h 2401677"/>
              <a:gd name="connsiteX1" fmla="*/ 330506 w 2511846"/>
              <a:gd name="connsiteY1" fmla="*/ 1894901 h 2401677"/>
              <a:gd name="connsiteX2" fmla="*/ 815248 w 2511846"/>
              <a:gd name="connsiteY2" fmla="*/ 1299990 h 2401677"/>
              <a:gd name="connsiteX3" fmla="*/ 1299990 w 2511846"/>
              <a:gd name="connsiteY3" fmla="*/ 815248 h 2401677"/>
              <a:gd name="connsiteX4" fmla="*/ 1685581 w 2511846"/>
              <a:gd name="connsiteY4" fmla="*/ 473725 h 2401677"/>
              <a:gd name="connsiteX5" fmla="*/ 2104222 w 2511846"/>
              <a:gd name="connsiteY5" fmla="*/ 187286 h 2401677"/>
              <a:gd name="connsiteX6" fmla="*/ 2511846 w 2511846"/>
              <a:gd name="connsiteY6" fmla="*/ 0 h 24016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11846" h="2401677">
                <a:moveTo>
                  <a:pt x="0" y="2401677"/>
                </a:moveTo>
                <a:cubicBezTo>
                  <a:pt x="97315" y="2240096"/>
                  <a:pt x="194631" y="2078515"/>
                  <a:pt x="330506" y="1894901"/>
                </a:cubicBezTo>
                <a:cubicBezTo>
                  <a:pt x="466381" y="1711287"/>
                  <a:pt x="653667" y="1479932"/>
                  <a:pt x="815248" y="1299990"/>
                </a:cubicBezTo>
                <a:cubicBezTo>
                  <a:pt x="976829" y="1120048"/>
                  <a:pt x="1154934" y="952959"/>
                  <a:pt x="1299990" y="815248"/>
                </a:cubicBezTo>
                <a:cubicBezTo>
                  <a:pt x="1445046" y="677537"/>
                  <a:pt x="1551543" y="578385"/>
                  <a:pt x="1685581" y="473725"/>
                </a:cubicBezTo>
                <a:cubicBezTo>
                  <a:pt x="1819619" y="369065"/>
                  <a:pt x="1966511" y="266240"/>
                  <a:pt x="2104222" y="187286"/>
                </a:cubicBezTo>
                <a:cubicBezTo>
                  <a:pt x="2241933" y="108332"/>
                  <a:pt x="2376889" y="54166"/>
                  <a:pt x="2511846" y="0"/>
                </a:cubicBezTo>
              </a:path>
            </a:pathLst>
          </a:cu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67200" y="2819400"/>
            <a:ext cx="228600" cy="1600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0225" cy="495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Comparing the IPC of the proposed </a:t>
            </a:r>
            <a:r>
              <a:rPr lang="en-US" sz="2400" smtClean="0"/>
              <a:t>model and the simulation (NUCA)</a:t>
            </a:r>
            <a:endParaRPr lang="en-US" sz="2400" dirty="0" smtClean="0"/>
          </a:p>
          <a:p>
            <a:pPr lvl="1"/>
            <a:r>
              <a:rPr lang="en-US" sz="2000" dirty="0" smtClean="0"/>
              <a:t>TPTS simulator</a:t>
            </a:r>
            <a:r>
              <a:rPr lang="en-US" sz="1600" i="1" dirty="0" smtClean="0"/>
              <a:t> </a:t>
            </a:r>
            <a:r>
              <a:rPr lang="en-US" sz="1400" dirty="0" smtClean="0"/>
              <a:t>[Cho et al. 08]</a:t>
            </a:r>
            <a:endParaRPr lang="en-US" sz="2000" i="1" dirty="0" smtClean="0"/>
          </a:p>
          <a:p>
            <a:pPr lvl="2"/>
            <a:r>
              <a:rPr lang="en-US" sz="2000" dirty="0" smtClean="0"/>
              <a:t>Models a multicore processor </a:t>
            </a:r>
            <a:br>
              <a:rPr lang="en-US" sz="2000" dirty="0" smtClean="0"/>
            </a:br>
            <a:r>
              <a:rPr lang="en-US" sz="2000" dirty="0" smtClean="0"/>
              <a:t>chip with in-order cores</a:t>
            </a:r>
          </a:p>
          <a:p>
            <a:pPr lvl="1"/>
            <a:r>
              <a:rPr lang="en-US" sz="2000" dirty="0" smtClean="0"/>
              <a:t>Multi threaded workload</a:t>
            </a:r>
          </a:p>
          <a:p>
            <a:pPr lvl="2"/>
            <a:r>
              <a:rPr lang="en-US" sz="2000" dirty="0" smtClean="0"/>
              <a:t>Running multiple copies</a:t>
            </a:r>
            <a:br>
              <a:rPr lang="en-US" sz="2000" dirty="0" smtClean="0"/>
            </a:br>
            <a:r>
              <a:rPr lang="en-US" sz="2000" dirty="0" smtClean="0"/>
              <a:t>of single program</a:t>
            </a:r>
          </a:p>
          <a:p>
            <a:pPr lvl="1"/>
            <a:r>
              <a:rPr lang="en-US" sz="2000" dirty="0" smtClean="0"/>
              <a:t>Benchmark</a:t>
            </a:r>
          </a:p>
          <a:p>
            <a:pPr lvl="2"/>
            <a:r>
              <a:rPr lang="en-US" sz="2000" dirty="0" smtClean="0"/>
              <a:t>SPECK2k CPU suite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 smtClean="0"/>
          </a:p>
          <a:p>
            <a:pPr lvl="1"/>
            <a:r>
              <a:rPr lang="en-US" sz="2400" dirty="0" smtClean="0"/>
              <a:t>Good agreement with the simulation before a “breakdown point” (</a:t>
            </a:r>
            <a:r>
              <a:rPr lang="en-US" sz="2400" i="1" dirty="0" smtClean="0"/>
              <a:t>48 cores</a:t>
            </a:r>
            <a:r>
              <a:rPr lang="en-US" sz="2400" dirty="0" smtClean="0"/>
              <a:t>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276600"/>
            <a:ext cx="278478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305800" cy="495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Employ a hypothetical benchmark </a:t>
            </a:r>
          </a:p>
          <a:p>
            <a:pPr lvl="1"/>
            <a:r>
              <a:rPr lang="en-US" sz="2400" dirty="0" smtClean="0"/>
              <a:t>To clearly reveal the properties of different cache organizations and the capability of our mode</a:t>
            </a:r>
            <a:r>
              <a:rPr lang="en-US" sz="2500" dirty="0" smtClean="0"/>
              <a:t>l</a:t>
            </a:r>
          </a:p>
          <a:p>
            <a:r>
              <a:rPr lang="en-US" sz="2400" dirty="0" smtClean="0"/>
              <a:t>Select base parameters </a:t>
            </a:r>
          </a:p>
          <a:p>
            <a:pPr lvl="1"/>
            <a:r>
              <a:rPr lang="en-US" sz="2400" dirty="0" smtClean="0"/>
              <a:t>Obtained experimentally from the SPEC2k CPU benchmark suite</a:t>
            </a:r>
          </a:p>
          <a:p>
            <a:r>
              <a:rPr lang="en-US" sz="2400" dirty="0" smtClean="0"/>
              <a:t>Change the number of processor cores </a:t>
            </a:r>
          </a:p>
          <a:p>
            <a:r>
              <a:rPr lang="en-US" sz="2400" dirty="0" smtClean="0"/>
              <a:t>Show how that affects the throughput</a:t>
            </a:r>
          </a:p>
          <a:p>
            <a:pPr lvl="1"/>
            <a:r>
              <a:rPr lang="en-US" sz="2400" dirty="0" smtClean="0"/>
              <a:t>Chip area, core size, and the </a:t>
            </a:r>
            <a:r>
              <a:rPr lang="en-US" sz="2400" i="1" dirty="0" smtClean="0"/>
              <a:t>1 MB </a:t>
            </a:r>
            <a:r>
              <a:rPr lang="en-US" sz="2400" dirty="0" smtClean="0"/>
              <a:t>cache area</a:t>
            </a:r>
          </a:p>
          <a:p>
            <a:pPr lvl="1"/>
            <a:r>
              <a:rPr lang="en-US" sz="2400" dirty="0" smtClean="0"/>
              <a:t>At most </a:t>
            </a:r>
            <a:r>
              <a:rPr lang="en-US" sz="2400" i="1" dirty="0" smtClean="0"/>
              <a:t>68</a:t>
            </a:r>
            <a:r>
              <a:rPr lang="en-US" sz="2400" dirty="0" smtClean="0"/>
              <a:t> cores (with no caches) and </a:t>
            </a:r>
            <a:r>
              <a:rPr lang="en-US" sz="2400" i="1" dirty="0" smtClean="0"/>
              <a:t>86 MB </a:t>
            </a:r>
            <a:r>
              <a:rPr lang="en-US" sz="2400" dirty="0" smtClean="0"/>
              <a:t>cache capacity (with no cores)</a:t>
            </a:r>
          </a:p>
          <a:p>
            <a:pPr lvl="1"/>
            <a:endParaRPr lang="en-US" sz="2200" i="1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1545772"/>
            <a:ext cx="4996544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Performances of different cache design 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Performance of different </a:t>
            </a:r>
            <a:br>
              <a:rPr lang="en-US" sz="2600" dirty="0" smtClean="0"/>
            </a:br>
            <a:r>
              <a:rPr lang="en-US" sz="2600" dirty="0" smtClean="0"/>
              <a:t>cache organization peaks at </a:t>
            </a:r>
            <a:br>
              <a:rPr lang="en-US" sz="2600" dirty="0" smtClean="0"/>
            </a:br>
            <a:r>
              <a:rPr lang="en-US" sz="2600" dirty="0" smtClean="0"/>
              <a:t>different core counts.</a:t>
            </a:r>
          </a:p>
          <a:p>
            <a:endParaRPr lang="en-US" sz="2600" dirty="0" smtClean="0"/>
          </a:p>
          <a:p>
            <a:r>
              <a:rPr lang="en-US" sz="2600" dirty="0" smtClean="0">
                <a:solidFill>
                  <a:srgbClr val="C00000"/>
                </a:solidFill>
              </a:rPr>
              <a:t>Hybrid scheme </a:t>
            </a:r>
            <a:r>
              <a:rPr lang="en-US" sz="2600" dirty="0" smtClean="0"/>
              <a:t>exhibits </a:t>
            </a:r>
            <a:br>
              <a:rPr lang="en-US" sz="2600" dirty="0" smtClean="0"/>
            </a:br>
            <a:r>
              <a:rPr lang="en-US" sz="2600" dirty="0" smtClean="0"/>
              <a:t>the best performance</a:t>
            </a:r>
          </a:p>
          <a:p>
            <a:endParaRPr lang="en-US" sz="2600" dirty="0" smtClean="0"/>
          </a:p>
          <a:p>
            <a:r>
              <a:rPr lang="en-US" sz="2600" dirty="0" smtClean="0">
                <a:solidFill>
                  <a:srgbClr val="C00000"/>
                </a:solidFill>
              </a:rPr>
              <a:t>Shared scheme </a:t>
            </a:r>
            <a:r>
              <a:rPr lang="en-US" sz="2600" dirty="0" smtClean="0"/>
              <a:t>can </a:t>
            </a:r>
            <a:br>
              <a:rPr lang="en-US" sz="2600" dirty="0" smtClean="0"/>
            </a:br>
            <a:r>
              <a:rPr lang="en-US" sz="2600" dirty="0" smtClean="0"/>
              <a:t>exploit more cores</a:t>
            </a:r>
          </a:p>
          <a:p>
            <a:pPr>
              <a:lnSpc>
                <a:spcPts val="3400"/>
              </a:lnSpc>
              <a:buNone/>
            </a:pPr>
            <a:endParaRPr lang="en-US" sz="2600" dirty="0" smtClean="0"/>
          </a:p>
          <a:p>
            <a:r>
              <a:rPr lang="en-US" sz="2600" dirty="0" smtClean="0"/>
              <a:t>The throughputs drop quickly as more cores are added</a:t>
            </a:r>
          </a:p>
          <a:p>
            <a:pPr lvl="1"/>
            <a:r>
              <a:rPr lang="en-US" dirty="0" smtClean="0"/>
              <a:t>The performance benefit of adding more core is quickly offset by the increase in cache misses</a:t>
            </a: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6101049" y="3412140"/>
            <a:ext cx="26670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6354683" y="3322717"/>
            <a:ext cx="2834640" cy="794"/>
          </a:xfrm>
          <a:prstGeom prst="lin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own Arrow 10"/>
          <p:cNvSpPr/>
          <p:nvPr/>
        </p:nvSpPr>
        <p:spPr>
          <a:xfrm>
            <a:off x="7456583" y="1752600"/>
            <a:ext cx="152400" cy="1524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7358349" y="1905000"/>
            <a:ext cx="152400" cy="1524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7620000" y="2133600"/>
            <a:ext cx="152400" cy="1524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7707217" y="1818702"/>
            <a:ext cx="152400" cy="1524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 rot="20547800">
            <a:off x="8120022" y="1812509"/>
            <a:ext cx="762000" cy="2362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  <p:bldP spid="13" grpId="0" animBg="1"/>
      <p:bldP spid="14" grpId="0" animBg="1"/>
      <p:bldP spid="14" grpId="1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09058" y="2213372"/>
            <a:ext cx="5257800" cy="3654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dirty="0" smtClean="0"/>
              <a:t>Effect of on-chip L3 cache </a:t>
            </a:r>
            <a:r>
              <a:rPr lang="en-US" sz="3200" dirty="0" smtClean="0"/>
              <a:t>(</a:t>
            </a:r>
            <a:r>
              <a:rPr lang="el-GR" sz="3200" dirty="0" smtClean="0">
                <a:latin typeface="Ami R" pitchFamily="18" charset="-127"/>
                <a:ea typeface="Ami R" pitchFamily="18" charset="-127"/>
              </a:rPr>
              <a:t>α</a:t>
            </a:r>
            <a:r>
              <a:rPr lang="en-US" sz="2400" i="1" dirty="0" smtClean="0"/>
              <a:t>= 0.2</a:t>
            </a:r>
            <a:r>
              <a:rPr lang="en-US" sz="3200" dirty="0" smtClean="0"/>
              <a:t>)</a:t>
            </a:r>
            <a:endParaRPr lang="en-US" dirty="0" smtClean="0"/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C00000"/>
                </a:solidFill>
              </a:rPr>
              <a:t>private and hybrid </a:t>
            </a:r>
            <a:r>
              <a:rPr lang="en-US" sz="2400" dirty="0" smtClean="0"/>
              <a:t>schemes outperform the shared schemes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sz="2300" dirty="0" smtClean="0"/>
          </a:p>
          <a:p>
            <a:endParaRPr lang="en-US" sz="2300" dirty="0" smtClean="0"/>
          </a:p>
          <a:p>
            <a:r>
              <a:rPr lang="en-US" sz="2300" dirty="0" smtClean="0"/>
              <a:t>The relatively high miss rate of the private scheme is compensated by the on-chip L3 cache (low access latency to private L2)</a:t>
            </a:r>
          </a:p>
        </p:txBody>
      </p:sp>
      <p:sp>
        <p:nvSpPr>
          <p:cNvPr id="7" name="Freeform 6"/>
          <p:cNvSpPr/>
          <p:nvPr/>
        </p:nvSpPr>
        <p:spPr>
          <a:xfrm>
            <a:off x="2489812" y="2581528"/>
            <a:ext cx="4230477" cy="2539387"/>
          </a:xfrm>
          <a:custGeom>
            <a:avLst/>
            <a:gdLst>
              <a:gd name="connsiteX0" fmla="*/ 0 w 4230477"/>
              <a:gd name="connsiteY0" fmla="*/ 2539387 h 2539387"/>
              <a:gd name="connsiteX1" fmla="*/ 473725 w 4230477"/>
              <a:gd name="connsiteY1" fmla="*/ 1669055 h 2539387"/>
              <a:gd name="connsiteX2" fmla="*/ 1167788 w 4230477"/>
              <a:gd name="connsiteY2" fmla="*/ 864824 h 2539387"/>
              <a:gd name="connsiteX3" fmla="*/ 1949986 w 4230477"/>
              <a:gd name="connsiteY3" fmla="*/ 269913 h 2539387"/>
              <a:gd name="connsiteX4" fmla="*/ 2599981 w 4230477"/>
              <a:gd name="connsiteY4" fmla="*/ 38559 h 2539387"/>
              <a:gd name="connsiteX5" fmla="*/ 2963537 w 4230477"/>
              <a:gd name="connsiteY5" fmla="*/ 38559 h 2539387"/>
              <a:gd name="connsiteX6" fmla="*/ 3327094 w 4230477"/>
              <a:gd name="connsiteY6" fmla="*/ 137710 h 2539387"/>
              <a:gd name="connsiteX7" fmla="*/ 3690651 w 4230477"/>
              <a:gd name="connsiteY7" fmla="*/ 457199 h 2539387"/>
              <a:gd name="connsiteX8" fmla="*/ 3966072 w 4230477"/>
              <a:gd name="connsiteY8" fmla="*/ 908891 h 2539387"/>
              <a:gd name="connsiteX9" fmla="*/ 4131325 w 4230477"/>
              <a:gd name="connsiteY9" fmla="*/ 1470751 h 2539387"/>
              <a:gd name="connsiteX10" fmla="*/ 4230477 w 4230477"/>
              <a:gd name="connsiteY10" fmla="*/ 2285999 h 2539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30477" h="2539387">
                <a:moveTo>
                  <a:pt x="0" y="2539387"/>
                </a:moveTo>
                <a:cubicBezTo>
                  <a:pt x="139547" y="2243768"/>
                  <a:pt x="279094" y="1948149"/>
                  <a:pt x="473725" y="1669055"/>
                </a:cubicBezTo>
                <a:cubicBezTo>
                  <a:pt x="668356" y="1389961"/>
                  <a:pt x="921745" y="1098014"/>
                  <a:pt x="1167788" y="864824"/>
                </a:cubicBezTo>
                <a:cubicBezTo>
                  <a:pt x="1413832" y="631634"/>
                  <a:pt x="1711287" y="407624"/>
                  <a:pt x="1949986" y="269913"/>
                </a:cubicBezTo>
                <a:cubicBezTo>
                  <a:pt x="2188685" y="132202"/>
                  <a:pt x="2431056" y="77118"/>
                  <a:pt x="2599981" y="38559"/>
                </a:cubicBezTo>
                <a:cubicBezTo>
                  <a:pt x="2768906" y="0"/>
                  <a:pt x="2842352" y="22034"/>
                  <a:pt x="2963537" y="38559"/>
                </a:cubicBezTo>
                <a:cubicBezTo>
                  <a:pt x="3084723" y="55084"/>
                  <a:pt x="3205908" y="67937"/>
                  <a:pt x="3327094" y="137710"/>
                </a:cubicBezTo>
                <a:cubicBezTo>
                  <a:pt x="3448280" y="207483"/>
                  <a:pt x="3584155" y="328669"/>
                  <a:pt x="3690651" y="457199"/>
                </a:cubicBezTo>
                <a:cubicBezTo>
                  <a:pt x="3797147" y="585729"/>
                  <a:pt x="3892626" y="739966"/>
                  <a:pt x="3966072" y="908891"/>
                </a:cubicBezTo>
                <a:cubicBezTo>
                  <a:pt x="4039518" y="1077816"/>
                  <a:pt x="4087258" y="1241233"/>
                  <a:pt x="4131325" y="1470751"/>
                </a:cubicBezTo>
                <a:cubicBezTo>
                  <a:pt x="4175392" y="1700269"/>
                  <a:pt x="4202934" y="1993134"/>
                  <a:pt x="4230477" y="2285999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1981200"/>
            <a:ext cx="5410200" cy="3491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dirty="0" smtClean="0"/>
              <a:t>Effect of off-chip L3 cache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876800"/>
          </a:xfrm>
        </p:spPr>
        <p:txBody>
          <a:bodyPr/>
          <a:lstStyle/>
          <a:p>
            <a:r>
              <a:rPr lang="en-US" sz="2400" dirty="0" smtClean="0"/>
              <a:t>With the off-chip L3 scheme favors over without off-chip L3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C00000"/>
                </a:solidFill>
              </a:rPr>
              <a:t>private and the hybrid </a:t>
            </a:r>
            <a:r>
              <a:rPr lang="en-US" sz="2400" dirty="0" smtClean="0"/>
              <a:t>schemes benefit from the off-chip L3 cache the most </a:t>
            </a:r>
          </a:p>
        </p:txBody>
      </p:sp>
      <p:sp>
        <p:nvSpPr>
          <p:cNvPr id="5" name="Freeform 4"/>
          <p:cNvSpPr/>
          <p:nvPr/>
        </p:nvSpPr>
        <p:spPr>
          <a:xfrm>
            <a:off x="2692257" y="2286000"/>
            <a:ext cx="4318143" cy="2514600"/>
          </a:xfrm>
          <a:custGeom>
            <a:avLst/>
            <a:gdLst>
              <a:gd name="connsiteX0" fmla="*/ 0 w 3909060"/>
              <a:gd name="connsiteY0" fmla="*/ 2213610 h 2213610"/>
              <a:gd name="connsiteX1" fmla="*/ 449580 w 3909060"/>
              <a:gd name="connsiteY1" fmla="*/ 1680210 h 2213610"/>
              <a:gd name="connsiteX2" fmla="*/ 1120140 w 3909060"/>
              <a:gd name="connsiteY2" fmla="*/ 1101090 h 2213610"/>
              <a:gd name="connsiteX3" fmla="*/ 1729740 w 3909060"/>
              <a:gd name="connsiteY3" fmla="*/ 659130 h 2213610"/>
              <a:gd name="connsiteX4" fmla="*/ 2316480 w 3909060"/>
              <a:gd name="connsiteY4" fmla="*/ 308610 h 2213610"/>
              <a:gd name="connsiteX5" fmla="*/ 2827020 w 3909060"/>
              <a:gd name="connsiteY5" fmla="*/ 110490 h 2213610"/>
              <a:gd name="connsiteX6" fmla="*/ 3192780 w 3909060"/>
              <a:gd name="connsiteY6" fmla="*/ 11430 h 2213610"/>
              <a:gd name="connsiteX7" fmla="*/ 3467100 w 3909060"/>
              <a:gd name="connsiteY7" fmla="*/ 41910 h 2213610"/>
              <a:gd name="connsiteX8" fmla="*/ 3672840 w 3909060"/>
              <a:gd name="connsiteY8" fmla="*/ 194310 h 2213610"/>
              <a:gd name="connsiteX9" fmla="*/ 3802380 w 3909060"/>
              <a:gd name="connsiteY9" fmla="*/ 445770 h 2213610"/>
              <a:gd name="connsiteX10" fmla="*/ 3870960 w 3909060"/>
              <a:gd name="connsiteY10" fmla="*/ 842010 h 2213610"/>
              <a:gd name="connsiteX11" fmla="*/ 3909060 w 3909060"/>
              <a:gd name="connsiteY11" fmla="*/ 1405890 h 2213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09060" h="2213610">
                <a:moveTo>
                  <a:pt x="0" y="2213610"/>
                </a:moveTo>
                <a:cubicBezTo>
                  <a:pt x="131445" y="2039620"/>
                  <a:pt x="262890" y="1865630"/>
                  <a:pt x="449580" y="1680210"/>
                </a:cubicBezTo>
                <a:cubicBezTo>
                  <a:pt x="636270" y="1494790"/>
                  <a:pt x="906780" y="1271270"/>
                  <a:pt x="1120140" y="1101090"/>
                </a:cubicBezTo>
                <a:cubicBezTo>
                  <a:pt x="1333500" y="930910"/>
                  <a:pt x="1530350" y="791210"/>
                  <a:pt x="1729740" y="659130"/>
                </a:cubicBezTo>
                <a:cubicBezTo>
                  <a:pt x="1929130" y="527050"/>
                  <a:pt x="2133600" y="400050"/>
                  <a:pt x="2316480" y="308610"/>
                </a:cubicBezTo>
                <a:cubicBezTo>
                  <a:pt x="2499360" y="217170"/>
                  <a:pt x="2680970" y="160020"/>
                  <a:pt x="2827020" y="110490"/>
                </a:cubicBezTo>
                <a:cubicBezTo>
                  <a:pt x="2973070" y="60960"/>
                  <a:pt x="3086100" y="22860"/>
                  <a:pt x="3192780" y="11430"/>
                </a:cubicBezTo>
                <a:cubicBezTo>
                  <a:pt x="3299460" y="0"/>
                  <a:pt x="3387090" y="11430"/>
                  <a:pt x="3467100" y="41910"/>
                </a:cubicBezTo>
                <a:cubicBezTo>
                  <a:pt x="3547110" y="72390"/>
                  <a:pt x="3616960" y="127000"/>
                  <a:pt x="3672840" y="194310"/>
                </a:cubicBezTo>
                <a:cubicBezTo>
                  <a:pt x="3728720" y="261620"/>
                  <a:pt x="3769360" y="337820"/>
                  <a:pt x="3802380" y="445770"/>
                </a:cubicBezTo>
                <a:cubicBezTo>
                  <a:pt x="3835400" y="553720"/>
                  <a:pt x="3853180" y="681990"/>
                  <a:pt x="3870960" y="842010"/>
                </a:cubicBezTo>
                <a:cubicBezTo>
                  <a:pt x="3888740" y="1002030"/>
                  <a:pt x="3898900" y="1203960"/>
                  <a:pt x="3909060" y="1405890"/>
                </a:cubicBez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743199" y="2666999"/>
            <a:ext cx="4267201" cy="2057401"/>
          </a:xfrm>
          <a:custGeom>
            <a:avLst/>
            <a:gdLst>
              <a:gd name="connsiteX0" fmla="*/ 0 w 3878580"/>
              <a:gd name="connsiteY0" fmla="*/ 1910080 h 1910080"/>
              <a:gd name="connsiteX1" fmla="*/ 358140 w 3878580"/>
              <a:gd name="connsiteY1" fmla="*/ 1567180 h 1910080"/>
              <a:gd name="connsiteX2" fmla="*/ 739140 w 3878580"/>
              <a:gd name="connsiteY2" fmla="*/ 1231900 h 1910080"/>
              <a:gd name="connsiteX3" fmla="*/ 1363980 w 3878580"/>
              <a:gd name="connsiteY3" fmla="*/ 789940 h 1910080"/>
              <a:gd name="connsiteX4" fmla="*/ 2049780 w 3878580"/>
              <a:gd name="connsiteY4" fmla="*/ 431800 h 1910080"/>
              <a:gd name="connsiteX5" fmla="*/ 2644140 w 3878580"/>
              <a:gd name="connsiteY5" fmla="*/ 195580 h 1910080"/>
              <a:gd name="connsiteX6" fmla="*/ 3147060 w 3878580"/>
              <a:gd name="connsiteY6" fmla="*/ 43180 h 1910080"/>
              <a:gd name="connsiteX7" fmla="*/ 3467100 w 3878580"/>
              <a:gd name="connsiteY7" fmla="*/ 5080 h 1910080"/>
              <a:gd name="connsiteX8" fmla="*/ 3672840 w 3878580"/>
              <a:gd name="connsiteY8" fmla="*/ 73660 h 1910080"/>
              <a:gd name="connsiteX9" fmla="*/ 3779520 w 3878580"/>
              <a:gd name="connsiteY9" fmla="*/ 226060 h 1910080"/>
              <a:gd name="connsiteX10" fmla="*/ 3848100 w 3878580"/>
              <a:gd name="connsiteY10" fmla="*/ 508000 h 1910080"/>
              <a:gd name="connsiteX11" fmla="*/ 3878580 w 3878580"/>
              <a:gd name="connsiteY11" fmla="*/ 1049020 h 1910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8580" h="1910080">
                <a:moveTo>
                  <a:pt x="0" y="1910080"/>
                </a:moveTo>
                <a:cubicBezTo>
                  <a:pt x="117475" y="1795145"/>
                  <a:pt x="234950" y="1680210"/>
                  <a:pt x="358140" y="1567180"/>
                </a:cubicBezTo>
                <a:cubicBezTo>
                  <a:pt x="481330" y="1454150"/>
                  <a:pt x="571500" y="1361440"/>
                  <a:pt x="739140" y="1231900"/>
                </a:cubicBezTo>
                <a:cubicBezTo>
                  <a:pt x="906780" y="1102360"/>
                  <a:pt x="1145540" y="923290"/>
                  <a:pt x="1363980" y="789940"/>
                </a:cubicBezTo>
                <a:cubicBezTo>
                  <a:pt x="1582420" y="656590"/>
                  <a:pt x="1836420" y="530860"/>
                  <a:pt x="2049780" y="431800"/>
                </a:cubicBezTo>
                <a:cubicBezTo>
                  <a:pt x="2263140" y="332740"/>
                  <a:pt x="2461260" y="260350"/>
                  <a:pt x="2644140" y="195580"/>
                </a:cubicBezTo>
                <a:cubicBezTo>
                  <a:pt x="2827020" y="130810"/>
                  <a:pt x="3009900" y="74930"/>
                  <a:pt x="3147060" y="43180"/>
                </a:cubicBezTo>
                <a:cubicBezTo>
                  <a:pt x="3284220" y="11430"/>
                  <a:pt x="3379470" y="0"/>
                  <a:pt x="3467100" y="5080"/>
                </a:cubicBezTo>
                <a:cubicBezTo>
                  <a:pt x="3554730" y="10160"/>
                  <a:pt x="3620770" y="36830"/>
                  <a:pt x="3672840" y="73660"/>
                </a:cubicBezTo>
                <a:cubicBezTo>
                  <a:pt x="3724910" y="110490"/>
                  <a:pt x="3750310" y="153670"/>
                  <a:pt x="3779520" y="226060"/>
                </a:cubicBezTo>
                <a:cubicBezTo>
                  <a:pt x="3808730" y="298450"/>
                  <a:pt x="3831590" y="370840"/>
                  <a:pt x="3848100" y="508000"/>
                </a:cubicBezTo>
                <a:cubicBezTo>
                  <a:pt x="3864610" y="645160"/>
                  <a:pt x="3871595" y="847090"/>
                  <a:pt x="3878580" y="1049020"/>
                </a:cubicBezTo>
              </a:path>
            </a:pathLst>
          </a:cu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dirty="0" smtClean="0"/>
              <a:t>Conclusions</a:t>
            </a:r>
          </a:p>
        </p:txBody>
      </p:sp>
      <p:sp>
        <p:nvSpPr>
          <p:cNvPr id="24581" name="Rectangle 5"/>
          <p:cNvSpPr>
            <a:spLocks noGrp="1"/>
          </p:cNvSpPr>
          <p:nvPr>
            <p:ph type="body" idx="4294967295"/>
          </p:nvPr>
        </p:nvSpPr>
        <p:spPr>
          <a:xfrm>
            <a:off x="612774" y="1600200"/>
            <a:ext cx="8302625" cy="4525963"/>
          </a:xfrm>
        </p:spPr>
        <p:txBody>
          <a:bodyPr/>
          <a:lstStyle/>
          <a:p>
            <a:r>
              <a:rPr lang="en-US" sz="2400" dirty="0" smtClean="0"/>
              <a:t>Presented a first order analytical model to study the trade-off between the core count and the cache capacity</a:t>
            </a:r>
          </a:p>
          <a:p>
            <a:pPr lvl="3"/>
            <a:endParaRPr lang="en-US" sz="1500" dirty="0" smtClean="0"/>
          </a:p>
          <a:p>
            <a:r>
              <a:rPr lang="en-US" sz="2400" dirty="0" smtClean="0"/>
              <a:t>Differentiated shared, private, and hybrid cache organizations</a:t>
            </a:r>
          </a:p>
          <a:p>
            <a:pPr lvl="3"/>
            <a:endParaRPr lang="en-US" sz="1500" dirty="0" smtClean="0"/>
          </a:p>
          <a:p>
            <a:r>
              <a:rPr lang="en-US" sz="2400" dirty="0" smtClean="0"/>
              <a:t>The results show that different cache organizations have different optimal core and cache area breakdown points</a:t>
            </a:r>
          </a:p>
          <a:p>
            <a:pPr lvl="4"/>
            <a:endParaRPr lang="en-US" sz="1500" dirty="0" smtClean="0"/>
          </a:p>
          <a:p>
            <a:r>
              <a:rPr lang="en-US" sz="2400" dirty="0" smtClean="0"/>
              <a:t> With L3 cache, the private and the hybrid schemes produce more performance than the shared scheme, and more cores are allowed to be integrated in the same chip area</a:t>
            </a:r>
            <a:br>
              <a:rPr lang="en-US" sz="2400" dirty="0" smtClean="0"/>
            </a:br>
            <a:r>
              <a:rPr lang="en-US" sz="2000" i="1" dirty="0" smtClean="0"/>
              <a:t>(e.g. Intel Nehalem, AMD Barcelona)</a:t>
            </a:r>
            <a:endParaRPr lang="en-US" sz="2400" i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914400" y="1600200"/>
            <a:ext cx="78486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14400" y="2590800"/>
            <a:ext cx="78486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3505200"/>
            <a:ext cx="7848600" cy="76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4400" y="4572000"/>
            <a:ext cx="78486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295400" y="1600200"/>
            <a:ext cx="6096000" cy="4236466"/>
          </a:xfrm>
          <a:noFill/>
        </p:spPr>
      </p:pic>
      <p:sp>
        <p:nvSpPr>
          <p:cNvPr id="10243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Processor design trends</a:t>
            </a:r>
          </a:p>
        </p:txBody>
      </p:sp>
      <p:sp>
        <p:nvSpPr>
          <p:cNvPr id="10244" name="Content Placeholder 10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153400" cy="5105400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Clock rate, core size, core performance growth have ended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10245" name="TextBox 13"/>
          <p:cNvSpPr txBox="1">
            <a:spLocks noChangeArrowheads="1"/>
          </p:cNvSpPr>
          <p:nvPr/>
        </p:nvSpPr>
        <p:spPr bwMode="auto">
          <a:xfrm>
            <a:off x="5562600" y="5791200"/>
            <a:ext cx="2209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buSzTx/>
              <a:buFontTx/>
              <a:buNone/>
            </a:pPr>
            <a:r>
              <a:rPr lang="en-US" sz="1400" dirty="0"/>
              <a:t>UC Berkeley 2009</a:t>
            </a:r>
          </a:p>
        </p:txBody>
      </p:sp>
      <p:sp>
        <p:nvSpPr>
          <p:cNvPr id="7" name="Oval 6"/>
          <p:cNvSpPr/>
          <p:nvPr/>
        </p:nvSpPr>
        <p:spPr>
          <a:xfrm>
            <a:off x="6019800" y="3124200"/>
            <a:ext cx="838200" cy="533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Oval 7"/>
          <p:cNvSpPr/>
          <p:nvPr/>
        </p:nvSpPr>
        <p:spPr>
          <a:xfrm rot="19598246">
            <a:off x="5909454" y="2053079"/>
            <a:ext cx="1252614" cy="533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Oval 8"/>
          <p:cNvSpPr/>
          <p:nvPr/>
        </p:nvSpPr>
        <p:spPr>
          <a:xfrm>
            <a:off x="6019800" y="3886200"/>
            <a:ext cx="838200" cy="533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Oval 9"/>
          <p:cNvSpPr/>
          <p:nvPr/>
        </p:nvSpPr>
        <p:spPr>
          <a:xfrm>
            <a:off x="6019800" y="4495800"/>
            <a:ext cx="838200" cy="5334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" name="Line Callout 1 10"/>
          <p:cNvSpPr/>
          <p:nvPr/>
        </p:nvSpPr>
        <p:spPr>
          <a:xfrm>
            <a:off x="7391400" y="1905000"/>
            <a:ext cx="1447800" cy="228600"/>
          </a:xfrm>
          <a:prstGeom prst="borderCallout1">
            <a:avLst>
              <a:gd name="adj1" fmla="val 56845"/>
              <a:gd name="adj2" fmla="val -62"/>
              <a:gd name="adj3" fmla="val -30357"/>
              <a:gd name="adj4" fmla="val -24692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Transistors(000)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Line Callout 1 11"/>
          <p:cNvSpPr/>
          <p:nvPr/>
        </p:nvSpPr>
        <p:spPr>
          <a:xfrm>
            <a:off x="7391400" y="3352800"/>
            <a:ext cx="1676400" cy="228600"/>
          </a:xfrm>
          <a:prstGeom prst="borderCallout1">
            <a:avLst>
              <a:gd name="adj1" fmla="val 42560"/>
              <a:gd name="adj2" fmla="val 108"/>
              <a:gd name="adj3" fmla="val 2976"/>
              <a:gd name="adj4" fmla="val -25342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Clock Speed (MHZ)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Line Callout 1 12"/>
          <p:cNvSpPr/>
          <p:nvPr/>
        </p:nvSpPr>
        <p:spPr>
          <a:xfrm>
            <a:off x="7391400" y="4114800"/>
            <a:ext cx="1295400" cy="228600"/>
          </a:xfrm>
          <a:prstGeom prst="borderCallout1">
            <a:avLst>
              <a:gd name="adj1" fmla="val 42560"/>
              <a:gd name="adj2" fmla="val 108"/>
              <a:gd name="adj3" fmla="val 2976"/>
              <a:gd name="adj4" fmla="val -25342"/>
            </a:avLst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400" dirty="0" smtClean="0">
                <a:solidFill>
                  <a:schemeClr val="tx1"/>
                </a:solidFill>
              </a:rPr>
              <a:t>Power (W)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4" name="Line Callout 1 13"/>
          <p:cNvSpPr/>
          <p:nvPr/>
        </p:nvSpPr>
        <p:spPr>
          <a:xfrm>
            <a:off x="7391400" y="4800600"/>
            <a:ext cx="1295400" cy="228600"/>
          </a:xfrm>
          <a:prstGeom prst="borderCallout1">
            <a:avLst>
              <a:gd name="adj1" fmla="val 42560"/>
              <a:gd name="adj2" fmla="val 108"/>
              <a:gd name="adj3" fmla="val 2976"/>
              <a:gd name="adj4" fmla="val -25342"/>
            </a:avLst>
          </a:prstGeom>
          <a:noFill/>
          <a:ln>
            <a:solidFill>
              <a:srgbClr val="99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1400" dirty="0" err="1" smtClean="0">
                <a:solidFill>
                  <a:schemeClr val="tx1"/>
                </a:solidFill>
              </a:rPr>
              <a:t>Perf</a:t>
            </a:r>
            <a:r>
              <a:rPr lang="en-US" sz="1400" dirty="0" smtClean="0">
                <a:solidFill>
                  <a:schemeClr val="tx1"/>
                </a:solidFill>
              </a:rPr>
              <a:t>/Clock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1600200"/>
            <a:ext cx="7162800" cy="95410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How many cores shall we integrate on a chip?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(or how much cache capacity)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2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endParaRPr lang="en-US" dirty="0"/>
          </a:p>
        </p:txBody>
      </p:sp>
      <p:pic>
        <p:nvPicPr>
          <p:cNvPr id="1054" name="Picture 30" descr="C:\Users\TC\AppData\Local\Microsoft\Windows\Temporary Internet Files\Content.IE5\E3OFHO47\MCj0434859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81000"/>
            <a:ext cx="609600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dirty="0" smtClean="0"/>
              <a:t>How to exploit the finite chip area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key design issue for chip multiprocessors </a:t>
            </a:r>
          </a:p>
          <a:p>
            <a:pPr>
              <a:lnSpc>
                <a:spcPts val="3100"/>
              </a:lnSpc>
            </a:pPr>
            <a:r>
              <a:rPr lang="en-US" sz="2400" dirty="0" smtClean="0"/>
              <a:t>The most dominant area-consuming components in a CMP are cores and caches</a:t>
            </a:r>
          </a:p>
          <a:p>
            <a:pPr lvl="1"/>
            <a:r>
              <a:rPr lang="en-US" sz="2400" dirty="0" smtClean="0"/>
              <a:t>Too few cores :</a:t>
            </a:r>
          </a:p>
          <a:p>
            <a:pPr lvl="2"/>
            <a:r>
              <a:rPr lang="en-US" dirty="0" smtClean="0"/>
              <a:t> </a:t>
            </a:r>
            <a:r>
              <a:rPr lang="en-US" sz="2000" dirty="0" smtClean="0"/>
              <a:t>System throughput will be limited by the number of threads</a:t>
            </a:r>
            <a:endParaRPr lang="en-US" dirty="0" smtClean="0"/>
          </a:p>
          <a:p>
            <a:pPr lvl="1"/>
            <a:r>
              <a:rPr lang="en-US" sz="2400" dirty="0" smtClean="0"/>
              <a:t>Too small cache capacity :</a:t>
            </a:r>
            <a:r>
              <a:rPr lang="en-US" sz="2000" dirty="0" smtClean="0"/>
              <a:t> </a:t>
            </a:r>
          </a:p>
          <a:p>
            <a:pPr lvl="2">
              <a:lnSpc>
                <a:spcPts val="3200"/>
              </a:lnSpc>
            </a:pPr>
            <a:r>
              <a:rPr lang="en-US" sz="2000" dirty="0" smtClean="0"/>
              <a:t>System may perform poorly</a:t>
            </a:r>
          </a:p>
          <a:p>
            <a:pPr>
              <a:lnSpc>
                <a:spcPts val="3200"/>
              </a:lnSpc>
            </a:pPr>
            <a:r>
              <a:rPr lang="en-US" sz="2400" dirty="0" smtClean="0"/>
              <a:t>We presented </a:t>
            </a:r>
            <a:r>
              <a:rPr lang="en-US" sz="2400" dirty="0" smtClean="0">
                <a:solidFill>
                  <a:srgbClr val="FF0000"/>
                </a:solidFill>
              </a:rPr>
              <a:t>a first order analytical model </a:t>
            </a:r>
            <a:r>
              <a:rPr lang="en-US" sz="2400" dirty="0" smtClean="0"/>
              <a:t>to study the trade-off of the core count and the cache capacity in a CMP under a finite die area constraint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 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Unit area model</a:t>
            </a:r>
          </a:p>
          <a:p>
            <a:r>
              <a:rPr lang="en-US" sz="2400" dirty="0" smtClean="0"/>
              <a:t>Throughput model</a:t>
            </a:r>
          </a:p>
          <a:p>
            <a:r>
              <a:rPr lang="en-US" sz="2400" dirty="0" smtClean="0"/>
              <a:t>Multicore processor with L2 cache </a:t>
            </a:r>
          </a:p>
          <a:p>
            <a:pPr lvl="1"/>
            <a:r>
              <a:rPr lang="en-US" sz="2000" dirty="0" smtClean="0"/>
              <a:t>Private L2 </a:t>
            </a:r>
          </a:p>
          <a:p>
            <a:pPr lvl="1"/>
            <a:r>
              <a:rPr lang="en-US" sz="2000" dirty="0" smtClean="0"/>
              <a:t>Shared L2</a:t>
            </a:r>
          </a:p>
          <a:p>
            <a:pPr lvl="2"/>
            <a:r>
              <a:rPr lang="en-US" sz="2000" dirty="0" smtClean="0"/>
              <a:t>UCA (Uniform Cache Architecture)</a:t>
            </a:r>
          </a:p>
          <a:p>
            <a:pPr lvl="2"/>
            <a:r>
              <a:rPr lang="en-US" sz="2000" dirty="0" smtClean="0"/>
              <a:t>NUCA (Non-Uniform Cache Architecture)</a:t>
            </a:r>
          </a:p>
          <a:p>
            <a:pPr lvl="2"/>
            <a:r>
              <a:rPr lang="en-US" sz="2000" dirty="0" smtClean="0"/>
              <a:t>Hybrid</a:t>
            </a:r>
          </a:p>
          <a:p>
            <a:r>
              <a:rPr lang="en-US" sz="2400" dirty="0" smtClean="0"/>
              <a:t>Multicore processor with L2 and shared L3 cache </a:t>
            </a:r>
          </a:p>
          <a:p>
            <a:pPr lvl="1"/>
            <a:r>
              <a:rPr lang="en-US" sz="2000" dirty="0" smtClean="0"/>
              <a:t>Private L2 </a:t>
            </a:r>
          </a:p>
          <a:p>
            <a:pPr lvl="1"/>
            <a:r>
              <a:rPr lang="en-US" sz="2000" dirty="0" smtClean="0"/>
              <a:t>Shared L2</a:t>
            </a:r>
          </a:p>
          <a:p>
            <a:r>
              <a:rPr lang="en-US" sz="2300" dirty="0" smtClean="0"/>
              <a:t>Case study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4876800" y="1981200"/>
            <a:ext cx="3657600" cy="2743200"/>
          </a:xfrm>
          <a:prstGeom prst="rect">
            <a:avLst/>
          </a:prstGeom>
          <a:solidFill>
            <a:schemeClr val="accent1">
              <a:alpha val="6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1038" y="5105400"/>
            <a:ext cx="62785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Unit area model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191000" cy="4572000"/>
          </a:xfrm>
        </p:spPr>
        <p:txBody>
          <a:bodyPr/>
          <a:lstStyle/>
          <a:p>
            <a:r>
              <a:rPr lang="en-US" sz="2400" dirty="0" smtClean="0"/>
              <a:t>Given die area </a:t>
            </a:r>
            <a:r>
              <a:rPr lang="en-US" sz="2400" i="1" dirty="0" smtClean="0"/>
              <a:t>A</a:t>
            </a:r>
            <a:r>
              <a:rPr lang="en-US" sz="2400" dirty="0" smtClean="0"/>
              <a:t>, core count </a:t>
            </a:r>
            <a:r>
              <a:rPr lang="en-US" sz="2400" i="1" dirty="0" smtClean="0"/>
              <a:t>N, </a:t>
            </a:r>
            <a:r>
              <a:rPr lang="en-US" sz="2400" dirty="0" smtClean="0"/>
              <a:t>core area </a:t>
            </a:r>
            <a:r>
              <a:rPr lang="en-US" sz="2400" i="1" dirty="0" err="1" smtClean="0"/>
              <a:t>A</a:t>
            </a:r>
            <a:r>
              <a:rPr lang="en-US" sz="1400" i="1" dirty="0" err="1" smtClean="0"/>
              <a:t>core</a:t>
            </a:r>
            <a:r>
              <a:rPr lang="en-US" sz="2400" dirty="0" smtClean="0"/>
              <a:t> and cache area </a:t>
            </a:r>
            <a:r>
              <a:rPr lang="en-US" sz="2400" i="1" dirty="0" smtClean="0"/>
              <a:t>A</a:t>
            </a:r>
            <a:r>
              <a:rPr lang="en-US" sz="1600" i="1" dirty="0" smtClean="0"/>
              <a:t>L2</a:t>
            </a:r>
            <a:r>
              <a:rPr lang="en-US" sz="2400" i="1" dirty="0" smtClean="0"/>
              <a:t> , A</a:t>
            </a:r>
            <a:r>
              <a:rPr lang="en-US" sz="1600" i="1" dirty="0" smtClean="0"/>
              <a:t>L3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Define </a:t>
            </a:r>
            <a:r>
              <a:rPr lang="en-US" sz="2400" i="1" dirty="0" smtClean="0"/>
              <a:t>A</a:t>
            </a:r>
            <a:r>
              <a:rPr lang="en-US" sz="1400" i="1" dirty="0" smtClean="0"/>
              <a:t>1</a:t>
            </a:r>
            <a:r>
              <a:rPr lang="en-US" sz="2400" i="1" dirty="0" smtClean="0"/>
              <a:t> </a:t>
            </a:r>
            <a:r>
              <a:rPr lang="en-US" sz="2400" dirty="0" smtClean="0"/>
              <a:t>as the chip area equivalent to a 1MB cache area</a:t>
            </a:r>
          </a:p>
          <a:p>
            <a:endParaRPr lang="en-US" sz="2400" dirty="0" smtClean="0"/>
          </a:p>
          <a:p>
            <a:endParaRPr lang="en-US" dirty="0" smtClean="0"/>
          </a:p>
        </p:txBody>
      </p:sp>
      <p:pic>
        <p:nvPicPr>
          <p:cNvPr id="1229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048000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Rectangle 3"/>
          <p:cNvSpPr>
            <a:spLocks noChangeArrowheads="1"/>
          </p:cNvSpPr>
          <p:nvPr/>
        </p:nvSpPr>
        <p:spPr bwMode="auto">
          <a:xfrm>
            <a:off x="4948238" y="2057400"/>
            <a:ext cx="690562" cy="1251858"/>
          </a:xfrm>
          <a:prstGeom prst="rect">
            <a:avLst/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SzTx/>
              <a:buFontTx/>
              <a:buNone/>
            </a:pPr>
            <a:r>
              <a:rPr lang="en-US" altLang="ko-KR" sz="2400" b="1" dirty="0"/>
              <a:t>c</a:t>
            </a:r>
            <a:r>
              <a:rPr lang="en-US" altLang="ko-KR" sz="2400" b="1" baseline="-25000" dirty="0"/>
              <a:t>1</a:t>
            </a:r>
            <a:endParaRPr lang="en-US" altLang="ko-KR" sz="2400" b="1" dirty="0"/>
          </a:p>
        </p:txBody>
      </p:sp>
      <p:sp>
        <p:nvSpPr>
          <p:cNvPr id="12296" name="Line 4"/>
          <p:cNvSpPr>
            <a:spLocks noChangeShapeType="1"/>
          </p:cNvSpPr>
          <p:nvPr/>
        </p:nvSpPr>
        <p:spPr bwMode="auto">
          <a:xfrm>
            <a:off x="6545262" y="2743200"/>
            <a:ext cx="1150938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297" name="Rectangle 6" descr="넓은 상향 대각선"/>
          <p:cNvSpPr>
            <a:spLocks noChangeArrowheads="1"/>
          </p:cNvSpPr>
          <p:nvPr/>
        </p:nvSpPr>
        <p:spPr bwMode="auto">
          <a:xfrm>
            <a:off x="4876800" y="3352800"/>
            <a:ext cx="3657600" cy="1371600"/>
          </a:xfrm>
          <a:prstGeom prst="rect">
            <a:avLst/>
          </a:prstGeom>
          <a:solidFill>
            <a:srgbClr val="66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SzTx/>
              <a:buFontTx/>
              <a:buNone/>
            </a:pPr>
            <a:endParaRPr lang="en-US"/>
          </a:p>
        </p:txBody>
      </p:sp>
      <p:sp>
        <p:nvSpPr>
          <p:cNvPr id="12298" name="Text Box 7"/>
          <p:cNvSpPr txBox="1">
            <a:spLocks noChangeArrowheads="1"/>
          </p:cNvSpPr>
          <p:nvPr/>
        </p:nvSpPr>
        <p:spPr bwMode="auto">
          <a:xfrm>
            <a:off x="5453063" y="3740150"/>
            <a:ext cx="2519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ko-KR" sz="1600" b="1"/>
              <a:t>Area for Caches(L2 / L3)</a:t>
            </a:r>
          </a:p>
        </p:txBody>
      </p:sp>
      <p:sp>
        <p:nvSpPr>
          <p:cNvPr id="12300" name="Rectangle 10"/>
          <p:cNvSpPr>
            <a:spLocks noChangeArrowheads="1"/>
          </p:cNvSpPr>
          <p:nvPr/>
        </p:nvSpPr>
        <p:spPr bwMode="auto">
          <a:xfrm>
            <a:off x="7766049" y="2057400"/>
            <a:ext cx="692151" cy="1249815"/>
          </a:xfrm>
          <a:prstGeom prst="rect">
            <a:avLst/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SzTx/>
              <a:buFontTx/>
              <a:buNone/>
            </a:pPr>
            <a:r>
              <a:rPr lang="en-US" altLang="ko-KR" sz="2000" b="1" dirty="0" err="1"/>
              <a:t>c</a:t>
            </a:r>
            <a:r>
              <a:rPr lang="en-US" altLang="ko-KR" sz="2000" b="1" baseline="-25000" dirty="0" err="1"/>
              <a:t>N</a:t>
            </a:r>
            <a:endParaRPr lang="en-US" altLang="ko-KR" sz="2000" b="1" dirty="0"/>
          </a:p>
        </p:txBody>
      </p:sp>
      <p:sp>
        <p:nvSpPr>
          <p:cNvPr id="12305" name="Text Box 5"/>
          <p:cNvSpPr txBox="1">
            <a:spLocks noChangeArrowheads="1"/>
          </p:cNvSpPr>
          <p:nvPr/>
        </p:nvSpPr>
        <p:spPr bwMode="auto">
          <a:xfrm>
            <a:off x="6370637" y="2254250"/>
            <a:ext cx="2087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SzTx/>
              <a:buFontTx/>
              <a:buNone/>
            </a:pPr>
            <a:r>
              <a:rPr lang="en-US" altLang="ko-KR" sz="1600" b="1" dirty="0"/>
              <a:t>Area for Cores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3048000" y="6048375"/>
            <a:ext cx="5867400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en-US" sz="2000" dirty="0"/>
              <a:t>Where </a:t>
            </a:r>
            <a:r>
              <a:rPr lang="en-US" sz="2000" i="1" dirty="0"/>
              <a:t>m </a:t>
            </a:r>
            <a:r>
              <a:rPr lang="en-US" sz="2000" dirty="0"/>
              <a:t> and </a:t>
            </a:r>
            <a:r>
              <a:rPr lang="en-US" sz="2000" i="1" dirty="0"/>
              <a:t>c </a:t>
            </a:r>
            <a:r>
              <a:rPr lang="en-US" sz="2000" dirty="0"/>
              <a:t> are design </a:t>
            </a:r>
            <a:r>
              <a:rPr lang="en-US" sz="2000" dirty="0" smtClean="0"/>
              <a:t>parameters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990600" y="3070034"/>
            <a:ext cx="3810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≥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685800" y="3048000"/>
            <a:ext cx="3886200" cy="457200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1981200" y="5105400"/>
            <a:ext cx="3505200" cy="457200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3581400" y="5562600"/>
            <a:ext cx="4800600" cy="457200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5715000" y="2057400"/>
            <a:ext cx="690562" cy="1249816"/>
          </a:xfrm>
          <a:prstGeom prst="rect">
            <a:avLst/>
          </a:prstGeom>
          <a:solidFill>
            <a:srgbClr val="FF66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buSzTx/>
              <a:buFontTx/>
              <a:buNone/>
            </a:pPr>
            <a:r>
              <a:rPr lang="en-US" altLang="ko-KR" sz="2400" b="1" dirty="0" smtClean="0"/>
              <a:t>c</a:t>
            </a:r>
            <a:r>
              <a:rPr lang="en-US" altLang="ko-KR" sz="2400" b="1" baseline="-25000" dirty="0"/>
              <a:t>2</a:t>
            </a:r>
            <a:endParaRPr lang="en-US" altLang="ko-KR" sz="2400" b="1" dirty="0"/>
          </a:p>
        </p:txBody>
      </p:sp>
      <p:sp>
        <p:nvSpPr>
          <p:cNvPr id="28" name="Rectangle 27"/>
          <p:cNvSpPr/>
          <p:nvPr/>
        </p:nvSpPr>
        <p:spPr>
          <a:xfrm>
            <a:off x="4724400" y="1752600"/>
            <a:ext cx="3962400" cy="16002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724400" y="3352800"/>
            <a:ext cx="3962400" cy="152400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876800" y="4267200"/>
            <a:ext cx="4572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SzTx/>
              <a:buFontTx/>
              <a:buNone/>
            </a:pPr>
            <a:r>
              <a:rPr lang="en-US" altLang="ko-KR" b="1" dirty="0" smtClean="0">
                <a:solidFill>
                  <a:schemeClr val="tx1"/>
                </a:solidFill>
              </a:rPr>
              <a:t>A</a:t>
            </a:r>
            <a:r>
              <a:rPr lang="en-US" altLang="ko-KR" b="1" baseline="-25000" dirty="0" smtClean="0">
                <a:solidFill>
                  <a:schemeClr val="tx1"/>
                </a:solidFill>
              </a:rPr>
              <a:t>1</a:t>
            </a:r>
            <a:endParaRPr lang="en-US" altLang="ko-K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4" grpId="1" animBg="1"/>
      <p:bldP spid="25" grpId="0" animBg="1"/>
      <p:bldP spid="28" grpId="0" animBg="1"/>
      <p:bldP spid="29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2655277" y="4741493"/>
            <a:ext cx="3516924" cy="973507"/>
            <a:chOff x="2655277" y="4512893"/>
            <a:chExt cx="3516924" cy="973507"/>
          </a:xfrm>
        </p:grpSpPr>
        <p:pic>
          <p:nvPicPr>
            <p:cNvPr id="13321" name="Picture 9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038600" y="4512893"/>
              <a:ext cx="2133601" cy="973507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</p:pic>
        <p:pic>
          <p:nvPicPr>
            <p:cNvPr id="13320" name="Picture 8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655277" y="4876800"/>
              <a:ext cx="1383323" cy="30480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</p:pic>
      </p:grpSp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smtClean="0"/>
              <a:t>Throughput model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80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IPC as the metric to report system throughput</a:t>
            </a:r>
          </a:p>
          <a:p>
            <a:pPr lvl="1"/>
            <a:endParaRPr lang="en-US" dirty="0" smtClean="0"/>
          </a:p>
          <a:p>
            <a:pPr lvl="1"/>
            <a:r>
              <a:rPr lang="en-US" sz="2400" dirty="0" smtClean="0"/>
              <a:t>To compute IPC, we obtain CPI of individual processors </a:t>
            </a:r>
          </a:p>
          <a:p>
            <a:pPr lvl="1"/>
            <a:endParaRPr lang="en-US" dirty="0" smtClean="0"/>
          </a:p>
          <a:p>
            <a:pPr lvl="2"/>
            <a:endParaRPr lang="en-US" sz="2000" dirty="0" smtClean="0"/>
          </a:p>
          <a:p>
            <a:pPr lvl="2"/>
            <a:r>
              <a:rPr lang="en-US" sz="2000" dirty="0" smtClean="0"/>
              <a:t>A processor’s “ideal” CPI can be obtained with an infinite cache size</a:t>
            </a:r>
          </a:p>
          <a:p>
            <a:pPr lvl="2"/>
            <a:r>
              <a:rPr lang="en-US" sz="2000" i="1" dirty="0" err="1" smtClean="0"/>
              <a:t>mpi</a:t>
            </a:r>
            <a:r>
              <a:rPr lang="en-US" sz="2000" i="1" dirty="0" smtClean="0"/>
              <a:t> :</a:t>
            </a:r>
            <a:r>
              <a:rPr lang="en-US" sz="2000" dirty="0" smtClean="0"/>
              <a:t> the number of misses per inst. for the cache size,  </a:t>
            </a:r>
          </a:p>
          <a:p>
            <a:pPr lvl="3"/>
            <a:r>
              <a:rPr lang="en-US" i="1" dirty="0" smtClean="0"/>
              <a:t>The square root rule of thumb is used to define </a:t>
            </a:r>
            <a:r>
              <a:rPr lang="en-US" i="1" dirty="0" err="1" smtClean="0"/>
              <a:t>mpi</a:t>
            </a:r>
            <a:r>
              <a:rPr lang="en-US" sz="2100" i="1" dirty="0" smtClean="0"/>
              <a:t>.</a:t>
            </a:r>
            <a:r>
              <a:rPr lang="en-US" sz="1200" i="1" dirty="0" smtClean="0"/>
              <a:t> </a:t>
            </a:r>
            <a:r>
              <a:rPr lang="en-US" sz="1400" i="1" dirty="0" smtClean="0"/>
              <a:t>[Bowman et al. 07]</a:t>
            </a:r>
            <a:endParaRPr lang="en-US" sz="2100" i="1" dirty="0" smtClean="0"/>
          </a:p>
          <a:p>
            <a:pPr lvl="3"/>
            <a:endParaRPr lang="en-US" sz="2100" i="1" dirty="0" smtClean="0"/>
          </a:p>
          <a:p>
            <a:pPr lvl="3"/>
            <a:endParaRPr lang="en-US" sz="2100" i="1" dirty="0" smtClean="0"/>
          </a:p>
          <a:p>
            <a:pPr lvl="2"/>
            <a:r>
              <a:rPr lang="en-US" sz="2000" i="1" dirty="0" err="1" smtClean="0"/>
              <a:t>mp</a:t>
            </a:r>
            <a:r>
              <a:rPr lang="en-US" sz="1100" i="1" dirty="0" err="1" smtClean="0"/>
              <a:t>M</a:t>
            </a:r>
            <a:r>
              <a:rPr lang="en-US" sz="2000" i="1" dirty="0" smtClean="0"/>
              <a:t> : </a:t>
            </a:r>
            <a:r>
              <a:rPr lang="en-US" sz="2000" dirty="0" smtClean="0"/>
              <a:t>the average number of cycles needed to access memory and handle an L2 cache miss</a:t>
            </a:r>
          </a:p>
        </p:txBody>
      </p:sp>
      <p:pic>
        <p:nvPicPr>
          <p:cNvPr id="1331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49417" y="3059466"/>
            <a:ext cx="4432109" cy="445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38400" y="2190528"/>
            <a:ext cx="3200400" cy="324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57825" y="5300949"/>
            <a:ext cx="714375" cy="255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ounded Rectangle 9"/>
          <p:cNvSpPr/>
          <p:nvPr/>
        </p:nvSpPr>
        <p:spPr>
          <a:xfrm>
            <a:off x="2057400" y="2133600"/>
            <a:ext cx="4114800" cy="457200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362200" y="3048000"/>
            <a:ext cx="4648200" cy="457200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352800" y="3048000"/>
            <a:ext cx="1066800" cy="457200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4648200" y="3048000"/>
            <a:ext cx="1447800" cy="457200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6248400" y="3048000"/>
            <a:ext cx="609600" cy="457200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4648200" y="3048000"/>
            <a:ext cx="2209800" cy="457200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0" dur="5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1" animBg="1"/>
      <p:bldP spid="14" grpId="0" animBg="1"/>
      <p:bldP spid="14" grpId="1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dirty="0" smtClean="0"/>
              <a:t>Modeling L2 cache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33400" y="2286000"/>
            <a:ext cx="3733800" cy="3124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685800" y="2438400"/>
            <a:ext cx="1066800" cy="2819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62000" y="2514600"/>
            <a:ext cx="914400" cy="533400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Core 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762000" y="3200400"/>
            <a:ext cx="914400" cy="381000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L1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62000" y="3733800"/>
            <a:ext cx="914400" cy="1371600"/>
          </a:xfrm>
          <a:prstGeom prst="rect">
            <a:avLst/>
          </a:prstGeom>
          <a:solidFill>
            <a:srgbClr val="66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L2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1" name="Straight Connector 40"/>
          <p:cNvCxnSpPr>
            <a:stCxn id="37" idx="2"/>
            <a:endCxn id="38" idx="0"/>
          </p:cNvCxnSpPr>
          <p:nvPr/>
        </p:nvCxnSpPr>
        <p:spPr>
          <a:xfrm rot="5400000">
            <a:off x="1143000" y="3124200"/>
            <a:ext cx="1524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38" idx="2"/>
            <a:endCxn id="39" idx="0"/>
          </p:cNvCxnSpPr>
          <p:nvPr/>
        </p:nvCxnSpPr>
        <p:spPr>
          <a:xfrm rot="5400000">
            <a:off x="1143000" y="3657600"/>
            <a:ext cx="1524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1828800" y="2438400"/>
            <a:ext cx="1066800" cy="2819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1905000" y="2514600"/>
            <a:ext cx="914400" cy="533400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Core 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905000" y="3200400"/>
            <a:ext cx="914400" cy="381000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L1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905000" y="3733800"/>
            <a:ext cx="914400" cy="1371600"/>
          </a:xfrm>
          <a:prstGeom prst="rect">
            <a:avLst/>
          </a:prstGeom>
          <a:solidFill>
            <a:srgbClr val="66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L2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0" name="Straight Connector 49"/>
          <p:cNvCxnSpPr>
            <a:stCxn id="47" idx="2"/>
            <a:endCxn id="48" idx="0"/>
          </p:cNvCxnSpPr>
          <p:nvPr/>
        </p:nvCxnSpPr>
        <p:spPr>
          <a:xfrm rot="5400000">
            <a:off x="2286000" y="3124200"/>
            <a:ext cx="1524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8" idx="2"/>
            <a:endCxn id="49" idx="0"/>
          </p:cNvCxnSpPr>
          <p:nvPr/>
        </p:nvCxnSpPr>
        <p:spPr>
          <a:xfrm rot="5400000">
            <a:off x="2286000" y="3657600"/>
            <a:ext cx="1524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048000" y="3505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• • • • • •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4876800" y="2286000"/>
            <a:ext cx="3733800" cy="3124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5029200" y="2438400"/>
            <a:ext cx="1066800" cy="1219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5105400" y="2514600"/>
            <a:ext cx="914400" cy="533400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Core 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5105400" y="3200400"/>
            <a:ext cx="914400" cy="381000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L1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105400" y="3810000"/>
            <a:ext cx="3429000" cy="1447800"/>
          </a:xfrm>
          <a:prstGeom prst="rect">
            <a:avLst/>
          </a:prstGeom>
          <a:solidFill>
            <a:srgbClr val="66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L2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7" name="Straight Connector 86"/>
          <p:cNvCxnSpPr>
            <a:stCxn id="84" idx="2"/>
            <a:endCxn id="85" idx="0"/>
          </p:cNvCxnSpPr>
          <p:nvPr/>
        </p:nvCxnSpPr>
        <p:spPr>
          <a:xfrm rot="5400000">
            <a:off x="5486400" y="3124200"/>
            <a:ext cx="1524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85" idx="2"/>
          </p:cNvCxnSpPr>
          <p:nvPr/>
        </p:nvCxnSpPr>
        <p:spPr>
          <a:xfrm rot="5400000">
            <a:off x="5448300" y="3695700"/>
            <a:ext cx="2286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88"/>
          <p:cNvSpPr/>
          <p:nvPr/>
        </p:nvSpPr>
        <p:spPr>
          <a:xfrm>
            <a:off x="6172200" y="2438400"/>
            <a:ext cx="1066800" cy="1219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6248400" y="2514600"/>
            <a:ext cx="914400" cy="533400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Core 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6248400" y="3200400"/>
            <a:ext cx="914400" cy="381000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L1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3" name="Straight Connector 92"/>
          <p:cNvCxnSpPr>
            <a:stCxn id="90" idx="2"/>
            <a:endCxn id="91" idx="0"/>
          </p:cNvCxnSpPr>
          <p:nvPr/>
        </p:nvCxnSpPr>
        <p:spPr>
          <a:xfrm rot="5400000">
            <a:off x="6629400" y="3124200"/>
            <a:ext cx="1524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91" idx="2"/>
          </p:cNvCxnSpPr>
          <p:nvPr/>
        </p:nvCxnSpPr>
        <p:spPr>
          <a:xfrm rot="5400000">
            <a:off x="6591300" y="3695700"/>
            <a:ext cx="2286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7391400" y="2819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• • • • • •</a:t>
            </a:r>
            <a:endParaRPr lang="en-US" dirty="0"/>
          </a:p>
        </p:txBody>
      </p:sp>
      <p:sp>
        <p:nvSpPr>
          <p:cNvPr id="100" name="Rectangle 99"/>
          <p:cNvSpPr/>
          <p:nvPr/>
        </p:nvSpPr>
        <p:spPr>
          <a:xfrm>
            <a:off x="304800" y="2133600"/>
            <a:ext cx="4191000" cy="3429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8200" y="2133600"/>
            <a:ext cx="4191000" cy="3429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  <p:bldP spid="10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9404" y="4267200"/>
            <a:ext cx="47779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4158344"/>
            <a:ext cx="695325" cy="265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dirty="0" smtClean="0"/>
              <a:t>Modeling private L2 cache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Private L2 cache offers low access latency, but may suffer from many cache misses </a:t>
            </a:r>
          </a:p>
          <a:p>
            <a:pPr lvl="2"/>
            <a:endParaRPr lang="en-US" i="1" dirty="0" smtClean="0"/>
          </a:p>
          <a:p>
            <a:pPr lvl="2"/>
            <a:endParaRPr lang="en-US" sz="2000" i="1" dirty="0" smtClean="0"/>
          </a:p>
          <a:p>
            <a:pPr lvl="1"/>
            <a:r>
              <a:rPr lang="en-US" sz="2000" i="1" dirty="0" err="1" smtClean="0"/>
              <a:t>CPI</a:t>
            </a:r>
            <a:r>
              <a:rPr lang="en-US" sz="1400" i="1" dirty="0" err="1" smtClean="0"/>
              <a:t>pr</a:t>
            </a:r>
            <a:r>
              <a:rPr lang="en-US" sz="2000" dirty="0" smtClean="0"/>
              <a:t> is the </a:t>
            </a:r>
            <a:r>
              <a:rPr lang="en-US" sz="2000" i="1" dirty="0" smtClean="0"/>
              <a:t>CPI </a:t>
            </a:r>
            <a:r>
              <a:rPr lang="en-US" sz="2000" dirty="0" smtClean="0"/>
              <a:t>with an </a:t>
            </a:r>
            <a:r>
              <a:rPr lang="en-US" sz="2000" i="1" dirty="0" smtClean="0"/>
              <a:t>infinite private L2 cache </a:t>
            </a:r>
            <a:r>
              <a:rPr lang="en-US" sz="2000" dirty="0" smtClean="0"/>
              <a:t>(</a:t>
            </a:r>
            <a:r>
              <a:rPr lang="en-US" sz="2000" i="1" dirty="0" err="1" smtClean="0"/>
              <a:t>CPI</a:t>
            </a:r>
            <a:r>
              <a:rPr lang="en-US" sz="1200" i="1" dirty="0" err="1" smtClean="0"/>
              <a:t>ideal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Per core private cache area and size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pic>
        <p:nvPicPr>
          <p:cNvPr id="1434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9800" y="2489309"/>
            <a:ext cx="4114800" cy="558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0" y="4976172"/>
            <a:ext cx="4610100" cy="776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ounded Rectangle 6"/>
          <p:cNvSpPr/>
          <p:nvPr/>
        </p:nvSpPr>
        <p:spPr>
          <a:xfrm>
            <a:off x="2209800" y="2522783"/>
            <a:ext cx="4114800" cy="457200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5486400" y="4114800"/>
            <a:ext cx="1600200" cy="685800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2209800" y="5029200"/>
            <a:ext cx="4724400" cy="685800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02972" y="4136572"/>
            <a:ext cx="1447800" cy="616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592028" y="4191001"/>
            <a:ext cx="131359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01886" y="4295775"/>
            <a:ext cx="3238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495800" y="4382861"/>
            <a:ext cx="647700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600575" y="4495801"/>
            <a:ext cx="276225" cy="231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Rounded Rectangle 20"/>
          <p:cNvSpPr/>
          <p:nvPr/>
        </p:nvSpPr>
        <p:spPr>
          <a:xfrm>
            <a:off x="3810000" y="4114800"/>
            <a:ext cx="1447800" cy="685800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4153970"/>
            <a:ext cx="695325" cy="265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ounded Rectangle 9"/>
          <p:cNvSpPr/>
          <p:nvPr/>
        </p:nvSpPr>
        <p:spPr>
          <a:xfrm>
            <a:off x="1905000" y="4114800"/>
            <a:ext cx="1676400" cy="685800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2" grpId="0" animBg="1"/>
      <p:bldP spid="13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dirty="0" smtClean="0"/>
              <a:t>Modeling shared L2 cache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19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 smtClean="0"/>
              <a:t>Shared L2 cache shows effective cache capacity than the private cache</a:t>
            </a:r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 lvl="2"/>
            <a:endParaRPr lang="en-US" sz="2000" i="1" dirty="0" smtClean="0"/>
          </a:p>
          <a:p>
            <a:pPr lvl="1"/>
            <a:r>
              <a:rPr lang="en-US" sz="2000" i="1" dirty="0" err="1" smtClean="0"/>
              <a:t>CPI</a:t>
            </a:r>
            <a:r>
              <a:rPr lang="en-US" sz="1400" i="1" dirty="0" err="1" smtClean="0"/>
              <a:t>sh</a:t>
            </a:r>
            <a:r>
              <a:rPr lang="en-US" sz="2000" dirty="0" smtClean="0"/>
              <a:t> is the </a:t>
            </a:r>
            <a:r>
              <a:rPr lang="en-US" sz="2000" i="1" dirty="0" smtClean="0"/>
              <a:t>CPI </a:t>
            </a:r>
            <a:r>
              <a:rPr lang="en-US" sz="2000" dirty="0" smtClean="0"/>
              <a:t>with an </a:t>
            </a:r>
            <a:r>
              <a:rPr lang="en-US" sz="2000" i="1" dirty="0" smtClean="0"/>
              <a:t>infinite shared L2 cache </a:t>
            </a:r>
            <a:r>
              <a:rPr lang="en-US" sz="2000" dirty="0" smtClean="0"/>
              <a:t>(</a:t>
            </a:r>
            <a:r>
              <a:rPr lang="en-US" sz="2000" i="1" dirty="0" err="1" smtClean="0"/>
              <a:t>CPI</a:t>
            </a:r>
            <a:r>
              <a:rPr lang="en-US" sz="1200" i="1" dirty="0" err="1" smtClean="0"/>
              <a:t>ideal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S</a:t>
            </a:r>
            <a:r>
              <a:rPr lang="en-US" sz="1200" dirty="0" smtClean="0"/>
              <a:t>L2sh</a:t>
            </a:r>
            <a:r>
              <a:rPr lang="en-US" sz="2000" dirty="0" smtClean="0"/>
              <a:t> is likely larger than S</a:t>
            </a:r>
            <a:r>
              <a:rPr lang="en-US" sz="1200" dirty="0" smtClean="0"/>
              <a:t>L2p</a:t>
            </a:r>
            <a:endParaRPr lang="en-US" sz="2000" dirty="0" smtClean="0"/>
          </a:p>
          <a:p>
            <a:pPr lvl="2"/>
            <a:r>
              <a:rPr lang="en-US" sz="1800" dirty="0" smtClean="0"/>
              <a:t>There are cache blocks being shared by multiple cores</a:t>
            </a:r>
          </a:p>
          <a:p>
            <a:pPr lvl="3"/>
            <a:endParaRPr lang="en-US" sz="1600" dirty="0" smtClean="0"/>
          </a:p>
          <a:p>
            <a:pPr lvl="3"/>
            <a:endParaRPr lang="en-US" sz="1600" dirty="0" smtClean="0"/>
          </a:p>
          <a:p>
            <a:pPr lvl="2"/>
            <a:endParaRPr lang="en-US" sz="1800" dirty="0" smtClean="0"/>
          </a:p>
          <a:p>
            <a:pPr lvl="2"/>
            <a:r>
              <a:rPr lang="en-US" sz="1800" dirty="0" smtClean="0"/>
              <a:t>A cache block is shared by </a:t>
            </a:r>
            <a:r>
              <a:rPr lang="en-US" sz="1800" i="1" dirty="0" err="1" smtClean="0">
                <a:solidFill>
                  <a:srgbClr val="FF0000"/>
                </a:solidFill>
              </a:rPr>
              <a:t>N</a:t>
            </a:r>
            <a:r>
              <a:rPr lang="en-US" sz="1400" i="1" dirty="0" err="1" smtClean="0">
                <a:solidFill>
                  <a:srgbClr val="FF0000"/>
                </a:solidFill>
              </a:rPr>
              <a:t>sh</a:t>
            </a:r>
            <a:r>
              <a:rPr lang="en-US" sz="1800" i="1" dirty="0" smtClean="0"/>
              <a:t> cores on average</a:t>
            </a:r>
            <a:endParaRPr lang="en-US" dirty="0" smtClean="0"/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 lvl="2">
              <a:lnSpc>
                <a:spcPct val="80000"/>
              </a:lnSpc>
            </a:pPr>
            <a:endParaRPr lang="en-US" dirty="0" smtClean="0"/>
          </a:p>
        </p:txBody>
      </p:sp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457450"/>
            <a:ext cx="4572000" cy="4381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4191000"/>
            <a:ext cx="5191125" cy="699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ounded Rectangle 8"/>
          <p:cNvSpPr/>
          <p:nvPr/>
        </p:nvSpPr>
        <p:spPr>
          <a:xfrm>
            <a:off x="1676400" y="2438400"/>
            <a:ext cx="4724400" cy="457200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752600" y="4191000"/>
            <a:ext cx="5334000" cy="762000"/>
          </a:xfrm>
          <a:prstGeom prst="round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4551</TotalTime>
  <Words>879</Words>
  <Application>Microsoft Office PowerPoint</Application>
  <PresentationFormat>On-screen Show (4:3)</PresentationFormat>
  <Paragraphs>218</Paragraphs>
  <Slides>20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Median</vt:lpstr>
      <vt:lpstr>AN ANALYTICAL MODEL  TO STUDY OPTIMAL AREA BREAKDOWN BETWEEN CORES AND CACHES  IN A CHIP MULTIPROCESSOR</vt:lpstr>
      <vt:lpstr>Processor design trends</vt:lpstr>
      <vt:lpstr>How to exploit the finite chip area</vt:lpstr>
      <vt:lpstr>Talk roadmap</vt:lpstr>
      <vt:lpstr>Unit area model</vt:lpstr>
      <vt:lpstr>Throughput model</vt:lpstr>
      <vt:lpstr>Modeling L2 cache</vt:lpstr>
      <vt:lpstr>Modeling private L2 cache</vt:lpstr>
      <vt:lpstr>Modeling shared L2 cache</vt:lpstr>
      <vt:lpstr>Modeling shared L2 cache</vt:lpstr>
      <vt:lpstr>Modeling on-chip L3 cache</vt:lpstr>
      <vt:lpstr>Modeling private L2 + shared L3</vt:lpstr>
      <vt:lpstr>Modeling shared L2 + shared L3</vt:lpstr>
      <vt:lpstr>Validation</vt:lpstr>
      <vt:lpstr>Case study</vt:lpstr>
      <vt:lpstr>Performances of different cache design </vt:lpstr>
      <vt:lpstr>Effect of on-chip L3 cache (α= 0.2)</vt:lpstr>
      <vt:lpstr>Effect of off-chip L3 cache</vt:lpstr>
      <vt:lpstr>Conclusions</vt:lpstr>
      <vt:lpstr>Question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Analytical Model to Study Optimal Area Breakdown between Cores and Caches in a Chip Multiprocessor</dc:title>
  <dc:creator>TC</dc:creator>
  <cp:lastModifiedBy>TC</cp:lastModifiedBy>
  <cp:revision>263</cp:revision>
  <dcterms:created xsi:type="dcterms:W3CDTF">2009-04-29T01:29:36Z</dcterms:created>
  <dcterms:modified xsi:type="dcterms:W3CDTF">2009-05-15T12:28:09Z</dcterms:modified>
</cp:coreProperties>
</file>