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12.xml" ContentType="application/vnd.openxmlformats-officedocument.presentationml.notesSlide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ppt/notesSlides/notesSlide1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5.xml" ContentType="application/vnd.openxmlformats-officedocument.drawingml.chart+xml"/>
  <Override PartName="/ppt/notesSlides/notesSlide14.xml" ContentType="application/vnd.openxmlformats-officedocument.presentationml.notesSlide+xml"/>
  <Override PartName="/ppt/charts/chart6.xml" ContentType="application/vnd.openxmlformats-officedocument.drawingml.chart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6"/>
  </p:notesMasterIdLst>
  <p:sldIdLst>
    <p:sldId id="256" r:id="rId2"/>
    <p:sldId id="257" r:id="rId3"/>
    <p:sldId id="259" r:id="rId4"/>
    <p:sldId id="284" r:id="rId5"/>
    <p:sldId id="285" r:id="rId6"/>
    <p:sldId id="291" r:id="rId7"/>
    <p:sldId id="286" r:id="rId8"/>
    <p:sldId id="292" r:id="rId9"/>
    <p:sldId id="295" r:id="rId10"/>
    <p:sldId id="299" r:id="rId11"/>
    <p:sldId id="264" r:id="rId12"/>
    <p:sldId id="298" r:id="rId13"/>
    <p:sldId id="296" r:id="rId14"/>
    <p:sldId id="297" r:id="rId15"/>
    <p:sldId id="261" r:id="rId16"/>
    <p:sldId id="265" r:id="rId17"/>
    <p:sldId id="294" r:id="rId18"/>
    <p:sldId id="293" r:id="rId19"/>
    <p:sldId id="289" r:id="rId20"/>
    <p:sldId id="263" r:id="rId21"/>
    <p:sldId id="266" r:id="rId22"/>
    <p:sldId id="267" r:id="rId23"/>
    <p:sldId id="269" r:id="rId24"/>
    <p:sldId id="268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432" autoAdjust="0"/>
  </p:normalViewPr>
  <p:slideViewPr>
    <p:cSldViewPr>
      <p:cViewPr varScale="1">
        <p:scale>
          <a:sx n="70" d="100"/>
          <a:sy n="70" d="100"/>
        </p:scale>
        <p:origin x="-8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40"/>
    </mc:Choice>
    <mc:Fallback>
      <c:style val="40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CPU 32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CPU 64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2.1213572182533018</c:v>
                </c:pt>
                <c:pt idx="1">
                  <c:v>2.3226979691865806</c:v>
                </c:pt>
                <c:pt idx="2">
                  <c:v>2.3918488361801904</c:v>
                </c:pt>
                <c:pt idx="3">
                  <c:v>2.0394200222053671</c:v>
                </c:pt>
                <c:pt idx="4">
                  <c:v>2.2813025183537832</c:v>
                </c:pt>
                <c:pt idx="5">
                  <c:v>2.0876381885472686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CPU 96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3.6148939099573192</c:v>
                </c:pt>
                <c:pt idx="1">
                  <c:v>3.1710659819240421</c:v>
                </c:pt>
                <c:pt idx="2">
                  <c:v>3.653730418621119</c:v>
                </c:pt>
                <c:pt idx="3">
                  <c:v>3.2559223471732142</c:v>
                </c:pt>
                <c:pt idx="4">
                  <c:v>3.5357661835504604</c:v>
                </c:pt>
                <c:pt idx="5">
                  <c:v>3.3162017462960081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GPU 32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  <c:pt idx="0">
                  <c:v>0.48780002753598817</c:v>
                </c:pt>
                <c:pt idx="1">
                  <c:v>0.45433401495402981</c:v>
                </c:pt>
                <c:pt idx="2">
                  <c:v>0.48334660884444097</c:v>
                </c:pt>
                <c:pt idx="3">
                  <c:v>0.4932889226000069</c:v>
                </c:pt>
                <c:pt idx="4">
                  <c:v>0.56743198675747741</c:v>
                </c:pt>
                <c:pt idx="5">
                  <c:v>0.59575283563497872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GPU 64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</c:strCache>
            </c:strRef>
          </c:cat>
          <c:val>
            <c:numRef>
              <c:f>Sheet1!$F$2:$F$7</c:f>
              <c:numCache>
                <c:formatCode>General</c:formatCode>
                <c:ptCount val="6"/>
                <c:pt idx="0">
                  <c:v>0.52251067019535247</c:v>
                </c:pt>
                <c:pt idx="1">
                  <c:v>0.48670839642227182</c:v>
                </c:pt>
                <c:pt idx="2">
                  <c:v>0.51696315308139351</c:v>
                </c:pt>
                <c:pt idx="3">
                  <c:v>0.52339808066484195</c:v>
                </c:pt>
                <c:pt idx="4">
                  <c:v>0.60147335700476379</c:v>
                </c:pt>
                <c:pt idx="5">
                  <c:v>0.63800888718544546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GPU 96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</c:strCache>
            </c:strRef>
          </c:cat>
          <c:val>
            <c:numRef>
              <c:f>Sheet1!$G$2:$G$7</c:f>
              <c:numCache>
                <c:formatCode>General</c:formatCode>
                <c:ptCount val="6"/>
                <c:pt idx="0">
                  <c:v>0.76770334562254272</c:v>
                </c:pt>
                <c:pt idx="1">
                  <c:v>0.70989494716138835</c:v>
                </c:pt>
                <c:pt idx="2">
                  <c:v>0.76928636752514978</c:v>
                </c:pt>
                <c:pt idx="3">
                  <c:v>0.5576185293891327</c:v>
                </c:pt>
                <c:pt idx="4">
                  <c:v>0.65472143949253925</c:v>
                </c:pt>
                <c:pt idx="5">
                  <c:v>0.67850426992130886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5637760"/>
        <c:axId val="105639936"/>
      </c:barChart>
      <c:catAx>
        <c:axId val="10563776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Workload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105639936"/>
        <c:crosses val="autoZero"/>
        <c:auto val="1"/>
        <c:lblAlgn val="ctr"/>
        <c:lblOffset val="100"/>
        <c:noMultiLvlLbl val="0"/>
      </c:catAx>
      <c:valAx>
        <c:axId val="105639936"/>
        <c:scaling>
          <c:orientation val="minMax"/>
          <c:max val="4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mtClean="0"/>
                  <a:t>Simulation Time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1056377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40"/>
    </mc:Choice>
    <mc:Fallback>
      <c:style val="40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CPU 32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CPU 64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2.0878112526810968</c:v>
                </c:pt>
                <c:pt idx="1">
                  <c:v>2.08578812931699</c:v>
                </c:pt>
                <c:pt idx="2">
                  <c:v>2.1572921917699186</c:v>
                </c:pt>
                <c:pt idx="3">
                  <c:v>2.0646917534027396</c:v>
                </c:pt>
                <c:pt idx="4">
                  <c:v>2.0654391294805277</c:v>
                </c:pt>
                <c:pt idx="5">
                  <c:v>2.0333646235325475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CPU 96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3.6041249414071088</c:v>
                </c:pt>
                <c:pt idx="1">
                  <c:v>3.3635566706467372</c:v>
                </c:pt>
                <c:pt idx="2">
                  <c:v>3.5427555649889877</c:v>
                </c:pt>
                <c:pt idx="3">
                  <c:v>3.3274406191619961</c:v>
                </c:pt>
                <c:pt idx="4">
                  <c:v>3.3330753502985977</c:v>
                </c:pt>
                <c:pt idx="5">
                  <c:v>3.3022865023351762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GPU 32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  <c:pt idx="0">
                  <c:v>0.85717532421414777</c:v>
                </c:pt>
                <c:pt idx="1">
                  <c:v>1.3951302087269319</c:v>
                </c:pt>
                <c:pt idx="2">
                  <c:v>0.80899949590088216</c:v>
                </c:pt>
                <c:pt idx="3">
                  <c:v>1.9032826261008868</c:v>
                </c:pt>
                <c:pt idx="4">
                  <c:v>1.4245746167796676</c:v>
                </c:pt>
                <c:pt idx="5">
                  <c:v>1.3500330285436213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GPU 64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</c:strCache>
            </c:strRef>
          </c:cat>
          <c:val>
            <c:numRef>
              <c:f>Sheet1!$F$2:$F$7</c:f>
              <c:numCache>
                <c:formatCode>General</c:formatCode>
                <c:ptCount val="6"/>
                <c:pt idx="0">
                  <c:v>0.89873723384611015</c:v>
                </c:pt>
                <c:pt idx="1">
                  <c:v>2.1042727808594002</c:v>
                </c:pt>
                <c:pt idx="2">
                  <c:v>0.85064073651535477</c:v>
                </c:pt>
                <c:pt idx="3">
                  <c:v>3.2535361622631442</c:v>
                </c:pt>
                <c:pt idx="4">
                  <c:v>2.1338354376277877</c:v>
                </c:pt>
                <c:pt idx="5">
                  <c:v>2.0384985339962167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GPU 96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</c:strCache>
            </c:strRef>
          </c:cat>
          <c:val>
            <c:numRef>
              <c:f>Sheet1!$G$2:$G$7</c:f>
              <c:numCache>
                <c:formatCode>General</c:formatCode>
                <c:ptCount val="6"/>
                <c:pt idx="0">
                  <c:v>0.93896393517137544</c:v>
                </c:pt>
                <c:pt idx="1">
                  <c:v>1.4655774375406194</c:v>
                </c:pt>
                <c:pt idx="2">
                  <c:v>0.88322145870366919</c:v>
                </c:pt>
                <c:pt idx="3">
                  <c:v>1.9886842807579397</c:v>
                </c:pt>
                <c:pt idx="4">
                  <c:v>1.519608635885825</c:v>
                </c:pt>
                <c:pt idx="5">
                  <c:v>1.4221859101391834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4404096"/>
        <c:axId val="124406016"/>
      </c:barChart>
      <c:catAx>
        <c:axId val="12440409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Workload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24406016"/>
        <c:crosses val="autoZero"/>
        <c:auto val="1"/>
        <c:lblAlgn val="ctr"/>
        <c:lblOffset val="100"/>
        <c:noMultiLvlLbl val="0"/>
      </c:catAx>
      <c:valAx>
        <c:axId val="124406016"/>
        <c:scaling>
          <c:orientation val="minMax"/>
          <c:max val="4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Simulation Time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2440409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796502867697101"/>
          <c:y val="8.8115235595550637E-2"/>
          <c:w val="0.6936808593370275"/>
          <c:h val="0.59792199983812599"/>
        </c:manualLayout>
      </c:layout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Error</c:v>
                </c:pt>
              </c:strCache>
            </c:strRef>
          </c:tx>
          <c:xVal>
            <c:numRef>
              <c:f>Sheet1!$A$2:$A$10</c:f>
              <c:numCache>
                <c:formatCode>General</c:formatCode>
                <c:ptCount val="9"/>
                <c:pt idx="0">
                  <c:v>8</c:v>
                </c:pt>
                <c:pt idx="1">
                  <c:v>16</c:v>
                </c:pt>
                <c:pt idx="2">
                  <c:v>32</c:v>
                </c:pt>
                <c:pt idx="3">
                  <c:v>64</c:v>
                </c:pt>
                <c:pt idx="4">
                  <c:v>128</c:v>
                </c:pt>
                <c:pt idx="5">
                  <c:v>256</c:v>
                </c:pt>
                <c:pt idx="6">
                  <c:v>512</c:v>
                </c:pt>
                <c:pt idx="7">
                  <c:v>1024</c:v>
                </c:pt>
                <c:pt idx="8">
                  <c:v>2048</c:v>
                </c:pt>
              </c:numCache>
            </c:numRef>
          </c:xVal>
          <c:yVal>
            <c:numRef>
              <c:f>Sheet1!$B$2:$B$10</c:f>
              <c:numCache>
                <c:formatCode>0%</c:formatCode>
                <c:ptCount val="9"/>
                <c:pt idx="0">
                  <c:v>1.1009472846915905E-2</c:v>
                </c:pt>
                <c:pt idx="1">
                  <c:v>2.1621230746980989E-2</c:v>
                </c:pt>
                <c:pt idx="2">
                  <c:v>3.5149564923952083E-2</c:v>
                </c:pt>
                <c:pt idx="3">
                  <c:v>5.047966832983828E-2</c:v>
                </c:pt>
                <c:pt idx="4">
                  <c:v>6.4020054474895782E-2</c:v>
                </c:pt>
                <c:pt idx="5">
                  <c:v>7.9440547641429854E-2</c:v>
                </c:pt>
                <c:pt idx="6">
                  <c:v>9.0142695302142847E-2</c:v>
                </c:pt>
                <c:pt idx="7">
                  <c:v>9.7958396606165787E-2</c:v>
                </c:pt>
                <c:pt idx="8">
                  <c:v>0.10959457179357394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4450688"/>
        <c:axId val="88281088"/>
      </c:scatterChart>
      <c:scatterChart>
        <c:scatterStyle val="smoothMarker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Performance</c:v>
                </c:pt>
              </c:strCache>
            </c:strRef>
          </c:tx>
          <c:xVal>
            <c:numRef>
              <c:f>Sheet1!$A$2:$A$10</c:f>
              <c:numCache>
                <c:formatCode>General</c:formatCode>
                <c:ptCount val="9"/>
                <c:pt idx="0">
                  <c:v>8</c:v>
                </c:pt>
                <c:pt idx="1">
                  <c:v>16</c:v>
                </c:pt>
                <c:pt idx="2">
                  <c:v>32</c:v>
                </c:pt>
                <c:pt idx="3">
                  <c:v>64</c:v>
                </c:pt>
                <c:pt idx="4">
                  <c:v>128</c:v>
                </c:pt>
                <c:pt idx="5">
                  <c:v>256</c:v>
                </c:pt>
                <c:pt idx="6">
                  <c:v>512</c:v>
                </c:pt>
                <c:pt idx="7">
                  <c:v>1024</c:v>
                </c:pt>
                <c:pt idx="8">
                  <c:v>2048</c:v>
                </c:pt>
              </c:numCache>
            </c:numRef>
          </c:xVal>
          <c:yVal>
            <c:numRef>
              <c:f>Sheet1!$C$2:$C$10</c:f>
              <c:numCache>
                <c:formatCode>0%</c:formatCode>
                <c:ptCount val="9"/>
                <c:pt idx="0">
                  <c:v>0.11895870736086174</c:v>
                </c:pt>
                <c:pt idx="1">
                  <c:v>0.23197185916244345</c:v>
                </c:pt>
                <c:pt idx="2">
                  <c:v>0.43890760437563892</c:v>
                </c:pt>
                <c:pt idx="3">
                  <c:v>0.70080381965429761</c:v>
                </c:pt>
                <c:pt idx="4">
                  <c:v>0.87347302607625776</c:v>
                </c:pt>
                <c:pt idx="5">
                  <c:v>0.93247644449209921</c:v>
                </c:pt>
                <c:pt idx="6">
                  <c:v>0.97536800785083433</c:v>
                </c:pt>
                <c:pt idx="7">
                  <c:v>0.99105425848634654</c:v>
                </c:pt>
                <c:pt idx="8">
                  <c:v>1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CPU-only</c:v>
                </c:pt>
              </c:strCache>
            </c:strRef>
          </c:tx>
          <c:marker>
            <c:symbol val="none"/>
          </c:marker>
          <c:xVal>
            <c:numRef>
              <c:f>Sheet1!$A$2:$A$10</c:f>
              <c:numCache>
                <c:formatCode>General</c:formatCode>
                <c:ptCount val="9"/>
                <c:pt idx="0">
                  <c:v>8</c:v>
                </c:pt>
                <c:pt idx="1">
                  <c:v>16</c:v>
                </c:pt>
                <c:pt idx="2">
                  <c:v>32</c:v>
                </c:pt>
                <c:pt idx="3">
                  <c:v>64</c:v>
                </c:pt>
                <c:pt idx="4">
                  <c:v>128</c:v>
                </c:pt>
                <c:pt idx="5">
                  <c:v>256</c:v>
                </c:pt>
                <c:pt idx="6">
                  <c:v>512</c:v>
                </c:pt>
                <c:pt idx="7">
                  <c:v>1024</c:v>
                </c:pt>
                <c:pt idx="8">
                  <c:v>2048</c:v>
                </c:pt>
              </c:numCache>
            </c:numRef>
          </c:xVal>
          <c:yVal>
            <c:numRef>
              <c:f>Sheet1!$D$2:$D$10</c:f>
              <c:numCache>
                <c:formatCode>0%</c:formatCode>
                <c:ptCount val="9"/>
                <c:pt idx="0">
                  <c:v>0.32410789154942726</c:v>
                </c:pt>
                <c:pt idx="1">
                  <c:v>0.32410789154942726</c:v>
                </c:pt>
                <c:pt idx="2">
                  <c:v>0.32410789154942726</c:v>
                </c:pt>
                <c:pt idx="3">
                  <c:v>0.32410789154942726</c:v>
                </c:pt>
                <c:pt idx="4">
                  <c:v>0.32410789154942726</c:v>
                </c:pt>
                <c:pt idx="5">
                  <c:v>0.32410789154942726</c:v>
                </c:pt>
                <c:pt idx="6">
                  <c:v>0.32410789154942726</c:v>
                </c:pt>
                <c:pt idx="7">
                  <c:v>0.32410789154942726</c:v>
                </c:pt>
                <c:pt idx="8">
                  <c:v>0.32410789154942726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8283008"/>
        <c:axId val="88284544"/>
      </c:scatterChart>
      <c:valAx>
        <c:axId val="124450688"/>
        <c:scaling>
          <c:logBase val="2"/>
          <c:orientation val="minMax"/>
          <c:min val="8"/>
        </c:scaling>
        <c:delete val="0"/>
        <c:axPos val="b"/>
        <c:title>
          <c:tx>
            <c:rich>
              <a:bodyPr/>
              <a:lstStyle/>
              <a:p>
                <a:pPr algn="ctr">
                  <a:defRPr/>
                </a:pPr>
                <a:r>
                  <a:rPr lang="en-US" dirty="0" smtClean="0"/>
                  <a:t>Trace</a:t>
                </a:r>
                <a:r>
                  <a:rPr lang="en-US" baseline="0" dirty="0" smtClean="0"/>
                  <a:t> Chunk Size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34276829979585893"/>
              <c:y val="0.81276307421924687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88281088"/>
        <c:crosses val="autoZero"/>
        <c:crossBetween val="midCat"/>
        <c:majorUnit val="4"/>
      </c:valAx>
      <c:valAx>
        <c:axId val="88281088"/>
        <c:scaling>
          <c:orientation val="minMax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Invalidation </a:t>
                </a:r>
                <a:r>
                  <a:rPr lang="en-US" dirty="0" smtClean="0"/>
                  <a:t>Count</a:t>
                </a:r>
                <a:r>
                  <a:rPr lang="en-US" baseline="0" dirty="0" smtClean="0"/>
                  <a:t> </a:t>
                </a:r>
                <a:r>
                  <a:rPr lang="en-US" dirty="0" smtClean="0"/>
                  <a:t>Error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2.7291119860017511E-2"/>
              <c:y val="5.580977487946169E-2"/>
            </c:manualLayout>
          </c:layout>
          <c:overlay val="0"/>
        </c:title>
        <c:numFmt formatCode="0%" sourceLinked="1"/>
        <c:majorTickMark val="out"/>
        <c:minorTickMark val="none"/>
        <c:tickLblPos val="nextTo"/>
        <c:crossAx val="124450688"/>
        <c:crosses val="autoZero"/>
        <c:crossBetween val="midCat"/>
      </c:valAx>
      <c:valAx>
        <c:axId val="88283008"/>
        <c:scaling>
          <c:logBase val="10"/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88284544"/>
        <c:crosses val="autoZero"/>
        <c:crossBetween val="midCat"/>
      </c:valAx>
      <c:valAx>
        <c:axId val="88284544"/>
        <c:scaling>
          <c:orientation val="minMax"/>
          <c:max val="1"/>
          <c:min val="0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Performance</a:t>
                </a:r>
              </a:p>
            </c:rich>
          </c:tx>
          <c:layout/>
          <c:overlay val="0"/>
        </c:title>
        <c:numFmt formatCode="0%" sourceLinked="1"/>
        <c:majorTickMark val="out"/>
        <c:minorTickMark val="none"/>
        <c:tickLblPos val="nextTo"/>
        <c:crossAx val="88283008"/>
        <c:crosses val="max"/>
        <c:crossBetween val="midCat"/>
      </c:valAx>
    </c:plotArea>
    <c:legend>
      <c:legendPos val="b"/>
      <c:layout>
        <c:manualLayout>
          <c:xMode val="edge"/>
          <c:yMode val="edge"/>
          <c:x val="0.22353382910469519"/>
          <c:y val="0.89942580965925512"/>
          <c:w val="0.54675938077184771"/>
          <c:h val="7.7079329841479069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40"/>
    </mc:Choice>
    <mc:Fallback>
      <c:style val="40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32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</c:strCache>
            </c:strRef>
          </c:cat>
          <c:val>
            <c:numRef>
              <c:f>Sheet1!$B$2:$B$7</c:f>
              <c:numCache>
                <c:formatCode>0.00%</c:formatCode>
                <c:ptCount val="6"/>
                <c:pt idx="0">
                  <c:v>0</c:v>
                </c:pt>
                <c:pt idx="1">
                  <c:v>1.1000000000000005E-3</c:v>
                </c:pt>
                <c:pt idx="2">
                  <c:v>0</c:v>
                </c:pt>
                <c:pt idx="3">
                  <c:v>1.9000000000000009E-3</c:v>
                </c:pt>
                <c:pt idx="4">
                  <c:v>7.0000000000000021E-4</c:v>
                </c:pt>
                <c:pt idx="5">
                  <c:v>1.0000000000000005E-4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64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</c:strCache>
            </c:strRef>
          </c:cat>
          <c:val>
            <c:numRef>
              <c:f>Sheet1!$C$2:$C$7</c:f>
              <c:numCache>
                <c:formatCode>0.00%</c:formatCode>
                <c:ptCount val="6"/>
                <c:pt idx="0">
                  <c:v>0</c:v>
                </c:pt>
                <c:pt idx="1">
                  <c:v>1.0000000000000005E-4</c:v>
                </c:pt>
                <c:pt idx="2">
                  <c:v>0</c:v>
                </c:pt>
                <c:pt idx="3">
                  <c:v>1.0000000000000005E-3</c:v>
                </c:pt>
                <c:pt idx="4">
                  <c:v>8.0000000000000036E-4</c:v>
                </c:pt>
                <c:pt idx="5">
                  <c:v>3.0000000000000014E-4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96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</c:strCache>
            </c:strRef>
          </c:cat>
          <c:val>
            <c:numRef>
              <c:f>Sheet1!$D$2:$D$7</c:f>
              <c:numCache>
                <c:formatCode>0.00%</c:formatCode>
                <c:ptCount val="6"/>
                <c:pt idx="0">
                  <c:v>0</c:v>
                </c:pt>
                <c:pt idx="1">
                  <c:v>4.0000000000000018E-4</c:v>
                </c:pt>
                <c:pt idx="2">
                  <c:v>0</c:v>
                </c:pt>
                <c:pt idx="3">
                  <c:v>6.3000000000000018E-3</c:v>
                </c:pt>
                <c:pt idx="4">
                  <c:v>2.3000000000000008E-3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8340352"/>
        <c:axId val="91828224"/>
      </c:barChart>
      <c:catAx>
        <c:axId val="883403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Workload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crossAx val="91828224"/>
        <c:crosses val="autoZero"/>
        <c:auto val="1"/>
        <c:lblAlgn val="ctr"/>
        <c:lblOffset val="100"/>
        <c:noMultiLvlLbl val="0"/>
      </c:catAx>
      <c:valAx>
        <c:axId val="9182822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Miss Rate Error</a:t>
                </a:r>
              </a:p>
            </c:rich>
          </c:tx>
          <c:layout/>
          <c:overlay val="0"/>
        </c:title>
        <c:numFmt formatCode="0.00%" sourceLinked="1"/>
        <c:majorTickMark val="out"/>
        <c:minorTickMark val="none"/>
        <c:tickLblPos val="nextTo"/>
        <c:crossAx val="883403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92472987751531099"/>
          <c:y val="0.35794928717610741"/>
          <c:w val="6.9097282978516611E-2"/>
          <c:h val="0.231237989524437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8485406338096641"/>
          <c:y val="6.399736376565264E-2"/>
          <c:w val="0.6477805725673188"/>
          <c:h val="0.720651889879404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L1</c:v>
                </c:pt>
              </c:strCache>
            </c:strRef>
          </c:tx>
          <c:invertIfNegative val="0"/>
          <c:cat>
            <c:numRef>
              <c:f>Sheet1!$A$2:$A$4</c:f>
              <c:numCache>
                <c:formatCode>General</c:formatCode>
                <c:ptCount val="3"/>
                <c:pt idx="0">
                  <c:v>32</c:v>
                </c:pt>
                <c:pt idx="1">
                  <c:v>64</c:v>
                </c:pt>
                <c:pt idx="2">
                  <c:v>96</c:v>
                </c:pt>
              </c:numCache>
            </c:numRef>
          </c:cat>
          <c:val>
            <c:numRef>
              <c:f>Sheet1!$B$2:$B$4</c:f>
              <c:numCache>
                <c:formatCode>0%</c:formatCode>
                <c:ptCount val="3"/>
                <c:pt idx="0">
                  <c:v>0.25130113773904833</c:v>
                </c:pt>
                <c:pt idx="1">
                  <c:v>0.46501295107319135</c:v>
                </c:pt>
                <c:pt idx="2">
                  <c:v>0.70113099722533612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Private</c:v>
                </c:pt>
              </c:strCache>
            </c:strRef>
          </c:tx>
          <c:invertIfNegative val="0"/>
          <c:cat>
            <c:numRef>
              <c:f>Sheet1!$A$2:$A$4</c:f>
              <c:numCache>
                <c:formatCode>General</c:formatCode>
                <c:ptCount val="3"/>
                <c:pt idx="0">
                  <c:v>32</c:v>
                </c:pt>
                <c:pt idx="1">
                  <c:v>64</c:v>
                </c:pt>
                <c:pt idx="2">
                  <c:v>96</c:v>
                </c:pt>
              </c:numCache>
            </c:numRef>
          </c:cat>
          <c:val>
            <c:numRef>
              <c:f>Sheet1!$C$2:$C$4</c:f>
              <c:numCache>
                <c:formatCode>0%</c:formatCode>
                <c:ptCount val="3"/>
                <c:pt idx="0">
                  <c:v>0.56489812715137944</c:v>
                </c:pt>
                <c:pt idx="1">
                  <c:v>0.75289716471647161</c:v>
                </c:pt>
                <c:pt idx="2">
                  <c:v>0.63625555367357911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Shared</c:v>
                </c:pt>
              </c:strCache>
            </c:strRef>
          </c:tx>
          <c:invertIfNegative val="0"/>
          <c:cat>
            <c:numRef>
              <c:f>Sheet1!$A$2:$A$4</c:f>
              <c:numCache>
                <c:formatCode>General</c:formatCode>
                <c:ptCount val="3"/>
                <c:pt idx="0">
                  <c:v>32</c:v>
                </c:pt>
                <c:pt idx="1">
                  <c:v>64</c:v>
                </c:pt>
                <c:pt idx="2">
                  <c:v>96</c:v>
                </c:pt>
              </c:numCache>
            </c:numRef>
          </c:cat>
          <c:val>
            <c:numRef>
              <c:f>Sheet1!$D$2:$D$4</c:f>
              <c:numCache>
                <c:formatCode>0%</c:formatCode>
                <c:ptCount val="3"/>
                <c:pt idx="0">
                  <c:v>6.8032411914339633E-2</c:v>
                </c:pt>
                <c:pt idx="1">
                  <c:v>0.10426075004908816</c:v>
                </c:pt>
                <c:pt idx="2">
                  <c:v>0.22740782739738341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8181760"/>
        <c:axId val="88212608"/>
      </c:barChart>
      <c:catAx>
        <c:axId val="8818176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Simulated Cache Tiles</a:t>
                </a:r>
              </a:p>
            </c:rich>
          </c:tx>
          <c:layout>
            <c:manualLayout>
              <c:xMode val="edge"/>
              <c:yMode val="edge"/>
              <c:x val="0.3695291387187713"/>
              <c:y val="0.9080673396001710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88212608"/>
        <c:crosses val="autoZero"/>
        <c:auto val="1"/>
        <c:lblAlgn val="ctr"/>
        <c:lblOffset val="100"/>
        <c:noMultiLvlLbl val="0"/>
      </c:catAx>
      <c:valAx>
        <c:axId val="8821260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Performance Improvement</a:t>
                </a:r>
              </a:p>
            </c:rich>
          </c:tx>
          <c:layout>
            <c:manualLayout>
              <c:xMode val="edge"/>
              <c:yMode val="edge"/>
              <c:x val="3.2552128900554138E-2"/>
              <c:y val="5.0042896620301355E-2"/>
            </c:manualLayout>
          </c:layout>
          <c:overlay val="0"/>
        </c:title>
        <c:numFmt formatCode="0%" sourceLinked="1"/>
        <c:majorTickMark val="out"/>
        <c:minorTickMark val="none"/>
        <c:tickLblPos val="nextTo"/>
        <c:crossAx val="881817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7506160688247325"/>
          <c:y val="0.42843386867390482"/>
          <c:w val="0.1249383931175269"/>
          <c:h val="0.2312379895244374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761835326139811"/>
          <c:y val="4.4713540763351732E-2"/>
          <c:w val="0.75415633809662652"/>
          <c:h val="0.70513464451304864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</c:v>
                </c:pt>
              </c:strCache>
            </c:strRef>
          </c:tx>
          <c:spPr>
            <a:ln w="38100"/>
          </c:spPr>
          <c:marker>
            <c:spPr>
              <a:ln w="38100"/>
            </c:spPr>
          </c:marker>
          <c:cat>
            <c:numRef>
              <c:f>Sheet1!$A$2:$A$7</c:f>
              <c:numCache>
                <c:formatCode>General</c:formatCode>
                <c:ptCount val="6"/>
                <c:pt idx="0">
                  <c:v>16</c:v>
                </c:pt>
                <c:pt idx="1">
                  <c:v>32</c:v>
                </c:pt>
                <c:pt idx="2">
                  <c:v>48</c:v>
                </c:pt>
                <c:pt idx="3">
                  <c:v>64</c:v>
                </c:pt>
                <c:pt idx="4">
                  <c:v>80</c:v>
                </c:pt>
                <c:pt idx="5">
                  <c:v>96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1</c:v>
                </c:pt>
                <c:pt idx="1">
                  <c:v>1.030014600439598</c:v>
                </c:pt>
                <c:pt idx="2">
                  <c:v>1.8885426028731715</c:v>
                </c:pt>
                <c:pt idx="3">
                  <c:v>2.0138888887354081</c:v>
                </c:pt>
                <c:pt idx="4">
                  <c:v>2.7954196607854751</c:v>
                </c:pt>
                <c:pt idx="5">
                  <c:v>2.990051287133813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</c:v>
                </c:pt>
              </c:strCache>
            </c:strRef>
          </c:tx>
          <c:spPr>
            <a:ln w="38100"/>
          </c:spPr>
          <c:marker>
            <c:spPr>
              <a:ln w="38100"/>
            </c:spPr>
          </c:marker>
          <c:cat>
            <c:numRef>
              <c:f>Sheet1!$A$2:$A$7</c:f>
              <c:numCache>
                <c:formatCode>General</c:formatCode>
                <c:ptCount val="6"/>
                <c:pt idx="0">
                  <c:v>16</c:v>
                </c:pt>
                <c:pt idx="1">
                  <c:v>32</c:v>
                </c:pt>
                <c:pt idx="2">
                  <c:v>48</c:v>
                </c:pt>
                <c:pt idx="3">
                  <c:v>64</c:v>
                </c:pt>
                <c:pt idx="4">
                  <c:v>80</c:v>
                </c:pt>
                <c:pt idx="5">
                  <c:v>96</c:v>
                </c:pt>
              </c:numCache>
            </c:numRef>
          </c:cat>
          <c:val>
            <c:numRef>
              <c:f>Sheet1!$C$2:$C$7</c:f>
              <c:numCache>
                <c:formatCode>General</c:formatCode>
                <c:ptCount val="6"/>
                <c:pt idx="0">
                  <c:v>1.4159460165361988</c:v>
                </c:pt>
                <c:pt idx="1">
                  <c:v>1.479634621503142</c:v>
                </c:pt>
                <c:pt idx="2">
                  <c:v>1.5278713682692817</c:v>
                </c:pt>
                <c:pt idx="3">
                  <c:v>1.56730121273457</c:v>
                </c:pt>
                <c:pt idx="4">
                  <c:v>2.7181322999703941</c:v>
                </c:pt>
                <c:pt idx="5">
                  <c:v>2.8659497606715552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4</c:v>
                </c:pt>
              </c:strCache>
            </c:strRef>
          </c:tx>
          <c:spPr>
            <a:ln w="38100"/>
          </c:spPr>
          <c:marker>
            <c:spPr>
              <a:ln w="38100"/>
            </c:spPr>
          </c:marker>
          <c:cat>
            <c:numRef>
              <c:f>Sheet1!$A$2:$A$7</c:f>
              <c:numCache>
                <c:formatCode>General</c:formatCode>
                <c:ptCount val="6"/>
                <c:pt idx="0">
                  <c:v>16</c:v>
                </c:pt>
                <c:pt idx="1">
                  <c:v>32</c:v>
                </c:pt>
                <c:pt idx="2">
                  <c:v>48</c:v>
                </c:pt>
                <c:pt idx="3">
                  <c:v>64</c:v>
                </c:pt>
                <c:pt idx="4">
                  <c:v>80</c:v>
                </c:pt>
                <c:pt idx="5">
                  <c:v>96</c:v>
                </c:pt>
              </c:numCache>
            </c:numRef>
          </c:cat>
          <c:val>
            <c:numRef>
              <c:f>Sheet1!$D$2:$D$7</c:f>
              <c:numCache>
                <c:formatCode>General</c:formatCode>
                <c:ptCount val="6"/>
                <c:pt idx="0">
                  <c:v>1.7972353248541975</c:v>
                </c:pt>
                <c:pt idx="1">
                  <c:v>1.8664551511060583</c:v>
                </c:pt>
                <c:pt idx="2">
                  <c:v>1.9223757105914541</c:v>
                </c:pt>
                <c:pt idx="3">
                  <c:v>1.9652777775475563</c:v>
                </c:pt>
                <c:pt idx="4">
                  <c:v>2.0060740487755155</c:v>
                </c:pt>
                <c:pt idx="5">
                  <c:v>2.0479091792784687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9449088"/>
        <c:axId val="119459840"/>
      </c:lineChart>
      <c:catAx>
        <c:axId val="11944908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lang="en-US" sz="1800" b="1" i="0" u="none" strike="noStrike" kern="1200" baseline="0" dirty="0" smtClean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b="1" i="0" u="none" strike="noStrike" kern="1200" baseline="0" dirty="0" smtClean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rPr>
                  <a:t>Simulated Cache Tiles</a:t>
                </a:r>
              </a:p>
            </c:rich>
          </c:tx>
          <c:layout>
            <c:manualLayout>
              <c:xMode val="edge"/>
              <c:yMode val="edge"/>
              <c:x val="0.37880917663069924"/>
              <c:y val="0.90602055800293657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19459840"/>
        <c:crosses val="autoZero"/>
        <c:auto val="1"/>
        <c:lblAlgn val="ctr"/>
        <c:lblOffset val="100"/>
        <c:noMultiLvlLbl val="0"/>
      </c:catAx>
      <c:valAx>
        <c:axId val="11945984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800" b="1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b="1" i="0" kern="1200" baseline="0" dirty="0" smtClean="0">
                    <a:solidFill>
                      <a:srgbClr val="000000"/>
                    </a:solidFill>
                  </a:rPr>
                  <a:t>Simulation Time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4.0972222222222236E-2"/>
              <c:y val="0.1798089886341300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1944908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753B25-A14E-49BD-BA3A-EE7A3879C5DA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D9D3A27A-DA0D-4B60-A1BB-50C67EAFC26A}">
      <dgm:prSet phldrT="[Text]"/>
      <dgm:spPr/>
      <dgm:t>
        <a:bodyPr/>
        <a:lstStyle/>
        <a:p>
          <a:r>
            <a:rPr lang="en-US" dirty="0" smtClean="0"/>
            <a:t>Trace IO</a:t>
          </a:r>
          <a:endParaRPr lang="en-US" dirty="0"/>
        </a:p>
      </dgm:t>
    </dgm:pt>
    <dgm:pt modelId="{3050B4E7-57B5-4B17-8983-2CE4BE6466EC}" type="parTrans" cxnId="{E9FB0D5F-743B-4EB1-8821-23DE4AAE83C1}">
      <dgm:prSet/>
      <dgm:spPr/>
      <dgm:t>
        <a:bodyPr/>
        <a:lstStyle/>
        <a:p>
          <a:endParaRPr lang="en-US"/>
        </a:p>
      </dgm:t>
    </dgm:pt>
    <dgm:pt modelId="{67624D48-6618-4E90-A834-F82E518DDA99}" type="sibTrans" cxnId="{E9FB0D5F-743B-4EB1-8821-23DE4AAE83C1}">
      <dgm:prSet/>
      <dgm:spPr/>
      <dgm:t>
        <a:bodyPr/>
        <a:lstStyle/>
        <a:p>
          <a:endParaRPr lang="en-US"/>
        </a:p>
      </dgm:t>
    </dgm:pt>
    <dgm:pt modelId="{42B8ED80-8FC5-4E9E-95D6-724056E863DC}">
      <dgm:prSet phldrT="[Text]"/>
      <dgm:spPr/>
      <dgm:t>
        <a:bodyPr/>
        <a:lstStyle/>
        <a:p>
          <a:r>
            <a:rPr lang="en-US" dirty="0" smtClean="0"/>
            <a:t>L1 Kernel</a:t>
          </a:r>
          <a:endParaRPr lang="en-US" dirty="0"/>
        </a:p>
      </dgm:t>
    </dgm:pt>
    <dgm:pt modelId="{6DAC93AB-DC4A-4B82-9D4B-11F2169E4074}" type="parTrans" cxnId="{76AA5CC5-D0CC-4F97-98EB-8D6CDA63EF7E}">
      <dgm:prSet/>
      <dgm:spPr/>
      <dgm:t>
        <a:bodyPr/>
        <a:lstStyle/>
        <a:p>
          <a:endParaRPr lang="en-US"/>
        </a:p>
      </dgm:t>
    </dgm:pt>
    <dgm:pt modelId="{E190D35F-00E5-40D5-8D97-C5D45E289F9A}" type="sibTrans" cxnId="{76AA5CC5-D0CC-4F97-98EB-8D6CDA63EF7E}">
      <dgm:prSet/>
      <dgm:spPr/>
      <dgm:t>
        <a:bodyPr/>
        <a:lstStyle/>
        <a:p>
          <a:endParaRPr lang="en-US"/>
        </a:p>
      </dgm:t>
    </dgm:pt>
    <dgm:pt modelId="{F225C0C4-6FC7-4F16-97D5-E76CD6ECEC17}">
      <dgm:prSet phldrT="[Text]"/>
      <dgm:spPr/>
      <dgm:t>
        <a:bodyPr/>
        <a:lstStyle/>
        <a:p>
          <a:r>
            <a:rPr lang="en-US" dirty="0" smtClean="0"/>
            <a:t>L2 Kernel</a:t>
          </a:r>
          <a:endParaRPr lang="en-US" dirty="0"/>
        </a:p>
      </dgm:t>
    </dgm:pt>
    <dgm:pt modelId="{07ABAAD1-FF7E-4A15-9DBE-CB0EECC0DB34}" type="parTrans" cxnId="{B6E97E43-E1C0-4568-957B-0ADEA9B976A0}">
      <dgm:prSet/>
      <dgm:spPr/>
      <dgm:t>
        <a:bodyPr/>
        <a:lstStyle/>
        <a:p>
          <a:endParaRPr lang="en-US"/>
        </a:p>
      </dgm:t>
    </dgm:pt>
    <dgm:pt modelId="{6BF93CF0-94E7-4392-B52A-466AEBA91BCB}" type="sibTrans" cxnId="{B6E97E43-E1C0-4568-957B-0ADEA9B976A0}">
      <dgm:prSet/>
      <dgm:spPr/>
      <dgm:t>
        <a:bodyPr/>
        <a:lstStyle/>
        <a:p>
          <a:endParaRPr lang="en-US"/>
        </a:p>
      </dgm:t>
    </dgm:pt>
    <dgm:pt modelId="{FFD9C9DA-A04F-4E2C-A373-F4311DFCFDE2}" type="pres">
      <dgm:prSet presAssocID="{67753B25-A14E-49BD-BA3A-EE7A3879C5DA}" presName="Name0" presStyleCnt="0">
        <dgm:presLayoutVars>
          <dgm:dir/>
          <dgm:resizeHandles val="exact"/>
        </dgm:presLayoutVars>
      </dgm:prSet>
      <dgm:spPr/>
    </dgm:pt>
    <dgm:pt modelId="{5931B3A0-16A7-4280-B061-5266F86A707F}" type="pres">
      <dgm:prSet presAssocID="{D9D3A27A-DA0D-4B60-A1BB-50C67EAFC26A}" presName="parTxOnly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842E76-A399-439B-B00E-F2D68C42812C}" type="pres">
      <dgm:prSet presAssocID="{67624D48-6618-4E90-A834-F82E518DDA99}" presName="parSpace" presStyleCnt="0"/>
      <dgm:spPr/>
    </dgm:pt>
    <dgm:pt modelId="{35792FA5-CA85-4503-9C87-1BA83D27F0B8}" type="pres">
      <dgm:prSet presAssocID="{42B8ED80-8FC5-4E9E-95D6-724056E863DC}" presName="parTxOnly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7735A3-2138-4A78-BEC8-68C4BC9984ED}" type="pres">
      <dgm:prSet presAssocID="{E190D35F-00E5-40D5-8D97-C5D45E289F9A}" presName="parSpace" presStyleCnt="0"/>
      <dgm:spPr/>
    </dgm:pt>
    <dgm:pt modelId="{95A10EFB-3860-4EF0-BF20-772A5D3EB7EA}" type="pres">
      <dgm:prSet presAssocID="{F225C0C4-6FC7-4F16-97D5-E76CD6ECEC17}" presName="parTxOnly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9FB0D5F-743B-4EB1-8821-23DE4AAE83C1}" srcId="{67753B25-A14E-49BD-BA3A-EE7A3879C5DA}" destId="{D9D3A27A-DA0D-4B60-A1BB-50C67EAFC26A}" srcOrd="0" destOrd="0" parTransId="{3050B4E7-57B5-4B17-8983-2CE4BE6466EC}" sibTransId="{67624D48-6618-4E90-A834-F82E518DDA99}"/>
    <dgm:cxn modelId="{F68B4480-D687-40DC-8C25-A3F435B71C07}" type="presOf" srcId="{42B8ED80-8FC5-4E9E-95D6-724056E863DC}" destId="{35792FA5-CA85-4503-9C87-1BA83D27F0B8}" srcOrd="0" destOrd="0" presId="urn:microsoft.com/office/officeart/2005/8/layout/hChevron3"/>
    <dgm:cxn modelId="{9CE9E7E3-AFFD-4ECE-972F-D52093DD1139}" type="presOf" srcId="{D9D3A27A-DA0D-4B60-A1BB-50C67EAFC26A}" destId="{5931B3A0-16A7-4280-B061-5266F86A707F}" srcOrd="0" destOrd="0" presId="urn:microsoft.com/office/officeart/2005/8/layout/hChevron3"/>
    <dgm:cxn modelId="{2D55182C-37DF-4EA2-9D81-3407AA547612}" type="presOf" srcId="{F225C0C4-6FC7-4F16-97D5-E76CD6ECEC17}" destId="{95A10EFB-3860-4EF0-BF20-772A5D3EB7EA}" srcOrd="0" destOrd="0" presId="urn:microsoft.com/office/officeart/2005/8/layout/hChevron3"/>
    <dgm:cxn modelId="{76AA5CC5-D0CC-4F97-98EB-8D6CDA63EF7E}" srcId="{67753B25-A14E-49BD-BA3A-EE7A3879C5DA}" destId="{42B8ED80-8FC5-4E9E-95D6-724056E863DC}" srcOrd="1" destOrd="0" parTransId="{6DAC93AB-DC4A-4B82-9D4B-11F2169E4074}" sibTransId="{E190D35F-00E5-40D5-8D97-C5D45E289F9A}"/>
    <dgm:cxn modelId="{FA63E739-7FD2-41B6-8957-3A75FC46FBC1}" type="presOf" srcId="{67753B25-A14E-49BD-BA3A-EE7A3879C5DA}" destId="{FFD9C9DA-A04F-4E2C-A373-F4311DFCFDE2}" srcOrd="0" destOrd="0" presId="urn:microsoft.com/office/officeart/2005/8/layout/hChevron3"/>
    <dgm:cxn modelId="{B6E97E43-E1C0-4568-957B-0ADEA9B976A0}" srcId="{67753B25-A14E-49BD-BA3A-EE7A3879C5DA}" destId="{F225C0C4-6FC7-4F16-97D5-E76CD6ECEC17}" srcOrd="2" destOrd="0" parTransId="{07ABAAD1-FF7E-4A15-9DBE-CB0EECC0DB34}" sibTransId="{6BF93CF0-94E7-4392-B52A-466AEBA91BCB}"/>
    <dgm:cxn modelId="{A764C2A2-3499-411C-9A29-564B804275B3}" type="presParOf" srcId="{FFD9C9DA-A04F-4E2C-A373-F4311DFCFDE2}" destId="{5931B3A0-16A7-4280-B061-5266F86A707F}" srcOrd="0" destOrd="0" presId="urn:microsoft.com/office/officeart/2005/8/layout/hChevron3"/>
    <dgm:cxn modelId="{396C502F-2B89-4D23-954D-626E5BE41637}" type="presParOf" srcId="{FFD9C9DA-A04F-4E2C-A373-F4311DFCFDE2}" destId="{E3842E76-A399-439B-B00E-F2D68C42812C}" srcOrd="1" destOrd="0" presId="urn:microsoft.com/office/officeart/2005/8/layout/hChevron3"/>
    <dgm:cxn modelId="{B4B218DE-D424-4F9F-8391-EE9EFFD7DD3F}" type="presParOf" srcId="{FFD9C9DA-A04F-4E2C-A373-F4311DFCFDE2}" destId="{35792FA5-CA85-4503-9C87-1BA83D27F0B8}" srcOrd="2" destOrd="0" presId="urn:microsoft.com/office/officeart/2005/8/layout/hChevron3"/>
    <dgm:cxn modelId="{3F219556-524F-41EC-92CD-EC6A41D6B5F9}" type="presParOf" srcId="{FFD9C9DA-A04F-4E2C-A373-F4311DFCFDE2}" destId="{287735A3-2138-4A78-BEC8-68C4BC9984ED}" srcOrd="3" destOrd="0" presId="urn:microsoft.com/office/officeart/2005/8/layout/hChevron3"/>
    <dgm:cxn modelId="{236C93DB-ECD5-4694-B0C5-9B7133226EBD}" type="presParOf" srcId="{FFD9C9DA-A04F-4E2C-A373-F4311DFCFDE2}" destId="{95A10EFB-3860-4EF0-BF20-772A5D3EB7EA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7753B25-A14E-49BD-BA3A-EE7A3879C5DA}" type="doc">
      <dgm:prSet loTypeId="urn:microsoft.com/office/officeart/2005/8/layout/hChevron3" loCatId="process" qsTypeId="urn:microsoft.com/office/officeart/2005/8/quickstyle/simple1" qsCatId="simple" csTypeId="urn:microsoft.com/office/officeart/2005/8/colors/accent2_2" csCatId="accent2" phldr="1"/>
      <dgm:spPr/>
    </dgm:pt>
    <dgm:pt modelId="{D9D3A27A-DA0D-4B60-A1BB-50C67EAFC26A}">
      <dgm:prSet phldrT="[Text]"/>
      <dgm:spPr/>
      <dgm:t>
        <a:bodyPr/>
        <a:lstStyle/>
        <a:p>
          <a:r>
            <a:rPr lang="en-US" dirty="0" smtClean="0"/>
            <a:t>Trace IO</a:t>
          </a:r>
          <a:endParaRPr lang="en-US" dirty="0"/>
        </a:p>
      </dgm:t>
    </dgm:pt>
    <dgm:pt modelId="{3050B4E7-57B5-4B17-8983-2CE4BE6466EC}" type="parTrans" cxnId="{E9FB0D5F-743B-4EB1-8821-23DE4AAE83C1}">
      <dgm:prSet/>
      <dgm:spPr/>
      <dgm:t>
        <a:bodyPr/>
        <a:lstStyle/>
        <a:p>
          <a:endParaRPr lang="en-US"/>
        </a:p>
      </dgm:t>
    </dgm:pt>
    <dgm:pt modelId="{67624D48-6618-4E90-A834-F82E518DDA99}" type="sibTrans" cxnId="{E9FB0D5F-743B-4EB1-8821-23DE4AAE83C1}">
      <dgm:prSet/>
      <dgm:spPr/>
      <dgm:t>
        <a:bodyPr/>
        <a:lstStyle/>
        <a:p>
          <a:endParaRPr lang="en-US"/>
        </a:p>
      </dgm:t>
    </dgm:pt>
    <dgm:pt modelId="{42B8ED80-8FC5-4E9E-95D6-724056E863DC}">
      <dgm:prSet phldrT="[Text]"/>
      <dgm:spPr/>
      <dgm:t>
        <a:bodyPr/>
        <a:lstStyle/>
        <a:p>
          <a:r>
            <a:rPr lang="en-US" dirty="0" smtClean="0"/>
            <a:t>L1 Kernel</a:t>
          </a:r>
          <a:endParaRPr lang="en-US" dirty="0"/>
        </a:p>
      </dgm:t>
    </dgm:pt>
    <dgm:pt modelId="{6DAC93AB-DC4A-4B82-9D4B-11F2169E4074}" type="parTrans" cxnId="{76AA5CC5-D0CC-4F97-98EB-8D6CDA63EF7E}">
      <dgm:prSet/>
      <dgm:spPr/>
      <dgm:t>
        <a:bodyPr/>
        <a:lstStyle/>
        <a:p>
          <a:endParaRPr lang="en-US"/>
        </a:p>
      </dgm:t>
    </dgm:pt>
    <dgm:pt modelId="{E190D35F-00E5-40D5-8D97-C5D45E289F9A}" type="sibTrans" cxnId="{76AA5CC5-D0CC-4F97-98EB-8D6CDA63EF7E}">
      <dgm:prSet/>
      <dgm:spPr/>
      <dgm:t>
        <a:bodyPr/>
        <a:lstStyle/>
        <a:p>
          <a:endParaRPr lang="en-US"/>
        </a:p>
      </dgm:t>
    </dgm:pt>
    <dgm:pt modelId="{F225C0C4-6FC7-4F16-97D5-E76CD6ECEC17}">
      <dgm:prSet phldrT="[Text]"/>
      <dgm:spPr/>
      <dgm:t>
        <a:bodyPr/>
        <a:lstStyle/>
        <a:p>
          <a:r>
            <a:rPr lang="en-US" dirty="0" smtClean="0"/>
            <a:t>L2 Kernel</a:t>
          </a:r>
          <a:endParaRPr lang="en-US" dirty="0"/>
        </a:p>
      </dgm:t>
    </dgm:pt>
    <dgm:pt modelId="{07ABAAD1-FF7E-4A15-9DBE-CB0EECC0DB34}" type="parTrans" cxnId="{B6E97E43-E1C0-4568-957B-0ADEA9B976A0}">
      <dgm:prSet/>
      <dgm:spPr/>
      <dgm:t>
        <a:bodyPr/>
        <a:lstStyle/>
        <a:p>
          <a:endParaRPr lang="en-US"/>
        </a:p>
      </dgm:t>
    </dgm:pt>
    <dgm:pt modelId="{6BF93CF0-94E7-4392-B52A-466AEBA91BCB}" type="sibTrans" cxnId="{B6E97E43-E1C0-4568-957B-0ADEA9B976A0}">
      <dgm:prSet/>
      <dgm:spPr/>
      <dgm:t>
        <a:bodyPr/>
        <a:lstStyle/>
        <a:p>
          <a:endParaRPr lang="en-US"/>
        </a:p>
      </dgm:t>
    </dgm:pt>
    <dgm:pt modelId="{FFD9C9DA-A04F-4E2C-A373-F4311DFCFDE2}" type="pres">
      <dgm:prSet presAssocID="{67753B25-A14E-49BD-BA3A-EE7A3879C5DA}" presName="Name0" presStyleCnt="0">
        <dgm:presLayoutVars>
          <dgm:dir/>
          <dgm:resizeHandles val="exact"/>
        </dgm:presLayoutVars>
      </dgm:prSet>
      <dgm:spPr/>
    </dgm:pt>
    <dgm:pt modelId="{5931B3A0-16A7-4280-B061-5266F86A707F}" type="pres">
      <dgm:prSet presAssocID="{D9D3A27A-DA0D-4B60-A1BB-50C67EAFC26A}" presName="parTxOnly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842E76-A399-439B-B00E-F2D68C42812C}" type="pres">
      <dgm:prSet presAssocID="{67624D48-6618-4E90-A834-F82E518DDA99}" presName="parSpace" presStyleCnt="0"/>
      <dgm:spPr/>
    </dgm:pt>
    <dgm:pt modelId="{35792FA5-CA85-4503-9C87-1BA83D27F0B8}" type="pres">
      <dgm:prSet presAssocID="{42B8ED80-8FC5-4E9E-95D6-724056E863DC}" presName="parTxOnly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7735A3-2138-4A78-BEC8-68C4BC9984ED}" type="pres">
      <dgm:prSet presAssocID="{E190D35F-00E5-40D5-8D97-C5D45E289F9A}" presName="parSpace" presStyleCnt="0"/>
      <dgm:spPr/>
    </dgm:pt>
    <dgm:pt modelId="{95A10EFB-3860-4EF0-BF20-772A5D3EB7EA}" type="pres">
      <dgm:prSet presAssocID="{F225C0C4-6FC7-4F16-97D5-E76CD6ECEC17}" presName="parTxOnly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EA15061-B25D-4E67-B09D-0C832C4A7889}" type="presOf" srcId="{67753B25-A14E-49BD-BA3A-EE7A3879C5DA}" destId="{FFD9C9DA-A04F-4E2C-A373-F4311DFCFDE2}" srcOrd="0" destOrd="0" presId="urn:microsoft.com/office/officeart/2005/8/layout/hChevron3"/>
    <dgm:cxn modelId="{E9FB0D5F-743B-4EB1-8821-23DE4AAE83C1}" srcId="{67753B25-A14E-49BD-BA3A-EE7A3879C5DA}" destId="{D9D3A27A-DA0D-4B60-A1BB-50C67EAFC26A}" srcOrd="0" destOrd="0" parTransId="{3050B4E7-57B5-4B17-8983-2CE4BE6466EC}" sibTransId="{67624D48-6618-4E90-A834-F82E518DDA99}"/>
    <dgm:cxn modelId="{0CD24FD8-D1FF-40D8-9077-3A4C08841E1F}" type="presOf" srcId="{D9D3A27A-DA0D-4B60-A1BB-50C67EAFC26A}" destId="{5931B3A0-16A7-4280-B061-5266F86A707F}" srcOrd="0" destOrd="0" presId="urn:microsoft.com/office/officeart/2005/8/layout/hChevron3"/>
    <dgm:cxn modelId="{06E5E834-F6A4-4B5E-ADCE-73BCF64FD092}" type="presOf" srcId="{F225C0C4-6FC7-4F16-97D5-E76CD6ECEC17}" destId="{95A10EFB-3860-4EF0-BF20-772A5D3EB7EA}" srcOrd="0" destOrd="0" presId="urn:microsoft.com/office/officeart/2005/8/layout/hChevron3"/>
    <dgm:cxn modelId="{D7D1EC37-CC17-4B97-948C-9D62120B743B}" type="presOf" srcId="{42B8ED80-8FC5-4E9E-95D6-724056E863DC}" destId="{35792FA5-CA85-4503-9C87-1BA83D27F0B8}" srcOrd="0" destOrd="0" presId="urn:microsoft.com/office/officeart/2005/8/layout/hChevron3"/>
    <dgm:cxn modelId="{76AA5CC5-D0CC-4F97-98EB-8D6CDA63EF7E}" srcId="{67753B25-A14E-49BD-BA3A-EE7A3879C5DA}" destId="{42B8ED80-8FC5-4E9E-95D6-724056E863DC}" srcOrd="1" destOrd="0" parTransId="{6DAC93AB-DC4A-4B82-9D4B-11F2169E4074}" sibTransId="{E190D35F-00E5-40D5-8D97-C5D45E289F9A}"/>
    <dgm:cxn modelId="{B6E97E43-E1C0-4568-957B-0ADEA9B976A0}" srcId="{67753B25-A14E-49BD-BA3A-EE7A3879C5DA}" destId="{F225C0C4-6FC7-4F16-97D5-E76CD6ECEC17}" srcOrd="2" destOrd="0" parTransId="{07ABAAD1-FF7E-4A15-9DBE-CB0EECC0DB34}" sibTransId="{6BF93CF0-94E7-4392-B52A-466AEBA91BCB}"/>
    <dgm:cxn modelId="{371CE624-9629-4AC7-A402-1D61A16F2294}" type="presParOf" srcId="{FFD9C9DA-A04F-4E2C-A373-F4311DFCFDE2}" destId="{5931B3A0-16A7-4280-B061-5266F86A707F}" srcOrd="0" destOrd="0" presId="urn:microsoft.com/office/officeart/2005/8/layout/hChevron3"/>
    <dgm:cxn modelId="{3E92C84E-2614-4171-98FC-42D5AD767C68}" type="presParOf" srcId="{FFD9C9DA-A04F-4E2C-A373-F4311DFCFDE2}" destId="{E3842E76-A399-439B-B00E-F2D68C42812C}" srcOrd="1" destOrd="0" presId="urn:microsoft.com/office/officeart/2005/8/layout/hChevron3"/>
    <dgm:cxn modelId="{20687BCC-BAA9-44DF-9EA2-70714230570F}" type="presParOf" srcId="{FFD9C9DA-A04F-4E2C-A373-F4311DFCFDE2}" destId="{35792FA5-CA85-4503-9C87-1BA83D27F0B8}" srcOrd="2" destOrd="0" presId="urn:microsoft.com/office/officeart/2005/8/layout/hChevron3"/>
    <dgm:cxn modelId="{548CA493-5C29-489D-8AF6-E41823DE024B}" type="presParOf" srcId="{FFD9C9DA-A04F-4E2C-A373-F4311DFCFDE2}" destId="{287735A3-2138-4A78-BEC8-68C4BC9984ED}" srcOrd="3" destOrd="0" presId="urn:microsoft.com/office/officeart/2005/8/layout/hChevron3"/>
    <dgm:cxn modelId="{3B18E8D5-36D0-4DD9-BD14-280E6383B7E9}" type="presParOf" srcId="{FFD9C9DA-A04F-4E2C-A373-F4311DFCFDE2}" destId="{95A10EFB-3860-4EF0-BF20-772A5D3EB7EA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7753B25-A14E-49BD-BA3A-EE7A3879C5DA}" type="doc">
      <dgm:prSet loTypeId="urn:microsoft.com/office/officeart/2005/8/layout/hChevron3" loCatId="process" qsTypeId="urn:microsoft.com/office/officeart/2005/8/quickstyle/simple1" qsCatId="simple" csTypeId="urn:microsoft.com/office/officeart/2005/8/colors/accent3_2" csCatId="accent3" phldr="1"/>
      <dgm:spPr/>
    </dgm:pt>
    <dgm:pt modelId="{D9D3A27A-DA0D-4B60-A1BB-50C67EAFC26A}">
      <dgm:prSet phldrT="[Text]"/>
      <dgm:spPr/>
      <dgm:t>
        <a:bodyPr/>
        <a:lstStyle/>
        <a:p>
          <a:r>
            <a:rPr lang="en-US" dirty="0" smtClean="0"/>
            <a:t>Trace IO</a:t>
          </a:r>
          <a:endParaRPr lang="en-US" dirty="0"/>
        </a:p>
      </dgm:t>
    </dgm:pt>
    <dgm:pt modelId="{3050B4E7-57B5-4B17-8983-2CE4BE6466EC}" type="parTrans" cxnId="{E9FB0D5F-743B-4EB1-8821-23DE4AAE83C1}">
      <dgm:prSet/>
      <dgm:spPr/>
      <dgm:t>
        <a:bodyPr/>
        <a:lstStyle/>
        <a:p>
          <a:endParaRPr lang="en-US"/>
        </a:p>
      </dgm:t>
    </dgm:pt>
    <dgm:pt modelId="{67624D48-6618-4E90-A834-F82E518DDA99}" type="sibTrans" cxnId="{E9FB0D5F-743B-4EB1-8821-23DE4AAE83C1}">
      <dgm:prSet/>
      <dgm:spPr/>
      <dgm:t>
        <a:bodyPr/>
        <a:lstStyle/>
        <a:p>
          <a:endParaRPr lang="en-US"/>
        </a:p>
      </dgm:t>
    </dgm:pt>
    <dgm:pt modelId="{42B8ED80-8FC5-4E9E-95D6-724056E863DC}">
      <dgm:prSet phldrT="[Text]"/>
      <dgm:spPr/>
      <dgm:t>
        <a:bodyPr/>
        <a:lstStyle/>
        <a:p>
          <a:r>
            <a:rPr lang="en-US" dirty="0" smtClean="0"/>
            <a:t>L1 Kernel</a:t>
          </a:r>
          <a:endParaRPr lang="en-US" dirty="0"/>
        </a:p>
      </dgm:t>
    </dgm:pt>
    <dgm:pt modelId="{6DAC93AB-DC4A-4B82-9D4B-11F2169E4074}" type="parTrans" cxnId="{76AA5CC5-D0CC-4F97-98EB-8D6CDA63EF7E}">
      <dgm:prSet/>
      <dgm:spPr/>
      <dgm:t>
        <a:bodyPr/>
        <a:lstStyle/>
        <a:p>
          <a:endParaRPr lang="en-US"/>
        </a:p>
      </dgm:t>
    </dgm:pt>
    <dgm:pt modelId="{E190D35F-00E5-40D5-8D97-C5D45E289F9A}" type="sibTrans" cxnId="{76AA5CC5-D0CC-4F97-98EB-8D6CDA63EF7E}">
      <dgm:prSet/>
      <dgm:spPr/>
      <dgm:t>
        <a:bodyPr/>
        <a:lstStyle/>
        <a:p>
          <a:endParaRPr lang="en-US"/>
        </a:p>
      </dgm:t>
    </dgm:pt>
    <dgm:pt modelId="{F225C0C4-6FC7-4F16-97D5-E76CD6ECEC17}">
      <dgm:prSet phldrT="[Text]"/>
      <dgm:spPr/>
      <dgm:t>
        <a:bodyPr/>
        <a:lstStyle/>
        <a:p>
          <a:r>
            <a:rPr lang="en-US" dirty="0" smtClean="0"/>
            <a:t>L2 Kernel</a:t>
          </a:r>
          <a:endParaRPr lang="en-US" dirty="0"/>
        </a:p>
      </dgm:t>
    </dgm:pt>
    <dgm:pt modelId="{07ABAAD1-FF7E-4A15-9DBE-CB0EECC0DB34}" type="parTrans" cxnId="{B6E97E43-E1C0-4568-957B-0ADEA9B976A0}">
      <dgm:prSet/>
      <dgm:spPr/>
      <dgm:t>
        <a:bodyPr/>
        <a:lstStyle/>
        <a:p>
          <a:endParaRPr lang="en-US"/>
        </a:p>
      </dgm:t>
    </dgm:pt>
    <dgm:pt modelId="{6BF93CF0-94E7-4392-B52A-466AEBA91BCB}" type="sibTrans" cxnId="{B6E97E43-E1C0-4568-957B-0ADEA9B976A0}">
      <dgm:prSet/>
      <dgm:spPr/>
      <dgm:t>
        <a:bodyPr/>
        <a:lstStyle/>
        <a:p>
          <a:endParaRPr lang="en-US"/>
        </a:p>
      </dgm:t>
    </dgm:pt>
    <dgm:pt modelId="{FFD9C9DA-A04F-4E2C-A373-F4311DFCFDE2}" type="pres">
      <dgm:prSet presAssocID="{67753B25-A14E-49BD-BA3A-EE7A3879C5DA}" presName="Name0" presStyleCnt="0">
        <dgm:presLayoutVars>
          <dgm:dir/>
          <dgm:resizeHandles val="exact"/>
        </dgm:presLayoutVars>
      </dgm:prSet>
      <dgm:spPr/>
    </dgm:pt>
    <dgm:pt modelId="{5931B3A0-16A7-4280-B061-5266F86A707F}" type="pres">
      <dgm:prSet presAssocID="{D9D3A27A-DA0D-4B60-A1BB-50C67EAFC26A}" presName="parTxOnly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842E76-A399-439B-B00E-F2D68C42812C}" type="pres">
      <dgm:prSet presAssocID="{67624D48-6618-4E90-A834-F82E518DDA99}" presName="parSpace" presStyleCnt="0"/>
      <dgm:spPr/>
    </dgm:pt>
    <dgm:pt modelId="{35792FA5-CA85-4503-9C87-1BA83D27F0B8}" type="pres">
      <dgm:prSet presAssocID="{42B8ED80-8FC5-4E9E-95D6-724056E863DC}" presName="parTxOnly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7735A3-2138-4A78-BEC8-68C4BC9984ED}" type="pres">
      <dgm:prSet presAssocID="{E190D35F-00E5-40D5-8D97-C5D45E289F9A}" presName="parSpace" presStyleCnt="0"/>
      <dgm:spPr/>
    </dgm:pt>
    <dgm:pt modelId="{95A10EFB-3860-4EF0-BF20-772A5D3EB7EA}" type="pres">
      <dgm:prSet presAssocID="{F225C0C4-6FC7-4F16-97D5-E76CD6ECEC17}" presName="parTxOnly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9FB0D5F-743B-4EB1-8821-23DE4AAE83C1}" srcId="{67753B25-A14E-49BD-BA3A-EE7A3879C5DA}" destId="{D9D3A27A-DA0D-4B60-A1BB-50C67EAFC26A}" srcOrd="0" destOrd="0" parTransId="{3050B4E7-57B5-4B17-8983-2CE4BE6466EC}" sibTransId="{67624D48-6618-4E90-A834-F82E518DDA99}"/>
    <dgm:cxn modelId="{100F5709-CEA7-4F7C-BC53-E97BCC50E2FF}" type="presOf" srcId="{F225C0C4-6FC7-4F16-97D5-E76CD6ECEC17}" destId="{95A10EFB-3860-4EF0-BF20-772A5D3EB7EA}" srcOrd="0" destOrd="0" presId="urn:microsoft.com/office/officeart/2005/8/layout/hChevron3"/>
    <dgm:cxn modelId="{61378A35-744C-4E84-8644-D7591F26122D}" type="presOf" srcId="{67753B25-A14E-49BD-BA3A-EE7A3879C5DA}" destId="{FFD9C9DA-A04F-4E2C-A373-F4311DFCFDE2}" srcOrd="0" destOrd="0" presId="urn:microsoft.com/office/officeart/2005/8/layout/hChevron3"/>
    <dgm:cxn modelId="{87870070-A109-465E-BAB3-2E3A856737CA}" type="presOf" srcId="{42B8ED80-8FC5-4E9E-95D6-724056E863DC}" destId="{35792FA5-CA85-4503-9C87-1BA83D27F0B8}" srcOrd="0" destOrd="0" presId="urn:microsoft.com/office/officeart/2005/8/layout/hChevron3"/>
    <dgm:cxn modelId="{248EB85C-F50E-420B-AAC4-DCD0B0235F1C}" type="presOf" srcId="{D9D3A27A-DA0D-4B60-A1BB-50C67EAFC26A}" destId="{5931B3A0-16A7-4280-B061-5266F86A707F}" srcOrd="0" destOrd="0" presId="urn:microsoft.com/office/officeart/2005/8/layout/hChevron3"/>
    <dgm:cxn modelId="{76AA5CC5-D0CC-4F97-98EB-8D6CDA63EF7E}" srcId="{67753B25-A14E-49BD-BA3A-EE7A3879C5DA}" destId="{42B8ED80-8FC5-4E9E-95D6-724056E863DC}" srcOrd="1" destOrd="0" parTransId="{6DAC93AB-DC4A-4B82-9D4B-11F2169E4074}" sibTransId="{E190D35F-00E5-40D5-8D97-C5D45E289F9A}"/>
    <dgm:cxn modelId="{B6E97E43-E1C0-4568-957B-0ADEA9B976A0}" srcId="{67753B25-A14E-49BD-BA3A-EE7A3879C5DA}" destId="{F225C0C4-6FC7-4F16-97D5-E76CD6ECEC17}" srcOrd="2" destOrd="0" parTransId="{07ABAAD1-FF7E-4A15-9DBE-CB0EECC0DB34}" sibTransId="{6BF93CF0-94E7-4392-B52A-466AEBA91BCB}"/>
    <dgm:cxn modelId="{E85AE574-848E-4EA8-A7BF-C38EA30A8B18}" type="presParOf" srcId="{FFD9C9DA-A04F-4E2C-A373-F4311DFCFDE2}" destId="{5931B3A0-16A7-4280-B061-5266F86A707F}" srcOrd="0" destOrd="0" presId="urn:microsoft.com/office/officeart/2005/8/layout/hChevron3"/>
    <dgm:cxn modelId="{A46CB56D-726B-4EEF-9D29-F15A4604EAEB}" type="presParOf" srcId="{FFD9C9DA-A04F-4E2C-A373-F4311DFCFDE2}" destId="{E3842E76-A399-439B-B00E-F2D68C42812C}" srcOrd="1" destOrd="0" presId="urn:microsoft.com/office/officeart/2005/8/layout/hChevron3"/>
    <dgm:cxn modelId="{89039B56-9882-43CF-BDC4-1E7492180483}" type="presParOf" srcId="{FFD9C9DA-A04F-4E2C-A373-F4311DFCFDE2}" destId="{35792FA5-CA85-4503-9C87-1BA83D27F0B8}" srcOrd="2" destOrd="0" presId="urn:microsoft.com/office/officeart/2005/8/layout/hChevron3"/>
    <dgm:cxn modelId="{BFC94D51-D2CC-4CCC-8A92-AA70FEB911C6}" type="presParOf" srcId="{FFD9C9DA-A04F-4E2C-A373-F4311DFCFDE2}" destId="{287735A3-2138-4A78-BEC8-68C4BC9984ED}" srcOrd="3" destOrd="0" presId="urn:microsoft.com/office/officeart/2005/8/layout/hChevron3"/>
    <dgm:cxn modelId="{7E9A1580-6065-4F6E-B348-7B572DE7C109}" type="presParOf" srcId="{FFD9C9DA-A04F-4E2C-A373-F4311DFCFDE2}" destId="{95A10EFB-3860-4EF0-BF20-772A5D3EB7EA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31B3A0-16A7-4280-B061-5266F86A707F}">
      <dsp:nvSpPr>
        <dsp:cNvPr id="0" name=""/>
        <dsp:cNvSpPr/>
      </dsp:nvSpPr>
      <dsp:spPr>
        <a:xfrm>
          <a:off x="2176" y="1359234"/>
          <a:ext cx="1903325" cy="76133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64008" rIns="32004" bIns="6400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Trace IO</a:t>
          </a:r>
          <a:endParaRPr lang="en-US" sz="2400" kern="1200" dirty="0"/>
        </a:p>
      </dsp:txBody>
      <dsp:txXfrm>
        <a:off x="2176" y="1359234"/>
        <a:ext cx="1712993" cy="761330"/>
      </dsp:txXfrm>
    </dsp:sp>
    <dsp:sp modelId="{35792FA5-CA85-4503-9C87-1BA83D27F0B8}">
      <dsp:nvSpPr>
        <dsp:cNvPr id="0" name=""/>
        <dsp:cNvSpPr/>
      </dsp:nvSpPr>
      <dsp:spPr>
        <a:xfrm>
          <a:off x="1524837" y="1359234"/>
          <a:ext cx="1903325" cy="76133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64008" rIns="32004" bIns="6400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L1 Kernel</a:t>
          </a:r>
          <a:endParaRPr lang="en-US" sz="2400" kern="1200" dirty="0"/>
        </a:p>
      </dsp:txBody>
      <dsp:txXfrm>
        <a:off x="1905502" y="1359234"/>
        <a:ext cx="1141995" cy="761330"/>
      </dsp:txXfrm>
    </dsp:sp>
    <dsp:sp modelId="{95A10EFB-3860-4EF0-BF20-772A5D3EB7EA}">
      <dsp:nvSpPr>
        <dsp:cNvPr id="0" name=""/>
        <dsp:cNvSpPr/>
      </dsp:nvSpPr>
      <dsp:spPr>
        <a:xfrm>
          <a:off x="3047497" y="1359234"/>
          <a:ext cx="1903325" cy="76133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64008" rIns="32004" bIns="6400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L2 Kernel</a:t>
          </a:r>
          <a:endParaRPr lang="en-US" sz="2400" kern="1200" dirty="0"/>
        </a:p>
      </dsp:txBody>
      <dsp:txXfrm>
        <a:off x="3428162" y="1359234"/>
        <a:ext cx="1141995" cy="7613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31B3A0-16A7-4280-B061-5266F86A707F}">
      <dsp:nvSpPr>
        <dsp:cNvPr id="0" name=""/>
        <dsp:cNvSpPr/>
      </dsp:nvSpPr>
      <dsp:spPr>
        <a:xfrm>
          <a:off x="2176" y="1359234"/>
          <a:ext cx="1903325" cy="761330"/>
        </a:xfrm>
        <a:prstGeom prst="homePlat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64008" rIns="32004" bIns="6400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Trace IO</a:t>
          </a:r>
          <a:endParaRPr lang="en-US" sz="2400" kern="1200" dirty="0"/>
        </a:p>
      </dsp:txBody>
      <dsp:txXfrm>
        <a:off x="2176" y="1359234"/>
        <a:ext cx="1712993" cy="761330"/>
      </dsp:txXfrm>
    </dsp:sp>
    <dsp:sp modelId="{35792FA5-CA85-4503-9C87-1BA83D27F0B8}">
      <dsp:nvSpPr>
        <dsp:cNvPr id="0" name=""/>
        <dsp:cNvSpPr/>
      </dsp:nvSpPr>
      <dsp:spPr>
        <a:xfrm>
          <a:off x="1524837" y="1359234"/>
          <a:ext cx="1903325" cy="761330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64008" rIns="32004" bIns="6400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L1 Kernel</a:t>
          </a:r>
          <a:endParaRPr lang="en-US" sz="2400" kern="1200" dirty="0"/>
        </a:p>
      </dsp:txBody>
      <dsp:txXfrm>
        <a:off x="1905502" y="1359234"/>
        <a:ext cx="1141995" cy="761330"/>
      </dsp:txXfrm>
    </dsp:sp>
    <dsp:sp modelId="{95A10EFB-3860-4EF0-BF20-772A5D3EB7EA}">
      <dsp:nvSpPr>
        <dsp:cNvPr id="0" name=""/>
        <dsp:cNvSpPr/>
      </dsp:nvSpPr>
      <dsp:spPr>
        <a:xfrm>
          <a:off x="3047497" y="1359234"/>
          <a:ext cx="1903325" cy="761330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64008" rIns="32004" bIns="6400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L2 Kernel</a:t>
          </a:r>
          <a:endParaRPr lang="en-US" sz="2400" kern="1200" dirty="0"/>
        </a:p>
      </dsp:txBody>
      <dsp:txXfrm>
        <a:off x="3428162" y="1359234"/>
        <a:ext cx="1141995" cy="76133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31B3A0-16A7-4280-B061-5266F86A707F}">
      <dsp:nvSpPr>
        <dsp:cNvPr id="0" name=""/>
        <dsp:cNvSpPr/>
      </dsp:nvSpPr>
      <dsp:spPr>
        <a:xfrm>
          <a:off x="2176" y="1359234"/>
          <a:ext cx="1903325" cy="761330"/>
        </a:xfrm>
        <a:prstGeom prst="homePlat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64008" rIns="32004" bIns="6400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Trace IO</a:t>
          </a:r>
          <a:endParaRPr lang="en-US" sz="2400" kern="1200" dirty="0"/>
        </a:p>
      </dsp:txBody>
      <dsp:txXfrm>
        <a:off x="2176" y="1359234"/>
        <a:ext cx="1712993" cy="761330"/>
      </dsp:txXfrm>
    </dsp:sp>
    <dsp:sp modelId="{35792FA5-CA85-4503-9C87-1BA83D27F0B8}">
      <dsp:nvSpPr>
        <dsp:cNvPr id="0" name=""/>
        <dsp:cNvSpPr/>
      </dsp:nvSpPr>
      <dsp:spPr>
        <a:xfrm>
          <a:off x="1524837" y="1359234"/>
          <a:ext cx="1903325" cy="761330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64008" rIns="32004" bIns="6400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L1 Kernel</a:t>
          </a:r>
          <a:endParaRPr lang="en-US" sz="2400" kern="1200" dirty="0"/>
        </a:p>
      </dsp:txBody>
      <dsp:txXfrm>
        <a:off x="1905502" y="1359234"/>
        <a:ext cx="1141995" cy="761330"/>
      </dsp:txXfrm>
    </dsp:sp>
    <dsp:sp modelId="{95A10EFB-3860-4EF0-BF20-772A5D3EB7EA}">
      <dsp:nvSpPr>
        <dsp:cNvPr id="0" name=""/>
        <dsp:cNvSpPr/>
      </dsp:nvSpPr>
      <dsp:spPr>
        <a:xfrm>
          <a:off x="3047497" y="1359234"/>
          <a:ext cx="1903325" cy="761330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64008" rIns="32004" bIns="6400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L2 Kernel</a:t>
          </a:r>
          <a:endParaRPr lang="en-US" sz="2400" kern="1200" dirty="0"/>
        </a:p>
      </dsp:txBody>
      <dsp:txXfrm>
        <a:off x="3428162" y="1359234"/>
        <a:ext cx="1141995" cy="7613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0.81481</cdr:x>
      <cdr:y>0.07893</cdr:y>
    </cdr:from>
    <cdr:to>
      <cdr:x>1</cdr:x>
      <cdr:y>0.308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705600" y="341312"/>
          <a:ext cx="1523999" cy="9905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Georgia"/>
            </a:defRPr>
          </a:lvl1pPr>
          <a:lvl2pPr marL="457200" indent="0">
            <a:defRPr sz="1100">
              <a:latin typeface="Georgia"/>
            </a:defRPr>
          </a:lvl2pPr>
          <a:lvl3pPr marL="914400" indent="0">
            <a:defRPr sz="1100">
              <a:latin typeface="Georgia"/>
            </a:defRPr>
          </a:lvl3pPr>
          <a:lvl4pPr marL="1371600" indent="0">
            <a:defRPr sz="1100">
              <a:latin typeface="Georgia"/>
            </a:defRPr>
          </a:lvl4pPr>
          <a:lvl5pPr marL="1828800" indent="0">
            <a:defRPr sz="1100">
              <a:latin typeface="Georgia"/>
            </a:defRPr>
          </a:lvl5pPr>
          <a:lvl6pPr marL="2286000" indent="0">
            <a:defRPr sz="1100">
              <a:latin typeface="Georgia"/>
            </a:defRPr>
          </a:lvl6pPr>
          <a:lvl7pPr marL="2743200" indent="0">
            <a:defRPr sz="1100">
              <a:latin typeface="Georgia"/>
            </a:defRPr>
          </a:lvl7pPr>
          <a:lvl8pPr marL="3200400" indent="0">
            <a:defRPr sz="1100">
              <a:latin typeface="Georgia"/>
            </a:defRPr>
          </a:lvl8pPr>
          <a:lvl9pPr marL="3657600" indent="0">
            <a:defRPr sz="1100">
              <a:latin typeface="Georgia"/>
            </a:defRPr>
          </a:lvl9pPr>
        </a:lstStyle>
        <a:p xmlns:a="http://schemas.openxmlformats.org/drawingml/2006/main">
          <a:pPr algn="r"/>
          <a:r>
            <a:rPr lang="en-US" sz="1600" dirty="0" smtClean="0"/>
            <a:t>Host Machine + Simulated Cache Count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0.83333</cdr:x>
      <cdr:y>0.23752</cdr:y>
    </cdr:from>
    <cdr:to>
      <cdr:x>1</cdr:x>
      <cdr:y>0.39611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858000" y="1027112"/>
          <a:ext cx="1371600" cy="685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9pPr>
        </a:lstStyle>
        <a:p xmlns:a="http://schemas.openxmlformats.org/drawingml/2006/main">
          <a:pPr algn="r"/>
          <a:r>
            <a:rPr lang="en-US" sz="1600" dirty="0" smtClean="0"/>
            <a:t>Simulated Cache Count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0.85185</cdr:x>
      <cdr:y>0.25514</cdr:y>
    </cdr:from>
    <cdr:to>
      <cdr:x>1</cdr:x>
      <cdr:y>0.41373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010400" y="1103312"/>
          <a:ext cx="1219200" cy="685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r>
            <a:rPr lang="en-US" sz="1600" dirty="0" smtClean="0"/>
            <a:t>Caches </a:t>
          </a:r>
        </a:p>
        <a:p xmlns:a="http://schemas.openxmlformats.org/drawingml/2006/main">
          <a:pPr algn="r"/>
          <a:r>
            <a:rPr lang="en-US" sz="1600" dirty="0" smtClean="0"/>
            <a:t>per block</a:t>
          </a:r>
          <a:endParaRPr lang="en-US" sz="16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1FBCBC-B573-4E1D-8049-93E8E014FDEF}" type="datetimeFigureOut">
              <a:rPr lang="en-US" smtClean="0"/>
              <a:pPr/>
              <a:t>7/25/2011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66E71F-1F84-4830-9ED1-908F4432DD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637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66E71F-1F84-4830-9ED1-908F4432DD5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Handling Thread Interaction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66E71F-1F84-4830-9ED1-908F4432DD5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GPU slowdown</a:t>
            </a:r>
            <a:r>
              <a:rPr lang="en-US" baseline="0" dirty="0" smtClean="0"/>
              <a:t> a</a:t>
            </a:r>
            <a:r>
              <a:rPr lang="en-US" dirty="0" smtClean="0"/>
              <a:t>verage 35%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66E71F-1F84-4830-9ED1-908F4432DD58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Shared miss rates low</a:t>
            </a:r>
            <a:r>
              <a:rPr lang="en-US" baseline="0" dirty="0" smtClean="0"/>
              <a:t> – maximum error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66E71F-1F84-4830-9ED1-908F4432DD58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66E71F-1F84-4830-9ED1-908F4432DD58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Maybe</a:t>
            </a:r>
            <a:r>
              <a:rPr lang="en-US" baseline="0" dirty="0" smtClean="0"/>
              <a:t> better words than </a:t>
            </a:r>
            <a:r>
              <a:rPr lang="en-US" baseline="0" dirty="0" err="1" smtClean="0"/>
              <a:t>latency+throughput</a:t>
            </a:r>
            <a:r>
              <a:rPr lang="en-US" baseline="0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66E71F-1F84-4830-9ED1-908F4432DD58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Motivate fast simulation in context of CMPs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Motivate study of memory</a:t>
            </a:r>
            <a:r>
              <a:rPr lang="en-US" baseline="0" dirty="0" smtClean="0"/>
              <a:t> subsystem or </a:t>
            </a:r>
            <a:r>
              <a:rPr lang="en-US" baseline="0" dirty="0" err="1" smtClean="0"/>
              <a:t>uncore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66E71F-1F84-4830-9ED1-908F4432DD5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Parallel simulation</a:t>
            </a:r>
          </a:p>
          <a:p>
            <a:r>
              <a:rPr lang="en-US" dirty="0" smtClean="0"/>
              <a:t>Graphics processing</a:t>
            </a:r>
            <a:r>
              <a:rPr lang="en-US" baseline="0" dirty="0" smtClean="0"/>
              <a:t> – rapid growth of features/capabilities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66E71F-1F84-4830-9ED1-908F4432DD5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Our contributions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66E71F-1F84-4830-9ED1-908F4432DD5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66E71F-1F84-4830-9ED1-908F4432DD5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CUDA programming.</a:t>
            </a:r>
            <a:r>
              <a:rPr lang="en-US" baseline="0" dirty="0" smtClean="0"/>
              <a:t> </a:t>
            </a:r>
            <a:r>
              <a:rPr lang="en-US" dirty="0" smtClean="0"/>
              <a:t>Basic transfer -&gt;compute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66E71F-1F84-4830-9ED1-908F4432DD5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Simultaneous CPU compute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66E71F-1F84-4830-9ED1-908F4432DD5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Multiple kernels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66E71F-1F84-4830-9ED1-908F4432DD5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Transfer</a:t>
            </a:r>
            <a:r>
              <a:rPr lang="en-US" baseline="0" dirty="0" smtClean="0"/>
              <a:t> a chunk of trace data over to GPU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66E71F-1F84-4830-9ED1-908F4432DD5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ABCA16A-015F-43B6-8A81-241235969D8E}" type="datetime1">
              <a:rPr lang="en-US" smtClean="0"/>
              <a:pPr/>
              <a:t>7/25/2011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r>
              <a:rPr lang="en-US" smtClean="0"/>
              <a:t>MASCOTS 2011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D244998-3019-4A2D-BF30-B1A533330E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3A2BF-3F2F-4C51-9C3C-478F4ACB21A6}" type="datetime1">
              <a:rPr lang="en-US" smtClean="0"/>
              <a:pPr/>
              <a:t>7/25/2011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MASCOTS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44998-3019-4A2D-BF30-B1A533330E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50CFF-C6D3-415D-9CB7-CCA11A0546BD}" type="datetime1">
              <a:rPr lang="en-US" smtClean="0"/>
              <a:pPr/>
              <a:t>7/25/2011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MASCOTS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44998-3019-4A2D-BF30-B1A533330E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4EF42-F555-4C61-A69B-BFF6C40FF48F}" type="datetime1">
              <a:rPr lang="en-US" smtClean="0"/>
              <a:pPr/>
              <a:t>7/25/2011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MASCOTS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44998-3019-4A2D-BF30-B1A533330E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DA781-E253-42E1-B3BE-B5C24D325A96}" type="datetime1">
              <a:rPr lang="en-US" smtClean="0"/>
              <a:pPr/>
              <a:t>7/25/2011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MASCOTS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44998-3019-4A2D-BF30-B1A533330E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BA733-13D5-4E5F-8729-D84F683FFBCB}" type="datetime1">
              <a:rPr lang="en-US" smtClean="0"/>
              <a:pPr/>
              <a:t>7/25/2011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MASCOTS 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44998-3019-4A2D-BF30-B1A533330E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9C26879-4470-4878-A3C6-0DE2C6CAB29F}" type="datetime1">
              <a:rPr lang="en-US" smtClean="0"/>
              <a:pPr/>
              <a:t>7/25/2011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D244998-3019-4A2D-BF30-B1A533330E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MASCOTS 2011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3A391A3E-1FEC-43B9-AEC3-76581338BA74}" type="datetime1">
              <a:rPr lang="en-US" smtClean="0"/>
              <a:pPr/>
              <a:t>7/25/2011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r>
              <a:rPr lang="en-US" smtClean="0"/>
              <a:t>MASCOTS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D244998-3019-4A2D-BF30-B1A533330E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5AA95-47C5-49AE-85B7-1FFCCFB3891A}" type="datetime1">
              <a:rPr lang="en-US" smtClean="0"/>
              <a:pPr/>
              <a:t>7/25/2011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MASCOTS 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44998-3019-4A2D-BF30-B1A533330E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418C9-E3B7-4F58-8A3E-1C84F41E8E9E}" type="datetime1">
              <a:rPr lang="en-US" smtClean="0"/>
              <a:pPr/>
              <a:t>7/25/2011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MASCOTS 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44998-3019-4A2D-BF30-B1A533330E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4DF96-2F34-46D5-B4CA-CA19A4E57831}" type="datetime1">
              <a:rPr lang="en-US" smtClean="0"/>
              <a:pPr/>
              <a:t>7/25/2011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MASCOTS 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44998-3019-4A2D-BF30-B1A533330E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0DEAF289-0FB6-4FEE-B1DD-03C0D90CE157}" type="datetime1">
              <a:rPr lang="en-US" smtClean="0"/>
              <a:pPr/>
              <a:t>7/25/2011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MASCOTS 2011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D244998-3019-4A2D-BF30-B1A533330E5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/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diagramDrawing" Target="../diagrams/drawing2.xml"/><Relationship Id="rId18" Type="http://schemas.microsoft.com/office/2007/relationships/diagramDrawing" Target="../diagrams/drawing3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17" Type="http://schemas.openxmlformats.org/officeDocument/2006/relationships/diagramColors" Target="../diagrams/colors3.xml"/><Relationship Id="rId2" Type="http://schemas.openxmlformats.org/officeDocument/2006/relationships/notesSlide" Target="../notesSlides/notesSlide13.xml"/><Relationship Id="rId16" Type="http://schemas.openxmlformats.org/officeDocument/2006/relationships/diagramQuickStyle" Target="../diagrams/quickStyl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5" Type="http://schemas.openxmlformats.org/officeDocument/2006/relationships/diagramLayout" Target="../diagrams/layout1.xml"/><Relationship Id="rId15" Type="http://schemas.openxmlformats.org/officeDocument/2006/relationships/diagramLayout" Target="../diagrams/layout3.xml"/><Relationship Id="rId10" Type="http://schemas.openxmlformats.org/officeDocument/2006/relationships/diagramLayout" Target="../diagrams/layout2.xml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Relationship Id="rId14" Type="http://schemas.openxmlformats.org/officeDocument/2006/relationships/diagramData" Target="../diagrams/data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63775"/>
            <a:ext cx="8458200" cy="1470025"/>
          </a:xfrm>
        </p:spPr>
        <p:txBody>
          <a:bodyPr/>
          <a:lstStyle/>
          <a:p>
            <a:r>
              <a:rPr lang="en-US" dirty="0" smtClean="0"/>
              <a:t>Scalable Multi-Cache </a:t>
            </a:r>
            <a:br>
              <a:rPr lang="en-US" dirty="0" smtClean="0"/>
            </a:br>
            <a:r>
              <a:rPr lang="en-US" dirty="0" smtClean="0"/>
              <a:t>Simulation Using GPUs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Michael </a:t>
            </a:r>
            <a:r>
              <a:rPr lang="en-US" dirty="0" err="1" smtClean="0"/>
              <a:t>Moeng</a:t>
            </a:r>
            <a:endParaRPr lang="en-US" dirty="0" smtClean="0"/>
          </a:p>
          <a:p>
            <a:r>
              <a:rPr lang="en-US" dirty="0" err="1" smtClean="0"/>
              <a:t>Sangyeun</a:t>
            </a:r>
            <a:r>
              <a:rPr lang="en-US" dirty="0" smtClean="0"/>
              <a:t> Cho</a:t>
            </a:r>
          </a:p>
          <a:p>
            <a:r>
              <a:rPr lang="en-US" dirty="0" err="1" smtClean="0"/>
              <a:t>Rami</a:t>
            </a:r>
            <a:r>
              <a:rPr lang="en-US" dirty="0" smtClean="0"/>
              <a:t> </a:t>
            </a:r>
            <a:r>
              <a:rPr lang="en-US" dirty="0" err="1" smtClean="0"/>
              <a:t>Melhem</a:t>
            </a:r>
            <a:endParaRPr lang="en-US" dirty="0" smtClean="0"/>
          </a:p>
          <a:p>
            <a:endParaRPr lang="en-US" dirty="0" smtClean="0"/>
          </a:p>
          <a:p>
            <a:r>
              <a:rPr lang="en-US" sz="1700" dirty="0" smtClean="0"/>
              <a:t>University of Pittsburgh</a:t>
            </a:r>
            <a:endParaRPr lang="en-US" sz="1700" dirty="0"/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6248400"/>
            <a:ext cx="1314468" cy="41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GPU-driven Cache Simulation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Each cache way is simulated by a thread</a:t>
            </a:r>
          </a:p>
          <a:p>
            <a:pPr lvl="1"/>
            <a:r>
              <a:rPr lang="en-US" dirty="0" smtClean="0"/>
              <a:t>Parallel address lookup</a:t>
            </a:r>
          </a:p>
          <a:p>
            <a:pPr lvl="1"/>
            <a:r>
              <a:rPr lang="en-US" dirty="0" smtClean="0"/>
              <a:t>Communicate via fast shared memory</a:t>
            </a:r>
          </a:p>
          <a:p>
            <a:r>
              <a:rPr lang="en-US" dirty="0" smtClean="0"/>
              <a:t>Ways from 4 caches form a block</a:t>
            </a:r>
          </a:p>
          <a:p>
            <a:pPr lvl="1"/>
            <a:r>
              <a:rPr lang="en-US" dirty="0" smtClean="0"/>
              <a:t>With 16-way caches, 64 threads per block</a:t>
            </a:r>
          </a:p>
          <a:p>
            <a:r>
              <a:rPr lang="en-US" dirty="0" smtClean="0"/>
              <a:t>Cache state (</a:t>
            </a:r>
            <a:r>
              <a:rPr lang="en-US" dirty="0" err="1" smtClean="0"/>
              <a:t>tags+metadata</a:t>
            </a:r>
            <a:r>
              <a:rPr lang="en-US" dirty="0" smtClean="0"/>
              <a:t>) stored in global memory – rely on caching for fast access</a:t>
            </a:r>
          </a:p>
          <a:p>
            <a:r>
              <a:rPr lang="en-US" dirty="0" smtClean="0"/>
              <a:t>Experimented with tree-based reduction</a:t>
            </a:r>
          </a:p>
          <a:p>
            <a:pPr lvl="1"/>
            <a:r>
              <a:rPr lang="en-US" dirty="0" smtClean="0"/>
              <a:t>No performance improvement (small tree)</a:t>
            </a:r>
          </a:p>
        </p:txBody>
      </p:sp>
    </p:spTree>
    <p:extLst>
      <p:ext uri="{BB962C8B-B14F-4D97-AF65-F5344CB8AC3E}">
        <p14:creationId xmlns:p14="http://schemas.microsoft.com/office/powerpoint/2010/main" val="9407200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Block-to-Block Interactions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Within a block, we can call a cheap barrier and there is no inaccuracy</a:t>
            </a:r>
          </a:p>
          <a:p>
            <a:r>
              <a:rPr lang="en-US" dirty="0" smtClean="0"/>
              <a:t>Shared </a:t>
            </a:r>
            <a:r>
              <a:rPr lang="en-US" dirty="0" smtClean="0"/>
              <a:t>L2</a:t>
            </a:r>
          </a:p>
          <a:p>
            <a:pPr lvl="1"/>
            <a:r>
              <a:rPr lang="en-US" dirty="0" smtClean="0"/>
              <a:t>Upon miss, L1 threads determine L2 home tile</a:t>
            </a:r>
          </a:p>
          <a:p>
            <a:pPr lvl="1"/>
            <a:r>
              <a:rPr lang="en-US" dirty="0" smtClean="0"/>
              <a:t>Atomically add miss to global memory buffer for L2 to process</a:t>
            </a:r>
          </a:p>
          <a:p>
            <a:r>
              <a:rPr lang="en-US" dirty="0" smtClean="0"/>
              <a:t>Write Invalidations</a:t>
            </a:r>
          </a:p>
          <a:p>
            <a:pPr lvl="1"/>
            <a:r>
              <a:rPr lang="en-US" dirty="0" smtClean="0"/>
              <a:t>Upon write, L1 thread checks global memory for tag state of other L1 threads</a:t>
            </a:r>
            <a:endParaRPr lang="en-US" dirty="0"/>
          </a:p>
          <a:p>
            <a:pPr lvl="1"/>
            <a:r>
              <a:rPr lang="en-US" dirty="0" smtClean="0"/>
              <a:t>Atomically invalidate </a:t>
            </a:r>
            <a:r>
              <a:rPr lang="en-US" dirty="0" smtClean="0"/>
              <a:t>matching lines </a:t>
            </a:r>
            <a:r>
              <a:rPr lang="en-US" dirty="0" smtClean="0"/>
              <a:t>in global memory</a:t>
            </a:r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6248400"/>
            <a:ext cx="1314468" cy="41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Feed traces of memory accesses to simulated cache </a:t>
            </a:r>
            <a:r>
              <a:rPr lang="en-US" dirty="0" smtClean="0"/>
              <a:t>hierarchy</a:t>
            </a:r>
            <a:endParaRPr lang="en-US" dirty="0" smtClean="0"/>
          </a:p>
          <a:p>
            <a:pPr lvl="1"/>
            <a:r>
              <a:rPr lang="en-US" dirty="0" smtClean="0"/>
              <a:t>Mix of PARSEC benchmarks</a:t>
            </a:r>
          </a:p>
          <a:p>
            <a:r>
              <a:rPr lang="en-US" dirty="0" smtClean="0"/>
              <a:t>L1/L2 cache hierarchy with private/shared </a:t>
            </a:r>
            <a:r>
              <a:rPr lang="en-US" dirty="0" smtClean="0"/>
              <a:t>L2</a:t>
            </a:r>
          </a:p>
          <a:p>
            <a:endParaRPr lang="en-US" dirty="0"/>
          </a:p>
          <a:p>
            <a:r>
              <a:rPr lang="en-US" dirty="0" smtClean="0"/>
              <a:t>GeForce GTS 450 – 192 cores (low-mid range)</a:t>
            </a:r>
          </a:p>
          <a:p>
            <a:pPr lvl="1"/>
            <a:r>
              <a:rPr lang="en-US" dirty="0" smtClean="0"/>
              <a:t>Fermi GPU – caching, simultaneous kernels</a:t>
            </a:r>
          </a:p>
          <a:p>
            <a:pPr lvl="1"/>
            <a:r>
              <a:rPr lang="en-US" dirty="0" smtClean="0"/>
              <a:t>Newer NVIDIA GPUs range from 100-500 cores</a:t>
            </a:r>
            <a:endParaRPr lang="en-US" dirty="0" smtClean="0"/>
          </a:p>
          <a:p>
            <a:endParaRPr lang="en-US" dirty="0" smtClean="0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6248400"/>
            <a:ext cx="1314468" cy="41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Private L2</a:t>
            </a:r>
            <a:endParaRPr lang="en-US" dirty="0"/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81000" y="5867400"/>
            <a:ext cx="2133600" cy="715089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Linear CPU simulation scaling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410200" y="1600200"/>
            <a:ext cx="2133600" cy="1021556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GPU sees 13-60% slowdown from 32 to 96 caches</a:t>
            </a:r>
            <a:endParaRPr lang="en-US" dirty="0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96200" y="6248400"/>
            <a:ext cx="1314468" cy="41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Left Brace 8"/>
          <p:cNvSpPr/>
          <p:nvPr/>
        </p:nvSpPr>
        <p:spPr>
          <a:xfrm rot="16200000">
            <a:off x="5238750" y="4133850"/>
            <a:ext cx="304800" cy="3924300"/>
          </a:xfrm>
          <a:prstGeom prst="leftBrace">
            <a:avLst>
              <a:gd name="adj1" fmla="val 8333"/>
              <a:gd name="adj2" fmla="val 62195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486400" y="6248400"/>
            <a:ext cx="1752600" cy="304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Multithreaded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L2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276600" y="1981200"/>
            <a:ext cx="2362200" cy="715089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Unbalanced traffic load to a few tiles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19800" y="1981200"/>
            <a:ext cx="2362200" cy="408623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Largely serialized </a:t>
            </a:r>
            <a:endParaRPr lang="en-US" dirty="0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6248400"/>
            <a:ext cx="1314468" cy="41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Left Brace 8"/>
          <p:cNvSpPr/>
          <p:nvPr/>
        </p:nvSpPr>
        <p:spPr>
          <a:xfrm rot="16200000">
            <a:off x="5238750" y="4133850"/>
            <a:ext cx="304800" cy="3924300"/>
          </a:xfrm>
          <a:prstGeom prst="leftBrace">
            <a:avLst>
              <a:gd name="adj1" fmla="val 8333"/>
              <a:gd name="adj2" fmla="val 62195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486400" y="6248400"/>
            <a:ext cx="1752600" cy="304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Multithreaded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Inaccuracy from Thread Interaction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CUDA currently has little support for synchronization between blocks</a:t>
            </a:r>
          </a:p>
          <a:p>
            <a:r>
              <a:rPr lang="en-US" dirty="0" smtClean="0"/>
              <a:t>Without synchronization support, inter-thread communication is subject to error:</a:t>
            </a:r>
          </a:p>
          <a:p>
            <a:pPr lvl="1"/>
            <a:r>
              <a:rPr lang="en-US" dirty="0" smtClean="0"/>
              <a:t>Shared L2 </a:t>
            </a:r>
            <a:r>
              <a:rPr lang="en-US" dirty="0" smtClean="0"/>
              <a:t>caches – miss rate</a:t>
            </a:r>
            <a:endParaRPr lang="en-US" dirty="0" smtClean="0"/>
          </a:p>
          <a:p>
            <a:pPr lvl="1"/>
            <a:r>
              <a:rPr lang="en-US" dirty="0" smtClean="0"/>
              <a:t>Write </a:t>
            </a:r>
            <a:r>
              <a:rPr lang="en-US" dirty="0" smtClean="0"/>
              <a:t>invalidations – invalidation count</a:t>
            </a:r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6248400"/>
            <a:ext cx="1314468" cy="41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Controlling 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Only way to synchronize </a:t>
            </a:r>
            <a:r>
              <a:rPr lang="en-US" dirty="0" smtClean="0"/>
              <a:t>blocks is </a:t>
            </a:r>
            <a:r>
              <a:rPr lang="en-US" dirty="0" smtClean="0"/>
              <a:t>in between kernel invocations</a:t>
            </a:r>
          </a:p>
          <a:p>
            <a:pPr lvl="1"/>
            <a:r>
              <a:rPr lang="en-US" dirty="0" smtClean="0"/>
              <a:t>Number of trace items processed by each kernel invocation controls </a:t>
            </a:r>
            <a:r>
              <a:rPr lang="en-US" dirty="0" smtClean="0"/>
              <a:t>error</a:t>
            </a:r>
          </a:p>
          <a:p>
            <a:pPr lvl="1"/>
            <a:r>
              <a:rPr lang="en-US" dirty="0" smtClean="0"/>
              <a:t>Similar techniques used in parallel CPU simulation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There is a performance and error tradeoff with varying trace chunk size</a:t>
            </a:r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6248400"/>
            <a:ext cx="1314468" cy="41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Invalidation – Performance </a:t>
            </a:r>
            <a:r>
              <a:rPr lang="en-US" dirty="0" err="1" smtClean="0"/>
              <a:t>vs</a:t>
            </a:r>
            <a:r>
              <a:rPr lang="en-US" dirty="0" smtClean="0"/>
              <a:t> Error</a:t>
            </a:r>
            <a:endParaRPr lang="en-US" dirty="0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6248400"/>
            <a:ext cx="1314468" cy="41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2209800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L2 – Miss Rate Error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905000" y="2133600"/>
            <a:ext cx="2362200" cy="1021556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Largely serialized execution minimizes error</a:t>
            </a:r>
            <a:endParaRPr lang="en-US" dirty="0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96200" y="6248400"/>
            <a:ext cx="1314468" cy="41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Transfer memory while executing kernels</a:t>
            </a:r>
          </a:p>
          <a:p>
            <a:r>
              <a:rPr lang="en-US" dirty="0" smtClean="0"/>
              <a:t>Run L1 kernel concurrently with L2 kernel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Concurrent Execution</a:t>
            </a:r>
            <a:endParaRPr lang="en-US" dirty="0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6248400"/>
            <a:ext cx="1314468" cy="41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04" name="Diagram 103"/>
          <p:cNvGraphicFramePr/>
          <p:nvPr/>
        </p:nvGraphicFramePr>
        <p:xfrm>
          <a:off x="685800" y="1981200"/>
          <a:ext cx="4953000" cy="347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10" name="Diagram 109"/>
          <p:cNvGraphicFramePr/>
          <p:nvPr/>
        </p:nvGraphicFramePr>
        <p:xfrm>
          <a:off x="2286000" y="2743200"/>
          <a:ext cx="4953000" cy="347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aphicFrame>
        <p:nvGraphicFramePr>
          <p:cNvPr id="113" name="Diagram 112"/>
          <p:cNvGraphicFramePr/>
          <p:nvPr>
            <p:extLst>
              <p:ext uri="{D42A27DB-BD31-4B8C-83A1-F6EECF244321}">
                <p14:modId xmlns:p14="http://schemas.microsoft.com/office/powerpoint/2010/main" val="1704356644"/>
              </p:ext>
            </p:extLst>
          </p:nvPr>
        </p:nvGraphicFramePr>
        <p:xfrm>
          <a:off x="3810000" y="3505200"/>
          <a:ext cx="4953000" cy="347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graphicEl>
                                              <a:dgm id="{5931B3A0-16A7-4280-B061-5266F86A70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4">
                                            <p:graphicEl>
                                              <a:dgm id="{5931B3A0-16A7-4280-B061-5266F86A70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graphicEl>
                                              <a:dgm id="{5931B3A0-16A7-4280-B061-5266F86A70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0">
                                            <p:graphicEl>
                                              <a:dgm id="{5931B3A0-16A7-4280-B061-5266F86A70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graphicEl>
                                              <a:dgm id="{35792FA5-CA85-4503-9C87-1BA83D27F0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4">
                                            <p:graphicEl>
                                              <a:dgm id="{35792FA5-CA85-4503-9C87-1BA83D27F0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graphicEl>
                                              <a:dgm id="{95A10EFB-3860-4EF0-BF20-772A5D3EB7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04">
                                            <p:graphicEl>
                                              <a:dgm id="{95A10EFB-3860-4EF0-BF20-772A5D3EB7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graphicEl>
                                              <a:dgm id="{35792FA5-CA85-4503-9C87-1BA83D27F0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10">
                                            <p:graphicEl>
                                              <a:dgm id="{35792FA5-CA85-4503-9C87-1BA83D27F0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graphicEl>
                                              <a:dgm id="{5931B3A0-16A7-4280-B061-5266F86A70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13">
                                            <p:graphicEl>
                                              <a:dgm id="{5931B3A0-16A7-4280-B061-5266F86A70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graphicEl>
                                              <a:dgm id="{95A10EFB-3860-4EF0-BF20-772A5D3EB7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10">
                                            <p:graphicEl>
                                              <a:dgm id="{95A10EFB-3860-4EF0-BF20-772A5D3EB7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graphicEl>
                                              <a:dgm id="{35792FA5-CA85-4503-9C87-1BA83D27F0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13">
                                            <p:graphicEl>
                                              <a:dgm id="{35792FA5-CA85-4503-9C87-1BA83D27F0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graphicEl>
                                              <a:dgm id="{95A10EFB-3860-4EF0-BF20-772A5D3EB7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13">
                                            <p:graphicEl>
                                              <a:dgm id="{95A10EFB-3860-4EF0-BF20-772A5D3EB7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4" grpId="0" uiExpand="1">
        <p:bldSub>
          <a:bldDgm bld="one"/>
        </p:bldSub>
      </p:bldGraphic>
      <p:bldGraphic spid="110" grpId="0" uiExpand="1">
        <p:bldSub>
          <a:bldDgm bld="one"/>
        </p:bldSub>
      </p:bldGraphic>
      <p:bldGraphic spid="113" grpId="0" uiExpand="1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Architects simulating more cores</a:t>
            </a:r>
          </a:p>
          <a:p>
            <a:pPr lvl="1"/>
            <a:r>
              <a:rPr lang="en-US" dirty="0" smtClean="0"/>
              <a:t>Increasing </a:t>
            </a:r>
            <a:r>
              <a:rPr lang="en-US" dirty="0" smtClean="0"/>
              <a:t>simulation </a:t>
            </a:r>
            <a:r>
              <a:rPr lang="en-US" dirty="0" smtClean="0"/>
              <a:t>times</a:t>
            </a:r>
            <a:endParaRPr lang="en-US" dirty="0" smtClean="0"/>
          </a:p>
          <a:p>
            <a:r>
              <a:rPr lang="en-US" dirty="0" smtClean="0"/>
              <a:t>Cannot keep doing single-threaded </a:t>
            </a:r>
            <a:r>
              <a:rPr lang="en-US" dirty="0" smtClean="0"/>
              <a:t>simulations if we want to see results in a reasonable time frame</a:t>
            </a:r>
            <a:endParaRPr lang="en-US" dirty="0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6248400"/>
            <a:ext cx="1314468" cy="41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ounded Rectangle 6"/>
          <p:cNvSpPr/>
          <p:nvPr/>
        </p:nvSpPr>
        <p:spPr>
          <a:xfrm>
            <a:off x="1447800" y="4876800"/>
            <a:ext cx="14478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Host Machine</a:t>
            </a:r>
            <a:endParaRPr lang="en-US" dirty="0"/>
          </a:p>
        </p:txBody>
      </p:sp>
      <p:sp>
        <p:nvSpPr>
          <p:cNvPr id="8" name="Right Arrow 7"/>
          <p:cNvSpPr/>
          <p:nvPr/>
        </p:nvSpPr>
        <p:spPr>
          <a:xfrm>
            <a:off x="2895600" y="4876800"/>
            <a:ext cx="1600200" cy="60960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Simulates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4495800" y="4419599"/>
            <a:ext cx="2743200" cy="2239137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/>
              <a:t>Target Machine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4953000" y="4953000"/>
            <a:ext cx="304800" cy="2286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1" name="Group 50"/>
          <p:cNvGrpSpPr/>
          <p:nvPr/>
        </p:nvGrpSpPr>
        <p:grpSpPr>
          <a:xfrm>
            <a:off x="5257800" y="4953000"/>
            <a:ext cx="914400" cy="228600"/>
            <a:chOff x="5257800" y="4800600"/>
            <a:chExt cx="914400" cy="228600"/>
          </a:xfrm>
        </p:grpSpPr>
        <p:sp>
          <p:nvSpPr>
            <p:cNvPr id="38" name="Rectangle 37"/>
            <p:cNvSpPr/>
            <p:nvPr/>
          </p:nvSpPr>
          <p:spPr>
            <a:xfrm>
              <a:off x="5257800" y="4800600"/>
              <a:ext cx="304800" cy="22860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5562600" y="4800600"/>
              <a:ext cx="304800" cy="22860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5867400" y="4800600"/>
              <a:ext cx="304800" cy="22860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4953000" y="4953000"/>
            <a:ext cx="1524000" cy="457200"/>
            <a:chOff x="4953000" y="4800600"/>
            <a:chExt cx="1524000" cy="457200"/>
          </a:xfrm>
        </p:grpSpPr>
        <p:grpSp>
          <p:nvGrpSpPr>
            <p:cNvPr id="12" name="Group 19"/>
            <p:cNvGrpSpPr/>
            <p:nvPr/>
          </p:nvGrpSpPr>
          <p:grpSpPr>
            <a:xfrm>
              <a:off x="4953000" y="5029200"/>
              <a:ext cx="1219200" cy="228600"/>
              <a:chOff x="5410200" y="4267200"/>
              <a:chExt cx="1219200" cy="228600"/>
            </a:xfrm>
          </p:grpSpPr>
          <p:sp>
            <p:nvSpPr>
              <p:cNvPr id="33" name="Rectangle 32"/>
              <p:cNvSpPr/>
              <p:nvPr/>
            </p:nvSpPr>
            <p:spPr>
              <a:xfrm>
                <a:off x="54102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57150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60198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63246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9" name="Rectangle 28"/>
            <p:cNvSpPr/>
            <p:nvPr/>
          </p:nvSpPr>
          <p:spPr>
            <a:xfrm>
              <a:off x="6172200" y="5029200"/>
              <a:ext cx="304800" cy="22860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6172200" y="4800600"/>
              <a:ext cx="304800" cy="22860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4953000" y="5410200"/>
            <a:ext cx="1524000" cy="228600"/>
            <a:chOff x="4953000" y="5257800"/>
            <a:chExt cx="1524000" cy="228600"/>
          </a:xfrm>
        </p:grpSpPr>
        <p:sp>
          <p:nvSpPr>
            <p:cNvPr id="31" name="Rectangle 30"/>
            <p:cNvSpPr/>
            <p:nvPr/>
          </p:nvSpPr>
          <p:spPr>
            <a:xfrm>
              <a:off x="6172200" y="5257800"/>
              <a:ext cx="304800" cy="22860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39"/>
            <p:cNvGrpSpPr/>
            <p:nvPr/>
          </p:nvGrpSpPr>
          <p:grpSpPr>
            <a:xfrm>
              <a:off x="4953000" y="5257800"/>
              <a:ext cx="1219200" cy="228600"/>
              <a:chOff x="5410200" y="4267200"/>
              <a:chExt cx="1219200" cy="228600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54102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57150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60198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63246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0" name="Group 49"/>
          <p:cNvGrpSpPr/>
          <p:nvPr/>
        </p:nvGrpSpPr>
        <p:grpSpPr>
          <a:xfrm>
            <a:off x="4953000" y="5638800"/>
            <a:ext cx="1524000" cy="228600"/>
            <a:chOff x="4953000" y="5486400"/>
            <a:chExt cx="1524000" cy="228600"/>
          </a:xfrm>
        </p:grpSpPr>
        <p:sp>
          <p:nvSpPr>
            <p:cNvPr id="32" name="Rectangle 31"/>
            <p:cNvSpPr/>
            <p:nvPr/>
          </p:nvSpPr>
          <p:spPr>
            <a:xfrm>
              <a:off x="6172200" y="5486400"/>
              <a:ext cx="304800" cy="22860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64"/>
            <p:cNvGrpSpPr/>
            <p:nvPr/>
          </p:nvGrpSpPr>
          <p:grpSpPr>
            <a:xfrm>
              <a:off x="4953000" y="5486400"/>
              <a:ext cx="1219200" cy="228600"/>
              <a:chOff x="5410200" y="4267200"/>
              <a:chExt cx="1219200" cy="228600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54102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57150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60198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63246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8" name="Group 47"/>
          <p:cNvGrpSpPr/>
          <p:nvPr/>
        </p:nvGrpSpPr>
        <p:grpSpPr>
          <a:xfrm>
            <a:off x="4953000" y="4953000"/>
            <a:ext cx="1828800" cy="1143000"/>
            <a:chOff x="4953000" y="4800600"/>
            <a:chExt cx="1828800" cy="1143000"/>
          </a:xfrm>
        </p:grpSpPr>
        <p:grpSp>
          <p:nvGrpSpPr>
            <p:cNvPr id="16" name="Group 69"/>
            <p:cNvGrpSpPr/>
            <p:nvPr/>
          </p:nvGrpSpPr>
          <p:grpSpPr>
            <a:xfrm>
              <a:off x="4953000" y="5715000"/>
              <a:ext cx="1219200" cy="228600"/>
              <a:chOff x="5410200" y="4267200"/>
              <a:chExt cx="1219200" cy="228600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54102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57150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60198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63246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1" name="Rectangle 40"/>
            <p:cNvSpPr/>
            <p:nvPr/>
          </p:nvSpPr>
          <p:spPr>
            <a:xfrm>
              <a:off x="6477000" y="5029200"/>
              <a:ext cx="304800" cy="22860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6477000" y="4800600"/>
              <a:ext cx="304800" cy="22860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6477000" y="5257800"/>
              <a:ext cx="304800" cy="22860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6477000" y="5486400"/>
              <a:ext cx="304800" cy="22860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6172200" y="5715000"/>
              <a:ext cx="304800" cy="22860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6477000" y="5715000"/>
              <a:ext cx="304800" cy="22860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Concurrent Execution Speedup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858000" y="2286000"/>
            <a:ext cx="1981200" cy="1021556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Greater benefit when more data is transferred</a:t>
            </a:r>
            <a:endParaRPr lang="en-US" dirty="0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6248400"/>
            <a:ext cx="1314468" cy="41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9" name="Straight Arrow Connector 8"/>
          <p:cNvCxnSpPr/>
          <p:nvPr/>
        </p:nvCxnSpPr>
        <p:spPr>
          <a:xfrm rot="5400000" flipH="1" flipV="1">
            <a:off x="1676400" y="5181600"/>
            <a:ext cx="915194" cy="794"/>
          </a:xfrm>
          <a:prstGeom prst="straightConnector1">
            <a:avLst/>
          </a:prstGeom>
          <a:ln w="381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162800" y="2286000"/>
            <a:ext cx="1676400" cy="1021556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Benefits end when GPU is fully utilized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rot="5400000" flipH="1" flipV="1">
            <a:off x="3085703" y="4762897"/>
            <a:ext cx="1754188" cy="794"/>
          </a:xfrm>
          <a:prstGeom prst="straightConnector1">
            <a:avLst/>
          </a:prstGeom>
          <a:ln w="381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 flipH="1" flipV="1">
            <a:off x="4380309" y="4305697"/>
            <a:ext cx="2668588" cy="794"/>
          </a:xfrm>
          <a:prstGeom prst="straightConnector1">
            <a:avLst/>
          </a:prstGeom>
          <a:ln w="381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 flipH="1" flipV="1">
            <a:off x="1942703" y="4077097"/>
            <a:ext cx="1144588" cy="794"/>
          </a:xfrm>
          <a:prstGeom prst="straightConnector1">
            <a:avLst/>
          </a:prstGeom>
          <a:ln w="381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 flipH="1" flipV="1">
            <a:off x="3810000" y="3276600"/>
            <a:ext cx="1068388" cy="1588"/>
          </a:xfrm>
          <a:prstGeom prst="straightConnector1">
            <a:avLst/>
          </a:prstGeom>
          <a:ln w="381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371600" y="2209800"/>
            <a:ext cx="1981200" cy="715089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Load imbalance among L2 slices</a:t>
            </a:r>
            <a:endParaRPr lang="en-US" dirty="0"/>
          </a:p>
        </p:txBody>
      </p:sp>
      <p:cxnSp>
        <p:nvCxnSpPr>
          <p:cNvPr id="27" name="Straight Arrow Connector 26"/>
          <p:cNvCxnSpPr/>
          <p:nvPr/>
        </p:nvCxnSpPr>
        <p:spPr>
          <a:xfrm rot="5400000">
            <a:off x="6248400" y="3048000"/>
            <a:ext cx="305594" cy="79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"/>
          <p:cNvSpPr txBox="1"/>
          <p:nvPr/>
        </p:nvSpPr>
        <p:spPr>
          <a:xfrm>
            <a:off x="7467600" y="3505200"/>
            <a:ext cx="1219200" cy="6858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600" dirty="0" smtClean="0"/>
              <a:t>Cache</a:t>
            </a:r>
          </a:p>
          <a:p>
            <a:pPr algn="r"/>
            <a:r>
              <a:rPr lang="en-US" sz="1600" dirty="0" smtClean="0"/>
              <a:t>Model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371600" y="2209800"/>
            <a:ext cx="1600200" cy="1021556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From better utilization of GPU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371600" y="2209800"/>
            <a:ext cx="2362200" cy="1021556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From parallel memory transfer and computation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7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 uiExpand="1">
        <p:bldSub>
          <a:bldChart bld="series"/>
        </p:bldSub>
      </p:bldGraphic>
      <p:bldP spid="16" grpId="2" animBg="1"/>
      <p:bldP spid="21" grpId="0" animBg="1"/>
      <p:bldP spid="21" grpId="1" animBg="1"/>
      <p:bldP spid="31" grpId="0" animBg="1"/>
      <p:bldP spid="20" grpId="0" animBg="1"/>
      <p:bldP spid="20" grpId="1" animBg="1"/>
      <p:bldP spid="15" grpId="2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CUDA Block Mapping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maximum throughput, CUDA requires a balance between number of blocks and threads per block</a:t>
            </a:r>
          </a:p>
          <a:p>
            <a:pPr lvl="1"/>
            <a:r>
              <a:rPr lang="en-US" dirty="0" smtClean="0"/>
              <a:t>Each block can support many more threads than the number of ways in each cache</a:t>
            </a:r>
          </a:p>
          <a:p>
            <a:r>
              <a:rPr lang="en-US" dirty="0" smtClean="0"/>
              <a:t>We map 4 caches to each block for maximum throughput</a:t>
            </a:r>
          </a:p>
          <a:p>
            <a:r>
              <a:rPr lang="en-US" dirty="0" smtClean="0"/>
              <a:t>Also study tradeoff from fewer caches per block</a:t>
            </a:r>
            <a:endParaRPr lang="en-US" dirty="0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6248400"/>
            <a:ext cx="1314468" cy="41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 Mapping - Scaling</a:t>
            </a:r>
            <a:endParaRPr lang="en-US" dirty="0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6248400"/>
            <a:ext cx="1314468" cy="41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7" name="Straight Connector 6"/>
          <p:cNvCxnSpPr/>
          <p:nvPr/>
        </p:nvCxnSpPr>
        <p:spPr>
          <a:xfrm rot="16200000" flipV="1">
            <a:off x="1752601" y="3962399"/>
            <a:ext cx="3048000" cy="2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6200000" flipV="1">
            <a:off x="5867401" y="3962399"/>
            <a:ext cx="3048000" cy="2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304800" y="5791200"/>
            <a:ext cx="1676400" cy="762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Saturated at 32 tiles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 rot="16200000" flipV="1">
            <a:off x="3886201" y="3962399"/>
            <a:ext cx="3048000" cy="2"/>
          </a:xfrm>
          <a:prstGeom prst="line">
            <a:avLst/>
          </a:prstGeom>
          <a:ln w="38100">
            <a:solidFill>
              <a:schemeClr val="accent2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6200000" flipV="1">
            <a:off x="3886201" y="3962399"/>
            <a:ext cx="3048000" cy="2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>
            <a:off x="304800" y="5791200"/>
            <a:ext cx="1676400" cy="7620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Saturated at 64 tiles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4953000" y="4648200"/>
            <a:ext cx="2743200" cy="10668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More Caches per Block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Higher Throughput</a:t>
            </a:r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914400" y="2209800"/>
            <a:ext cx="2743200" cy="10668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Fewer Caches per Block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Lower Latency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8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8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 uiExpand="1">
        <p:bldSub>
          <a:bldChart bld="series"/>
        </p:bldSub>
      </p:bldGraphic>
      <p:bldP spid="13" grpId="0" animBg="1"/>
      <p:bldP spid="13" grpId="1" animBg="1"/>
      <p:bldP spid="16" grpId="0" animBg="1"/>
      <p:bldP spid="16" grpId="1" animBg="1"/>
      <p:bldP spid="17" grpId="0" animBg="1"/>
      <p:bldP spid="1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Even with a low-end GPU, we can </a:t>
            </a:r>
            <a:r>
              <a:rPr lang="en-US" dirty="0" smtClean="0"/>
              <a:t>simulate more and more caches with </a:t>
            </a:r>
            <a:r>
              <a:rPr lang="en-US" dirty="0" smtClean="0"/>
              <a:t>very small </a:t>
            </a:r>
            <a:r>
              <a:rPr lang="en-US" dirty="0" smtClean="0"/>
              <a:t>slowdown</a:t>
            </a:r>
          </a:p>
          <a:p>
            <a:r>
              <a:rPr lang="en-US" dirty="0" smtClean="0"/>
              <a:t>With </a:t>
            </a:r>
            <a:r>
              <a:rPr lang="en-US" dirty="0" smtClean="0"/>
              <a:t>a GPU co-processor we can leverage both CPU and GPU processor time</a:t>
            </a:r>
          </a:p>
          <a:p>
            <a:endParaRPr lang="en-US" dirty="0" smtClean="0"/>
          </a:p>
          <a:p>
            <a:r>
              <a:rPr lang="en-US" dirty="0" smtClean="0"/>
              <a:t>Crucial that we balance the load between blocks</a:t>
            </a:r>
          </a:p>
          <a:p>
            <a:endParaRPr lang="en-US" dirty="0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6248400"/>
            <a:ext cx="1314468" cy="41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Better load balance (adaptive mapping)</a:t>
            </a:r>
          </a:p>
          <a:p>
            <a:r>
              <a:rPr lang="en-US" dirty="0" smtClean="0"/>
              <a:t>More detailed timing model</a:t>
            </a:r>
          </a:p>
          <a:p>
            <a:r>
              <a:rPr lang="en-US" dirty="0" smtClean="0"/>
              <a:t>Comparisons against multi-threaded simulation</a:t>
            </a:r>
          </a:p>
          <a:p>
            <a:r>
              <a:rPr lang="en-US" dirty="0" smtClean="0"/>
              <a:t>Studies with </a:t>
            </a:r>
            <a:r>
              <a:rPr lang="en-US" dirty="0" smtClean="0"/>
              <a:t>higher-capacity GPUs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6248400"/>
            <a:ext cx="1314468" cy="41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Simulation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 </a:t>
            </a:r>
            <a:r>
              <a:rPr lang="en-US" dirty="0" smtClean="0"/>
              <a:t>number of people have begun researching multithreaded simulation</a:t>
            </a:r>
          </a:p>
          <a:p>
            <a:r>
              <a:rPr lang="en-US" dirty="0" smtClean="0"/>
              <a:t>Multithreaded </a:t>
            </a:r>
            <a:r>
              <a:rPr lang="en-US" dirty="0" smtClean="0"/>
              <a:t>simulations </a:t>
            </a:r>
            <a:r>
              <a:rPr lang="en-US" dirty="0" smtClean="0"/>
              <a:t>have som</a:t>
            </a:r>
            <a:r>
              <a:rPr lang="en-US" dirty="0" smtClean="0"/>
              <a:t>e key limitations</a:t>
            </a:r>
            <a:endParaRPr lang="en-US" dirty="0" smtClean="0"/>
          </a:p>
          <a:p>
            <a:pPr lvl="1"/>
            <a:r>
              <a:rPr lang="en-US" dirty="0" smtClean="0"/>
              <a:t>Many fewer </a:t>
            </a:r>
            <a:r>
              <a:rPr lang="en-US" dirty="0" smtClean="0"/>
              <a:t>host cores </a:t>
            </a:r>
            <a:r>
              <a:rPr lang="en-US" dirty="0" smtClean="0"/>
              <a:t>than the cores in a target machine</a:t>
            </a:r>
          </a:p>
          <a:p>
            <a:pPr lvl="1"/>
            <a:r>
              <a:rPr lang="en-US" dirty="0" smtClean="0"/>
              <a:t>Slow communication between threads</a:t>
            </a:r>
          </a:p>
          <a:p>
            <a:r>
              <a:rPr lang="en-US" dirty="0" smtClean="0"/>
              <a:t>Graphics processors have high fine-grained parallelism</a:t>
            </a:r>
          </a:p>
          <a:p>
            <a:pPr lvl="1"/>
            <a:r>
              <a:rPr lang="en-US" dirty="0" smtClean="0"/>
              <a:t>Many more cores</a:t>
            </a:r>
          </a:p>
          <a:p>
            <a:pPr lvl="1"/>
            <a:r>
              <a:rPr lang="en-US" dirty="0" smtClean="0"/>
              <a:t>Cheap communication within </a:t>
            </a:r>
            <a:r>
              <a:rPr lang="en-US" dirty="0" smtClean="0"/>
              <a:t>‘blocks’ (software unit)</a:t>
            </a:r>
            <a:endParaRPr lang="en-US" dirty="0" smtClean="0"/>
          </a:p>
          <a:p>
            <a:r>
              <a:rPr lang="en-US" dirty="0" smtClean="0"/>
              <a:t>We propose using GPUs to accelerate timing simulation</a:t>
            </a:r>
          </a:p>
          <a:p>
            <a:r>
              <a:rPr lang="en-US" dirty="0" smtClean="0"/>
              <a:t>CPU acts as the functional feeder</a:t>
            </a:r>
            <a:endParaRPr lang="en-US" dirty="0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6248400"/>
            <a:ext cx="1314468" cy="41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Introduce GPUs as a tool for architectural </a:t>
            </a:r>
            <a:r>
              <a:rPr lang="en-US" dirty="0" smtClean="0"/>
              <a:t>timing simulation</a:t>
            </a:r>
            <a:endParaRPr lang="en-US" dirty="0" smtClean="0"/>
          </a:p>
          <a:p>
            <a:r>
              <a:rPr lang="en-US" dirty="0" smtClean="0"/>
              <a:t>Implement a proof-of-concept multi-cache simulator</a:t>
            </a:r>
          </a:p>
          <a:p>
            <a:r>
              <a:rPr lang="en-US" dirty="0" smtClean="0"/>
              <a:t>Study strengths and weaknesses of GPU-based </a:t>
            </a:r>
            <a:r>
              <a:rPr lang="en-US" dirty="0" smtClean="0"/>
              <a:t>timing </a:t>
            </a:r>
            <a:r>
              <a:rPr lang="en-US" dirty="0" smtClean="0"/>
              <a:t>simulation</a:t>
            </a:r>
            <a:endParaRPr lang="en-US" dirty="0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6248400"/>
            <a:ext cx="1314468" cy="41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GPU programming with CUDA</a:t>
            </a:r>
          </a:p>
          <a:p>
            <a:r>
              <a:rPr lang="en-US" dirty="0" smtClean="0"/>
              <a:t>Multi-cache simulation using CUDA</a:t>
            </a:r>
          </a:p>
          <a:p>
            <a:r>
              <a:rPr lang="en-US" dirty="0" smtClean="0"/>
              <a:t>Performance </a:t>
            </a:r>
            <a:r>
              <a:rPr lang="en-US" dirty="0" smtClean="0"/>
              <a:t>Results </a:t>
            </a:r>
            <a:r>
              <a:rPr lang="en-US" dirty="0" err="1" smtClean="0"/>
              <a:t>vs</a:t>
            </a:r>
            <a:r>
              <a:rPr lang="en-US" dirty="0" smtClean="0"/>
              <a:t> CPU</a:t>
            </a:r>
            <a:endParaRPr lang="en-US" dirty="0" smtClean="0"/>
          </a:p>
          <a:p>
            <a:pPr lvl="1"/>
            <a:r>
              <a:rPr lang="en-US" dirty="0" smtClean="0"/>
              <a:t>Impact of Thread Interaction</a:t>
            </a:r>
            <a:endParaRPr lang="en-US" dirty="0" smtClean="0"/>
          </a:p>
          <a:p>
            <a:pPr lvl="1"/>
            <a:r>
              <a:rPr lang="en-US" dirty="0" smtClean="0"/>
              <a:t>Optimizations</a:t>
            </a:r>
          </a:p>
          <a:p>
            <a:r>
              <a:rPr lang="en-US" dirty="0" smtClean="0"/>
              <a:t>Conclusions</a:t>
            </a:r>
            <a:endParaRPr lang="en-US" dirty="0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6248400"/>
            <a:ext cx="1314468" cy="41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CUDA Dataflow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</p:txBody>
      </p:sp>
      <p:sp>
        <p:nvSpPr>
          <p:cNvPr id="4" name="Flowchart: Alternate Process 3"/>
          <p:cNvSpPr/>
          <p:nvPr/>
        </p:nvSpPr>
        <p:spPr>
          <a:xfrm>
            <a:off x="685800" y="2743200"/>
            <a:ext cx="1447800" cy="914400"/>
          </a:xfrm>
          <a:prstGeom prst="flowChartAlternate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Host (CPU)</a:t>
            </a:r>
            <a:endParaRPr lang="en-US" dirty="0"/>
          </a:p>
        </p:txBody>
      </p:sp>
      <p:sp>
        <p:nvSpPr>
          <p:cNvPr id="5" name="Flowchart: Alternate Process 4"/>
          <p:cNvSpPr/>
          <p:nvPr/>
        </p:nvSpPr>
        <p:spPr>
          <a:xfrm>
            <a:off x="685800" y="3657600"/>
            <a:ext cx="1447800" cy="1905000"/>
          </a:xfrm>
          <a:prstGeom prst="flowChartAlternate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Main Memory</a:t>
            </a:r>
            <a:endParaRPr lang="en-US" dirty="0"/>
          </a:p>
        </p:txBody>
      </p:sp>
      <p:sp>
        <p:nvSpPr>
          <p:cNvPr id="12" name="Flowchart: Alternate Process 11"/>
          <p:cNvSpPr/>
          <p:nvPr/>
        </p:nvSpPr>
        <p:spPr>
          <a:xfrm>
            <a:off x="3657600" y="2743200"/>
            <a:ext cx="4724400" cy="2971800"/>
          </a:xfrm>
          <a:prstGeom prst="flowChartAlternateProces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/>
              <a:t>	Device (GPU)</a:t>
            </a:r>
            <a:endParaRPr lang="en-US" dirty="0"/>
          </a:p>
        </p:txBody>
      </p:sp>
      <p:sp>
        <p:nvSpPr>
          <p:cNvPr id="13" name="Flowchart: Alternate Process 12"/>
          <p:cNvSpPr/>
          <p:nvPr/>
        </p:nvSpPr>
        <p:spPr>
          <a:xfrm>
            <a:off x="5410200" y="3505200"/>
            <a:ext cx="2895600" cy="2133600"/>
          </a:xfrm>
          <a:prstGeom prst="flowChartAlternate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/>
              <a:t>SIMD Processors</a:t>
            </a:r>
            <a:endParaRPr lang="en-US" dirty="0"/>
          </a:p>
        </p:txBody>
      </p:sp>
      <p:grpSp>
        <p:nvGrpSpPr>
          <p:cNvPr id="6" name="Group 76"/>
          <p:cNvGrpSpPr/>
          <p:nvPr/>
        </p:nvGrpSpPr>
        <p:grpSpPr>
          <a:xfrm>
            <a:off x="6934200" y="4038600"/>
            <a:ext cx="1219200" cy="1371600"/>
            <a:chOff x="6629400" y="4267200"/>
            <a:chExt cx="1219200" cy="1371600"/>
          </a:xfrm>
        </p:grpSpPr>
        <p:grpSp>
          <p:nvGrpSpPr>
            <p:cNvPr id="7" name="Group 24"/>
            <p:cNvGrpSpPr/>
            <p:nvPr/>
          </p:nvGrpSpPr>
          <p:grpSpPr>
            <a:xfrm>
              <a:off x="6629400" y="4267200"/>
              <a:ext cx="1219200" cy="228600"/>
              <a:chOff x="5410200" y="4267200"/>
              <a:chExt cx="1219200" cy="228600"/>
            </a:xfrm>
          </p:grpSpPr>
          <p:sp>
            <p:nvSpPr>
              <p:cNvPr id="26" name="Rectangle 25"/>
              <p:cNvSpPr/>
              <p:nvPr/>
            </p:nvSpPr>
            <p:spPr>
              <a:xfrm>
                <a:off x="54102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57150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60198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63246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" name="Group 29"/>
            <p:cNvGrpSpPr/>
            <p:nvPr/>
          </p:nvGrpSpPr>
          <p:grpSpPr>
            <a:xfrm>
              <a:off x="6629400" y="4495800"/>
              <a:ext cx="1219200" cy="228600"/>
              <a:chOff x="5410200" y="4267200"/>
              <a:chExt cx="1219200" cy="228600"/>
            </a:xfrm>
          </p:grpSpPr>
          <p:sp>
            <p:nvSpPr>
              <p:cNvPr id="31" name="Rectangle 30"/>
              <p:cNvSpPr/>
              <p:nvPr/>
            </p:nvSpPr>
            <p:spPr>
              <a:xfrm>
                <a:off x="54102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57150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60198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63246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" name="Group 44"/>
            <p:cNvGrpSpPr/>
            <p:nvPr/>
          </p:nvGrpSpPr>
          <p:grpSpPr>
            <a:xfrm>
              <a:off x="6629400" y="4724400"/>
              <a:ext cx="1219200" cy="228600"/>
              <a:chOff x="5410200" y="4267200"/>
              <a:chExt cx="1219200" cy="228600"/>
            </a:xfrm>
          </p:grpSpPr>
          <p:sp>
            <p:nvSpPr>
              <p:cNvPr id="46" name="Rectangle 45"/>
              <p:cNvSpPr/>
              <p:nvPr/>
            </p:nvSpPr>
            <p:spPr>
              <a:xfrm>
                <a:off x="54102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57150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60198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63246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" name="Group 49"/>
            <p:cNvGrpSpPr/>
            <p:nvPr/>
          </p:nvGrpSpPr>
          <p:grpSpPr>
            <a:xfrm>
              <a:off x="6629400" y="4953000"/>
              <a:ext cx="1219200" cy="228600"/>
              <a:chOff x="5410200" y="4267200"/>
              <a:chExt cx="1219200" cy="228600"/>
            </a:xfrm>
          </p:grpSpPr>
          <p:sp>
            <p:nvSpPr>
              <p:cNvPr id="51" name="Rectangle 50"/>
              <p:cNvSpPr/>
              <p:nvPr/>
            </p:nvSpPr>
            <p:spPr>
              <a:xfrm>
                <a:off x="54102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57150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60198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63246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" name="Group 54"/>
            <p:cNvGrpSpPr/>
            <p:nvPr/>
          </p:nvGrpSpPr>
          <p:grpSpPr>
            <a:xfrm>
              <a:off x="6629400" y="5181600"/>
              <a:ext cx="1219200" cy="228600"/>
              <a:chOff x="5410200" y="4267200"/>
              <a:chExt cx="1219200" cy="228600"/>
            </a:xfrm>
          </p:grpSpPr>
          <p:sp>
            <p:nvSpPr>
              <p:cNvPr id="56" name="Rectangle 55"/>
              <p:cNvSpPr/>
              <p:nvPr/>
            </p:nvSpPr>
            <p:spPr>
              <a:xfrm>
                <a:off x="54102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57150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60198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63246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" name="Group 59"/>
            <p:cNvGrpSpPr/>
            <p:nvPr/>
          </p:nvGrpSpPr>
          <p:grpSpPr>
            <a:xfrm>
              <a:off x="6629400" y="5410200"/>
              <a:ext cx="1219200" cy="228600"/>
              <a:chOff x="5410200" y="4267200"/>
              <a:chExt cx="1219200" cy="228600"/>
            </a:xfrm>
          </p:grpSpPr>
          <p:sp>
            <p:nvSpPr>
              <p:cNvPr id="61" name="Rectangle 60"/>
              <p:cNvSpPr/>
              <p:nvPr/>
            </p:nvSpPr>
            <p:spPr>
              <a:xfrm>
                <a:off x="54102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57150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60198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63246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9" name="Group 77"/>
          <p:cNvGrpSpPr/>
          <p:nvPr/>
        </p:nvGrpSpPr>
        <p:grpSpPr>
          <a:xfrm>
            <a:off x="5562600" y="4038600"/>
            <a:ext cx="1219200" cy="1371600"/>
            <a:chOff x="5334000" y="4267200"/>
            <a:chExt cx="1219200" cy="1371600"/>
          </a:xfrm>
        </p:grpSpPr>
        <p:grpSp>
          <p:nvGrpSpPr>
            <p:cNvPr id="20" name="Group 18"/>
            <p:cNvGrpSpPr/>
            <p:nvPr/>
          </p:nvGrpSpPr>
          <p:grpSpPr>
            <a:xfrm>
              <a:off x="5334000" y="4267200"/>
              <a:ext cx="1219200" cy="228600"/>
              <a:chOff x="5410200" y="4267200"/>
              <a:chExt cx="1219200" cy="228600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54102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57150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60198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63246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5" name="Group 19"/>
            <p:cNvGrpSpPr/>
            <p:nvPr/>
          </p:nvGrpSpPr>
          <p:grpSpPr>
            <a:xfrm>
              <a:off x="5334000" y="4495800"/>
              <a:ext cx="1219200" cy="228600"/>
              <a:chOff x="5410200" y="4267200"/>
              <a:chExt cx="1219200" cy="228600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54102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57150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60198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63246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0" name="Group 34"/>
            <p:cNvGrpSpPr/>
            <p:nvPr/>
          </p:nvGrpSpPr>
          <p:grpSpPr>
            <a:xfrm>
              <a:off x="5334000" y="4724400"/>
              <a:ext cx="1219200" cy="228600"/>
              <a:chOff x="5410200" y="4267200"/>
              <a:chExt cx="1219200" cy="228600"/>
            </a:xfrm>
          </p:grpSpPr>
          <p:sp>
            <p:nvSpPr>
              <p:cNvPr id="36" name="Rectangle 35"/>
              <p:cNvSpPr/>
              <p:nvPr/>
            </p:nvSpPr>
            <p:spPr>
              <a:xfrm>
                <a:off x="54102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57150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60198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63246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5" name="Group 39"/>
            <p:cNvGrpSpPr/>
            <p:nvPr/>
          </p:nvGrpSpPr>
          <p:grpSpPr>
            <a:xfrm>
              <a:off x="5334000" y="4953000"/>
              <a:ext cx="1219200" cy="228600"/>
              <a:chOff x="5410200" y="4267200"/>
              <a:chExt cx="1219200" cy="228600"/>
            </a:xfrm>
          </p:grpSpPr>
          <p:sp>
            <p:nvSpPr>
              <p:cNvPr id="41" name="Rectangle 40"/>
              <p:cNvSpPr/>
              <p:nvPr/>
            </p:nvSpPr>
            <p:spPr>
              <a:xfrm>
                <a:off x="54102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57150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60198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63246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0" name="Group 64"/>
            <p:cNvGrpSpPr/>
            <p:nvPr/>
          </p:nvGrpSpPr>
          <p:grpSpPr>
            <a:xfrm>
              <a:off x="5334000" y="5181600"/>
              <a:ext cx="1219200" cy="228600"/>
              <a:chOff x="5410200" y="4267200"/>
              <a:chExt cx="1219200" cy="228600"/>
            </a:xfrm>
          </p:grpSpPr>
          <p:sp>
            <p:nvSpPr>
              <p:cNvPr id="66" name="Rectangle 65"/>
              <p:cNvSpPr/>
              <p:nvPr/>
            </p:nvSpPr>
            <p:spPr>
              <a:xfrm>
                <a:off x="54102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57150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60198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63246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5" name="Group 69"/>
            <p:cNvGrpSpPr/>
            <p:nvPr/>
          </p:nvGrpSpPr>
          <p:grpSpPr>
            <a:xfrm>
              <a:off x="5334000" y="5410200"/>
              <a:ext cx="1219200" cy="228600"/>
              <a:chOff x="5410200" y="4267200"/>
              <a:chExt cx="1219200" cy="228600"/>
            </a:xfrm>
          </p:grpSpPr>
          <p:sp>
            <p:nvSpPr>
              <p:cNvPr id="71" name="Rectangle 70"/>
              <p:cNvSpPr/>
              <p:nvPr/>
            </p:nvSpPr>
            <p:spPr>
              <a:xfrm>
                <a:off x="54102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57150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60198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63246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75" name="Flowchart: Alternate Process 74"/>
          <p:cNvSpPr/>
          <p:nvPr/>
        </p:nvSpPr>
        <p:spPr>
          <a:xfrm>
            <a:off x="3657600" y="2895600"/>
            <a:ext cx="1752600" cy="2667000"/>
          </a:xfrm>
          <a:prstGeom prst="flowChartAlternate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Graphics Memory</a:t>
            </a:r>
            <a:endParaRPr lang="en-US" dirty="0"/>
          </a:p>
        </p:txBody>
      </p:sp>
      <p:sp>
        <p:nvSpPr>
          <p:cNvPr id="76" name="Left-Right Arrow 75"/>
          <p:cNvSpPr/>
          <p:nvPr/>
        </p:nvSpPr>
        <p:spPr>
          <a:xfrm>
            <a:off x="2133600" y="4038600"/>
            <a:ext cx="1524000" cy="609600"/>
          </a:xfrm>
          <a:prstGeom prst="left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PCIe</a:t>
            </a:r>
            <a:r>
              <a:rPr lang="en-US" dirty="0" smtClean="0"/>
              <a:t> Bus</a:t>
            </a:r>
            <a:endParaRPr lang="en-US" dirty="0"/>
          </a:p>
        </p:txBody>
      </p:sp>
      <p:sp>
        <p:nvSpPr>
          <p:cNvPr id="85" name="5-Point Star 84"/>
          <p:cNvSpPr/>
          <p:nvPr/>
        </p:nvSpPr>
        <p:spPr>
          <a:xfrm>
            <a:off x="1143000" y="3886200"/>
            <a:ext cx="533400" cy="457200"/>
          </a:xfrm>
          <a:prstGeom prst="star5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33333E-6 C 0.00399 0.01505 0.00816 0.0301 0.0658 0.03727 C 0.12343 0.04445 0.29913 0.04167 0.34583 0.0426 " pathEditMode="relative" rAng="0" ptsTypes="aaA">
                                      <p:cBhvr>
                                        <p:cTn id="14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00" y="220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C92B5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8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 animBg="1"/>
      <p:bldP spid="85" grpId="1" animBg="1"/>
      <p:bldP spid="85" grpId="2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Dataflow – Concurrent CPU/GPU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</p:txBody>
      </p:sp>
      <p:sp>
        <p:nvSpPr>
          <p:cNvPr id="4" name="Flowchart: Alternate Process 3"/>
          <p:cNvSpPr/>
          <p:nvPr/>
        </p:nvSpPr>
        <p:spPr>
          <a:xfrm>
            <a:off x="685800" y="2743200"/>
            <a:ext cx="1447800" cy="914400"/>
          </a:xfrm>
          <a:prstGeom prst="flowChartAlternate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Host (CPU)</a:t>
            </a:r>
            <a:endParaRPr lang="en-US" dirty="0"/>
          </a:p>
        </p:txBody>
      </p:sp>
      <p:sp>
        <p:nvSpPr>
          <p:cNvPr id="5" name="Flowchart: Alternate Process 4"/>
          <p:cNvSpPr/>
          <p:nvPr/>
        </p:nvSpPr>
        <p:spPr>
          <a:xfrm>
            <a:off x="685800" y="3657600"/>
            <a:ext cx="1447800" cy="1905000"/>
          </a:xfrm>
          <a:prstGeom prst="flowChartAlternate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Main Memory</a:t>
            </a:r>
            <a:endParaRPr lang="en-US" dirty="0"/>
          </a:p>
        </p:txBody>
      </p:sp>
      <p:sp>
        <p:nvSpPr>
          <p:cNvPr id="12" name="Flowchart: Alternate Process 11"/>
          <p:cNvSpPr/>
          <p:nvPr/>
        </p:nvSpPr>
        <p:spPr>
          <a:xfrm>
            <a:off x="3657600" y="2743200"/>
            <a:ext cx="4724400" cy="2971800"/>
          </a:xfrm>
          <a:prstGeom prst="flowChartAlternateProces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/>
              <a:t>	Device (GPU)</a:t>
            </a:r>
            <a:endParaRPr lang="en-US" dirty="0"/>
          </a:p>
        </p:txBody>
      </p:sp>
      <p:sp>
        <p:nvSpPr>
          <p:cNvPr id="13" name="Flowchart: Alternate Process 12"/>
          <p:cNvSpPr/>
          <p:nvPr/>
        </p:nvSpPr>
        <p:spPr>
          <a:xfrm>
            <a:off x="5410200" y="3505200"/>
            <a:ext cx="2895600" cy="2133600"/>
          </a:xfrm>
          <a:prstGeom prst="flowChartAlternate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/>
              <a:t>SIMD Processors</a:t>
            </a:r>
            <a:endParaRPr lang="en-US" dirty="0"/>
          </a:p>
        </p:txBody>
      </p:sp>
      <p:grpSp>
        <p:nvGrpSpPr>
          <p:cNvPr id="77" name="Group 76"/>
          <p:cNvGrpSpPr/>
          <p:nvPr/>
        </p:nvGrpSpPr>
        <p:grpSpPr>
          <a:xfrm>
            <a:off x="6934200" y="4038600"/>
            <a:ext cx="1219200" cy="1371600"/>
            <a:chOff x="6629400" y="4267200"/>
            <a:chExt cx="1219200" cy="1371600"/>
          </a:xfrm>
        </p:grpSpPr>
        <p:grpSp>
          <p:nvGrpSpPr>
            <p:cNvPr id="25" name="Group 24"/>
            <p:cNvGrpSpPr/>
            <p:nvPr/>
          </p:nvGrpSpPr>
          <p:grpSpPr>
            <a:xfrm>
              <a:off x="6629400" y="4267200"/>
              <a:ext cx="1219200" cy="228600"/>
              <a:chOff x="5410200" y="4267200"/>
              <a:chExt cx="1219200" cy="228600"/>
            </a:xfrm>
          </p:grpSpPr>
          <p:sp>
            <p:nvSpPr>
              <p:cNvPr id="26" name="Rectangle 25"/>
              <p:cNvSpPr/>
              <p:nvPr/>
            </p:nvSpPr>
            <p:spPr>
              <a:xfrm>
                <a:off x="54102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57150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60198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63246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0" name="Group 29"/>
            <p:cNvGrpSpPr/>
            <p:nvPr/>
          </p:nvGrpSpPr>
          <p:grpSpPr>
            <a:xfrm>
              <a:off x="6629400" y="4495800"/>
              <a:ext cx="1219200" cy="228600"/>
              <a:chOff x="5410200" y="4267200"/>
              <a:chExt cx="1219200" cy="228600"/>
            </a:xfrm>
          </p:grpSpPr>
          <p:sp>
            <p:nvSpPr>
              <p:cNvPr id="31" name="Rectangle 30"/>
              <p:cNvSpPr/>
              <p:nvPr/>
            </p:nvSpPr>
            <p:spPr>
              <a:xfrm>
                <a:off x="54102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57150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60198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63246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5" name="Group 44"/>
            <p:cNvGrpSpPr/>
            <p:nvPr/>
          </p:nvGrpSpPr>
          <p:grpSpPr>
            <a:xfrm>
              <a:off x="6629400" y="4724400"/>
              <a:ext cx="1219200" cy="228600"/>
              <a:chOff x="5410200" y="4267200"/>
              <a:chExt cx="1219200" cy="228600"/>
            </a:xfrm>
          </p:grpSpPr>
          <p:sp>
            <p:nvSpPr>
              <p:cNvPr id="46" name="Rectangle 45"/>
              <p:cNvSpPr/>
              <p:nvPr/>
            </p:nvSpPr>
            <p:spPr>
              <a:xfrm>
                <a:off x="54102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57150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60198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63246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0" name="Group 49"/>
            <p:cNvGrpSpPr/>
            <p:nvPr/>
          </p:nvGrpSpPr>
          <p:grpSpPr>
            <a:xfrm>
              <a:off x="6629400" y="4953000"/>
              <a:ext cx="1219200" cy="228600"/>
              <a:chOff x="5410200" y="4267200"/>
              <a:chExt cx="1219200" cy="228600"/>
            </a:xfrm>
          </p:grpSpPr>
          <p:sp>
            <p:nvSpPr>
              <p:cNvPr id="51" name="Rectangle 50"/>
              <p:cNvSpPr/>
              <p:nvPr/>
            </p:nvSpPr>
            <p:spPr>
              <a:xfrm>
                <a:off x="54102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57150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60198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63246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5" name="Group 54"/>
            <p:cNvGrpSpPr/>
            <p:nvPr/>
          </p:nvGrpSpPr>
          <p:grpSpPr>
            <a:xfrm>
              <a:off x="6629400" y="5181600"/>
              <a:ext cx="1219200" cy="228600"/>
              <a:chOff x="5410200" y="4267200"/>
              <a:chExt cx="1219200" cy="228600"/>
            </a:xfrm>
          </p:grpSpPr>
          <p:sp>
            <p:nvSpPr>
              <p:cNvPr id="56" name="Rectangle 55"/>
              <p:cNvSpPr/>
              <p:nvPr/>
            </p:nvSpPr>
            <p:spPr>
              <a:xfrm>
                <a:off x="54102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57150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60198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63246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6629400" y="5410200"/>
              <a:ext cx="1219200" cy="228600"/>
              <a:chOff x="5410200" y="4267200"/>
              <a:chExt cx="1219200" cy="228600"/>
            </a:xfrm>
          </p:grpSpPr>
          <p:sp>
            <p:nvSpPr>
              <p:cNvPr id="61" name="Rectangle 60"/>
              <p:cNvSpPr/>
              <p:nvPr/>
            </p:nvSpPr>
            <p:spPr>
              <a:xfrm>
                <a:off x="54102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57150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60198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63246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78" name="Group 77"/>
          <p:cNvGrpSpPr/>
          <p:nvPr/>
        </p:nvGrpSpPr>
        <p:grpSpPr>
          <a:xfrm>
            <a:off x="5562600" y="4038600"/>
            <a:ext cx="1219200" cy="1371600"/>
            <a:chOff x="5334000" y="4267200"/>
            <a:chExt cx="1219200" cy="1371600"/>
          </a:xfrm>
        </p:grpSpPr>
        <p:grpSp>
          <p:nvGrpSpPr>
            <p:cNvPr id="19" name="Group 18"/>
            <p:cNvGrpSpPr/>
            <p:nvPr/>
          </p:nvGrpSpPr>
          <p:grpSpPr>
            <a:xfrm>
              <a:off x="5334000" y="4267200"/>
              <a:ext cx="1219200" cy="228600"/>
              <a:chOff x="5410200" y="4267200"/>
              <a:chExt cx="1219200" cy="228600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54102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57150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60198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63246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5334000" y="4495800"/>
              <a:ext cx="1219200" cy="228600"/>
              <a:chOff x="5410200" y="4267200"/>
              <a:chExt cx="1219200" cy="228600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54102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57150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60198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63246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>
              <a:off x="5334000" y="4724400"/>
              <a:ext cx="1219200" cy="228600"/>
              <a:chOff x="5410200" y="4267200"/>
              <a:chExt cx="1219200" cy="228600"/>
            </a:xfrm>
          </p:grpSpPr>
          <p:sp>
            <p:nvSpPr>
              <p:cNvPr id="36" name="Rectangle 35"/>
              <p:cNvSpPr/>
              <p:nvPr/>
            </p:nvSpPr>
            <p:spPr>
              <a:xfrm>
                <a:off x="54102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57150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60198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63246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0" name="Group 39"/>
            <p:cNvGrpSpPr/>
            <p:nvPr/>
          </p:nvGrpSpPr>
          <p:grpSpPr>
            <a:xfrm>
              <a:off x="5334000" y="4953000"/>
              <a:ext cx="1219200" cy="228600"/>
              <a:chOff x="5410200" y="4267200"/>
              <a:chExt cx="1219200" cy="228600"/>
            </a:xfrm>
          </p:grpSpPr>
          <p:sp>
            <p:nvSpPr>
              <p:cNvPr id="41" name="Rectangle 40"/>
              <p:cNvSpPr/>
              <p:nvPr/>
            </p:nvSpPr>
            <p:spPr>
              <a:xfrm>
                <a:off x="54102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57150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60198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63246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5" name="Group 64"/>
            <p:cNvGrpSpPr/>
            <p:nvPr/>
          </p:nvGrpSpPr>
          <p:grpSpPr>
            <a:xfrm>
              <a:off x="5334000" y="5181600"/>
              <a:ext cx="1219200" cy="228600"/>
              <a:chOff x="5410200" y="4267200"/>
              <a:chExt cx="1219200" cy="228600"/>
            </a:xfrm>
          </p:grpSpPr>
          <p:sp>
            <p:nvSpPr>
              <p:cNvPr id="66" name="Rectangle 65"/>
              <p:cNvSpPr/>
              <p:nvPr/>
            </p:nvSpPr>
            <p:spPr>
              <a:xfrm>
                <a:off x="54102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57150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60198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63246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0" name="Group 69"/>
            <p:cNvGrpSpPr/>
            <p:nvPr/>
          </p:nvGrpSpPr>
          <p:grpSpPr>
            <a:xfrm>
              <a:off x="5334000" y="5410200"/>
              <a:ext cx="1219200" cy="228600"/>
              <a:chOff x="5410200" y="4267200"/>
              <a:chExt cx="1219200" cy="228600"/>
            </a:xfrm>
          </p:grpSpPr>
          <p:sp>
            <p:nvSpPr>
              <p:cNvPr id="71" name="Rectangle 70"/>
              <p:cNvSpPr/>
              <p:nvPr/>
            </p:nvSpPr>
            <p:spPr>
              <a:xfrm>
                <a:off x="54102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57150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60198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63246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75" name="Flowchart: Alternate Process 74"/>
          <p:cNvSpPr/>
          <p:nvPr/>
        </p:nvSpPr>
        <p:spPr>
          <a:xfrm>
            <a:off x="3657600" y="2895600"/>
            <a:ext cx="1752600" cy="2667000"/>
          </a:xfrm>
          <a:prstGeom prst="flowChartAlternate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Graphics Memory</a:t>
            </a:r>
            <a:endParaRPr lang="en-US" dirty="0"/>
          </a:p>
        </p:txBody>
      </p:sp>
      <p:sp>
        <p:nvSpPr>
          <p:cNvPr id="76" name="Left-Right Arrow 75"/>
          <p:cNvSpPr/>
          <p:nvPr/>
        </p:nvSpPr>
        <p:spPr>
          <a:xfrm>
            <a:off x="2133600" y="4038600"/>
            <a:ext cx="1524000" cy="609600"/>
          </a:xfrm>
          <a:prstGeom prst="left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PCIe</a:t>
            </a:r>
            <a:r>
              <a:rPr lang="en-US" dirty="0" smtClean="0"/>
              <a:t> Bus</a:t>
            </a:r>
            <a:endParaRPr lang="en-US" dirty="0"/>
          </a:p>
        </p:txBody>
      </p:sp>
      <p:sp>
        <p:nvSpPr>
          <p:cNvPr id="85" name="5-Point Star 84"/>
          <p:cNvSpPr/>
          <p:nvPr/>
        </p:nvSpPr>
        <p:spPr>
          <a:xfrm>
            <a:off x="1143000" y="3886200"/>
            <a:ext cx="533400" cy="457200"/>
          </a:xfrm>
          <a:prstGeom prst="star5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5-Point Star 78"/>
          <p:cNvSpPr/>
          <p:nvPr/>
        </p:nvSpPr>
        <p:spPr>
          <a:xfrm>
            <a:off x="1143000" y="3886200"/>
            <a:ext cx="533400" cy="457200"/>
          </a:xfrm>
          <a:prstGeom prst="star5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33333E-6 C 0.00399 0.01505 0.00816 0.0301 0.0658 0.03727 C 0.12343 0.04445 0.29913 0.04167 0.34583 0.0426 " pathEditMode="relative" rAng="0" ptsTypes="aaA">
                                      <p:cBhvr>
                                        <p:cTn id="16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00" y="220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C92B5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8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28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30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  <p:set>
                                      <p:cBhvr>
                                        <p:cTn id="3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 animBg="1"/>
      <p:bldP spid="85" grpId="1" animBg="1"/>
      <p:bldP spid="85" grpId="2" animBg="1"/>
      <p:bldP spid="79" grpId="0" animBg="1"/>
      <p:bldP spid="79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Dataflow – Concurrent Kernels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</p:txBody>
      </p:sp>
      <p:sp>
        <p:nvSpPr>
          <p:cNvPr id="4" name="Flowchart: Alternate Process 3"/>
          <p:cNvSpPr/>
          <p:nvPr/>
        </p:nvSpPr>
        <p:spPr>
          <a:xfrm>
            <a:off x="685800" y="2743200"/>
            <a:ext cx="1447800" cy="914400"/>
          </a:xfrm>
          <a:prstGeom prst="flowChartAlternate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Host (CPU)</a:t>
            </a:r>
            <a:endParaRPr lang="en-US" dirty="0"/>
          </a:p>
        </p:txBody>
      </p:sp>
      <p:sp>
        <p:nvSpPr>
          <p:cNvPr id="5" name="Flowchart: Alternate Process 4"/>
          <p:cNvSpPr/>
          <p:nvPr/>
        </p:nvSpPr>
        <p:spPr>
          <a:xfrm>
            <a:off x="685800" y="3657600"/>
            <a:ext cx="1447800" cy="1905000"/>
          </a:xfrm>
          <a:prstGeom prst="flowChartAlternate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Main Memory</a:t>
            </a:r>
            <a:endParaRPr lang="en-US" dirty="0"/>
          </a:p>
        </p:txBody>
      </p:sp>
      <p:sp>
        <p:nvSpPr>
          <p:cNvPr id="12" name="Flowchart: Alternate Process 11"/>
          <p:cNvSpPr/>
          <p:nvPr/>
        </p:nvSpPr>
        <p:spPr>
          <a:xfrm>
            <a:off x="3657600" y="2743200"/>
            <a:ext cx="4724400" cy="2971800"/>
          </a:xfrm>
          <a:prstGeom prst="flowChartAlternateProces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/>
              <a:t>	Device (GPU)</a:t>
            </a:r>
            <a:endParaRPr lang="en-US" dirty="0"/>
          </a:p>
        </p:txBody>
      </p:sp>
      <p:sp>
        <p:nvSpPr>
          <p:cNvPr id="13" name="Flowchart: Alternate Process 12"/>
          <p:cNvSpPr/>
          <p:nvPr/>
        </p:nvSpPr>
        <p:spPr>
          <a:xfrm>
            <a:off x="5410200" y="3505200"/>
            <a:ext cx="2895600" cy="2133600"/>
          </a:xfrm>
          <a:prstGeom prst="flowChartAlternate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/>
              <a:t>SIMD Processors</a:t>
            </a:r>
            <a:endParaRPr lang="en-US" dirty="0"/>
          </a:p>
        </p:txBody>
      </p:sp>
      <p:sp>
        <p:nvSpPr>
          <p:cNvPr id="75" name="Flowchart: Alternate Process 74"/>
          <p:cNvSpPr/>
          <p:nvPr/>
        </p:nvSpPr>
        <p:spPr>
          <a:xfrm>
            <a:off x="3657600" y="2895600"/>
            <a:ext cx="1752600" cy="2667000"/>
          </a:xfrm>
          <a:prstGeom prst="flowChartAlternate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Graphics Memory</a:t>
            </a:r>
            <a:endParaRPr lang="en-US" dirty="0"/>
          </a:p>
        </p:txBody>
      </p:sp>
      <p:sp>
        <p:nvSpPr>
          <p:cNvPr id="76" name="Left-Right Arrow 75"/>
          <p:cNvSpPr/>
          <p:nvPr/>
        </p:nvSpPr>
        <p:spPr>
          <a:xfrm>
            <a:off x="2133600" y="4038600"/>
            <a:ext cx="1524000" cy="609600"/>
          </a:xfrm>
          <a:prstGeom prst="left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PCIe</a:t>
            </a:r>
            <a:r>
              <a:rPr lang="en-US" dirty="0" smtClean="0"/>
              <a:t> Bus</a:t>
            </a:r>
            <a:endParaRPr lang="en-US" dirty="0"/>
          </a:p>
        </p:txBody>
      </p:sp>
      <p:sp>
        <p:nvSpPr>
          <p:cNvPr id="85" name="5-Point Star 84"/>
          <p:cNvSpPr/>
          <p:nvPr/>
        </p:nvSpPr>
        <p:spPr>
          <a:xfrm>
            <a:off x="1143000" y="3886200"/>
            <a:ext cx="533400" cy="457200"/>
          </a:xfrm>
          <a:prstGeom prst="star5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5-Point Star 76"/>
          <p:cNvSpPr/>
          <p:nvPr/>
        </p:nvSpPr>
        <p:spPr>
          <a:xfrm>
            <a:off x="1143000" y="3886200"/>
            <a:ext cx="533400" cy="457200"/>
          </a:xfrm>
          <a:prstGeom prst="star5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5486400" y="3962400"/>
            <a:ext cx="1371600" cy="1524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77"/>
          <p:cNvGrpSpPr/>
          <p:nvPr/>
        </p:nvGrpSpPr>
        <p:grpSpPr>
          <a:xfrm>
            <a:off x="5562600" y="4038600"/>
            <a:ext cx="1219200" cy="1371600"/>
            <a:chOff x="5334000" y="4267200"/>
            <a:chExt cx="1219200" cy="1371600"/>
          </a:xfrm>
        </p:grpSpPr>
        <p:grpSp>
          <p:nvGrpSpPr>
            <p:cNvPr id="20" name="Group 18"/>
            <p:cNvGrpSpPr/>
            <p:nvPr/>
          </p:nvGrpSpPr>
          <p:grpSpPr>
            <a:xfrm>
              <a:off x="5334000" y="4267200"/>
              <a:ext cx="1219200" cy="228600"/>
              <a:chOff x="5410200" y="4267200"/>
              <a:chExt cx="1219200" cy="228600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54102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57150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60198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63246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5" name="Group 19"/>
            <p:cNvGrpSpPr/>
            <p:nvPr/>
          </p:nvGrpSpPr>
          <p:grpSpPr>
            <a:xfrm>
              <a:off x="5334000" y="4495800"/>
              <a:ext cx="1219200" cy="228600"/>
              <a:chOff x="5410200" y="4267200"/>
              <a:chExt cx="1219200" cy="228600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54102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57150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60198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63246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0" name="Group 34"/>
            <p:cNvGrpSpPr/>
            <p:nvPr/>
          </p:nvGrpSpPr>
          <p:grpSpPr>
            <a:xfrm>
              <a:off x="5334000" y="4724400"/>
              <a:ext cx="1219200" cy="228600"/>
              <a:chOff x="5410200" y="4267200"/>
              <a:chExt cx="1219200" cy="228600"/>
            </a:xfrm>
          </p:grpSpPr>
          <p:sp>
            <p:nvSpPr>
              <p:cNvPr id="36" name="Rectangle 35"/>
              <p:cNvSpPr/>
              <p:nvPr/>
            </p:nvSpPr>
            <p:spPr>
              <a:xfrm>
                <a:off x="54102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57150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60198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63246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5" name="Group 39"/>
            <p:cNvGrpSpPr/>
            <p:nvPr/>
          </p:nvGrpSpPr>
          <p:grpSpPr>
            <a:xfrm>
              <a:off x="5334000" y="4953000"/>
              <a:ext cx="1219200" cy="228600"/>
              <a:chOff x="5410200" y="4267200"/>
              <a:chExt cx="1219200" cy="228600"/>
            </a:xfrm>
          </p:grpSpPr>
          <p:sp>
            <p:nvSpPr>
              <p:cNvPr id="41" name="Rectangle 40"/>
              <p:cNvSpPr/>
              <p:nvPr/>
            </p:nvSpPr>
            <p:spPr>
              <a:xfrm>
                <a:off x="54102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57150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60198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63246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0" name="Group 64"/>
            <p:cNvGrpSpPr/>
            <p:nvPr/>
          </p:nvGrpSpPr>
          <p:grpSpPr>
            <a:xfrm>
              <a:off x="5334000" y="5181600"/>
              <a:ext cx="1219200" cy="228600"/>
              <a:chOff x="5410200" y="4267200"/>
              <a:chExt cx="1219200" cy="228600"/>
            </a:xfrm>
          </p:grpSpPr>
          <p:sp>
            <p:nvSpPr>
              <p:cNvPr id="66" name="Rectangle 65"/>
              <p:cNvSpPr/>
              <p:nvPr/>
            </p:nvSpPr>
            <p:spPr>
              <a:xfrm>
                <a:off x="54102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57150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60198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63246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5" name="Group 69"/>
            <p:cNvGrpSpPr/>
            <p:nvPr/>
          </p:nvGrpSpPr>
          <p:grpSpPr>
            <a:xfrm>
              <a:off x="5334000" y="5410200"/>
              <a:ext cx="1219200" cy="228600"/>
              <a:chOff x="5410200" y="4267200"/>
              <a:chExt cx="1219200" cy="228600"/>
            </a:xfrm>
          </p:grpSpPr>
          <p:sp>
            <p:nvSpPr>
              <p:cNvPr id="71" name="Rectangle 70"/>
              <p:cNvSpPr/>
              <p:nvPr/>
            </p:nvSpPr>
            <p:spPr>
              <a:xfrm>
                <a:off x="54102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57150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60198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63246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81" name="Rectangle 80"/>
          <p:cNvSpPr/>
          <p:nvPr/>
        </p:nvSpPr>
        <p:spPr>
          <a:xfrm>
            <a:off x="6858000" y="3962400"/>
            <a:ext cx="1371600" cy="1524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76"/>
          <p:cNvGrpSpPr/>
          <p:nvPr/>
        </p:nvGrpSpPr>
        <p:grpSpPr>
          <a:xfrm>
            <a:off x="6934200" y="4038600"/>
            <a:ext cx="1219200" cy="1371600"/>
            <a:chOff x="6629400" y="4267200"/>
            <a:chExt cx="1219200" cy="1371600"/>
          </a:xfrm>
        </p:grpSpPr>
        <p:grpSp>
          <p:nvGrpSpPr>
            <p:cNvPr id="7" name="Group 24"/>
            <p:cNvGrpSpPr/>
            <p:nvPr/>
          </p:nvGrpSpPr>
          <p:grpSpPr>
            <a:xfrm>
              <a:off x="6629400" y="4267200"/>
              <a:ext cx="1219200" cy="228600"/>
              <a:chOff x="5410200" y="4267200"/>
              <a:chExt cx="1219200" cy="228600"/>
            </a:xfrm>
          </p:grpSpPr>
          <p:sp>
            <p:nvSpPr>
              <p:cNvPr id="26" name="Rectangle 25"/>
              <p:cNvSpPr/>
              <p:nvPr/>
            </p:nvSpPr>
            <p:spPr>
              <a:xfrm>
                <a:off x="54102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57150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60198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63246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" name="Group 29"/>
            <p:cNvGrpSpPr/>
            <p:nvPr/>
          </p:nvGrpSpPr>
          <p:grpSpPr>
            <a:xfrm>
              <a:off x="6629400" y="4495800"/>
              <a:ext cx="1219200" cy="228600"/>
              <a:chOff x="5410200" y="4267200"/>
              <a:chExt cx="1219200" cy="228600"/>
            </a:xfrm>
          </p:grpSpPr>
          <p:sp>
            <p:nvSpPr>
              <p:cNvPr id="31" name="Rectangle 30"/>
              <p:cNvSpPr/>
              <p:nvPr/>
            </p:nvSpPr>
            <p:spPr>
              <a:xfrm>
                <a:off x="54102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57150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60198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63246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" name="Group 44"/>
            <p:cNvGrpSpPr/>
            <p:nvPr/>
          </p:nvGrpSpPr>
          <p:grpSpPr>
            <a:xfrm>
              <a:off x="6629400" y="4724400"/>
              <a:ext cx="1219200" cy="228600"/>
              <a:chOff x="5410200" y="4267200"/>
              <a:chExt cx="1219200" cy="228600"/>
            </a:xfrm>
          </p:grpSpPr>
          <p:sp>
            <p:nvSpPr>
              <p:cNvPr id="46" name="Rectangle 45"/>
              <p:cNvSpPr/>
              <p:nvPr/>
            </p:nvSpPr>
            <p:spPr>
              <a:xfrm>
                <a:off x="54102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57150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60198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63246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" name="Group 49"/>
            <p:cNvGrpSpPr/>
            <p:nvPr/>
          </p:nvGrpSpPr>
          <p:grpSpPr>
            <a:xfrm>
              <a:off x="6629400" y="4953000"/>
              <a:ext cx="1219200" cy="228600"/>
              <a:chOff x="5410200" y="4267200"/>
              <a:chExt cx="1219200" cy="228600"/>
            </a:xfrm>
          </p:grpSpPr>
          <p:sp>
            <p:nvSpPr>
              <p:cNvPr id="51" name="Rectangle 50"/>
              <p:cNvSpPr/>
              <p:nvPr/>
            </p:nvSpPr>
            <p:spPr>
              <a:xfrm>
                <a:off x="54102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57150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60198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63246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" name="Group 54"/>
            <p:cNvGrpSpPr/>
            <p:nvPr/>
          </p:nvGrpSpPr>
          <p:grpSpPr>
            <a:xfrm>
              <a:off x="6629400" y="5181600"/>
              <a:ext cx="1219200" cy="228600"/>
              <a:chOff x="5410200" y="4267200"/>
              <a:chExt cx="1219200" cy="228600"/>
            </a:xfrm>
          </p:grpSpPr>
          <p:sp>
            <p:nvSpPr>
              <p:cNvPr id="56" name="Rectangle 55"/>
              <p:cNvSpPr/>
              <p:nvPr/>
            </p:nvSpPr>
            <p:spPr>
              <a:xfrm>
                <a:off x="54102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57150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60198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63246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" name="Group 59"/>
            <p:cNvGrpSpPr/>
            <p:nvPr/>
          </p:nvGrpSpPr>
          <p:grpSpPr>
            <a:xfrm>
              <a:off x="6629400" y="5410200"/>
              <a:ext cx="1219200" cy="228600"/>
              <a:chOff x="5410200" y="4267200"/>
              <a:chExt cx="1219200" cy="228600"/>
            </a:xfrm>
          </p:grpSpPr>
          <p:sp>
            <p:nvSpPr>
              <p:cNvPr id="61" name="Rectangle 60"/>
              <p:cNvSpPr/>
              <p:nvPr/>
            </p:nvSpPr>
            <p:spPr>
              <a:xfrm>
                <a:off x="54102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57150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60198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63246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33333E-6 C 0.00399 0.01505 0.00816 0.0301 0.0658 0.03727 C 0.12343 0.04445 0.29913 0.04167 0.34583 0.0426 " pathEditMode="relative" rAng="0" ptsTypes="aaA">
                                      <p:cBhvr>
                                        <p:cTn id="16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00" y="220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486 0.00925 -0.00972 0.01851 0.03403 0.02407 C 0.07778 0.02963 0.21059 0.01921 0.2625 0.03333 C 0.31441 0.04745 0.32969 0.07824 0.34514 0.10925 " pathEditMode="relative" ptsTypes="aaaA">
                                      <p:cBhvr>
                                        <p:cTn id="18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C92B5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6244C"/>
                                      </p:to>
                                    </p:animClr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8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39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 animBg="1"/>
      <p:bldP spid="85" grpId="1" animBg="1"/>
      <p:bldP spid="85" grpId="2" animBg="1"/>
      <p:bldP spid="77" grpId="0" animBg="1"/>
      <p:bldP spid="77" grpId="2" animBg="1"/>
      <p:bldP spid="77" grpId="3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GPU-driven Cache Simulation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Trace-driven Simulation</a:t>
            </a:r>
            <a:endParaRPr lang="en-US" dirty="0" smtClean="0"/>
          </a:p>
        </p:txBody>
      </p:sp>
      <p:sp>
        <p:nvSpPr>
          <p:cNvPr id="4" name="Flowchart: Alternate Process 3"/>
          <p:cNvSpPr/>
          <p:nvPr/>
        </p:nvSpPr>
        <p:spPr>
          <a:xfrm>
            <a:off x="685800" y="2743200"/>
            <a:ext cx="1447800" cy="914400"/>
          </a:xfrm>
          <a:prstGeom prst="flowChartAlternate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Host (CPU)</a:t>
            </a:r>
            <a:endParaRPr lang="en-US" dirty="0"/>
          </a:p>
        </p:txBody>
      </p:sp>
      <p:sp>
        <p:nvSpPr>
          <p:cNvPr id="5" name="Flowchart: Alternate Process 4"/>
          <p:cNvSpPr/>
          <p:nvPr/>
        </p:nvSpPr>
        <p:spPr>
          <a:xfrm>
            <a:off x="685800" y="3657600"/>
            <a:ext cx="1447800" cy="1905000"/>
          </a:xfrm>
          <a:prstGeom prst="flowChartAlternate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lowchart: Alternate Process 11"/>
          <p:cNvSpPr/>
          <p:nvPr/>
        </p:nvSpPr>
        <p:spPr>
          <a:xfrm>
            <a:off x="3657600" y="2743200"/>
            <a:ext cx="4724400" cy="2971800"/>
          </a:xfrm>
          <a:prstGeom prst="flowChartAlternateProces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/>
              <a:t>	Device (GPU)</a:t>
            </a:r>
            <a:endParaRPr lang="en-US" dirty="0"/>
          </a:p>
        </p:txBody>
      </p:sp>
      <p:sp>
        <p:nvSpPr>
          <p:cNvPr id="13" name="Flowchart: Alternate Process 12"/>
          <p:cNvSpPr/>
          <p:nvPr/>
        </p:nvSpPr>
        <p:spPr>
          <a:xfrm>
            <a:off x="5410200" y="3505200"/>
            <a:ext cx="2895600" cy="2133600"/>
          </a:xfrm>
          <a:prstGeom prst="flowChartAlternate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dirty="0"/>
          </a:p>
        </p:txBody>
      </p:sp>
      <p:sp>
        <p:nvSpPr>
          <p:cNvPr id="75" name="Flowchart: Alternate Process 74"/>
          <p:cNvSpPr/>
          <p:nvPr/>
        </p:nvSpPr>
        <p:spPr>
          <a:xfrm>
            <a:off x="3657600" y="2895600"/>
            <a:ext cx="1752600" cy="2667000"/>
          </a:xfrm>
          <a:prstGeom prst="flowChartAlternate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dirty="0"/>
          </a:p>
        </p:txBody>
      </p:sp>
      <p:sp>
        <p:nvSpPr>
          <p:cNvPr id="76" name="Left-Right Arrow 75"/>
          <p:cNvSpPr/>
          <p:nvPr/>
        </p:nvSpPr>
        <p:spPr>
          <a:xfrm>
            <a:off x="2133600" y="4038600"/>
            <a:ext cx="1524000" cy="609600"/>
          </a:xfrm>
          <a:prstGeom prst="left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0" name="Rectangle 79"/>
          <p:cNvSpPr/>
          <p:nvPr/>
        </p:nvSpPr>
        <p:spPr>
          <a:xfrm>
            <a:off x="5486400" y="3657600"/>
            <a:ext cx="2743200" cy="1905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/>
              <a:t>L1 kernel</a:t>
            </a:r>
            <a:endParaRPr lang="en-US" dirty="0"/>
          </a:p>
        </p:txBody>
      </p:sp>
      <p:sp>
        <p:nvSpPr>
          <p:cNvPr id="81" name="Rectangle 80"/>
          <p:cNvSpPr/>
          <p:nvPr/>
        </p:nvSpPr>
        <p:spPr>
          <a:xfrm>
            <a:off x="5486400" y="3657600"/>
            <a:ext cx="2743200" cy="18288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/>
              <a:t>L2 kernel</a:t>
            </a:r>
            <a:endParaRPr lang="en-US" dirty="0"/>
          </a:p>
        </p:txBody>
      </p:sp>
      <p:grpSp>
        <p:nvGrpSpPr>
          <p:cNvPr id="6" name="Group 77"/>
          <p:cNvGrpSpPr/>
          <p:nvPr/>
        </p:nvGrpSpPr>
        <p:grpSpPr>
          <a:xfrm>
            <a:off x="5562600" y="4038600"/>
            <a:ext cx="1219200" cy="1371600"/>
            <a:chOff x="5334000" y="4267200"/>
            <a:chExt cx="1219200" cy="1371600"/>
          </a:xfrm>
        </p:grpSpPr>
        <p:grpSp>
          <p:nvGrpSpPr>
            <p:cNvPr id="7" name="Group 18"/>
            <p:cNvGrpSpPr/>
            <p:nvPr/>
          </p:nvGrpSpPr>
          <p:grpSpPr>
            <a:xfrm>
              <a:off x="5334000" y="4267200"/>
              <a:ext cx="1219200" cy="228600"/>
              <a:chOff x="5410200" y="4267200"/>
              <a:chExt cx="1219200" cy="228600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54102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57150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60198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63246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" name="Group 19"/>
            <p:cNvGrpSpPr/>
            <p:nvPr/>
          </p:nvGrpSpPr>
          <p:grpSpPr>
            <a:xfrm>
              <a:off x="5334000" y="4495800"/>
              <a:ext cx="1219200" cy="228600"/>
              <a:chOff x="5410200" y="4267200"/>
              <a:chExt cx="1219200" cy="228600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54102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57150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60198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63246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" name="Group 34"/>
            <p:cNvGrpSpPr/>
            <p:nvPr/>
          </p:nvGrpSpPr>
          <p:grpSpPr>
            <a:xfrm>
              <a:off x="5334000" y="4724400"/>
              <a:ext cx="1219200" cy="228600"/>
              <a:chOff x="5410200" y="4267200"/>
              <a:chExt cx="1219200" cy="228600"/>
            </a:xfrm>
          </p:grpSpPr>
          <p:sp>
            <p:nvSpPr>
              <p:cNvPr id="36" name="Rectangle 35"/>
              <p:cNvSpPr/>
              <p:nvPr/>
            </p:nvSpPr>
            <p:spPr>
              <a:xfrm>
                <a:off x="54102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57150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60198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63246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" name="Group 39"/>
            <p:cNvGrpSpPr/>
            <p:nvPr/>
          </p:nvGrpSpPr>
          <p:grpSpPr>
            <a:xfrm>
              <a:off x="5334000" y="4953000"/>
              <a:ext cx="1219200" cy="228600"/>
              <a:chOff x="5410200" y="4267200"/>
              <a:chExt cx="1219200" cy="228600"/>
            </a:xfrm>
          </p:grpSpPr>
          <p:sp>
            <p:nvSpPr>
              <p:cNvPr id="41" name="Rectangle 40"/>
              <p:cNvSpPr/>
              <p:nvPr/>
            </p:nvSpPr>
            <p:spPr>
              <a:xfrm>
                <a:off x="54102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57150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60198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63246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" name="Group 64"/>
            <p:cNvGrpSpPr/>
            <p:nvPr/>
          </p:nvGrpSpPr>
          <p:grpSpPr>
            <a:xfrm>
              <a:off x="5334000" y="5181600"/>
              <a:ext cx="1219200" cy="228600"/>
              <a:chOff x="5410200" y="4267200"/>
              <a:chExt cx="1219200" cy="228600"/>
            </a:xfrm>
          </p:grpSpPr>
          <p:sp>
            <p:nvSpPr>
              <p:cNvPr id="66" name="Rectangle 65"/>
              <p:cNvSpPr/>
              <p:nvPr/>
            </p:nvSpPr>
            <p:spPr>
              <a:xfrm>
                <a:off x="54102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57150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60198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63246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" name="Group 69"/>
            <p:cNvGrpSpPr/>
            <p:nvPr/>
          </p:nvGrpSpPr>
          <p:grpSpPr>
            <a:xfrm>
              <a:off x="5334000" y="5410200"/>
              <a:ext cx="1219200" cy="228600"/>
              <a:chOff x="5410200" y="4267200"/>
              <a:chExt cx="1219200" cy="228600"/>
            </a:xfrm>
          </p:grpSpPr>
          <p:sp>
            <p:nvSpPr>
              <p:cNvPr id="71" name="Rectangle 70"/>
              <p:cNvSpPr/>
              <p:nvPr/>
            </p:nvSpPr>
            <p:spPr>
              <a:xfrm>
                <a:off x="54102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57150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60198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63246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9" name="Group 76"/>
          <p:cNvGrpSpPr/>
          <p:nvPr/>
        </p:nvGrpSpPr>
        <p:grpSpPr>
          <a:xfrm>
            <a:off x="6934200" y="4038600"/>
            <a:ext cx="1219200" cy="1371600"/>
            <a:chOff x="6629400" y="4267200"/>
            <a:chExt cx="1219200" cy="1371600"/>
          </a:xfrm>
        </p:grpSpPr>
        <p:grpSp>
          <p:nvGrpSpPr>
            <p:cNvPr id="20" name="Group 24"/>
            <p:cNvGrpSpPr/>
            <p:nvPr/>
          </p:nvGrpSpPr>
          <p:grpSpPr>
            <a:xfrm>
              <a:off x="6629400" y="4267200"/>
              <a:ext cx="1219200" cy="228600"/>
              <a:chOff x="5410200" y="4267200"/>
              <a:chExt cx="1219200" cy="228600"/>
            </a:xfrm>
          </p:grpSpPr>
          <p:sp>
            <p:nvSpPr>
              <p:cNvPr id="26" name="Rectangle 25"/>
              <p:cNvSpPr/>
              <p:nvPr/>
            </p:nvSpPr>
            <p:spPr>
              <a:xfrm>
                <a:off x="54102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57150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60198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63246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5" name="Group 29"/>
            <p:cNvGrpSpPr/>
            <p:nvPr/>
          </p:nvGrpSpPr>
          <p:grpSpPr>
            <a:xfrm>
              <a:off x="6629400" y="4495800"/>
              <a:ext cx="1219200" cy="228600"/>
              <a:chOff x="5410200" y="4267200"/>
              <a:chExt cx="1219200" cy="228600"/>
            </a:xfrm>
          </p:grpSpPr>
          <p:sp>
            <p:nvSpPr>
              <p:cNvPr id="31" name="Rectangle 30"/>
              <p:cNvSpPr/>
              <p:nvPr/>
            </p:nvSpPr>
            <p:spPr>
              <a:xfrm>
                <a:off x="54102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57150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60198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63246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0" name="Group 44"/>
            <p:cNvGrpSpPr/>
            <p:nvPr/>
          </p:nvGrpSpPr>
          <p:grpSpPr>
            <a:xfrm>
              <a:off x="6629400" y="4724400"/>
              <a:ext cx="1219200" cy="228600"/>
              <a:chOff x="5410200" y="4267200"/>
              <a:chExt cx="1219200" cy="228600"/>
            </a:xfrm>
          </p:grpSpPr>
          <p:sp>
            <p:nvSpPr>
              <p:cNvPr id="46" name="Rectangle 45"/>
              <p:cNvSpPr/>
              <p:nvPr/>
            </p:nvSpPr>
            <p:spPr>
              <a:xfrm>
                <a:off x="54102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57150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60198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63246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5" name="Group 49"/>
            <p:cNvGrpSpPr/>
            <p:nvPr/>
          </p:nvGrpSpPr>
          <p:grpSpPr>
            <a:xfrm>
              <a:off x="6629400" y="4953000"/>
              <a:ext cx="1219200" cy="228600"/>
              <a:chOff x="5410200" y="4267200"/>
              <a:chExt cx="1219200" cy="228600"/>
            </a:xfrm>
          </p:grpSpPr>
          <p:sp>
            <p:nvSpPr>
              <p:cNvPr id="51" name="Rectangle 50"/>
              <p:cNvSpPr/>
              <p:nvPr/>
            </p:nvSpPr>
            <p:spPr>
              <a:xfrm>
                <a:off x="54102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57150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60198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63246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0" name="Group 54"/>
            <p:cNvGrpSpPr/>
            <p:nvPr/>
          </p:nvGrpSpPr>
          <p:grpSpPr>
            <a:xfrm>
              <a:off x="6629400" y="5181600"/>
              <a:ext cx="1219200" cy="228600"/>
              <a:chOff x="5410200" y="4267200"/>
              <a:chExt cx="1219200" cy="228600"/>
            </a:xfrm>
          </p:grpSpPr>
          <p:sp>
            <p:nvSpPr>
              <p:cNvPr id="56" name="Rectangle 55"/>
              <p:cNvSpPr/>
              <p:nvPr/>
            </p:nvSpPr>
            <p:spPr>
              <a:xfrm>
                <a:off x="54102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57150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60198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63246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5" name="Group 59"/>
            <p:cNvGrpSpPr/>
            <p:nvPr/>
          </p:nvGrpSpPr>
          <p:grpSpPr>
            <a:xfrm>
              <a:off x="6629400" y="5410200"/>
              <a:ext cx="1219200" cy="228600"/>
              <a:chOff x="5410200" y="4267200"/>
              <a:chExt cx="1219200" cy="228600"/>
            </a:xfrm>
          </p:grpSpPr>
          <p:sp>
            <p:nvSpPr>
              <p:cNvPr id="61" name="Rectangle 60"/>
              <p:cNvSpPr/>
              <p:nvPr/>
            </p:nvSpPr>
            <p:spPr>
              <a:xfrm>
                <a:off x="54102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57150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60198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6324600" y="4267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78" name="Flowchart: Alternate Process 77"/>
          <p:cNvSpPr/>
          <p:nvPr/>
        </p:nvSpPr>
        <p:spPr>
          <a:xfrm>
            <a:off x="685800" y="5715000"/>
            <a:ext cx="1447800" cy="609600"/>
          </a:xfrm>
          <a:prstGeom prst="flowChartAlternateProces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Trace Data</a:t>
            </a:r>
            <a:endParaRPr lang="en-US" dirty="0"/>
          </a:p>
        </p:txBody>
      </p:sp>
      <p:sp>
        <p:nvSpPr>
          <p:cNvPr id="87" name="Curved Left Arrow 86"/>
          <p:cNvSpPr/>
          <p:nvPr/>
        </p:nvSpPr>
        <p:spPr>
          <a:xfrm>
            <a:off x="5181600" y="4419600"/>
            <a:ext cx="609600" cy="838200"/>
          </a:xfrm>
          <a:prstGeom prst="curvedLef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8" name="Flowchart: Alternate Process 87"/>
          <p:cNvSpPr/>
          <p:nvPr/>
        </p:nvSpPr>
        <p:spPr>
          <a:xfrm>
            <a:off x="3810000" y="4800600"/>
            <a:ext cx="1447800" cy="609600"/>
          </a:xfrm>
          <a:prstGeom prst="flowChartAlternateProces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L1 Misses</a:t>
            </a:r>
            <a:endParaRPr lang="en-US" dirty="0"/>
          </a:p>
        </p:txBody>
      </p:sp>
      <p:sp>
        <p:nvSpPr>
          <p:cNvPr id="89" name="Right Arrow 88"/>
          <p:cNvSpPr/>
          <p:nvPr/>
        </p:nvSpPr>
        <p:spPr>
          <a:xfrm>
            <a:off x="5257800" y="4876800"/>
            <a:ext cx="838200" cy="38100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lowchart: Alternate Process 89"/>
          <p:cNvSpPr/>
          <p:nvPr/>
        </p:nvSpPr>
        <p:spPr>
          <a:xfrm>
            <a:off x="3886200" y="3657600"/>
            <a:ext cx="1295400" cy="609600"/>
          </a:xfrm>
          <a:prstGeom prst="flowChartAlternateProces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Statistics</a:t>
            </a:r>
            <a:endParaRPr lang="en-US" dirty="0"/>
          </a:p>
        </p:txBody>
      </p:sp>
      <p:sp>
        <p:nvSpPr>
          <p:cNvPr id="91" name="Flowchart: Alternate Process 90"/>
          <p:cNvSpPr/>
          <p:nvPr/>
        </p:nvSpPr>
        <p:spPr>
          <a:xfrm>
            <a:off x="685800" y="5715000"/>
            <a:ext cx="1447800" cy="609600"/>
          </a:xfrm>
          <a:prstGeom prst="flowChartAlternateProces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Trace Data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2222 " pathEditMode="relative" ptsTypes="AA">
                                      <p:cBhvr>
                                        <p:cTn id="6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0.22222 L 0.34583 -0.2222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3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3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11111E-6 L -0.3375 -1.11111E-6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  <p:bldP spid="81" grpId="0" animBg="1"/>
      <p:bldP spid="78" grpId="1" animBg="1"/>
      <p:bldP spid="78" grpId="2" animBg="1"/>
      <p:bldP spid="78" grpId="3" animBg="1"/>
      <p:bldP spid="87" grpId="0" animBg="1"/>
      <p:bldP spid="87" grpId="1" animBg="1"/>
      <p:bldP spid="88" grpId="0" animBg="1"/>
      <p:bldP spid="88" grpId="1" animBg="1"/>
      <p:bldP spid="89" grpId="0" animBg="1"/>
      <p:bldP spid="89" grpId="1" animBg="1"/>
      <p:bldP spid="90" grpId="0" animBg="1"/>
      <p:bldP spid="90" grpId="1" animBg="1"/>
      <p:bldP spid="90" grpId="2" animBg="1"/>
      <p:bldP spid="9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7401</TotalTime>
  <Words>828</Words>
  <Application>Microsoft Office PowerPoint</Application>
  <PresentationFormat>On-screen Show (4:3)</PresentationFormat>
  <Paragraphs>204</Paragraphs>
  <Slides>24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Urban</vt:lpstr>
      <vt:lpstr>Scalable Multi-Cache  Simulation Using GPUs</vt:lpstr>
      <vt:lpstr>Background</vt:lpstr>
      <vt:lpstr>Parallel Simulation Overview</vt:lpstr>
      <vt:lpstr>Contributions</vt:lpstr>
      <vt:lpstr>Outline</vt:lpstr>
      <vt:lpstr>CUDA Dataflow</vt:lpstr>
      <vt:lpstr>Dataflow – Concurrent CPU/GPU</vt:lpstr>
      <vt:lpstr>Dataflow – Concurrent Kernels</vt:lpstr>
      <vt:lpstr>GPU-driven Cache Simulation</vt:lpstr>
      <vt:lpstr>GPU-driven Cache Simulation</vt:lpstr>
      <vt:lpstr>Block-to-Block Interactions</vt:lpstr>
      <vt:lpstr>Evaluation</vt:lpstr>
      <vt:lpstr>Private L2</vt:lpstr>
      <vt:lpstr>Shared L2</vt:lpstr>
      <vt:lpstr>Inaccuracy from Thread Interaction</vt:lpstr>
      <vt:lpstr>Controlling Error</vt:lpstr>
      <vt:lpstr>Invalidation – Performance vs Error</vt:lpstr>
      <vt:lpstr>Shared L2 – Miss Rate Error</vt:lpstr>
      <vt:lpstr>Concurrent Execution</vt:lpstr>
      <vt:lpstr>Concurrent Execution Speedup</vt:lpstr>
      <vt:lpstr>CUDA Block Mapping</vt:lpstr>
      <vt:lpstr>Block Mapping - Scaling</vt:lpstr>
      <vt:lpstr>Conclusions</vt:lpstr>
      <vt:lpstr>Future Work</vt:lpstr>
    </vt:vector>
  </TitlesOfParts>
  <Company>University pf Pittsburgh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Scalable Multi-Cache Simulation Using GPUs</dc:title>
  <dc:creator>Michael Moeng</dc:creator>
  <cp:lastModifiedBy>Michael Moeng</cp:lastModifiedBy>
  <cp:revision>540</cp:revision>
  <dcterms:created xsi:type="dcterms:W3CDTF">2011-07-19T05:31:15Z</dcterms:created>
  <dcterms:modified xsi:type="dcterms:W3CDTF">2011-07-26T00:18:26Z</dcterms:modified>
</cp:coreProperties>
</file>