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323" r:id="rId2"/>
    <p:sldId id="288" r:id="rId3"/>
    <p:sldId id="295" r:id="rId4"/>
    <p:sldId id="290" r:id="rId5"/>
    <p:sldId id="296" r:id="rId6"/>
    <p:sldId id="297" r:id="rId7"/>
    <p:sldId id="258" r:id="rId8"/>
    <p:sldId id="259" r:id="rId9"/>
    <p:sldId id="260" r:id="rId10"/>
    <p:sldId id="261" r:id="rId11"/>
    <p:sldId id="294" r:id="rId12"/>
    <p:sldId id="316" r:id="rId13"/>
    <p:sldId id="274" r:id="rId14"/>
    <p:sldId id="275" r:id="rId15"/>
    <p:sldId id="318" r:id="rId16"/>
    <p:sldId id="317" r:id="rId17"/>
    <p:sldId id="319" r:id="rId18"/>
    <p:sldId id="299" r:id="rId19"/>
    <p:sldId id="300" r:id="rId20"/>
    <p:sldId id="301" r:id="rId21"/>
    <p:sldId id="302" r:id="rId22"/>
    <p:sldId id="303" r:id="rId23"/>
    <p:sldId id="304" r:id="rId24"/>
    <p:sldId id="326" r:id="rId25"/>
    <p:sldId id="305" r:id="rId26"/>
    <p:sldId id="314" r:id="rId27"/>
    <p:sldId id="306" r:id="rId28"/>
    <p:sldId id="307" r:id="rId29"/>
    <p:sldId id="310" r:id="rId30"/>
    <p:sldId id="315" r:id="rId31"/>
    <p:sldId id="308" r:id="rId32"/>
    <p:sldId id="309" r:id="rId33"/>
    <p:sldId id="320" r:id="rId34"/>
    <p:sldId id="321" r:id="rId35"/>
    <p:sldId id="32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F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AppData\Local\Temp\figure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AppData\Local\Temp\figure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eval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7'!$A$6</c:f>
              <c:strCache>
                <c:ptCount val="1"/>
                <c:pt idx="0">
                  <c:v>RDIS-3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'fig 7'!$B$5:$F$5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7'!$B$6:$F$6</c:f>
              <c:numCache>
                <c:formatCode>0.00</c:formatCode>
                <c:ptCount val="5"/>
                <c:pt idx="0">
                  <c:v>21.0656</c:v>
                </c:pt>
                <c:pt idx="1">
                  <c:v>26.8032</c:v>
                </c:pt>
                <c:pt idx="2">
                  <c:v>35.33</c:v>
                </c:pt>
                <c:pt idx="3">
                  <c:v>45.46</c:v>
                </c:pt>
                <c:pt idx="4" formatCode="General">
                  <c:v>60.16</c:v>
                </c:pt>
              </c:numCache>
            </c:numRef>
          </c:val>
        </c:ser>
        <c:ser>
          <c:idx val="1"/>
          <c:order val="1"/>
          <c:tx>
            <c:strRef>
              <c:f>'fig 7'!$A$7</c:f>
              <c:strCache>
                <c:ptCount val="1"/>
                <c:pt idx="0">
                  <c:v>RDIS-7</c:v>
                </c:pt>
              </c:strCache>
            </c:strRef>
          </c:tx>
          <c:invertIfNegative val="0"/>
          <c:dLbls>
            <c:delete val="1"/>
          </c:dLbls>
          <c:cat>
            <c:strRef>
              <c:f>'fig 7'!$B$5:$F$5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7'!$B$7:$F$7</c:f>
              <c:numCache>
                <c:formatCode>0.00</c:formatCode>
                <c:ptCount val="5"/>
                <c:pt idx="0">
                  <c:v>26.4</c:v>
                </c:pt>
                <c:pt idx="1">
                  <c:v>35.235500000000002</c:v>
                </c:pt>
                <c:pt idx="2" formatCode="General">
                  <c:v>47.51</c:v>
                </c:pt>
                <c:pt idx="3">
                  <c:v>63.46</c:v>
                </c:pt>
                <c:pt idx="4">
                  <c:v>85.7</c:v>
                </c:pt>
              </c:numCache>
            </c:numRef>
          </c:val>
        </c:ser>
        <c:ser>
          <c:idx val="2"/>
          <c:order val="2"/>
          <c:tx>
            <c:strRef>
              <c:f>'fig 7'!$A$8</c:f>
              <c:strCache>
                <c:ptCount val="1"/>
                <c:pt idx="0">
                  <c:v>RDIS-max</c:v>
                </c:pt>
              </c:strCache>
            </c:strRef>
          </c:tx>
          <c:spPr>
            <a:pattFill prst="ltUpDi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c:spPr>
          <c:invertIfNegative val="0"/>
          <c:dLbls>
            <c:delete val="1"/>
          </c:dLbls>
          <c:cat>
            <c:strRef>
              <c:f>'fig 7'!$B$5:$F$5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7'!$B$8:$F$8</c:f>
              <c:numCache>
                <c:formatCode>0.00</c:formatCode>
                <c:ptCount val="5"/>
                <c:pt idx="0">
                  <c:v>26.85</c:v>
                </c:pt>
                <c:pt idx="1">
                  <c:v>36.340000000000003</c:v>
                </c:pt>
                <c:pt idx="2" formatCode="General">
                  <c:v>49.93</c:v>
                </c:pt>
                <c:pt idx="3">
                  <c:v>69.290000000000006</c:v>
                </c:pt>
                <c:pt idx="4">
                  <c:v>94.32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7"/>
        <c:overlap val="-25"/>
        <c:axId val="90882816"/>
        <c:axId val="90884352"/>
      </c:barChart>
      <c:catAx>
        <c:axId val="90882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90884352"/>
        <c:crosses val="autoZero"/>
        <c:auto val="1"/>
        <c:lblAlgn val="ctr"/>
        <c:lblOffset val="100"/>
        <c:noMultiLvlLbl val="0"/>
      </c:catAx>
      <c:valAx>
        <c:axId val="90884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Avg. # of faults tolerated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9088281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5098135770604407"/>
          <c:y val="0.18086953219316995"/>
          <c:w val="0.37574136105032746"/>
          <c:h val="7.9133798172534853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" pitchFamily="18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046957541695432E-2"/>
          <c:y val="6.3542494042891182E-2"/>
          <c:w val="0.88440572076684387"/>
          <c:h val="0.69175677901263144"/>
        </c:manualLayout>
      </c:layout>
      <c:scatterChart>
        <c:scatterStyle val="lineMarker"/>
        <c:varyColors val="0"/>
        <c:ser>
          <c:idx val="2"/>
          <c:order val="0"/>
          <c:tx>
            <c:v>SAFER 128</c:v>
          </c:tx>
          <c:spPr>
            <a:ln w="19050">
              <a:solidFill>
                <a:schemeClr val="accent3">
                  <a:lumMod val="50000"/>
                </a:schemeClr>
              </a:solidFill>
            </a:ln>
          </c:spPr>
          <c:marker>
            <c:symbol val="plus"/>
            <c:size val="4"/>
            <c:spPr>
              <a:noFill/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xVal>
            <c:numRef>
              <c:f>'Figure 8-10(2048)'!$A$3:$A$81</c:f>
              <c:numCache>
                <c:formatCode>General</c:formatCode>
                <c:ptCount val="7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</c:numCache>
            </c:numRef>
          </c:xVal>
          <c:yVal>
            <c:numRef>
              <c:f>'Figure 8-10(2048)'!$I$3:$I$81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5.9007000000000032E-2</c:v>
                </c:pt>
                <c:pt idx="7">
                  <c:v>0.12122999999999995</c:v>
                </c:pt>
                <c:pt idx="8">
                  <c:v>0.18608199999999997</c:v>
                </c:pt>
                <c:pt idx="9">
                  <c:v>0.25178199999999995</c:v>
                </c:pt>
                <c:pt idx="10">
                  <c:v>0.31782999999999995</c:v>
                </c:pt>
                <c:pt idx="11">
                  <c:v>0.38317699999999999</c:v>
                </c:pt>
                <c:pt idx="12">
                  <c:v>0.44694699999999998</c:v>
                </c:pt>
                <c:pt idx="13">
                  <c:v>0.50833299999999992</c:v>
                </c:pt>
                <c:pt idx="14">
                  <c:v>0.56683700000000004</c:v>
                </c:pt>
                <c:pt idx="15">
                  <c:v>0.621201</c:v>
                </c:pt>
                <c:pt idx="16">
                  <c:v>0.67177500000000001</c:v>
                </c:pt>
                <c:pt idx="17">
                  <c:v>0.71784399999999993</c:v>
                </c:pt>
                <c:pt idx="18">
                  <c:v>0.75968599999999997</c:v>
                </c:pt>
                <c:pt idx="19">
                  <c:v>0.79701</c:v>
                </c:pt>
                <c:pt idx="20">
                  <c:v>0.83008000000000004</c:v>
                </c:pt>
                <c:pt idx="21">
                  <c:v>0.85902199999999995</c:v>
                </c:pt>
                <c:pt idx="22">
                  <c:v>0.88409899999999997</c:v>
                </c:pt>
                <c:pt idx="23">
                  <c:v>0.90559400000000001</c:v>
                </c:pt>
                <c:pt idx="24">
                  <c:v>0.92371300000000001</c:v>
                </c:pt>
                <c:pt idx="25">
                  <c:v>0.939114</c:v>
                </c:pt>
                <c:pt idx="26">
                  <c:v>0.95188600000000001</c:v>
                </c:pt>
                <c:pt idx="27">
                  <c:v>0.96247499999999997</c:v>
                </c:pt>
                <c:pt idx="28">
                  <c:v>0.97073500000000001</c:v>
                </c:pt>
                <c:pt idx="29">
                  <c:v>0.97751500000000002</c:v>
                </c:pt>
                <c:pt idx="30">
                  <c:v>0.98299400000000003</c:v>
                </c:pt>
                <c:pt idx="31">
                  <c:v>0.987147</c:v>
                </c:pt>
                <c:pt idx="32">
                  <c:v>0.99047099999999999</c:v>
                </c:pt>
                <c:pt idx="33">
                  <c:v>0.99287499999999995</c:v>
                </c:pt>
                <c:pt idx="34">
                  <c:v>0.99482899999999996</c:v>
                </c:pt>
                <c:pt idx="35">
                  <c:v>0.996282</c:v>
                </c:pt>
                <c:pt idx="36">
                  <c:v>0.99735499999999999</c:v>
                </c:pt>
                <c:pt idx="37">
                  <c:v>0.99814999999999998</c:v>
                </c:pt>
                <c:pt idx="38">
                  <c:v>0.99870099999999995</c:v>
                </c:pt>
                <c:pt idx="39">
                  <c:v>0.99909999999999999</c:v>
                </c:pt>
                <c:pt idx="40">
                  <c:v>0.99938099999999996</c:v>
                </c:pt>
                <c:pt idx="41">
                  <c:v>0.99956199999999995</c:v>
                </c:pt>
                <c:pt idx="42">
                  <c:v>0.99971699999999997</c:v>
                </c:pt>
                <c:pt idx="43">
                  <c:v>0.99980599999999997</c:v>
                </c:pt>
                <c:pt idx="44">
                  <c:v>0.99988600000000005</c:v>
                </c:pt>
                <c:pt idx="45">
                  <c:v>0.99993200000000004</c:v>
                </c:pt>
                <c:pt idx="46">
                  <c:v>0.99994700000000003</c:v>
                </c:pt>
                <c:pt idx="47">
                  <c:v>0.99996700000000005</c:v>
                </c:pt>
                <c:pt idx="48">
                  <c:v>0.99997899999999995</c:v>
                </c:pt>
                <c:pt idx="49">
                  <c:v>0.99998699999999996</c:v>
                </c:pt>
                <c:pt idx="50">
                  <c:v>0.99999099999999996</c:v>
                </c:pt>
                <c:pt idx="51">
                  <c:v>0.99999300000000002</c:v>
                </c:pt>
                <c:pt idx="52">
                  <c:v>0.999996</c:v>
                </c:pt>
                <c:pt idx="53">
                  <c:v>0.99999800000000005</c:v>
                </c:pt>
                <c:pt idx="54">
                  <c:v>0.99999800000000005</c:v>
                </c:pt>
                <c:pt idx="55">
                  <c:v>0.99999800000000005</c:v>
                </c:pt>
                <c:pt idx="56">
                  <c:v>0.99999800000000005</c:v>
                </c:pt>
                <c:pt idx="57">
                  <c:v>0.99999800000000005</c:v>
                </c:pt>
                <c:pt idx="58">
                  <c:v>0.99999800000000005</c:v>
                </c:pt>
                <c:pt idx="59">
                  <c:v>0.99999800000000005</c:v>
                </c:pt>
                <c:pt idx="60">
                  <c:v>0.99999800000000005</c:v>
                </c:pt>
                <c:pt idx="61">
                  <c:v>0.99999800000000005</c:v>
                </c:pt>
                <c:pt idx="62">
                  <c:v>0.99999800000000005</c:v>
                </c:pt>
                <c:pt idx="63">
                  <c:v>0.99999800000000005</c:v>
                </c:pt>
                <c:pt idx="64">
                  <c:v>0.99999800000000005</c:v>
                </c:pt>
                <c:pt idx="65">
                  <c:v>0.99999800000000005</c:v>
                </c:pt>
                <c:pt idx="66">
                  <c:v>0.99999800000000005</c:v>
                </c:pt>
                <c:pt idx="67">
                  <c:v>0.99999800000000005</c:v>
                </c:pt>
                <c:pt idx="68">
                  <c:v>0.99999800000000005</c:v>
                </c:pt>
                <c:pt idx="69">
                  <c:v>0.99999800000000005</c:v>
                </c:pt>
                <c:pt idx="70">
                  <c:v>0.99999800000000005</c:v>
                </c:pt>
                <c:pt idx="71">
                  <c:v>0.99999800000000005</c:v>
                </c:pt>
                <c:pt idx="72">
                  <c:v>0.99999800000000005</c:v>
                </c:pt>
                <c:pt idx="73">
                  <c:v>0.99999800000000005</c:v>
                </c:pt>
                <c:pt idx="74">
                  <c:v>0.99999800000000005</c:v>
                </c:pt>
                <c:pt idx="75">
                  <c:v>0.99999800000000005</c:v>
                </c:pt>
                <c:pt idx="76">
                  <c:v>0.99999800000000005</c:v>
                </c:pt>
                <c:pt idx="77">
                  <c:v>0.99999800000000005</c:v>
                </c:pt>
                <c:pt idx="78">
                  <c:v>0.99999800000000005</c:v>
                </c:pt>
              </c:numCache>
            </c:numRef>
          </c:yVal>
          <c:smooth val="0"/>
        </c:ser>
        <c:ser>
          <c:idx val="1"/>
          <c:order val="1"/>
          <c:tx>
            <c:v>SAFER 256</c:v>
          </c:tx>
          <c:spPr>
            <a:ln w="19050">
              <a:solidFill>
                <a:srgbClr val="C00000"/>
              </a:solidFill>
            </a:ln>
          </c:spPr>
          <c:marker>
            <c:symbol val="triangle"/>
            <c:size val="4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'Figure 8-10(2048)'!$A$3:$A$70</c:f>
              <c:numCache>
                <c:formatCode>General</c:formatCode>
                <c:ptCount val="6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</c:numCache>
            </c:numRef>
          </c:xVal>
          <c:yVal>
            <c:numRef>
              <c:f>'Figure 8-10(2048)'!$H$3:$H$70</c:f>
              <c:numCache>
                <c:formatCode>General</c:formatCode>
                <c:ptCount val="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3.0596999999999985E-2</c:v>
                </c:pt>
                <c:pt idx="8">
                  <c:v>6.3915000000000055E-2</c:v>
                </c:pt>
                <c:pt idx="9">
                  <c:v>9.8988999999999994E-2</c:v>
                </c:pt>
                <c:pt idx="10">
                  <c:v>0.13596600000000003</c:v>
                </c:pt>
                <c:pt idx="11">
                  <c:v>0.17493899999999996</c:v>
                </c:pt>
                <c:pt idx="12">
                  <c:v>0.21468399999999999</c:v>
                </c:pt>
                <c:pt idx="13">
                  <c:v>0.25536400000000004</c:v>
                </c:pt>
                <c:pt idx="14">
                  <c:v>0.29665600000000003</c:v>
                </c:pt>
                <c:pt idx="15">
                  <c:v>0.33801199999999998</c:v>
                </c:pt>
                <c:pt idx="16">
                  <c:v>0.37915900000000002</c:v>
                </c:pt>
                <c:pt idx="17">
                  <c:v>0.42009600000000002</c:v>
                </c:pt>
                <c:pt idx="18">
                  <c:v>0.46043900000000004</c:v>
                </c:pt>
                <c:pt idx="19">
                  <c:v>0.49952700000000005</c:v>
                </c:pt>
                <c:pt idx="20">
                  <c:v>0.53758299999999992</c:v>
                </c:pt>
                <c:pt idx="21">
                  <c:v>0.57444099999999998</c:v>
                </c:pt>
                <c:pt idx="22">
                  <c:v>0.60943900000000006</c:v>
                </c:pt>
                <c:pt idx="23">
                  <c:v>0.64336700000000002</c:v>
                </c:pt>
                <c:pt idx="24">
                  <c:v>0.67569299999999999</c:v>
                </c:pt>
                <c:pt idx="25">
                  <c:v>0.705932</c:v>
                </c:pt>
                <c:pt idx="26">
                  <c:v>0.73460100000000006</c:v>
                </c:pt>
                <c:pt idx="27">
                  <c:v>0.76137299999999997</c:v>
                </c:pt>
                <c:pt idx="28">
                  <c:v>0.78603100000000004</c:v>
                </c:pt>
                <c:pt idx="29">
                  <c:v>0.80901800000000001</c:v>
                </c:pt>
                <c:pt idx="30">
                  <c:v>0.83022899999999999</c:v>
                </c:pt>
                <c:pt idx="31">
                  <c:v>0.849719</c:v>
                </c:pt>
                <c:pt idx="32">
                  <c:v>0.86746400000000001</c:v>
                </c:pt>
                <c:pt idx="33">
                  <c:v>0.88378100000000004</c:v>
                </c:pt>
                <c:pt idx="34">
                  <c:v>0.89835299999999996</c:v>
                </c:pt>
                <c:pt idx="35">
                  <c:v>0.91154400000000002</c:v>
                </c:pt>
                <c:pt idx="36">
                  <c:v>0.92337599999999997</c:v>
                </c:pt>
                <c:pt idx="37">
                  <c:v>0.93399999999999994</c:v>
                </c:pt>
                <c:pt idx="38">
                  <c:v>0.94311199999999995</c:v>
                </c:pt>
                <c:pt idx="39">
                  <c:v>0.95119799999999999</c:v>
                </c:pt>
                <c:pt idx="40">
                  <c:v>0.95829600000000004</c:v>
                </c:pt>
                <c:pt idx="41">
                  <c:v>0.964507</c:v>
                </c:pt>
                <c:pt idx="42">
                  <c:v>0.96996499999999997</c:v>
                </c:pt>
                <c:pt idx="43">
                  <c:v>0.97457499999999997</c:v>
                </c:pt>
                <c:pt idx="44">
                  <c:v>0.97863900000000004</c:v>
                </c:pt>
                <c:pt idx="45">
                  <c:v>0.98214199999999996</c:v>
                </c:pt>
                <c:pt idx="46">
                  <c:v>0.985155</c:v>
                </c:pt>
                <c:pt idx="47">
                  <c:v>0.98765999999999998</c:v>
                </c:pt>
                <c:pt idx="48">
                  <c:v>0.98985999999999996</c:v>
                </c:pt>
                <c:pt idx="49">
                  <c:v>0.99161600000000005</c:v>
                </c:pt>
                <c:pt idx="50">
                  <c:v>0.99314899999999995</c:v>
                </c:pt>
                <c:pt idx="51">
                  <c:v>0.99445399999999995</c:v>
                </c:pt>
                <c:pt idx="52">
                  <c:v>0.99550700000000003</c:v>
                </c:pt>
                <c:pt idx="53">
                  <c:v>0.99634199999999995</c:v>
                </c:pt>
                <c:pt idx="54">
                  <c:v>0.99701399999999996</c:v>
                </c:pt>
                <c:pt idx="55">
                  <c:v>0.99759200000000003</c:v>
                </c:pt>
                <c:pt idx="56">
                  <c:v>0.99808200000000002</c:v>
                </c:pt>
                <c:pt idx="57">
                  <c:v>0.99849699999999997</c:v>
                </c:pt>
                <c:pt idx="58">
                  <c:v>0.99882899999999997</c:v>
                </c:pt>
                <c:pt idx="59">
                  <c:v>0.99905600000000006</c:v>
                </c:pt>
                <c:pt idx="60">
                  <c:v>0.99926099999999995</c:v>
                </c:pt>
                <c:pt idx="61">
                  <c:v>0.99942299999999995</c:v>
                </c:pt>
                <c:pt idx="62">
                  <c:v>0.99955000000000005</c:v>
                </c:pt>
                <c:pt idx="63">
                  <c:v>0.99965400000000004</c:v>
                </c:pt>
                <c:pt idx="64">
                  <c:v>0.99973500000000004</c:v>
                </c:pt>
                <c:pt idx="65">
                  <c:v>0.99979300000000004</c:v>
                </c:pt>
                <c:pt idx="66">
                  <c:v>0.999838</c:v>
                </c:pt>
                <c:pt idx="67">
                  <c:v>0.99987899999999996</c:v>
                </c:pt>
              </c:numCache>
            </c:numRef>
          </c:yVal>
          <c:smooth val="0"/>
        </c:ser>
        <c:ser>
          <c:idx val="0"/>
          <c:order val="2"/>
          <c:tx>
            <c:v>RDIS-3</c:v>
          </c:tx>
          <c:spPr>
            <a:ln w="1905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4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xVal>
            <c:numRef>
              <c:f>'Figure 8-10(2048)'!$A$3:$A$70</c:f>
              <c:numCache>
                <c:formatCode>General</c:formatCode>
                <c:ptCount val="6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</c:numCache>
            </c:numRef>
          </c:xVal>
          <c:yVal>
            <c:numRef>
              <c:f>'Figure 8-10(2048)'!$D$3:$D$70</c:f>
              <c:numCache>
                <c:formatCode>General</c:formatCode>
                <c:ptCount val="68"/>
                <c:pt idx="0">
                  <c:v>0</c:v>
                </c:pt>
                <c:pt idx="1">
                  <c:v>1.9999999999999999E-6</c:v>
                </c:pt>
                <c:pt idx="2">
                  <c:v>5.0000000000000004E-6</c:v>
                </c:pt>
                <c:pt idx="3">
                  <c:v>1.4E-5</c:v>
                </c:pt>
                <c:pt idx="4">
                  <c:v>4.1999999999999998E-5</c:v>
                </c:pt>
                <c:pt idx="5">
                  <c:v>1.02E-4</c:v>
                </c:pt>
                <c:pt idx="6">
                  <c:v>1.8999999999999998E-4</c:v>
                </c:pt>
                <c:pt idx="7">
                  <c:v>3.39E-4</c:v>
                </c:pt>
                <c:pt idx="8">
                  <c:v>5.6999999999999998E-4</c:v>
                </c:pt>
                <c:pt idx="9">
                  <c:v>9.3399999999999993E-4</c:v>
                </c:pt>
                <c:pt idx="10">
                  <c:v>1.5349999999999999E-3</c:v>
                </c:pt>
                <c:pt idx="11">
                  <c:v>2.3369999999999997E-3</c:v>
                </c:pt>
                <c:pt idx="12">
                  <c:v>3.7130000000000002E-3</c:v>
                </c:pt>
                <c:pt idx="13">
                  <c:v>5.7229999999999998E-3</c:v>
                </c:pt>
                <c:pt idx="14">
                  <c:v>8.3440000000000007E-3</c:v>
                </c:pt>
                <c:pt idx="15">
                  <c:v>1.1786999999999999E-2</c:v>
                </c:pt>
                <c:pt idx="16">
                  <c:v>1.7011999999999999E-2</c:v>
                </c:pt>
                <c:pt idx="17">
                  <c:v>2.3193000000000002E-2</c:v>
                </c:pt>
                <c:pt idx="18">
                  <c:v>3.1260999999999997E-2</c:v>
                </c:pt>
                <c:pt idx="19">
                  <c:v>4.1328999999999998E-2</c:v>
                </c:pt>
                <c:pt idx="20">
                  <c:v>5.4525999999999998E-2</c:v>
                </c:pt>
                <c:pt idx="21">
                  <c:v>6.9736000000000006E-2</c:v>
                </c:pt>
                <c:pt idx="22">
                  <c:v>8.8246000000000005E-2</c:v>
                </c:pt>
                <c:pt idx="23">
                  <c:v>0.10934200000000001</c:v>
                </c:pt>
                <c:pt idx="24">
                  <c:v>0.13511400000000001</c:v>
                </c:pt>
                <c:pt idx="25">
                  <c:v>0.16270400000000002</c:v>
                </c:pt>
                <c:pt idx="26">
                  <c:v>0.19592900000000002</c:v>
                </c:pt>
                <c:pt idx="27">
                  <c:v>0.23101099999999999</c:v>
                </c:pt>
                <c:pt idx="28">
                  <c:v>0.270042</c:v>
                </c:pt>
                <c:pt idx="29">
                  <c:v>0.31173200000000001</c:v>
                </c:pt>
                <c:pt idx="30">
                  <c:v>0.35680999999999996</c:v>
                </c:pt>
                <c:pt idx="31">
                  <c:v>0.40432099999999999</c:v>
                </c:pt>
                <c:pt idx="32">
                  <c:v>0.45244299999999998</c:v>
                </c:pt>
                <c:pt idx="33">
                  <c:v>0.50178600000000007</c:v>
                </c:pt>
                <c:pt idx="34">
                  <c:v>0.55225500000000005</c:v>
                </c:pt>
                <c:pt idx="35">
                  <c:v>0.60209100000000004</c:v>
                </c:pt>
                <c:pt idx="36">
                  <c:v>0.64988099999999993</c:v>
                </c:pt>
                <c:pt idx="37">
                  <c:v>0.69503399999999993</c:v>
                </c:pt>
                <c:pt idx="38">
                  <c:v>0.73902599999999996</c:v>
                </c:pt>
                <c:pt idx="39">
                  <c:v>0.77876099999999993</c:v>
                </c:pt>
                <c:pt idx="40">
                  <c:v>0.81615400000000005</c:v>
                </c:pt>
                <c:pt idx="41">
                  <c:v>0.84969000000000006</c:v>
                </c:pt>
                <c:pt idx="42">
                  <c:v>0.87814900000000007</c:v>
                </c:pt>
                <c:pt idx="43">
                  <c:v>0.90319700000000003</c:v>
                </c:pt>
                <c:pt idx="44">
                  <c:v>0.92436199999999991</c:v>
                </c:pt>
                <c:pt idx="45">
                  <c:v>0.94239600000000001</c:v>
                </c:pt>
                <c:pt idx="46">
                  <c:v>0.95676600000000001</c:v>
                </c:pt>
                <c:pt idx="47">
                  <c:v>0.96804400000000002</c:v>
                </c:pt>
                <c:pt idx="48">
                  <c:v>0.97696899999999998</c:v>
                </c:pt>
                <c:pt idx="49">
                  <c:v>0.98477999999999999</c:v>
                </c:pt>
                <c:pt idx="50">
                  <c:v>0.98926000000000003</c:v>
                </c:pt>
                <c:pt idx="51">
                  <c:v>0.99299999999999999</c:v>
                </c:pt>
                <c:pt idx="52">
                  <c:v>0.99565999999999999</c:v>
                </c:pt>
                <c:pt idx="53">
                  <c:v>0.99719999999999998</c:v>
                </c:pt>
                <c:pt idx="54">
                  <c:v>0.99824000000000002</c:v>
                </c:pt>
                <c:pt idx="55">
                  <c:v>0.99890000000000001</c:v>
                </c:pt>
                <c:pt idx="56">
                  <c:v>0.99944</c:v>
                </c:pt>
                <c:pt idx="57">
                  <c:v>0.99978</c:v>
                </c:pt>
                <c:pt idx="58">
                  <c:v>0.99992000000000003</c:v>
                </c:pt>
                <c:pt idx="59">
                  <c:v>0.99995999999999996</c:v>
                </c:pt>
                <c:pt idx="60">
                  <c:v>0.99997999999999998</c:v>
                </c:pt>
                <c:pt idx="61">
                  <c:v>0.99997999999999998</c:v>
                </c:pt>
                <c:pt idx="62">
                  <c:v>0.99997999999999998</c:v>
                </c:pt>
                <c:pt idx="63">
                  <c:v>0.99997999999999998</c:v>
                </c:pt>
                <c:pt idx="64">
                  <c:v>0.99997999999999998</c:v>
                </c:pt>
                <c:pt idx="65">
                  <c:v>0.99997999999999998</c:v>
                </c:pt>
                <c:pt idx="66">
                  <c:v>0.99997999999999998</c:v>
                </c:pt>
                <c:pt idx="67">
                  <c:v>0.99997999999999998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398720"/>
        <c:axId val="92401024"/>
      </c:scatterChart>
      <c:valAx>
        <c:axId val="92398720"/>
        <c:scaling>
          <c:orientation val="minMax"/>
          <c:max val="7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faults</a:t>
                </a:r>
              </a:p>
            </c:rich>
          </c:tx>
          <c:layout>
            <c:manualLayout>
              <c:xMode val="edge"/>
              <c:yMode val="edge"/>
              <c:x val="0.4555487595137373"/>
              <c:y val="0.871829285834902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2401024"/>
        <c:crosses val="autoZero"/>
        <c:crossBetween val="midCat"/>
      </c:valAx>
      <c:valAx>
        <c:axId val="92401024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398720"/>
        <c:crosses val="autoZero"/>
        <c:crossBetween val="midCat"/>
        <c:majorUnit val="0.2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RDIS-3PX</c:v>
          </c:tx>
          <c:spPr>
            <a:ln w="1905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4"/>
            <c:spPr>
              <a:solidFill>
                <a:schemeClr val="tx2">
                  <a:lumMod val="75000"/>
                </a:schemeClr>
              </a:solidFill>
            </c:spPr>
          </c:marker>
          <c:xVal>
            <c:numRef>
              <c:f>'fig 12(1024)'!$A$3:$A$63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xVal>
          <c:yVal>
            <c:numRef>
              <c:f>'fig 12(1024)'!$I$3:$I$63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3.676152E-6</c:v>
                </c:pt>
                <c:pt idx="5">
                  <c:v>1.9475104000111023E-5</c:v>
                </c:pt>
                <c:pt idx="6">
                  <c:v>5.5149164000003997E-5</c:v>
                </c:pt>
                <c:pt idx="7">
                  <c:v>1.3067827999989698E-4</c:v>
                </c:pt>
                <c:pt idx="8">
                  <c:v>3.2456764799996098E-4</c:v>
                </c:pt>
                <c:pt idx="9">
                  <c:v>6.4190565199992997E-4</c:v>
                </c:pt>
                <c:pt idx="10">
                  <c:v>1.1380236079999847E-3</c:v>
                </c:pt>
                <c:pt idx="11">
                  <c:v>2.0405235760000587E-3</c:v>
                </c:pt>
                <c:pt idx="12">
                  <c:v>3.5130139739999343E-3</c:v>
                </c:pt>
                <c:pt idx="13">
                  <c:v>5.7793799279999905E-3</c:v>
                </c:pt>
                <c:pt idx="14">
                  <c:v>9.3255001260000442E-3</c:v>
                </c:pt>
                <c:pt idx="15">
                  <c:v>1.4122062979999978E-2</c:v>
                </c:pt>
                <c:pt idx="16">
                  <c:v>2.1192935417999988E-2</c:v>
                </c:pt>
                <c:pt idx="17">
                  <c:v>3.0376978463999938E-2</c:v>
                </c:pt>
                <c:pt idx="18">
                  <c:v>4.3063632638000081E-2</c:v>
                </c:pt>
                <c:pt idx="19">
                  <c:v>5.883999577800008E-2</c:v>
                </c:pt>
                <c:pt idx="20">
                  <c:v>7.9044516287999939E-2</c:v>
                </c:pt>
                <c:pt idx="21">
                  <c:v>0.10281969819399989</c:v>
                </c:pt>
                <c:pt idx="22">
                  <c:v>0.1325272023539999</c:v>
                </c:pt>
                <c:pt idx="23">
                  <c:v>0.16665283112400003</c:v>
                </c:pt>
                <c:pt idx="24">
                  <c:v>0.20667266139199991</c:v>
                </c:pt>
                <c:pt idx="25">
                  <c:v>0.25223008114400003</c:v>
                </c:pt>
                <c:pt idx="26">
                  <c:v>0.30251814586600001</c:v>
                </c:pt>
                <c:pt idx="27">
                  <c:v>0.35627470420399998</c:v>
                </c:pt>
                <c:pt idx="28">
                  <c:v>0.41408152217600003</c:v>
                </c:pt>
                <c:pt idx="29">
                  <c:v>0.47447252969000009</c:v>
                </c:pt>
                <c:pt idx="30">
                  <c:v>0.53481314986200001</c:v>
                </c:pt>
                <c:pt idx="31">
                  <c:v>0.59622354598800009</c:v>
                </c:pt>
                <c:pt idx="32">
                  <c:v>0.65510330848199994</c:v>
                </c:pt>
                <c:pt idx="33">
                  <c:v>0.7116378630400001</c:v>
                </c:pt>
                <c:pt idx="34">
                  <c:v>0.76384834010599989</c:v>
                </c:pt>
                <c:pt idx="35">
                  <c:v>0.81106809042799999</c:v>
                </c:pt>
                <c:pt idx="36">
                  <c:v>0.85250239868600008</c:v>
                </c:pt>
                <c:pt idx="37">
                  <c:v>0.8881455037099999</c:v>
                </c:pt>
                <c:pt idx="38">
                  <c:v>0.91729241197400002</c:v>
                </c:pt>
                <c:pt idx="39">
                  <c:v>0.94087576727599997</c:v>
                </c:pt>
                <c:pt idx="40">
                  <c:v>0.95904690972200002</c:v>
                </c:pt>
                <c:pt idx="41">
                  <c:v>0.97255622098200001</c:v>
                </c:pt>
                <c:pt idx="42">
                  <c:v>0.98230147882800001</c:v>
                </c:pt>
                <c:pt idx="43">
                  <c:v>0.98900086997600001</c:v>
                </c:pt>
                <c:pt idx="44">
                  <c:v>0.99344994352000005</c:v>
                </c:pt>
                <c:pt idx="45">
                  <c:v>0.99629370244000004</c:v>
                </c:pt>
                <c:pt idx="46">
                  <c:v>0.99799088819999993</c:v>
                </c:pt>
                <c:pt idx="47">
                  <c:v>0.99891632600000002</c:v>
                </c:pt>
                <c:pt idx="48">
                  <c:v>0.99939775909600015</c:v>
                </c:pt>
                <c:pt idx="49">
                  <c:v>0.99951057125599996</c:v>
                </c:pt>
                <c:pt idx="50">
                  <c:v>0.99939386811999997</c:v>
                </c:pt>
                <c:pt idx="51">
                  <c:v>0.99920516349599997</c:v>
                </c:pt>
                <c:pt idx="52">
                  <c:v>0.99906849331199998</c:v>
                </c:pt>
                <c:pt idx="53">
                  <c:v>0.99995835700000002</c:v>
                </c:pt>
                <c:pt idx="54">
                  <c:v>0.99996012580000004</c:v>
                </c:pt>
                <c:pt idx="55">
                  <c:v>0.99996202600000006</c:v>
                </c:pt>
                <c:pt idx="56">
                  <c:v>0.9999640500000001</c:v>
                </c:pt>
                <c:pt idx="57">
                  <c:v>0.99996568419999998</c:v>
                </c:pt>
                <c:pt idx="58">
                  <c:v>0.99996748979999994</c:v>
                </c:pt>
                <c:pt idx="59">
                  <c:v>0.99996910160000008</c:v>
                </c:pt>
                <c:pt idx="60">
                  <c:v>0.99997073059999997</c:v>
                </c:pt>
              </c:numCache>
            </c:numRef>
          </c:yVal>
          <c:smooth val="0"/>
        </c:ser>
        <c:ser>
          <c:idx val="1"/>
          <c:order val="1"/>
          <c:tx>
            <c:v>ECP17</c:v>
          </c:tx>
          <c:spPr>
            <a:ln w="19050">
              <a:solidFill>
                <a:srgbClr val="C00000"/>
              </a:solidFill>
            </a:ln>
          </c:spPr>
          <c:marker>
            <c:symbol val="triangle"/>
            <c:size val="4"/>
          </c:marker>
          <c:xVal>
            <c:numRef>
              <c:f>'fig 12(1024)'!$A$3:$A$63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xVal>
          <c:yVal>
            <c:numRef>
              <c:f>'fig 12(1024)'!$J$3:$J$63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44192"/>
        <c:axId val="91145728"/>
      </c:scatterChart>
      <c:valAx>
        <c:axId val="91144192"/>
        <c:scaling>
          <c:orientation val="minMax"/>
          <c:max val="60"/>
        </c:scaling>
        <c:delete val="0"/>
        <c:axPos val="b"/>
        <c:numFmt formatCode="General" sourceLinked="1"/>
        <c:majorTickMark val="out"/>
        <c:minorTickMark val="none"/>
        <c:tickLblPos val="nextTo"/>
        <c:crossAx val="91145728"/>
        <c:crosses val="autoZero"/>
        <c:crossBetween val="midCat"/>
      </c:valAx>
      <c:valAx>
        <c:axId val="9114572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Prob. </a:t>
                </a:r>
                <a:r>
                  <a:rPr lang="en-US" sz="1200" dirty="0" smtClean="0"/>
                  <a:t>of failure</a:t>
                </a:r>
                <a:endParaRPr lang="en-US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144192"/>
        <c:crosses val="autoZero"/>
        <c:crossBetween val="midCat"/>
        <c:majorUnit val="0.2"/>
      </c:valAx>
      <c:spPr>
        <a:noFill/>
        <a:ln>
          <a:solidFill>
            <a:schemeClr val="tx2">
              <a:lumMod val="7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RDIS-3PX</c:v>
          </c:tx>
          <c:spPr>
            <a:ln w="1905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4"/>
            <c:spPr>
              <a:solidFill>
                <a:schemeClr val="tx2">
                  <a:lumMod val="75000"/>
                </a:schemeClr>
              </a:solidFill>
            </c:spPr>
          </c:marker>
          <c:xVal>
            <c:numRef>
              <c:f>'fig 12(2048'!$A$2:$A$83</c:f>
              <c:numCache>
                <c:formatCode>General</c:formatCode>
                <c:ptCount val="8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</c:numCache>
            </c:numRef>
          </c:xVal>
          <c:yVal>
            <c:numRef>
              <c:f>'fig 12(2048'!$I$2:$I$83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1.3836360000000001E-6</c:v>
                </c:pt>
                <c:pt idx="5">
                  <c:v>3.7642320000000004E-6</c:v>
                </c:pt>
                <c:pt idx="6">
                  <c:v>9.8996960000000002E-6</c:v>
                </c:pt>
                <c:pt idx="7">
                  <c:v>3.5605030000007993E-5</c:v>
                </c:pt>
                <c:pt idx="8">
                  <c:v>8.2365860000016013E-5</c:v>
                </c:pt>
                <c:pt idx="9">
                  <c:v>1.4434377600001602E-4</c:v>
                </c:pt>
                <c:pt idx="10">
                  <c:v>2.7729687799988342E-4</c:v>
                </c:pt>
                <c:pt idx="11">
                  <c:v>5.3924214999993792E-4</c:v>
                </c:pt>
                <c:pt idx="12">
                  <c:v>8.7981525200004577E-4</c:v>
                </c:pt>
                <c:pt idx="13">
                  <c:v>1.377218933999849E-3</c:v>
                </c:pt>
                <c:pt idx="14">
                  <c:v>2.0992085199999376E-3</c:v>
                </c:pt>
                <c:pt idx="15">
                  <c:v>3.3452132999999044E-3</c:v>
                </c:pt>
                <c:pt idx="16">
                  <c:v>5.0475302159998323E-3</c:v>
                </c:pt>
                <c:pt idx="17">
                  <c:v>7.3834838700000951E-3</c:v>
                </c:pt>
                <c:pt idx="18">
                  <c:v>1.0549239047999993E-2</c:v>
                </c:pt>
                <c:pt idx="19">
                  <c:v>1.444056687600007E-2</c:v>
                </c:pt>
                <c:pt idx="20">
                  <c:v>1.9917891080000031E-2</c:v>
                </c:pt>
                <c:pt idx="21">
                  <c:v>2.6389306257999956E-2</c:v>
                </c:pt>
                <c:pt idx="22">
                  <c:v>3.4636491521999914E-2</c:v>
                </c:pt>
                <c:pt idx="23">
                  <c:v>4.4838817180000039E-2</c:v>
                </c:pt>
                <c:pt idx="24">
                  <c:v>5.7434629409999965E-2</c:v>
                </c:pt>
                <c:pt idx="25">
                  <c:v>7.1744443337999869E-2</c:v>
                </c:pt>
                <c:pt idx="26">
                  <c:v>8.9848398141999991E-2</c:v>
                </c:pt>
                <c:pt idx="27">
                  <c:v>0.10928296139000003</c:v>
                </c:pt>
                <c:pt idx="28">
                  <c:v>0.13257057371200004</c:v>
                </c:pt>
                <c:pt idx="29">
                  <c:v>0.15909094310000005</c:v>
                </c:pt>
                <c:pt idx="30">
                  <c:v>0.18868798890600011</c:v>
                </c:pt>
                <c:pt idx="31">
                  <c:v>0.22118889780600001</c:v>
                </c:pt>
                <c:pt idx="32">
                  <c:v>0.25655436024</c:v>
                </c:pt>
                <c:pt idx="33">
                  <c:v>0.29497650594799996</c:v>
                </c:pt>
                <c:pt idx="34">
                  <c:v>0.33566557903400002</c:v>
                </c:pt>
                <c:pt idx="35">
                  <c:v>0.3787209118860001</c:v>
                </c:pt>
                <c:pt idx="36">
                  <c:v>0.42304349536000002</c:v>
                </c:pt>
                <c:pt idx="37">
                  <c:v>0.46978244294999993</c:v>
                </c:pt>
                <c:pt idx="38">
                  <c:v>0.51630506557000011</c:v>
                </c:pt>
                <c:pt idx="39">
                  <c:v>0.56309027474400009</c:v>
                </c:pt>
                <c:pt idx="40">
                  <c:v>0.60975366395399999</c:v>
                </c:pt>
                <c:pt idx="41">
                  <c:v>0.65461470101399999</c:v>
                </c:pt>
                <c:pt idx="42">
                  <c:v>0.6979675266280001</c:v>
                </c:pt>
                <c:pt idx="43">
                  <c:v>0.7387484563079999</c:v>
                </c:pt>
                <c:pt idx="44">
                  <c:v>0.77705451830399996</c:v>
                </c:pt>
                <c:pt idx="45">
                  <c:v>0.81192570425799993</c:v>
                </c:pt>
                <c:pt idx="46">
                  <c:v>0.84411485692800003</c:v>
                </c:pt>
                <c:pt idx="47">
                  <c:v>0.87213291524799996</c:v>
                </c:pt>
                <c:pt idx="48">
                  <c:v>0.89726865149000012</c:v>
                </c:pt>
                <c:pt idx="49">
                  <c:v>0.91830455429800006</c:v>
                </c:pt>
                <c:pt idx="50">
                  <c:v>0.93618573840200003</c:v>
                </c:pt>
                <c:pt idx="51">
                  <c:v>0.95097340659599994</c:v>
                </c:pt>
                <c:pt idx="52">
                  <c:v>0.96317878455599992</c:v>
                </c:pt>
                <c:pt idx="53">
                  <c:v>0.97288410239599998</c:v>
                </c:pt>
                <c:pt idx="54">
                  <c:v>0.98038677944600006</c:v>
                </c:pt>
                <c:pt idx="55">
                  <c:v>0.98624064318400007</c:v>
                </c:pt>
                <c:pt idx="56">
                  <c:v>0.99058529664799999</c:v>
                </c:pt>
                <c:pt idx="57">
                  <c:v>0.9937990982799999</c:v>
                </c:pt>
                <c:pt idx="58">
                  <c:v>0.99590603076000006</c:v>
                </c:pt>
                <c:pt idx="59">
                  <c:v>0.99742965256000005</c:v>
                </c:pt>
                <c:pt idx="60">
                  <c:v>0.99841548676000003</c:v>
                </c:pt>
                <c:pt idx="61">
                  <c:v>0.99902251223999994</c:v>
                </c:pt>
                <c:pt idx="62">
                  <c:v>0.99942308988000006</c:v>
                </c:pt>
                <c:pt idx="63">
                  <c:v>0.99968305180000006</c:v>
                </c:pt>
                <c:pt idx="64">
                  <c:v>0.99985506424000004</c:v>
                </c:pt>
                <c:pt idx="65">
                  <c:v>0.99994384551999993</c:v>
                </c:pt>
                <c:pt idx="66">
                  <c:v>0.99997714155999995</c:v>
                </c:pt>
                <c:pt idx="67">
                  <c:v>0.99998740559999999</c:v>
                </c:pt>
                <c:pt idx="68">
                  <c:v>0.99999111736000001</c:v>
                </c:pt>
                <c:pt idx="69">
                  <c:v>0.9999914433999999</c:v>
                </c:pt>
                <c:pt idx="70">
                  <c:v>0.99999172148000004</c:v>
                </c:pt>
                <c:pt idx="71">
                  <c:v>0.99999200692000001</c:v>
                </c:pt>
                <c:pt idx="72">
                  <c:v>0.99999227339999996</c:v>
                </c:pt>
                <c:pt idx="73">
                  <c:v>0.99999262427999991</c:v>
                </c:pt>
                <c:pt idx="74">
                  <c:v>0.99999286060000003</c:v>
                </c:pt>
                <c:pt idx="75">
                  <c:v>0.99999311536000002</c:v>
                </c:pt>
                <c:pt idx="76">
                  <c:v>0.99999336183999998</c:v>
                </c:pt>
                <c:pt idx="77">
                  <c:v>0.99999364867999996</c:v>
                </c:pt>
                <c:pt idx="78">
                  <c:v>0.99999388119999999</c:v>
                </c:pt>
                <c:pt idx="79">
                  <c:v>0.999994139</c:v>
                </c:pt>
                <c:pt idx="80">
                  <c:v>0.99999438868000001</c:v>
                </c:pt>
                <c:pt idx="81">
                  <c:v>0.99999459560000004</c:v>
                </c:pt>
              </c:numCache>
            </c:numRef>
          </c:yVal>
          <c:smooth val="0"/>
        </c:ser>
        <c:ser>
          <c:idx val="1"/>
          <c:order val="1"/>
          <c:tx>
            <c:v>ECP22</c:v>
          </c:tx>
          <c:spPr>
            <a:ln w="19050">
              <a:solidFill>
                <a:srgbClr val="C00000"/>
              </a:solidFill>
            </a:ln>
          </c:spPr>
          <c:marker>
            <c:symbol val="triangle"/>
            <c:size val="4"/>
            <c:spPr>
              <a:solidFill>
                <a:srgbClr val="C00000"/>
              </a:solidFill>
            </c:spPr>
          </c:marker>
          <c:xVal>
            <c:numRef>
              <c:f>'fig 12(2048'!$A$2:$A$83</c:f>
              <c:numCache>
                <c:formatCode>General</c:formatCode>
                <c:ptCount val="8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</c:numCache>
            </c:numRef>
          </c:xVal>
          <c:yVal>
            <c:numRef>
              <c:f>'fig 12(2048'!$J$2:$J$83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400512"/>
        <c:axId val="98407552"/>
      </c:scatterChart>
      <c:valAx>
        <c:axId val="98400512"/>
        <c:scaling>
          <c:orientation val="minMax"/>
          <c:max val="60"/>
        </c:scaling>
        <c:delete val="0"/>
        <c:axPos val="b"/>
        <c:numFmt formatCode="General" sourceLinked="1"/>
        <c:majorTickMark val="out"/>
        <c:minorTickMark val="none"/>
        <c:tickLblPos val="nextTo"/>
        <c:crossAx val="98407552"/>
        <c:crosses val="autoZero"/>
        <c:crossBetween val="midCat"/>
      </c:valAx>
      <c:valAx>
        <c:axId val="98407552"/>
        <c:scaling>
          <c:orientation val="minMax"/>
          <c:max val="1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400512"/>
        <c:crosses val="autoZero"/>
        <c:crossBetween val="midCat"/>
        <c:majorUnit val="0.2"/>
      </c:valAx>
      <c:spPr>
        <a:ln>
          <a:solidFill>
            <a:schemeClr val="tx2">
              <a:lumMod val="7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56403844853642"/>
          <c:y val="9.0027881754529332E-2"/>
          <c:w val="0.86711368253185084"/>
          <c:h val="0.66218328524561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 13'!$C$3</c:f>
              <c:strCache>
                <c:ptCount val="1"/>
                <c:pt idx="0">
                  <c:v>RDIS-3PX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'fig 13'!$B$4:$B$8</c:f>
              <c:strCache>
                <c:ptCount val="5"/>
                <c:pt idx="0">
                  <c:v>512-bit</c:v>
                </c:pt>
                <c:pt idx="1">
                  <c:v>1024-bit</c:v>
                </c:pt>
                <c:pt idx="2">
                  <c:v>2048-bit</c:v>
                </c:pt>
                <c:pt idx="3">
                  <c:v>4096-bit</c:v>
                </c:pt>
                <c:pt idx="4">
                  <c:v>8192-bit</c:v>
                </c:pt>
              </c:strCache>
            </c:strRef>
          </c:cat>
          <c:val>
            <c:numRef>
              <c:f>'fig 13'!$C$4:$C$8</c:f>
              <c:numCache>
                <c:formatCode>0.00</c:formatCode>
                <c:ptCount val="5"/>
                <c:pt idx="0">
                  <c:v>21.18</c:v>
                </c:pt>
                <c:pt idx="1">
                  <c:v>27.2</c:v>
                </c:pt>
                <c:pt idx="2">
                  <c:v>35.090000000000003</c:v>
                </c:pt>
                <c:pt idx="3">
                  <c:v>45.51</c:v>
                </c:pt>
                <c:pt idx="4">
                  <c:v>59.6</c:v>
                </c:pt>
              </c:numCache>
            </c:numRef>
          </c:val>
        </c:ser>
        <c:ser>
          <c:idx val="2"/>
          <c:order val="1"/>
          <c:tx>
            <c:strRef>
              <c:f>'fig 13'!$D$3</c:f>
              <c:strCache>
                <c:ptCount val="1"/>
                <c:pt idx="0">
                  <c:v>ECP</c:v>
                </c:pt>
              </c:strCache>
            </c:strRef>
          </c:tx>
          <c:spPr>
            <a:pattFill prst="ltDn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12700">
              <a:solidFill>
                <a:schemeClr val="tx2">
                  <a:lumMod val="75000"/>
                </a:schemeClr>
              </a:solidFill>
            </a:ln>
          </c:spPr>
          <c:invertIfNegative val="0"/>
          <c:dLbls>
            <c:delete val="1"/>
          </c:dLbls>
          <c:cat>
            <c:strRef>
              <c:f>'fig 13'!$B$4:$B$8</c:f>
              <c:strCache>
                <c:ptCount val="5"/>
                <c:pt idx="0">
                  <c:v>512-bit</c:v>
                </c:pt>
                <c:pt idx="1">
                  <c:v>1024-bit</c:v>
                </c:pt>
                <c:pt idx="2">
                  <c:v>2048-bit</c:v>
                </c:pt>
                <c:pt idx="3">
                  <c:v>4096-bit</c:v>
                </c:pt>
                <c:pt idx="4">
                  <c:v>8192-bit</c:v>
                </c:pt>
              </c:strCache>
            </c:strRef>
          </c:cat>
          <c:val>
            <c:numRef>
              <c:f>'fig 13'!$D$4:$D$8</c:f>
              <c:numCache>
                <c:formatCode>General</c:formatCode>
                <c:ptCount val="5"/>
                <c:pt idx="0">
                  <c:v>14</c:v>
                </c:pt>
                <c:pt idx="1">
                  <c:v>16</c:v>
                </c:pt>
                <c:pt idx="2">
                  <c:v>20</c:v>
                </c:pt>
                <c:pt idx="3">
                  <c:v>24</c:v>
                </c:pt>
                <c:pt idx="4">
                  <c:v>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8444800"/>
        <c:axId val="98446336"/>
      </c:barChart>
      <c:catAx>
        <c:axId val="98444800"/>
        <c:scaling>
          <c:orientation val="minMax"/>
        </c:scaling>
        <c:delete val="1"/>
        <c:axPos val="b"/>
        <c:majorTickMark val="none"/>
        <c:minorTickMark val="none"/>
        <c:tickLblPos val="nextTo"/>
        <c:crossAx val="98446336"/>
        <c:crosses val="autoZero"/>
        <c:auto val="1"/>
        <c:lblAlgn val="ctr"/>
        <c:lblOffset val="100"/>
        <c:noMultiLvlLbl val="0"/>
      </c:catAx>
      <c:valAx>
        <c:axId val="98446336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Avg. # of </a:t>
                </a:r>
                <a:r>
                  <a:rPr lang="en-US" dirty="0" smtClean="0"/>
                  <a:t>faults tolerated</a:t>
                </a:r>
                <a:endParaRPr lang="en-US" dirty="0"/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98444800"/>
        <c:crosses val="autoZero"/>
        <c:crossBetween val="between"/>
      </c:valAx>
      <c:spPr>
        <a:ln>
          <a:solidFill>
            <a:schemeClr val="tx2">
              <a:lumMod val="7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275546388664585E-2"/>
          <c:y val="5.0925925925925923E-2"/>
          <c:w val="0.9112784278845667"/>
          <c:h val="0.7389891367745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 13'!$C$19</c:f>
              <c:strCache>
                <c:ptCount val="1"/>
                <c:pt idx="0">
                  <c:v>RDIS-3PX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'fig 13'!$B$20:$B$24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13'!$C$20:$C$24</c:f>
              <c:numCache>
                <c:formatCode>0.00</c:formatCode>
                <c:ptCount val="5"/>
                <c:pt idx="0">
                  <c:v>26.7</c:v>
                </c:pt>
                <c:pt idx="1">
                  <c:v>16.5</c:v>
                </c:pt>
                <c:pt idx="2">
                  <c:v>11.6</c:v>
                </c:pt>
                <c:pt idx="3">
                  <c:v>7.3</c:v>
                </c:pt>
                <c:pt idx="4">
                  <c:v>5.3</c:v>
                </c:pt>
              </c:numCache>
            </c:numRef>
          </c:val>
        </c:ser>
        <c:ser>
          <c:idx val="1"/>
          <c:order val="1"/>
          <c:tx>
            <c:strRef>
              <c:f>'fig 13'!$D$19</c:f>
              <c:strCache>
                <c:ptCount val="1"/>
                <c:pt idx="0">
                  <c:v>ECP</c:v>
                </c:pt>
              </c:strCache>
            </c:strRef>
          </c:tx>
          <c:spPr>
            <a:pattFill prst="ltDn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12700">
              <a:solidFill>
                <a:schemeClr val="tx2">
                  <a:lumMod val="75000"/>
                </a:schemeClr>
              </a:solidFill>
            </a:ln>
          </c:spPr>
          <c:invertIfNegative val="0"/>
          <c:cat>
            <c:strRef>
              <c:f>'fig 13'!$B$20:$B$24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13'!$D$20:$D$24</c:f>
              <c:numCache>
                <c:formatCode>General</c:formatCode>
                <c:ptCount val="5"/>
                <c:pt idx="0">
                  <c:v>27.5</c:v>
                </c:pt>
                <c:pt idx="1">
                  <c:v>17.2</c:v>
                </c:pt>
                <c:pt idx="2">
                  <c:v>11.7</c:v>
                </c:pt>
                <c:pt idx="3">
                  <c:v>7.6</c:v>
                </c:pt>
                <c:pt idx="4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8471296"/>
        <c:axId val="98485376"/>
      </c:barChart>
      <c:catAx>
        <c:axId val="98471296"/>
        <c:scaling>
          <c:orientation val="minMax"/>
        </c:scaling>
        <c:delete val="1"/>
        <c:axPos val="b"/>
        <c:majorTickMark val="out"/>
        <c:minorTickMark val="none"/>
        <c:tickLblPos val="nextTo"/>
        <c:crossAx val="98485376"/>
        <c:crosses val="autoZero"/>
        <c:auto val="1"/>
        <c:lblAlgn val="ctr"/>
        <c:lblOffset val="100"/>
        <c:noMultiLvlLbl val="0"/>
      </c:catAx>
      <c:valAx>
        <c:axId val="9848537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98471296"/>
        <c:crosses val="autoZero"/>
        <c:crossBetween val="between"/>
        <c:majorUnit val="10"/>
      </c:valAx>
      <c:spPr>
        <a:ln>
          <a:solidFill>
            <a:schemeClr val="tx2">
              <a:lumMod val="7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291998240156558E-2"/>
          <c:y val="8.8252032273166692E-2"/>
          <c:w val="0.91062049482871876"/>
          <c:h val="0.67277778767473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 7'!$I$34</c:f>
              <c:strCache>
                <c:ptCount val="1"/>
                <c:pt idx="0">
                  <c:v>RDIS-3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'fig 7'!$J$33:$N$33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7'!$J$34:$N$34</c:f>
              <c:numCache>
                <c:formatCode>General</c:formatCode>
                <c:ptCount val="5"/>
                <c:pt idx="0">
                  <c:v>18.7</c:v>
                </c:pt>
                <c:pt idx="1">
                  <c:v>12.5</c:v>
                </c:pt>
                <c:pt idx="2">
                  <c:v>9.3000000000000007</c:v>
                </c:pt>
                <c:pt idx="3">
                  <c:v>6.2</c:v>
                </c:pt>
                <c:pt idx="4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'fig 7'!$I$35</c:f>
              <c:strCache>
                <c:ptCount val="1"/>
                <c:pt idx="0">
                  <c:v>RDIS-7</c:v>
                </c:pt>
              </c:strCache>
            </c:strRef>
          </c:tx>
          <c:invertIfNegative val="0"/>
          <c:cat>
            <c:strRef>
              <c:f>'fig 7'!$J$33:$N$33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7'!$J$35:$N$35</c:f>
              <c:numCache>
                <c:formatCode>General</c:formatCode>
                <c:ptCount val="5"/>
                <c:pt idx="0">
                  <c:v>28.1</c:v>
                </c:pt>
                <c:pt idx="1">
                  <c:v>18.7</c:v>
                </c:pt>
                <c:pt idx="2">
                  <c:v>14</c:v>
                </c:pt>
                <c:pt idx="3">
                  <c:v>9.3000000000000007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'fig 7'!$I$36</c:f>
              <c:strCache>
                <c:ptCount val="1"/>
                <c:pt idx="0">
                  <c:v>RDIS-max</c:v>
                </c:pt>
              </c:strCache>
            </c:strRef>
          </c:tx>
          <c:spPr>
            <a:pattFill prst="ltUpDi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c:spPr>
          <c:invertIfNegative val="0"/>
          <c:cat>
            <c:strRef>
              <c:f>'fig 7'!$J$33:$N$33</c:f>
              <c:strCache>
                <c:ptCount val="5"/>
                <c:pt idx="0">
                  <c:v>512 bits</c:v>
                </c:pt>
                <c:pt idx="1">
                  <c:v>1,024 bits</c:v>
                </c:pt>
                <c:pt idx="2">
                  <c:v>2,048 bits</c:v>
                </c:pt>
                <c:pt idx="3">
                  <c:v>4,096 bits</c:v>
                </c:pt>
                <c:pt idx="4">
                  <c:v>8,192 bits</c:v>
                </c:pt>
              </c:strCache>
            </c:strRef>
          </c:cat>
          <c:val>
            <c:numRef>
              <c:f>'fig 7'!$J$36:$N$36</c:f>
              <c:numCache>
                <c:formatCode>General</c:formatCode>
                <c:ptCount val="5"/>
                <c:pt idx="0">
                  <c:v>46.8</c:v>
                </c:pt>
                <c:pt idx="1">
                  <c:v>31.2</c:v>
                </c:pt>
                <c:pt idx="2">
                  <c:v>28.1</c:v>
                </c:pt>
                <c:pt idx="3">
                  <c:v>18.7</c:v>
                </c:pt>
                <c:pt idx="4">
                  <c:v>16.399999999999999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25"/>
        <c:axId val="87896064"/>
        <c:axId val="87897600"/>
      </c:barChart>
      <c:catAx>
        <c:axId val="87896064"/>
        <c:scaling>
          <c:orientation val="minMax"/>
        </c:scaling>
        <c:delete val="0"/>
        <c:axPos val="b"/>
        <c:majorTickMark val="out"/>
        <c:minorTickMark val="none"/>
        <c:tickLblPos val="nextTo"/>
        <c:crossAx val="87897600"/>
        <c:crosses val="autoZero"/>
        <c:auto val="1"/>
        <c:lblAlgn val="ctr"/>
        <c:lblOffset val="100"/>
        <c:noMultiLvlLbl val="0"/>
      </c:catAx>
      <c:valAx>
        <c:axId val="87897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89606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Times" pitchFamily="18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853528610314368E-2"/>
          <c:y val="0.17032560160524962"/>
          <c:w val="0.88712387123578651"/>
          <c:h val="0.62462372180160664"/>
        </c:manualLayout>
      </c:layout>
      <c:scatterChart>
        <c:scatterStyle val="lineMarker"/>
        <c:varyColors val="0"/>
        <c:ser>
          <c:idx val="0"/>
          <c:order val="0"/>
          <c:tx>
            <c:v>RDIS-3</c:v>
          </c:tx>
          <c:spPr>
            <a:ln w="19050">
              <a:solidFill>
                <a:srgbClr val="002060"/>
              </a:solidFill>
            </a:ln>
          </c:spPr>
          <c:marker>
            <c:symbol val="square"/>
            <c:size val="4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xVal>
            <c:numRef>
              <c:f>'Figure 8-10(2048)'!$A$3:$A$70</c:f>
              <c:numCache>
                <c:formatCode>General</c:formatCode>
                <c:ptCount val="6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</c:numCache>
            </c:numRef>
          </c:xVal>
          <c:yVal>
            <c:numRef>
              <c:f>'Figure 8-10(2048)'!$D$3:$D$70</c:f>
              <c:numCache>
                <c:formatCode>General</c:formatCode>
                <c:ptCount val="68"/>
                <c:pt idx="0">
                  <c:v>0</c:v>
                </c:pt>
                <c:pt idx="1">
                  <c:v>1.9999999999999999E-6</c:v>
                </c:pt>
                <c:pt idx="2">
                  <c:v>5.0000000000000004E-6</c:v>
                </c:pt>
                <c:pt idx="3">
                  <c:v>1.4E-5</c:v>
                </c:pt>
                <c:pt idx="4">
                  <c:v>4.1999999999999998E-5</c:v>
                </c:pt>
                <c:pt idx="5">
                  <c:v>1.02E-4</c:v>
                </c:pt>
                <c:pt idx="6">
                  <c:v>1.8999999999999998E-4</c:v>
                </c:pt>
                <c:pt idx="7">
                  <c:v>3.39E-4</c:v>
                </c:pt>
                <c:pt idx="8">
                  <c:v>5.6999999999999998E-4</c:v>
                </c:pt>
                <c:pt idx="9">
                  <c:v>9.3399999999999993E-4</c:v>
                </c:pt>
                <c:pt idx="10">
                  <c:v>1.5349999999999999E-3</c:v>
                </c:pt>
                <c:pt idx="11">
                  <c:v>2.3369999999999997E-3</c:v>
                </c:pt>
                <c:pt idx="12">
                  <c:v>3.7130000000000002E-3</c:v>
                </c:pt>
                <c:pt idx="13">
                  <c:v>5.7229999999999998E-3</c:v>
                </c:pt>
                <c:pt idx="14">
                  <c:v>8.3440000000000007E-3</c:v>
                </c:pt>
                <c:pt idx="15">
                  <c:v>1.1786999999999999E-2</c:v>
                </c:pt>
                <c:pt idx="16">
                  <c:v>1.7011999999999999E-2</c:v>
                </c:pt>
                <c:pt idx="17">
                  <c:v>2.3193000000000002E-2</c:v>
                </c:pt>
                <c:pt idx="18">
                  <c:v>3.1260999999999997E-2</c:v>
                </c:pt>
                <c:pt idx="19">
                  <c:v>4.1328999999999998E-2</c:v>
                </c:pt>
                <c:pt idx="20">
                  <c:v>5.4525999999999998E-2</c:v>
                </c:pt>
                <c:pt idx="21">
                  <c:v>6.9736000000000006E-2</c:v>
                </c:pt>
                <c:pt idx="22">
                  <c:v>8.8246000000000005E-2</c:v>
                </c:pt>
                <c:pt idx="23">
                  <c:v>0.10934200000000001</c:v>
                </c:pt>
                <c:pt idx="24">
                  <c:v>0.13511400000000001</c:v>
                </c:pt>
                <c:pt idx="25">
                  <c:v>0.16270400000000002</c:v>
                </c:pt>
                <c:pt idx="26">
                  <c:v>0.19592900000000002</c:v>
                </c:pt>
                <c:pt idx="27">
                  <c:v>0.23101099999999999</c:v>
                </c:pt>
                <c:pt idx="28">
                  <c:v>0.270042</c:v>
                </c:pt>
                <c:pt idx="29">
                  <c:v>0.31173200000000001</c:v>
                </c:pt>
                <c:pt idx="30">
                  <c:v>0.35680999999999996</c:v>
                </c:pt>
                <c:pt idx="31">
                  <c:v>0.40432099999999999</c:v>
                </c:pt>
                <c:pt idx="32">
                  <c:v>0.45244299999999998</c:v>
                </c:pt>
                <c:pt idx="33">
                  <c:v>0.50178600000000007</c:v>
                </c:pt>
                <c:pt idx="34">
                  <c:v>0.55225500000000005</c:v>
                </c:pt>
                <c:pt idx="35">
                  <c:v>0.60209100000000004</c:v>
                </c:pt>
                <c:pt idx="36">
                  <c:v>0.64988099999999993</c:v>
                </c:pt>
                <c:pt idx="37">
                  <c:v>0.69503399999999993</c:v>
                </c:pt>
                <c:pt idx="38">
                  <c:v>0.73902599999999996</c:v>
                </c:pt>
                <c:pt idx="39">
                  <c:v>0.77876099999999993</c:v>
                </c:pt>
                <c:pt idx="40">
                  <c:v>0.81615400000000005</c:v>
                </c:pt>
                <c:pt idx="41">
                  <c:v>0.84969000000000006</c:v>
                </c:pt>
                <c:pt idx="42">
                  <c:v>0.87814900000000007</c:v>
                </c:pt>
                <c:pt idx="43">
                  <c:v>0.90319700000000003</c:v>
                </c:pt>
                <c:pt idx="44">
                  <c:v>0.92436199999999991</c:v>
                </c:pt>
                <c:pt idx="45">
                  <c:v>0.94239600000000001</c:v>
                </c:pt>
                <c:pt idx="46">
                  <c:v>0.95676600000000001</c:v>
                </c:pt>
                <c:pt idx="47">
                  <c:v>0.96804400000000002</c:v>
                </c:pt>
                <c:pt idx="48">
                  <c:v>0.97696899999999998</c:v>
                </c:pt>
                <c:pt idx="49">
                  <c:v>0.98477999999999999</c:v>
                </c:pt>
                <c:pt idx="50">
                  <c:v>0.98926000000000003</c:v>
                </c:pt>
                <c:pt idx="51">
                  <c:v>0.99299999999999999</c:v>
                </c:pt>
                <c:pt idx="52">
                  <c:v>0.99565999999999999</c:v>
                </c:pt>
                <c:pt idx="53">
                  <c:v>0.99719999999999998</c:v>
                </c:pt>
                <c:pt idx="54">
                  <c:v>0.99824000000000002</c:v>
                </c:pt>
                <c:pt idx="55">
                  <c:v>0.99890000000000001</c:v>
                </c:pt>
                <c:pt idx="56">
                  <c:v>0.99944</c:v>
                </c:pt>
                <c:pt idx="57">
                  <c:v>0.99978</c:v>
                </c:pt>
                <c:pt idx="58">
                  <c:v>0.99992000000000003</c:v>
                </c:pt>
                <c:pt idx="59">
                  <c:v>0.99995999999999996</c:v>
                </c:pt>
                <c:pt idx="60">
                  <c:v>0.99997999999999998</c:v>
                </c:pt>
                <c:pt idx="61">
                  <c:v>0.99997999999999998</c:v>
                </c:pt>
                <c:pt idx="62">
                  <c:v>0.99997999999999998</c:v>
                </c:pt>
                <c:pt idx="63">
                  <c:v>0.99997999999999998</c:v>
                </c:pt>
                <c:pt idx="64">
                  <c:v>0.99997999999999998</c:v>
                </c:pt>
                <c:pt idx="65">
                  <c:v>0.99997999999999998</c:v>
                </c:pt>
                <c:pt idx="66">
                  <c:v>0.99997999999999998</c:v>
                </c:pt>
                <c:pt idx="67">
                  <c:v>0.99997999999999998</c:v>
                </c:pt>
              </c:numCache>
            </c:numRef>
          </c:yVal>
          <c:smooth val="0"/>
        </c:ser>
        <c:ser>
          <c:idx val="2"/>
          <c:order val="1"/>
          <c:tx>
            <c:v>RDIS-7</c:v>
          </c:tx>
          <c:spPr>
            <a:ln w="19050">
              <a:solidFill>
                <a:srgbClr val="C00000"/>
              </a:solidFill>
            </a:ln>
          </c:spPr>
          <c:marker>
            <c:symbol val="plus"/>
            <c:size val="6"/>
            <c:spPr>
              <a:ln>
                <a:solidFill>
                  <a:srgbClr val="C00000"/>
                </a:solidFill>
              </a:ln>
            </c:spPr>
          </c:marker>
          <c:xVal>
            <c:numRef>
              <c:f>'Figure 8-10(2048)'!$A$3:$A$70</c:f>
              <c:numCache>
                <c:formatCode>General</c:formatCode>
                <c:ptCount val="6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</c:numCache>
            </c:numRef>
          </c:xVal>
          <c:yVal>
            <c:numRef>
              <c:f>'Figure 8-10(2048)'!$G$3:$G$81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1.0000000000000001E-5</c:v>
                </c:pt>
                <c:pt idx="3">
                  <c:v>2.0000000000000002E-5</c:v>
                </c:pt>
                <c:pt idx="4">
                  <c:v>4.8999999999999998E-5</c:v>
                </c:pt>
                <c:pt idx="5">
                  <c:v>1.0900000000000001E-4</c:v>
                </c:pt>
                <c:pt idx="6">
                  <c:v>1.74E-4</c:v>
                </c:pt>
                <c:pt idx="7">
                  <c:v>2.8899999999999998E-4</c:v>
                </c:pt>
                <c:pt idx="8">
                  <c:v>4.55E-4</c:v>
                </c:pt>
                <c:pt idx="9">
                  <c:v>7.2000000000000005E-4</c:v>
                </c:pt>
                <c:pt idx="10">
                  <c:v>9.4499999999999998E-4</c:v>
                </c:pt>
                <c:pt idx="11">
                  <c:v>1.405E-3</c:v>
                </c:pt>
                <c:pt idx="12">
                  <c:v>1.9710000000000001E-3</c:v>
                </c:pt>
                <c:pt idx="13">
                  <c:v>2.5769999999999999E-3</c:v>
                </c:pt>
                <c:pt idx="14">
                  <c:v>3.3930000000000002E-3</c:v>
                </c:pt>
                <c:pt idx="15">
                  <c:v>4.2529999999999998E-3</c:v>
                </c:pt>
                <c:pt idx="16">
                  <c:v>5.7210000000000004E-3</c:v>
                </c:pt>
                <c:pt idx="17">
                  <c:v>7.1599999999999997E-3</c:v>
                </c:pt>
                <c:pt idx="18">
                  <c:v>8.7430000000000008E-3</c:v>
                </c:pt>
                <c:pt idx="19">
                  <c:v>1.0836999999999999E-2</c:v>
                </c:pt>
                <c:pt idx="20">
                  <c:v>1.3197E-2</c:v>
                </c:pt>
                <c:pt idx="21">
                  <c:v>1.5913E-2</c:v>
                </c:pt>
                <c:pt idx="22">
                  <c:v>1.9179000000000002E-2</c:v>
                </c:pt>
                <c:pt idx="23">
                  <c:v>2.3060999999999998E-2</c:v>
                </c:pt>
                <c:pt idx="24">
                  <c:v>2.7570999999999998E-2</c:v>
                </c:pt>
                <c:pt idx="25">
                  <c:v>3.2543000000000002E-2</c:v>
                </c:pt>
                <c:pt idx="26">
                  <c:v>3.7774000000000002E-2</c:v>
                </c:pt>
                <c:pt idx="27">
                  <c:v>4.4677000000000001E-2</c:v>
                </c:pt>
                <c:pt idx="28">
                  <c:v>5.1691000000000001E-2</c:v>
                </c:pt>
                <c:pt idx="29">
                  <c:v>6.0347000000000005E-2</c:v>
                </c:pt>
                <c:pt idx="30">
                  <c:v>6.9887999999999992E-2</c:v>
                </c:pt>
                <c:pt idx="31">
                  <c:v>8.0654000000000003E-2</c:v>
                </c:pt>
                <c:pt idx="32">
                  <c:v>9.2762999999999998E-2</c:v>
                </c:pt>
                <c:pt idx="33">
                  <c:v>0.106438</c:v>
                </c:pt>
                <c:pt idx="34">
                  <c:v>0.12198100000000001</c:v>
                </c:pt>
                <c:pt idx="35">
                  <c:v>0.13999600000000001</c:v>
                </c:pt>
                <c:pt idx="36">
                  <c:v>0.16020699999999999</c:v>
                </c:pt>
                <c:pt idx="37">
                  <c:v>0.18204999999999999</c:v>
                </c:pt>
                <c:pt idx="38">
                  <c:v>0.20707600000000001</c:v>
                </c:pt>
                <c:pt idx="39">
                  <c:v>0.234851</c:v>
                </c:pt>
                <c:pt idx="40">
                  <c:v>0.26529999999999998</c:v>
                </c:pt>
                <c:pt idx="41">
                  <c:v>0.29774</c:v>
                </c:pt>
                <c:pt idx="42">
                  <c:v>0.33409800000000001</c:v>
                </c:pt>
                <c:pt idx="43">
                  <c:v>0.37313000000000002</c:v>
                </c:pt>
                <c:pt idx="44">
                  <c:v>0.41256499999999996</c:v>
                </c:pt>
                <c:pt idx="45">
                  <c:v>0.45660500000000004</c:v>
                </c:pt>
                <c:pt idx="46">
                  <c:v>0.50064200000000003</c:v>
                </c:pt>
                <c:pt idx="47">
                  <c:v>0.54636099999999999</c:v>
                </c:pt>
                <c:pt idx="48">
                  <c:v>0.59290999999999994</c:v>
                </c:pt>
                <c:pt idx="49">
                  <c:v>0.63895999999999997</c:v>
                </c:pt>
                <c:pt idx="50">
                  <c:v>0.68315999999999999</c:v>
                </c:pt>
                <c:pt idx="51">
                  <c:v>0.72665999999999997</c:v>
                </c:pt>
                <c:pt idx="52">
                  <c:v>0.76641999999999999</c:v>
                </c:pt>
                <c:pt idx="53">
                  <c:v>0.80367999999999995</c:v>
                </c:pt>
                <c:pt idx="54">
                  <c:v>0.83962000000000003</c:v>
                </c:pt>
                <c:pt idx="55">
                  <c:v>0.87019999999999997</c:v>
                </c:pt>
                <c:pt idx="56">
                  <c:v>0.89622000000000002</c:v>
                </c:pt>
                <c:pt idx="57">
                  <c:v>0.91869999999999996</c:v>
                </c:pt>
                <c:pt idx="58">
                  <c:v>0.93789999999999996</c:v>
                </c:pt>
                <c:pt idx="59">
                  <c:v>0.95418000000000003</c:v>
                </c:pt>
                <c:pt idx="60">
                  <c:v>0.96694000000000002</c:v>
                </c:pt>
                <c:pt idx="61">
                  <c:v>0.97626000000000002</c:v>
                </c:pt>
                <c:pt idx="62">
                  <c:v>0.98363999999999996</c:v>
                </c:pt>
                <c:pt idx="63">
                  <c:v>0.98928000000000005</c:v>
                </c:pt>
                <c:pt idx="64">
                  <c:v>0.99304000000000003</c:v>
                </c:pt>
                <c:pt idx="65">
                  <c:v>0.99550000000000005</c:v>
                </c:pt>
                <c:pt idx="66">
                  <c:v>0.99724000000000002</c:v>
                </c:pt>
                <c:pt idx="67">
                  <c:v>0.99836000000000003</c:v>
                </c:pt>
                <c:pt idx="68">
                  <c:v>0.99904000000000004</c:v>
                </c:pt>
                <c:pt idx="69">
                  <c:v>0.99956</c:v>
                </c:pt>
                <c:pt idx="70">
                  <c:v>0.99975999999999998</c:v>
                </c:pt>
                <c:pt idx="71">
                  <c:v>0.99990000000000001</c:v>
                </c:pt>
                <c:pt idx="72">
                  <c:v>0.99994000000000005</c:v>
                </c:pt>
                <c:pt idx="73">
                  <c:v>0.99995999999999996</c:v>
                </c:pt>
                <c:pt idx="74">
                  <c:v>0.99997999999999998</c:v>
                </c:pt>
                <c:pt idx="75">
                  <c:v>0.99997999999999998</c:v>
                </c:pt>
                <c:pt idx="76">
                  <c:v>0.99997999999999998</c:v>
                </c:pt>
                <c:pt idx="77">
                  <c:v>0.99997999999999998</c:v>
                </c:pt>
                <c:pt idx="78">
                  <c:v>0.99997999999999998</c:v>
                </c:pt>
              </c:numCache>
            </c:numRef>
          </c:yVal>
          <c:smooth val="0"/>
        </c:ser>
        <c:ser>
          <c:idx val="3"/>
          <c:order val="2"/>
          <c:tx>
            <c:v>RDIS-max</c:v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'Figure 8-10(2048)'!$A$3:$A$70</c:f>
              <c:numCache>
                <c:formatCode>General</c:formatCode>
                <c:ptCount val="6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</c:numCache>
            </c:numRef>
          </c:xVal>
          <c:yVal>
            <c:numRef>
              <c:f>'Figure 8-10(2048)'!$B$3:$B$70</c:f>
              <c:numCache>
                <c:formatCode>General</c:formatCode>
                <c:ptCount val="68"/>
                <c:pt idx="0">
                  <c:v>0</c:v>
                </c:pt>
                <c:pt idx="1">
                  <c:v>1.9999999999999999E-6</c:v>
                </c:pt>
                <c:pt idx="2">
                  <c:v>5.0000000000000004E-6</c:v>
                </c:pt>
                <c:pt idx="3">
                  <c:v>1.4E-5</c:v>
                </c:pt>
                <c:pt idx="4">
                  <c:v>4.1999999999999998E-5</c:v>
                </c:pt>
                <c:pt idx="5">
                  <c:v>9.8999999999999994E-5</c:v>
                </c:pt>
                <c:pt idx="6">
                  <c:v>1.7699999999999999E-4</c:v>
                </c:pt>
                <c:pt idx="7">
                  <c:v>2.8600000000000001E-4</c:v>
                </c:pt>
                <c:pt idx="8">
                  <c:v>4.4099999999999999E-4</c:v>
                </c:pt>
                <c:pt idx="9">
                  <c:v>6.8300000000000001E-4</c:v>
                </c:pt>
                <c:pt idx="10">
                  <c:v>9.8299999999999993E-4</c:v>
                </c:pt>
                <c:pt idx="11">
                  <c:v>1.3029999999999999E-3</c:v>
                </c:pt>
                <c:pt idx="12">
                  <c:v>1.9350000000000001E-3</c:v>
                </c:pt>
                <c:pt idx="13">
                  <c:v>2.6129999999999999E-3</c:v>
                </c:pt>
                <c:pt idx="14">
                  <c:v>3.3679999999999999E-3</c:v>
                </c:pt>
                <c:pt idx="15">
                  <c:v>4.2719999999999998E-3</c:v>
                </c:pt>
                <c:pt idx="16">
                  <c:v>5.646E-3</c:v>
                </c:pt>
                <c:pt idx="17">
                  <c:v>7.071E-3</c:v>
                </c:pt>
                <c:pt idx="18">
                  <c:v>8.7880000000000007E-3</c:v>
                </c:pt>
                <c:pt idx="19">
                  <c:v>1.0834999999999999E-2</c:v>
                </c:pt>
                <c:pt idx="20">
                  <c:v>1.3132E-2</c:v>
                </c:pt>
                <c:pt idx="21">
                  <c:v>1.6059E-2</c:v>
                </c:pt>
                <c:pt idx="22">
                  <c:v>1.9205E-2</c:v>
                </c:pt>
                <c:pt idx="23">
                  <c:v>2.2955E-2</c:v>
                </c:pt>
                <c:pt idx="24">
                  <c:v>2.7455E-2</c:v>
                </c:pt>
                <c:pt idx="25">
                  <c:v>3.2229000000000001E-2</c:v>
                </c:pt>
                <c:pt idx="26">
                  <c:v>3.8369E-2</c:v>
                </c:pt>
                <c:pt idx="27">
                  <c:v>4.3908000000000003E-2</c:v>
                </c:pt>
                <c:pt idx="28">
                  <c:v>5.1389999999999998E-2</c:v>
                </c:pt>
                <c:pt idx="29">
                  <c:v>5.9195999999999999E-2</c:v>
                </c:pt>
                <c:pt idx="30">
                  <c:v>6.8849999999999995E-2</c:v>
                </c:pt>
                <c:pt idx="31">
                  <c:v>7.8497999999999998E-2</c:v>
                </c:pt>
                <c:pt idx="32">
                  <c:v>8.9397000000000004E-2</c:v>
                </c:pt>
                <c:pt idx="33">
                  <c:v>0.102481</c:v>
                </c:pt>
                <c:pt idx="34">
                  <c:v>0.11637</c:v>
                </c:pt>
                <c:pt idx="35">
                  <c:v>0.131713</c:v>
                </c:pt>
                <c:pt idx="36">
                  <c:v>0.148094</c:v>
                </c:pt>
                <c:pt idx="37">
                  <c:v>0.16584599999999999</c:v>
                </c:pt>
                <c:pt idx="38">
                  <c:v>0.18670900000000001</c:v>
                </c:pt>
                <c:pt idx="39">
                  <c:v>0.20708499999999999</c:v>
                </c:pt>
                <c:pt idx="40">
                  <c:v>0.231542</c:v>
                </c:pt>
                <c:pt idx="41">
                  <c:v>0.256857</c:v>
                </c:pt>
                <c:pt idx="42">
                  <c:v>0.28313500000000003</c:v>
                </c:pt>
                <c:pt idx="43">
                  <c:v>0.31321500000000002</c:v>
                </c:pt>
                <c:pt idx="44">
                  <c:v>0.34318799999999999</c:v>
                </c:pt>
                <c:pt idx="45">
                  <c:v>0.37457000000000001</c:v>
                </c:pt>
                <c:pt idx="46">
                  <c:v>0.408972</c:v>
                </c:pt>
                <c:pt idx="47">
                  <c:v>0.44355299999999998</c:v>
                </c:pt>
                <c:pt idx="48">
                  <c:v>0.48143399999999997</c:v>
                </c:pt>
                <c:pt idx="49">
                  <c:v>0.51981999999999995</c:v>
                </c:pt>
                <c:pt idx="50">
                  <c:v>0.55719999999999992</c:v>
                </c:pt>
                <c:pt idx="51">
                  <c:v>0.59376000000000007</c:v>
                </c:pt>
                <c:pt idx="52">
                  <c:v>0.63107999999999997</c:v>
                </c:pt>
                <c:pt idx="53">
                  <c:v>0.67026000000000008</c:v>
                </c:pt>
                <c:pt idx="54">
                  <c:v>0.70767999999999998</c:v>
                </c:pt>
                <c:pt idx="55">
                  <c:v>0.74385999999999997</c:v>
                </c:pt>
                <c:pt idx="56">
                  <c:v>0.77671999999999997</c:v>
                </c:pt>
                <c:pt idx="57">
                  <c:v>0.80823999999999996</c:v>
                </c:pt>
                <c:pt idx="58">
                  <c:v>0.83729999999999993</c:v>
                </c:pt>
                <c:pt idx="59">
                  <c:v>0.86387999999999998</c:v>
                </c:pt>
                <c:pt idx="60">
                  <c:v>0.89068000000000003</c:v>
                </c:pt>
                <c:pt idx="61">
                  <c:v>0.91280000000000006</c:v>
                </c:pt>
                <c:pt idx="62">
                  <c:v>0.93144000000000005</c:v>
                </c:pt>
                <c:pt idx="63">
                  <c:v>0.94776000000000005</c:v>
                </c:pt>
                <c:pt idx="64">
                  <c:v>0.96077999999999997</c:v>
                </c:pt>
                <c:pt idx="65">
                  <c:v>0.97114</c:v>
                </c:pt>
                <c:pt idx="66">
                  <c:v>0.97994000000000003</c:v>
                </c:pt>
                <c:pt idx="67">
                  <c:v>0.98597999999999997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308992"/>
        <c:axId val="90310528"/>
      </c:scatterChart>
      <c:valAx>
        <c:axId val="90308992"/>
        <c:scaling>
          <c:orientation val="minMax"/>
          <c:max val="7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# of faults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310528"/>
        <c:crosses val="autoZero"/>
        <c:crossBetween val="midCat"/>
        <c:majorUnit val="10"/>
      </c:valAx>
      <c:valAx>
        <c:axId val="90310528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08992"/>
        <c:crosses val="autoZero"/>
        <c:crossBetween val="midCat"/>
        <c:majorUnit val="0.2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75951167004806"/>
          <c:y val="6.4474532559638947E-2"/>
          <c:w val="0.79881051521241364"/>
          <c:h val="0.69798123638800469"/>
        </c:manualLayout>
      </c:layout>
      <c:scatterChart>
        <c:scatterStyle val="lineMarker"/>
        <c:varyColors val="0"/>
        <c:ser>
          <c:idx val="0"/>
          <c:order val="0"/>
          <c:tx>
            <c:v>RDIS-3</c:v>
          </c:tx>
          <c:spPr>
            <a:ln w="19050">
              <a:solidFill>
                <a:srgbClr val="002060"/>
              </a:solidFill>
            </a:ln>
          </c:spPr>
          <c:marker>
            <c:symbol val="square"/>
            <c:size val="4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xVal>
            <c:numRef>
              <c:f>'Figure 8-10(1024)'!$A$3:$A$49</c:f>
              <c:numCache>
                <c:formatCode>General</c:formatCode>
                <c:ptCount val="4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</c:numCache>
            </c:numRef>
          </c:xVal>
          <c:yVal>
            <c:numRef>
              <c:f>'Figure 8-10(1024)'!$D$3:$D$49</c:f>
              <c:numCache>
                <c:formatCode>General</c:formatCode>
                <c:ptCount val="47"/>
                <c:pt idx="0">
                  <c:v>0</c:v>
                </c:pt>
                <c:pt idx="1">
                  <c:v>6.0000000000000002E-6</c:v>
                </c:pt>
                <c:pt idx="2">
                  <c:v>3.1999999999999999E-5</c:v>
                </c:pt>
                <c:pt idx="3">
                  <c:v>8.0000000000000007E-5</c:v>
                </c:pt>
                <c:pt idx="4">
                  <c:v>2.04E-4</c:v>
                </c:pt>
                <c:pt idx="5">
                  <c:v>4.1800000000000002E-4</c:v>
                </c:pt>
                <c:pt idx="6">
                  <c:v>8.4199999999999998E-4</c:v>
                </c:pt>
                <c:pt idx="7">
                  <c:v>1.5040000000000001E-3</c:v>
                </c:pt>
                <c:pt idx="8">
                  <c:v>2.5840000000000004E-3</c:v>
                </c:pt>
                <c:pt idx="9">
                  <c:v>4.535E-3</c:v>
                </c:pt>
                <c:pt idx="10">
                  <c:v>7.4439999999999992E-3</c:v>
                </c:pt>
                <c:pt idx="11">
                  <c:v>1.2338999999999999E-2</c:v>
                </c:pt>
                <c:pt idx="12">
                  <c:v>1.9198E-2</c:v>
                </c:pt>
                <c:pt idx="13">
                  <c:v>2.8984000000000003E-2</c:v>
                </c:pt>
                <c:pt idx="14">
                  <c:v>4.2106999999999999E-2</c:v>
                </c:pt>
                <c:pt idx="15">
                  <c:v>5.9681999999999999E-2</c:v>
                </c:pt>
                <c:pt idx="16">
                  <c:v>8.1827999999999998E-2</c:v>
                </c:pt>
                <c:pt idx="17">
                  <c:v>0.11028500000000001</c:v>
                </c:pt>
                <c:pt idx="18">
                  <c:v>0.14441000000000001</c:v>
                </c:pt>
                <c:pt idx="19">
                  <c:v>0.18464900000000001</c:v>
                </c:pt>
                <c:pt idx="20">
                  <c:v>0.23233799999999999</c:v>
                </c:pt>
                <c:pt idx="21">
                  <c:v>0.286358</c:v>
                </c:pt>
                <c:pt idx="22">
                  <c:v>0.343221</c:v>
                </c:pt>
                <c:pt idx="23">
                  <c:v>0.40679599999999999</c:v>
                </c:pt>
                <c:pt idx="24">
                  <c:v>0.47243599999999997</c:v>
                </c:pt>
                <c:pt idx="25">
                  <c:v>0.53914899999999999</c:v>
                </c:pt>
                <c:pt idx="26">
                  <c:v>0.60522299999999996</c:v>
                </c:pt>
                <c:pt idx="27">
                  <c:v>0.66898100000000005</c:v>
                </c:pt>
                <c:pt idx="28">
                  <c:v>0.72875099999999993</c:v>
                </c:pt>
                <c:pt idx="29">
                  <c:v>0.78435100000000002</c:v>
                </c:pt>
                <c:pt idx="30">
                  <c:v>0.83200499999999999</c:v>
                </c:pt>
                <c:pt idx="31">
                  <c:v>0.8736250000000001</c:v>
                </c:pt>
                <c:pt idx="32">
                  <c:v>0.90808500000000003</c:v>
                </c:pt>
                <c:pt idx="33">
                  <c:v>0.93557500000000005</c:v>
                </c:pt>
                <c:pt idx="34">
                  <c:v>0.95593799999999995</c:v>
                </c:pt>
                <c:pt idx="35">
                  <c:v>0.97129599999999994</c:v>
                </c:pt>
                <c:pt idx="36">
                  <c:v>0.98165999999999998</c:v>
                </c:pt>
                <c:pt idx="37">
                  <c:v>0.98919999999999997</c:v>
                </c:pt>
                <c:pt idx="38">
                  <c:v>0.99395999999999995</c:v>
                </c:pt>
                <c:pt idx="39">
                  <c:v>0.99650000000000005</c:v>
                </c:pt>
                <c:pt idx="40">
                  <c:v>0.99822</c:v>
                </c:pt>
                <c:pt idx="41">
                  <c:v>0.99914000000000003</c:v>
                </c:pt>
                <c:pt idx="42">
                  <c:v>0.99958000000000002</c:v>
                </c:pt>
                <c:pt idx="43">
                  <c:v>0.99983999999999995</c:v>
                </c:pt>
                <c:pt idx="44">
                  <c:v>0.994676</c:v>
                </c:pt>
                <c:pt idx="45">
                  <c:v>0.99990000000000001</c:v>
                </c:pt>
                <c:pt idx="46">
                  <c:v>0.99990000000000001</c:v>
                </c:pt>
              </c:numCache>
            </c:numRef>
          </c:yVal>
          <c:smooth val="0"/>
        </c:ser>
        <c:ser>
          <c:idx val="2"/>
          <c:order val="1"/>
          <c:tx>
            <c:v>RDIS-7</c:v>
          </c:tx>
          <c:spPr>
            <a:ln w="19050">
              <a:solidFill>
                <a:srgbClr val="C00000"/>
              </a:solidFill>
            </a:ln>
          </c:spPr>
          <c:marker>
            <c:symbol val="plus"/>
            <c:size val="6"/>
            <c:spPr>
              <a:ln>
                <a:solidFill>
                  <a:srgbClr val="C00000"/>
                </a:solidFill>
              </a:ln>
            </c:spPr>
          </c:marker>
          <c:xVal>
            <c:numRef>
              <c:f>'Figure 8-10(1024)'!$A$3:$A$49</c:f>
              <c:numCache>
                <c:formatCode>General</c:formatCode>
                <c:ptCount val="4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</c:numCache>
            </c:numRef>
          </c:xVal>
          <c:yVal>
            <c:numRef>
              <c:f>'Figure 8-10(1024)'!$G$3:$G$49</c:f>
              <c:numCache>
                <c:formatCode>General</c:formatCode>
                <c:ptCount val="47"/>
                <c:pt idx="0">
                  <c:v>0</c:v>
                </c:pt>
                <c:pt idx="1">
                  <c:v>7.9999999999999996E-6</c:v>
                </c:pt>
                <c:pt idx="2">
                  <c:v>3.8000000000000002E-5</c:v>
                </c:pt>
                <c:pt idx="3">
                  <c:v>7.4999999999999993E-5</c:v>
                </c:pt>
                <c:pt idx="4">
                  <c:v>1.74E-4</c:v>
                </c:pt>
                <c:pt idx="5">
                  <c:v>3.77E-4</c:v>
                </c:pt>
                <c:pt idx="6">
                  <c:v>6.2500000000000001E-4</c:v>
                </c:pt>
                <c:pt idx="7">
                  <c:v>1.152E-3</c:v>
                </c:pt>
                <c:pt idx="8">
                  <c:v>1.8469999999999999E-3</c:v>
                </c:pt>
                <c:pt idx="9">
                  <c:v>2.7620000000000001E-3</c:v>
                </c:pt>
                <c:pt idx="10">
                  <c:v>3.9649999999999998E-3</c:v>
                </c:pt>
                <c:pt idx="11">
                  <c:v>5.7019999999999996E-3</c:v>
                </c:pt>
                <c:pt idx="12">
                  <c:v>7.7730000000000004E-3</c:v>
                </c:pt>
                <c:pt idx="13">
                  <c:v>1.0514000000000001E-2</c:v>
                </c:pt>
                <c:pt idx="14">
                  <c:v>1.3923E-2</c:v>
                </c:pt>
                <c:pt idx="15">
                  <c:v>1.8203E-2</c:v>
                </c:pt>
                <c:pt idx="16">
                  <c:v>2.3372999999999998E-2</c:v>
                </c:pt>
                <c:pt idx="17">
                  <c:v>2.9333999999999999E-2</c:v>
                </c:pt>
                <c:pt idx="18">
                  <c:v>3.6653999999999999E-2</c:v>
                </c:pt>
                <c:pt idx="19">
                  <c:v>4.5966E-2</c:v>
                </c:pt>
                <c:pt idx="20">
                  <c:v>5.5940000000000004E-2</c:v>
                </c:pt>
                <c:pt idx="21">
                  <c:v>6.8460999999999994E-2</c:v>
                </c:pt>
                <c:pt idx="22">
                  <c:v>8.2698000000000008E-2</c:v>
                </c:pt>
                <c:pt idx="23">
                  <c:v>9.9405000000000007E-2</c:v>
                </c:pt>
                <c:pt idx="24">
                  <c:v>0.118688</c:v>
                </c:pt>
                <c:pt idx="25">
                  <c:v>0.14091800000000002</c:v>
                </c:pt>
                <c:pt idx="26">
                  <c:v>0.16769500000000001</c:v>
                </c:pt>
                <c:pt idx="27">
                  <c:v>0.19759499999999999</c:v>
                </c:pt>
                <c:pt idx="28">
                  <c:v>0.23151500000000003</c:v>
                </c:pt>
                <c:pt idx="29">
                  <c:v>0.27145799999999998</c:v>
                </c:pt>
                <c:pt idx="30">
                  <c:v>0.31386400000000003</c:v>
                </c:pt>
                <c:pt idx="31">
                  <c:v>0.36071700000000001</c:v>
                </c:pt>
                <c:pt idx="32">
                  <c:v>0.41381699999999999</c:v>
                </c:pt>
                <c:pt idx="33">
                  <c:v>0.46915400000000002</c:v>
                </c:pt>
                <c:pt idx="34">
                  <c:v>0.52832999999999997</c:v>
                </c:pt>
                <c:pt idx="35">
                  <c:v>0.58688400000000007</c:v>
                </c:pt>
                <c:pt idx="36">
                  <c:v>0.64476</c:v>
                </c:pt>
                <c:pt idx="37">
                  <c:v>0.70482</c:v>
                </c:pt>
                <c:pt idx="38">
                  <c:v>0.76063999999999998</c:v>
                </c:pt>
                <c:pt idx="39">
                  <c:v>0.81018000000000001</c:v>
                </c:pt>
                <c:pt idx="40">
                  <c:v>0.85477999999999998</c:v>
                </c:pt>
                <c:pt idx="41">
                  <c:v>0.89314000000000004</c:v>
                </c:pt>
                <c:pt idx="42">
                  <c:v>0.92362</c:v>
                </c:pt>
                <c:pt idx="43">
                  <c:v>0.94716</c:v>
                </c:pt>
                <c:pt idx="44">
                  <c:v>0.96564000000000005</c:v>
                </c:pt>
                <c:pt idx="45">
                  <c:v>0.97872000000000003</c:v>
                </c:pt>
                <c:pt idx="46">
                  <c:v>0.98734</c:v>
                </c:pt>
              </c:numCache>
            </c:numRef>
          </c:yVal>
          <c:smooth val="0"/>
        </c:ser>
        <c:ser>
          <c:idx val="3"/>
          <c:order val="2"/>
          <c:tx>
            <c:v>RDIS-max</c:v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'Figure 8-10(1024)'!$A$3:$A$50</c:f>
              <c:numCache>
                <c:formatCode>General</c:formatCode>
                <c:ptCount val="4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</c:numCache>
            </c:numRef>
          </c:xVal>
          <c:yVal>
            <c:numRef>
              <c:f>'Figure 8-10(1024)'!$B$3:$B$50</c:f>
              <c:numCache>
                <c:formatCode>General</c:formatCode>
                <c:ptCount val="48"/>
                <c:pt idx="0">
                  <c:v>0</c:v>
                </c:pt>
                <c:pt idx="1">
                  <c:v>6.0000000000000002E-6</c:v>
                </c:pt>
                <c:pt idx="2">
                  <c:v>3.1999999999999999E-5</c:v>
                </c:pt>
                <c:pt idx="3">
                  <c:v>8.0000000000000007E-5</c:v>
                </c:pt>
                <c:pt idx="4">
                  <c:v>2.02E-4</c:v>
                </c:pt>
                <c:pt idx="5">
                  <c:v>3.9500000000000001E-4</c:v>
                </c:pt>
                <c:pt idx="6">
                  <c:v>7.2499999999999995E-4</c:v>
                </c:pt>
                <c:pt idx="7">
                  <c:v>1.1820000000000001E-3</c:v>
                </c:pt>
                <c:pt idx="8">
                  <c:v>1.8060000000000001E-3</c:v>
                </c:pt>
                <c:pt idx="9">
                  <c:v>2.8040000000000001E-3</c:v>
                </c:pt>
                <c:pt idx="10">
                  <c:v>3.9699999999999996E-3</c:v>
                </c:pt>
                <c:pt idx="11">
                  <c:v>5.7369999999999999E-3</c:v>
                </c:pt>
                <c:pt idx="12">
                  <c:v>7.8879999999999992E-3</c:v>
                </c:pt>
                <c:pt idx="13">
                  <c:v>1.0633999999999999E-2</c:v>
                </c:pt>
                <c:pt idx="14">
                  <c:v>1.3946999999999999E-2</c:v>
                </c:pt>
                <c:pt idx="15">
                  <c:v>1.8131999999999999E-2</c:v>
                </c:pt>
                <c:pt idx="16">
                  <c:v>2.3035E-2</c:v>
                </c:pt>
                <c:pt idx="17">
                  <c:v>2.9228000000000001E-2</c:v>
                </c:pt>
                <c:pt idx="18">
                  <c:v>3.6797000000000003E-2</c:v>
                </c:pt>
                <c:pt idx="19">
                  <c:v>4.5317000000000003E-2</c:v>
                </c:pt>
                <c:pt idx="20">
                  <c:v>5.5909E-2</c:v>
                </c:pt>
                <c:pt idx="21">
                  <c:v>6.7863000000000007E-2</c:v>
                </c:pt>
                <c:pt idx="22">
                  <c:v>8.2118999999999998E-2</c:v>
                </c:pt>
                <c:pt idx="23">
                  <c:v>9.8557000000000006E-2</c:v>
                </c:pt>
                <c:pt idx="24">
                  <c:v>0.117689</c:v>
                </c:pt>
                <c:pt idx="25">
                  <c:v>0.13849</c:v>
                </c:pt>
                <c:pt idx="26">
                  <c:v>0.16270799999999999</c:v>
                </c:pt>
                <c:pt idx="27">
                  <c:v>0.18998000000000001</c:v>
                </c:pt>
                <c:pt idx="28">
                  <c:v>0.22038099999999999</c:v>
                </c:pt>
                <c:pt idx="29">
                  <c:v>0.25381399999999998</c:v>
                </c:pt>
                <c:pt idx="30">
                  <c:v>0.29135</c:v>
                </c:pt>
                <c:pt idx="31">
                  <c:v>0.33135100000000001</c:v>
                </c:pt>
                <c:pt idx="32">
                  <c:v>0.374496</c:v>
                </c:pt>
                <c:pt idx="33">
                  <c:v>0.42079499999999997</c:v>
                </c:pt>
                <c:pt idx="34">
                  <c:v>0.46829199999999999</c:v>
                </c:pt>
                <c:pt idx="35">
                  <c:v>0.51924499999999996</c:v>
                </c:pt>
                <c:pt idx="36">
                  <c:v>0.57332000000000005</c:v>
                </c:pt>
                <c:pt idx="37">
                  <c:v>0.62392000000000003</c:v>
                </c:pt>
                <c:pt idx="38">
                  <c:v>0.67462</c:v>
                </c:pt>
                <c:pt idx="39">
                  <c:v>0.72533999999999998</c:v>
                </c:pt>
                <c:pt idx="40">
                  <c:v>0.77246000000000004</c:v>
                </c:pt>
                <c:pt idx="41">
                  <c:v>0.81415999999999999</c:v>
                </c:pt>
                <c:pt idx="42">
                  <c:v>0.85275999999999996</c:v>
                </c:pt>
                <c:pt idx="43">
                  <c:v>0.88694000000000006</c:v>
                </c:pt>
                <c:pt idx="44">
                  <c:v>0.91625999999999996</c:v>
                </c:pt>
                <c:pt idx="45">
                  <c:v>0.93940000000000001</c:v>
                </c:pt>
                <c:pt idx="46">
                  <c:v>0.95877999999999997</c:v>
                </c:pt>
                <c:pt idx="47">
                  <c:v>0.97355999999999998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363008"/>
        <c:axId val="90364928"/>
      </c:scatterChart>
      <c:valAx>
        <c:axId val="90363008"/>
        <c:scaling>
          <c:orientation val="minMax"/>
          <c:max val="51"/>
          <c:min val="0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US" dirty="0"/>
                  <a:t># of faults</a:t>
                </a:r>
              </a:p>
            </c:rich>
          </c:tx>
          <c:layout>
            <c:manualLayout>
              <c:xMode val="edge"/>
              <c:yMode val="edge"/>
              <c:x val="0.47289753420374225"/>
              <c:y val="0.857188910380399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0364928"/>
        <c:crosses val="autoZero"/>
        <c:crossBetween val="midCat"/>
      </c:valAx>
      <c:valAx>
        <c:axId val="90364928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63008"/>
        <c:crosses val="autoZero"/>
        <c:crossBetween val="midCat"/>
        <c:majorUnit val="0.2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9'!$B$1</c:f>
              <c:strCache>
                <c:ptCount val="1"/>
                <c:pt idx="0">
                  <c:v>Avg. # of faults</c:v>
                </c:pt>
              </c:strCache>
            </c:strRef>
          </c:tx>
          <c:invertIfNegative val="0"/>
          <c:dLbls>
            <c:delete val="1"/>
          </c:dLbls>
          <c:cat>
            <c:strRef>
              <c:f>'Fig 9'!$A$2:$A$6</c:f>
              <c:strCache>
                <c:ptCount val="5"/>
                <c:pt idx="0">
                  <c:v>1 × 8,192 bits 
</c:v>
                </c:pt>
                <c:pt idx="1">
                  <c:v>2 × 4,096 bits 
</c:v>
                </c:pt>
                <c:pt idx="2">
                  <c:v>4 × 2,048 bits
</c:v>
                </c:pt>
                <c:pt idx="3">
                  <c:v>8 × 1,024 bits 
</c:v>
                </c:pt>
                <c:pt idx="4">
                  <c:v>16 × 512 bits
</c:v>
                </c:pt>
              </c:strCache>
            </c:strRef>
          </c:cat>
          <c:val>
            <c:numRef>
              <c:f>'Fig 9'!$B$2:$B$6</c:f>
              <c:numCache>
                <c:formatCode>General</c:formatCode>
                <c:ptCount val="5"/>
                <c:pt idx="0">
                  <c:v>60.16</c:v>
                </c:pt>
                <c:pt idx="1">
                  <c:v>78.443200000000004</c:v>
                </c:pt>
                <c:pt idx="2">
                  <c:v>104.43</c:v>
                </c:pt>
                <c:pt idx="3">
                  <c:v>136.53700000000001</c:v>
                </c:pt>
                <c:pt idx="4">
                  <c:v>181.97399999999999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415872"/>
        <c:axId val="90417792"/>
      </c:barChart>
      <c:catAx>
        <c:axId val="9041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# of </a:t>
                </a:r>
                <a:r>
                  <a:rPr lang="en-US" dirty="0" smtClean="0"/>
                  <a:t>sub-blocks </a:t>
                </a:r>
                <a:r>
                  <a:rPr lang="en-US" dirty="0"/>
                  <a:t>× </a:t>
                </a:r>
                <a:r>
                  <a:rPr lang="en-US" dirty="0" smtClean="0"/>
                  <a:t>sub-block size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90417792"/>
        <c:crosses val="autoZero"/>
        <c:auto val="1"/>
        <c:lblAlgn val="ctr"/>
        <c:lblOffset val="100"/>
        <c:noMultiLvlLbl val="0"/>
      </c:catAx>
      <c:valAx>
        <c:axId val="90417792"/>
        <c:scaling>
          <c:orientation val="minMax"/>
          <c:max val="2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Avg. # of faults tolerated</a:t>
                </a:r>
              </a:p>
            </c:rich>
          </c:tx>
          <c:layout>
            <c:manualLayout>
              <c:xMode val="edge"/>
              <c:yMode val="edge"/>
              <c:x val="1.5386308850467923E-2"/>
              <c:y val="0.134777610345876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0415872"/>
        <c:crosses val="autoZero"/>
        <c:crossBetween val="between"/>
      </c:valAx>
      <c:spPr>
        <a:noFill/>
        <a:ln w="9525"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9'!$B$1</c:f>
              <c:strCache>
                <c:ptCount val="1"/>
                <c:pt idx="0">
                  <c:v>Avg. # of faults</c:v>
                </c:pt>
              </c:strCache>
            </c:strRef>
          </c:tx>
          <c:invertIfNegative val="0"/>
          <c:dLbls>
            <c:delete val="1"/>
          </c:dLbls>
          <c:cat>
            <c:strRef>
              <c:f>'Fig 9'!$A$2:$A$6</c:f>
              <c:strCache>
                <c:ptCount val="5"/>
                <c:pt idx="0">
                  <c:v>1 × 8,192 bits 
</c:v>
                </c:pt>
                <c:pt idx="1">
                  <c:v>2 × 4,096 bits 
</c:v>
                </c:pt>
                <c:pt idx="2">
                  <c:v>4 × 2,048 bits
</c:v>
                </c:pt>
                <c:pt idx="3">
                  <c:v>8 × 1,024 bits 
</c:v>
                </c:pt>
                <c:pt idx="4">
                  <c:v>16 × 512 bits
</c:v>
                </c:pt>
              </c:strCache>
            </c:strRef>
          </c:cat>
          <c:val>
            <c:numRef>
              <c:f>'Fig 9'!$B$2:$B$6</c:f>
              <c:numCache>
                <c:formatCode>General</c:formatCode>
                <c:ptCount val="5"/>
                <c:pt idx="0">
                  <c:v>60.16</c:v>
                </c:pt>
                <c:pt idx="1">
                  <c:v>78.443200000000004</c:v>
                </c:pt>
                <c:pt idx="2">
                  <c:v>104.43</c:v>
                </c:pt>
                <c:pt idx="3">
                  <c:v>136.53700000000001</c:v>
                </c:pt>
                <c:pt idx="4">
                  <c:v>181.97399999999999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536192"/>
        <c:axId val="90538368"/>
      </c:barChart>
      <c:lineChart>
        <c:grouping val="standard"/>
        <c:varyColors val="0"/>
        <c:ser>
          <c:idx val="1"/>
          <c:order val="1"/>
          <c:tx>
            <c:v>Overhead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'Fig 9'!$C$2:$C$6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6.2</c:v>
                </c:pt>
                <c:pt idx="2">
                  <c:v>9.3000000000000007</c:v>
                </c:pt>
                <c:pt idx="3">
                  <c:v>12.5</c:v>
                </c:pt>
                <c:pt idx="4">
                  <c:v>18.7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46560"/>
        <c:axId val="90540288"/>
      </c:lineChart>
      <c:catAx>
        <c:axId val="90536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# of </a:t>
                </a:r>
                <a:r>
                  <a:rPr lang="en-US" dirty="0" smtClean="0"/>
                  <a:t>sub-blocks </a:t>
                </a:r>
                <a:r>
                  <a:rPr lang="en-US" dirty="0"/>
                  <a:t>× </a:t>
                </a:r>
                <a:r>
                  <a:rPr lang="en-US" dirty="0" smtClean="0"/>
                  <a:t>sub-block size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90538368"/>
        <c:crosses val="autoZero"/>
        <c:auto val="1"/>
        <c:lblAlgn val="ctr"/>
        <c:lblOffset val="100"/>
        <c:noMultiLvlLbl val="0"/>
      </c:catAx>
      <c:valAx>
        <c:axId val="90538368"/>
        <c:scaling>
          <c:orientation val="minMax"/>
          <c:max val="2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Avg. # of faults tolerated</a:t>
                </a:r>
              </a:p>
            </c:rich>
          </c:tx>
          <c:layout>
            <c:manualLayout>
              <c:xMode val="edge"/>
              <c:yMode val="edge"/>
              <c:x val="1.5386308850467923E-2"/>
              <c:y val="0.134777610345876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0536192"/>
        <c:crosses val="autoZero"/>
        <c:crossBetween val="between"/>
      </c:valAx>
      <c:valAx>
        <c:axId val="9054028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Overhead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546560"/>
        <c:crosses val="max"/>
        <c:crossBetween val="between"/>
      </c:valAx>
      <c:catAx>
        <c:axId val="90546560"/>
        <c:scaling>
          <c:orientation val="minMax"/>
        </c:scaling>
        <c:delete val="1"/>
        <c:axPos val="b"/>
        <c:majorTickMark val="out"/>
        <c:minorTickMark val="none"/>
        <c:tickLblPos val="nextTo"/>
        <c:crossAx val="9054028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pattFill prst="ltDnDiag"/>
              <a:ln w="12700"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1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Lbls>
            <c:delete val="1"/>
          </c:dLbls>
          <c:cat>
            <c:multiLvlStrRef>
              <c:f>'Fig 11'!$B$1:$P$2</c:f>
              <c:multiLvlStrCache>
                <c:ptCount val="15"/>
                <c:lvl>
                  <c:pt idx="0">
                    <c:v>SAFER 64</c:v>
                  </c:pt>
                  <c:pt idx="1">
                    <c:v>RDIS-3</c:v>
                  </c:pt>
                  <c:pt idx="2">
                    <c:v>SAFER 128</c:v>
                  </c:pt>
                  <c:pt idx="3">
                    <c:v>SAFER 64</c:v>
                  </c:pt>
                  <c:pt idx="4">
                    <c:v>RDIS-3</c:v>
                  </c:pt>
                  <c:pt idx="5">
                    <c:v>SAFER 128</c:v>
                  </c:pt>
                  <c:pt idx="6">
                    <c:v>SAFER 128</c:v>
                  </c:pt>
                  <c:pt idx="7">
                    <c:v>RDIS-3</c:v>
                  </c:pt>
                  <c:pt idx="8">
                    <c:v>SAFER 256</c:v>
                  </c:pt>
                  <c:pt idx="9">
                    <c:v>SAFER 128</c:v>
                  </c:pt>
                  <c:pt idx="10">
                    <c:v>RDIS-3</c:v>
                  </c:pt>
                  <c:pt idx="11">
                    <c:v>SAFER 256</c:v>
                  </c:pt>
                  <c:pt idx="12">
                    <c:v>SAFER 256</c:v>
                  </c:pt>
                  <c:pt idx="13">
                    <c:v>RDIS-3</c:v>
                  </c:pt>
                  <c:pt idx="14">
                    <c:v>SAFER 512</c:v>
                  </c:pt>
                </c:lvl>
                <c:lvl>
                  <c:pt idx="0">
                    <c:v>512 bits</c:v>
                  </c:pt>
                  <c:pt idx="3">
                    <c:v>1,024 bits</c:v>
                  </c:pt>
                  <c:pt idx="6">
                    <c:v>2,048 bits</c:v>
                  </c:pt>
                  <c:pt idx="9">
                    <c:v>4,096 bits</c:v>
                  </c:pt>
                  <c:pt idx="12">
                    <c:v>8,192 bits</c:v>
                  </c:pt>
                </c:lvl>
              </c:multiLvlStrCache>
            </c:multiLvlStrRef>
          </c:cat>
          <c:val>
            <c:numRef>
              <c:f>'Fig 11'!$B$3:$P$3</c:f>
              <c:numCache>
                <c:formatCode>0.00</c:formatCode>
                <c:ptCount val="15"/>
                <c:pt idx="0">
                  <c:v>12.41</c:v>
                </c:pt>
                <c:pt idx="1">
                  <c:v>21.0656</c:v>
                </c:pt>
                <c:pt idx="2" formatCode="General">
                  <c:v>17.809999999999999</c:v>
                </c:pt>
                <c:pt idx="3">
                  <c:v>12.15</c:v>
                </c:pt>
                <c:pt idx="4">
                  <c:v>26.8032</c:v>
                </c:pt>
                <c:pt idx="5">
                  <c:v>16.850000000000001</c:v>
                </c:pt>
                <c:pt idx="6">
                  <c:v>16.46</c:v>
                </c:pt>
                <c:pt idx="7">
                  <c:v>35.33</c:v>
                </c:pt>
                <c:pt idx="8">
                  <c:v>23.05</c:v>
                </c:pt>
                <c:pt idx="9">
                  <c:v>16.27</c:v>
                </c:pt>
                <c:pt idx="10">
                  <c:v>45.468899999999998</c:v>
                </c:pt>
                <c:pt idx="11">
                  <c:v>22.47</c:v>
                </c:pt>
                <c:pt idx="12">
                  <c:v>22.14</c:v>
                </c:pt>
                <c:pt idx="13" formatCode="General">
                  <c:v>60.16</c:v>
                </c:pt>
                <c:pt idx="14">
                  <c:v>30.85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8"/>
        <c:axId val="91049344"/>
        <c:axId val="91055232"/>
      </c:barChart>
      <c:catAx>
        <c:axId val="91049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1055232"/>
        <c:crosses val="autoZero"/>
        <c:auto val="1"/>
        <c:lblAlgn val="ctr"/>
        <c:lblOffset val="100"/>
        <c:noMultiLvlLbl val="0"/>
      </c:catAx>
      <c:valAx>
        <c:axId val="91055232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Avg. # of faults tolerated</a:t>
                </a:r>
              </a:p>
            </c:rich>
          </c:tx>
          <c:layout>
            <c:manualLayout>
              <c:xMode val="edge"/>
              <c:yMode val="edge"/>
              <c:x val="2.5102336493855858E-2"/>
              <c:y val="0.1236559663262917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9104934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37667650764027E-2"/>
          <c:y val="5.0925925925925923E-2"/>
          <c:w val="0.89937829021469229"/>
          <c:h val="0.5669054389034704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1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pattFill prst="ltUp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pattFill prst="ltDnDiag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c:spPr>
          </c:dPt>
          <c:cat>
            <c:multiLvlStrRef>
              <c:f>'Fig 11'!$B$21:$P$22</c:f>
              <c:multiLvlStrCache>
                <c:ptCount val="15"/>
                <c:lvl>
                  <c:pt idx="0">
                    <c:v>SAFER 64</c:v>
                  </c:pt>
                  <c:pt idx="1">
                    <c:v>RDIS-3</c:v>
                  </c:pt>
                  <c:pt idx="2">
                    <c:v>SAFER 128</c:v>
                  </c:pt>
                  <c:pt idx="3">
                    <c:v>SAFER 64</c:v>
                  </c:pt>
                  <c:pt idx="4">
                    <c:v>RDIS-3</c:v>
                  </c:pt>
                  <c:pt idx="5">
                    <c:v>SAFER 128</c:v>
                  </c:pt>
                  <c:pt idx="6">
                    <c:v>SAFER 128</c:v>
                  </c:pt>
                  <c:pt idx="7">
                    <c:v>RDIS-3</c:v>
                  </c:pt>
                  <c:pt idx="8">
                    <c:v>SAFER 256</c:v>
                  </c:pt>
                  <c:pt idx="9">
                    <c:v>SAFER 128</c:v>
                  </c:pt>
                  <c:pt idx="10">
                    <c:v>RDIS-3</c:v>
                  </c:pt>
                  <c:pt idx="11">
                    <c:v>SAFER 256</c:v>
                  </c:pt>
                  <c:pt idx="12">
                    <c:v>SAFER 256</c:v>
                  </c:pt>
                  <c:pt idx="13">
                    <c:v>RDIS-3</c:v>
                  </c:pt>
                  <c:pt idx="14">
                    <c:v>SAFER 512</c:v>
                  </c:pt>
                </c:lvl>
                <c:lvl>
                  <c:pt idx="0">
                    <c:v>512 bits</c:v>
                  </c:pt>
                  <c:pt idx="3">
                    <c:v>1,024 bits</c:v>
                  </c:pt>
                  <c:pt idx="6">
                    <c:v>2,048 bits</c:v>
                  </c:pt>
                  <c:pt idx="9">
                    <c:v>4,096 bits</c:v>
                  </c:pt>
                  <c:pt idx="12">
                    <c:v>8,192 bits</c:v>
                  </c:pt>
                </c:lvl>
              </c:multiLvlStrCache>
            </c:multiLvlStrRef>
          </c:cat>
          <c:val>
            <c:numRef>
              <c:f>'Fig 11'!$B$23:$P$23</c:f>
              <c:numCache>
                <c:formatCode>0.00</c:formatCode>
                <c:ptCount val="15"/>
                <c:pt idx="0">
                  <c:v>17.7</c:v>
                </c:pt>
                <c:pt idx="1">
                  <c:v>18.7</c:v>
                </c:pt>
                <c:pt idx="2" formatCode="General">
                  <c:v>31</c:v>
                </c:pt>
                <c:pt idx="3">
                  <c:v>8.8000000000000007</c:v>
                </c:pt>
                <c:pt idx="4">
                  <c:v>12.5</c:v>
                </c:pt>
                <c:pt idx="5">
                  <c:v>15.5</c:v>
                </c:pt>
                <c:pt idx="6">
                  <c:v>7.7</c:v>
                </c:pt>
                <c:pt idx="7">
                  <c:v>9.3000000000000007</c:v>
                </c:pt>
                <c:pt idx="8">
                  <c:v>14.2</c:v>
                </c:pt>
                <c:pt idx="9">
                  <c:v>3.8</c:v>
                </c:pt>
                <c:pt idx="10">
                  <c:v>6.2</c:v>
                </c:pt>
                <c:pt idx="11">
                  <c:v>7.2</c:v>
                </c:pt>
                <c:pt idx="12">
                  <c:v>3.5</c:v>
                </c:pt>
                <c:pt idx="13" formatCode="General">
                  <c:v>4.5999999999999996</c:v>
                </c:pt>
                <c:pt idx="14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axId val="90442368"/>
        <c:axId val="90448256"/>
      </c:barChart>
      <c:catAx>
        <c:axId val="90442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0448256"/>
        <c:crosses val="autoZero"/>
        <c:auto val="1"/>
        <c:lblAlgn val="ctr"/>
        <c:lblOffset val="100"/>
        <c:noMultiLvlLbl val="0"/>
      </c:catAx>
      <c:valAx>
        <c:axId val="904482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9044236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v>SAFER 64</c:v>
          </c:tx>
          <c:spPr>
            <a:ln w="19050">
              <a:solidFill>
                <a:schemeClr val="accent3">
                  <a:lumMod val="50000"/>
                </a:schemeClr>
              </a:solidFill>
            </a:ln>
          </c:spPr>
          <c:marker>
            <c:symbol val="plus"/>
            <c:size val="4"/>
            <c:spPr>
              <a:noFill/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xVal>
            <c:numRef>
              <c:f>'Figure 8-10(1024)'!$A$3:$A$60</c:f>
              <c:numCache>
                <c:formatCode>General</c:formatCode>
                <c:ptCount val="5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</c:numCache>
            </c:numRef>
          </c:xVal>
          <c:yVal>
            <c:numRef>
              <c:f>'Figure 8-10(1024)'!$I$3:$I$60</c:f>
              <c:numCache>
                <c:formatCode>General</c:formatCode>
                <c:ptCount val="5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0.10287999999999997</c:v>
                </c:pt>
                <c:pt idx="6">
                  <c:v>0.20882199999999995</c:v>
                </c:pt>
                <c:pt idx="7">
                  <c:v>0.31459400000000004</c:v>
                </c:pt>
                <c:pt idx="8">
                  <c:v>0.41679500000000003</c:v>
                </c:pt>
                <c:pt idx="9">
                  <c:v>0.51173999999999997</c:v>
                </c:pt>
                <c:pt idx="10">
                  <c:v>0.59834799999999999</c:v>
                </c:pt>
                <c:pt idx="11">
                  <c:v>0.67581000000000002</c:v>
                </c:pt>
                <c:pt idx="12">
                  <c:v>0.74294300000000002</c:v>
                </c:pt>
                <c:pt idx="13">
                  <c:v>0.80041799999999996</c:v>
                </c:pt>
                <c:pt idx="14">
                  <c:v>0.847742</c:v>
                </c:pt>
                <c:pt idx="15">
                  <c:v>0.88644699999999998</c:v>
                </c:pt>
                <c:pt idx="16">
                  <c:v>0.91696</c:v>
                </c:pt>
                <c:pt idx="17">
                  <c:v>0.94062299999999999</c:v>
                </c:pt>
                <c:pt idx="18">
                  <c:v>0.95839099999999999</c:v>
                </c:pt>
                <c:pt idx="19">
                  <c:v>0.97138899999999995</c:v>
                </c:pt>
                <c:pt idx="20">
                  <c:v>0.98071600000000003</c:v>
                </c:pt>
                <c:pt idx="21">
                  <c:v>0.98726700000000001</c:v>
                </c:pt>
                <c:pt idx="22">
                  <c:v>0.99183500000000002</c:v>
                </c:pt>
                <c:pt idx="23">
                  <c:v>0.99487300000000001</c:v>
                </c:pt>
                <c:pt idx="24">
                  <c:v>0.99679200000000001</c:v>
                </c:pt>
                <c:pt idx="25">
                  <c:v>0.99811799999999995</c:v>
                </c:pt>
                <c:pt idx="26">
                  <c:v>0.99889099999999997</c:v>
                </c:pt>
                <c:pt idx="27">
                  <c:v>0.99937200000000004</c:v>
                </c:pt>
                <c:pt idx="28">
                  <c:v>0.99965099999999996</c:v>
                </c:pt>
                <c:pt idx="29">
                  <c:v>0.99983100000000003</c:v>
                </c:pt>
                <c:pt idx="30">
                  <c:v>0.99991200000000002</c:v>
                </c:pt>
                <c:pt idx="31">
                  <c:v>0.99996300000000005</c:v>
                </c:pt>
                <c:pt idx="32">
                  <c:v>0.99998299999999996</c:v>
                </c:pt>
                <c:pt idx="33">
                  <c:v>0.99999400000000005</c:v>
                </c:pt>
                <c:pt idx="34">
                  <c:v>0.99999700000000002</c:v>
                </c:pt>
                <c:pt idx="35">
                  <c:v>0.99999800000000005</c:v>
                </c:pt>
                <c:pt idx="36">
                  <c:v>0.99999800000000005</c:v>
                </c:pt>
                <c:pt idx="37">
                  <c:v>0.99999800000000005</c:v>
                </c:pt>
                <c:pt idx="38">
                  <c:v>0.99999800000000005</c:v>
                </c:pt>
                <c:pt idx="39">
                  <c:v>0.99999800000000005</c:v>
                </c:pt>
                <c:pt idx="40">
                  <c:v>0.99999800000000005</c:v>
                </c:pt>
                <c:pt idx="41">
                  <c:v>0.99999800000000005</c:v>
                </c:pt>
                <c:pt idx="42">
                  <c:v>0.99999800000000005</c:v>
                </c:pt>
                <c:pt idx="43">
                  <c:v>0.99999800000000005</c:v>
                </c:pt>
                <c:pt idx="44">
                  <c:v>0.99999800000000005</c:v>
                </c:pt>
                <c:pt idx="45">
                  <c:v>0.99999800000000005</c:v>
                </c:pt>
                <c:pt idx="46">
                  <c:v>0.99999800000000005</c:v>
                </c:pt>
                <c:pt idx="47">
                  <c:v>0.99999800000000005</c:v>
                </c:pt>
                <c:pt idx="48">
                  <c:v>0.99999800000000005</c:v>
                </c:pt>
                <c:pt idx="49">
                  <c:v>0.99999800000000005</c:v>
                </c:pt>
                <c:pt idx="50">
                  <c:v>0.99999800000000005</c:v>
                </c:pt>
                <c:pt idx="51">
                  <c:v>0.99999800000000005</c:v>
                </c:pt>
                <c:pt idx="52">
                  <c:v>0.99999800000000005</c:v>
                </c:pt>
                <c:pt idx="53">
                  <c:v>0.99999800000000005</c:v>
                </c:pt>
                <c:pt idx="54">
                  <c:v>0.99999800000000005</c:v>
                </c:pt>
                <c:pt idx="55">
                  <c:v>0.99999800000000005</c:v>
                </c:pt>
                <c:pt idx="56">
                  <c:v>0.99999800000000005</c:v>
                </c:pt>
                <c:pt idx="57">
                  <c:v>0.99999800000000005</c:v>
                </c:pt>
              </c:numCache>
            </c:numRef>
          </c:yVal>
          <c:smooth val="0"/>
        </c:ser>
        <c:ser>
          <c:idx val="1"/>
          <c:order val="1"/>
          <c:tx>
            <c:v>SAFER 128</c:v>
          </c:tx>
          <c:spPr>
            <a:ln w="19050">
              <a:solidFill>
                <a:srgbClr val="C00000"/>
              </a:solidFill>
            </a:ln>
          </c:spPr>
          <c:marker>
            <c:symbol val="triangle"/>
            <c:size val="4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'Figure 8-10(1024)'!$A$3:$A$49</c:f>
              <c:numCache>
                <c:formatCode>General</c:formatCode>
                <c:ptCount val="4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</c:numCache>
            </c:numRef>
          </c:xVal>
          <c:yVal>
            <c:numRef>
              <c:f>'Figure 8-10(1024)'!$H$3:$H$49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5.5057000000000023E-2</c:v>
                </c:pt>
                <c:pt idx="7">
                  <c:v>0.11390800000000001</c:v>
                </c:pt>
                <c:pt idx="8">
                  <c:v>0.17512300000000003</c:v>
                </c:pt>
                <c:pt idx="9">
                  <c:v>0.23762899999999998</c:v>
                </c:pt>
                <c:pt idx="10">
                  <c:v>0.30099600000000004</c:v>
                </c:pt>
                <c:pt idx="11">
                  <c:v>0.363811</c:v>
                </c:pt>
                <c:pt idx="12">
                  <c:v>0.42535999999999996</c:v>
                </c:pt>
                <c:pt idx="13">
                  <c:v>0.48510600000000004</c:v>
                </c:pt>
                <c:pt idx="14">
                  <c:v>0.54196100000000003</c:v>
                </c:pt>
                <c:pt idx="15">
                  <c:v>0.596113</c:v>
                </c:pt>
                <c:pt idx="16">
                  <c:v>0.64666099999999993</c:v>
                </c:pt>
                <c:pt idx="17">
                  <c:v>0.69341000000000008</c:v>
                </c:pt>
                <c:pt idx="18">
                  <c:v>0.73593299999999995</c:v>
                </c:pt>
                <c:pt idx="19">
                  <c:v>0.774393</c:v>
                </c:pt>
                <c:pt idx="20">
                  <c:v>0.80896999999999997</c:v>
                </c:pt>
                <c:pt idx="21">
                  <c:v>0.83973500000000001</c:v>
                </c:pt>
                <c:pt idx="22">
                  <c:v>0.86653899999999995</c:v>
                </c:pt>
                <c:pt idx="23">
                  <c:v>0.89003699999999997</c:v>
                </c:pt>
                <c:pt idx="24">
                  <c:v>0.90996100000000002</c:v>
                </c:pt>
                <c:pt idx="25">
                  <c:v>0.92705499999999996</c:v>
                </c:pt>
                <c:pt idx="26">
                  <c:v>0.94150100000000003</c:v>
                </c:pt>
                <c:pt idx="27">
                  <c:v>0.95346299999999995</c:v>
                </c:pt>
                <c:pt idx="28">
                  <c:v>0.96335599999999999</c:v>
                </c:pt>
                <c:pt idx="29">
                  <c:v>0.97140899999999997</c:v>
                </c:pt>
                <c:pt idx="30">
                  <c:v>0.97789700000000002</c:v>
                </c:pt>
                <c:pt idx="31">
                  <c:v>0.98307599999999995</c:v>
                </c:pt>
                <c:pt idx="32">
                  <c:v>0.98699000000000003</c:v>
                </c:pt>
                <c:pt idx="33">
                  <c:v>0.99018200000000001</c:v>
                </c:pt>
                <c:pt idx="34">
                  <c:v>0.99267399999999995</c:v>
                </c:pt>
                <c:pt idx="35">
                  <c:v>0.994676</c:v>
                </c:pt>
                <c:pt idx="36">
                  <c:v>0.994676</c:v>
                </c:pt>
                <c:pt idx="37">
                  <c:v>0.994676</c:v>
                </c:pt>
                <c:pt idx="38">
                  <c:v>0.994676</c:v>
                </c:pt>
                <c:pt idx="39">
                  <c:v>0.994676</c:v>
                </c:pt>
                <c:pt idx="40">
                  <c:v>0.994676</c:v>
                </c:pt>
                <c:pt idx="41">
                  <c:v>0.994676</c:v>
                </c:pt>
                <c:pt idx="42">
                  <c:v>0.994676</c:v>
                </c:pt>
                <c:pt idx="43">
                  <c:v>0.994676</c:v>
                </c:pt>
                <c:pt idx="44">
                  <c:v>0.994676</c:v>
                </c:pt>
                <c:pt idx="45">
                  <c:v>0.994676</c:v>
                </c:pt>
                <c:pt idx="46">
                  <c:v>0.994676</c:v>
                </c:pt>
              </c:numCache>
            </c:numRef>
          </c:yVal>
          <c:smooth val="0"/>
        </c:ser>
        <c:ser>
          <c:idx val="0"/>
          <c:order val="2"/>
          <c:tx>
            <c:v>RDIS-3</c:v>
          </c:tx>
          <c:spPr>
            <a:ln w="1905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4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xVal>
            <c:numRef>
              <c:f>'Figure 8-10(1024)'!$A$3:$A$49</c:f>
              <c:numCache>
                <c:formatCode>General</c:formatCode>
                <c:ptCount val="4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</c:numCache>
            </c:numRef>
          </c:xVal>
          <c:yVal>
            <c:numRef>
              <c:f>'Figure 8-10(1024)'!$D$3:$D$49</c:f>
              <c:numCache>
                <c:formatCode>General</c:formatCode>
                <c:ptCount val="47"/>
                <c:pt idx="0">
                  <c:v>0</c:v>
                </c:pt>
                <c:pt idx="1">
                  <c:v>6.0000000000000002E-6</c:v>
                </c:pt>
                <c:pt idx="2">
                  <c:v>3.1999999999999999E-5</c:v>
                </c:pt>
                <c:pt idx="3">
                  <c:v>8.0000000000000007E-5</c:v>
                </c:pt>
                <c:pt idx="4">
                  <c:v>2.04E-4</c:v>
                </c:pt>
                <c:pt idx="5">
                  <c:v>4.1800000000000002E-4</c:v>
                </c:pt>
                <c:pt idx="6">
                  <c:v>8.4199999999999998E-4</c:v>
                </c:pt>
                <c:pt idx="7">
                  <c:v>1.5040000000000001E-3</c:v>
                </c:pt>
                <c:pt idx="8">
                  <c:v>2.5840000000000004E-3</c:v>
                </c:pt>
                <c:pt idx="9">
                  <c:v>4.535E-3</c:v>
                </c:pt>
                <c:pt idx="10">
                  <c:v>7.4439999999999992E-3</c:v>
                </c:pt>
                <c:pt idx="11">
                  <c:v>1.2338999999999999E-2</c:v>
                </c:pt>
                <c:pt idx="12">
                  <c:v>1.9198E-2</c:v>
                </c:pt>
                <c:pt idx="13">
                  <c:v>2.8984000000000003E-2</c:v>
                </c:pt>
                <c:pt idx="14">
                  <c:v>4.2106999999999999E-2</c:v>
                </c:pt>
                <c:pt idx="15">
                  <c:v>5.9681999999999999E-2</c:v>
                </c:pt>
                <c:pt idx="16">
                  <c:v>8.1827999999999998E-2</c:v>
                </c:pt>
                <c:pt idx="17">
                  <c:v>0.11028500000000001</c:v>
                </c:pt>
                <c:pt idx="18">
                  <c:v>0.14441000000000001</c:v>
                </c:pt>
                <c:pt idx="19">
                  <c:v>0.18464900000000001</c:v>
                </c:pt>
                <c:pt idx="20">
                  <c:v>0.23233799999999999</c:v>
                </c:pt>
                <c:pt idx="21">
                  <c:v>0.286358</c:v>
                </c:pt>
                <c:pt idx="22">
                  <c:v>0.343221</c:v>
                </c:pt>
                <c:pt idx="23">
                  <c:v>0.40679599999999999</c:v>
                </c:pt>
                <c:pt idx="24">
                  <c:v>0.47243599999999997</c:v>
                </c:pt>
                <c:pt idx="25">
                  <c:v>0.53914899999999999</c:v>
                </c:pt>
                <c:pt idx="26">
                  <c:v>0.60522299999999996</c:v>
                </c:pt>
                <c:pt idx="27">
                  <c:v>0.66898100000000005</c:v>
                </c:pt>
                <c:pt idx="28">
                  <c:v>0.72875099999999993</c:v>
                </c:pt>
                <c:pt idx="29">
                  <c:v>0.78435100000000002</c:v>
                </c:pt>
                <c:pt idx="30">
                  <c:v>0.83200499999999999</c:v>
                </c:pt>
                <c:pt idx="31">
                  <c:v>0.8736250000000001</c:v>
                </c:pt>
                <c:pt idx="32">
                  <c:v>0.90808500000000003</c:v>
                </c:pt>
                <c:pt idx="33">
                  <c:v>0.93557500000000005</c:v>
                </c:pt>
                <c:pt idx="34">
                  <c:v>0.95593799999999995</c:v>
                </c:pt>
                <c:pt idx="35">
                  <c:v>0.97129599999999994</c:v>
                </c:pt>
                <c:pt idx="36">
                  <c:v>0.98165999999999998</c:v>
                </c:pt>
                <c:pt idx="37">
                  <c:v>0.98919999999999997</c:v>
                </c:pt>
                <c:pt idx="38">
                  <c:v>0.99395999999999995</c:v>
                </c:pt>
                <c:pt idx="39">
                  <c:v>0.99650000000000005</c:v>
                </c:pt>
                <c:pt idx="40">
                  <c:v>0.99822</c:v>
                </c:pt>
                <c:pt idx="41">
                  <c:v>0.99914000000000003</c:v>
                </c:pt>
                <c:pt idx="42">
                  <c:v>0.99958000000000002</c:v>
                </c:pt>
                <c:pt idx="43">
                  <c:v>0.99983999999999995</c:v>
                </c:pt>
                <c:pt idx="44">
                  <c:v>0.994676</c:v>
                </c:pt>
                <c:pt idx="45">
                  <c:v>0.99990000000000001</c:v>
                </c:pt>
                <c:pt idx="46">
                  <c:v>0.99990000000000001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358144"/>
        <c:axId val="92361472"/>
      </c:scatterChart>
      <c:valAx>
        <c:axId val="92358144"/>
        <c:scaling>
          <c:orientation val="minMax"/>
          <c:max val="51"/>
          <c:min val="0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US"/>
                  <a:t># of faults</a:t>
                </a:r>
              </a:p>
            </c:rich>
          </c:tx>
          <c:layout>
            <c:manualLayout>
              <c:xMode val="edge"/>
              <c:yMode val="edge"/>
              <c:x val="0.42058391319257438"/>
              <c:y val="0.884072153524930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2361472"/>
        <c:crosses val="autoZero"/>
        <c:crossBetween val="midCat"/>
      </c:valAx>
      <c:valAx>
        <c:axId val="92361472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358144"/>
        <c:crosses val="autoZero"/>
        <c:crossBetween val="midCat"/>
        <c:majorUnit val="0.2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673E-4975-4F08-B879-8BF57D75F121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B149-866D-4040-84CF-CB27AC8A8A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5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175E1D-8029-4228-BBAA-0E5D9ADA62EC}" type="datetimeFigureOut">
              <a:rPr lang="en-US" smtClean="0"/>
              <a:t>7/2/2012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94AFC4-34AA-4457-8B74-C546AB8C3F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686800" cy="1927225"/>
          </a:xfrm>
        </p:spPr>
        <p:txBody>
          <a:bodyPr/>
          <a:lstStyle/>
          <a:p>
            <a:r>
              <a:rPr lang="en-US" sz="3000" dirty="0"/>
              <a:t>RDIS: </a:t>
            </a:r>
            <a:r>
              <a:rPr lang="en-US" sz="3000" dirty="0" smtClean="0"/>
              <a:t> </a:t>
            </a:r>
            <a:r>
              <a:rPr lang="en-US" sz="3000" cap="none" dirty="0" smtClean="0"/>
              <a:t>A </a:t>
            </a:r>
            <a:r>
              <a:rPr lang="en-US" sz="3000" cap="none" dirty="0"/>
              <a:t>Recursively Defined Invertible </a:t>
            </a:r>
            <a:r>
              <a:rPr lang="en-US" sz="3000" cap="none" dirty="0" smtClean="0"/>
              <a:t>Set  Scheme </a:t>
            </a:r>
            <a:br>
              <a:rPr lang="en-US" sz="3000" cap="none" dirty="0" smtClean="0"/>
            </a:br>
            <a:r>
              <a:rPr lang="en-US" sz="3000" cap="none" dirty="0"/>
              <a:t>	</a:t>
            </a:r>
            <a:r>
              <a:rPr lang="en-US" sz="3000" cap="none" dirty="0" smtClean="0"/>
              <a:t>	to Tolerate </a:t>
            </a:r>
            <a:r>
              <a:rPr lang="en-US" sz="3000" cap="none" dirty="0"/>
              <a:t>Multiple Stuck-At </a:t>
            </a:r>
            <a:r>
              <a:rPr lang="en-US" sz="3000" cap="none" dirty="0" smtClean="0"/>
              <a:t>Faults </a:t>
            </a:r>
            <a:br>
              <a:rPr lang="en-US" sz="3000" cap="none" dirty="0" smtClean="0"/>
            </a:br>
            <a:r>
              <a:rPr lang="en-US" sz="3000" cap="none" dirty="0"/>
              <a:t>	</a:t>
            </a:r>
            <a:r>
              <a:rPr lang="en-US" sz="3000" cap="none" dirty="0" smtClean="0"/>
              <a:t>		in </a:t>
            </a:r>
            <a:r>
              <a:rPr lang="en-US" sz="3000" cap="none" dirty="0"/>
              <a:t>Resistive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315200" cy="1752600"/>
          </a:xfrm>
        </p:spPr>
        <p:txBody>
          <a:bodyPr/>
          <a:lstStyle/>
          <a:p>
            <a:r>
              <a:rPr lang="en-US" b="1" dirty="0" smtClean="0"/>
              <a:t>Rami </a:t>
            </a:r>
            <a:r>
              <a:rPr lang="en-US" b="1" dirty="0" err="1" smtClean="0"/>
              <a:t>Melhem</a:t>
            </a:r>
            <a:r>
              <a:rPr lang="en-US" b="1" dirty="0" smtClean="0"/>
              <a:t>, </a:t>
            </a:r>
            <a:r>
              <a:rPr lang="en-US" b="1" u="sng" dirty="0" err="1" smtClean="0"/>
              <a:t>Rakan</a:t>
            </a:r>
            <a:r>
              <a:rPr lang="en-US" b="1" u="sng" dirty="0" smtClean="0"/>
              <a:t> Maddah </a:t>
            </a:r>
            <a:r>
              <a:rPr lang="en-US" b="1" dirty="0" smtClean="0"/>
              <a:t>and </a:t>
            </a:r>
            <a:r>
              <a:rPr lang="en-US" b="1" dirty="0" err="1" smtClean="0"/>
              <a:t>Sangyeun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endParaRPr lang="en-US" b="1" dirty="0" smtClean="0"/>
          </a:p>
          <a:p>
            <a:pPr>
              <a:spcBef>
                <a:spcPts val="1000"/>
              </a:spcBef>
            </a:pPr>
            <a:r>
              <a:rPr lang="en-US" b="1" dirty="0">
                <a:solidFill>
                  <a:schemeClr val="tx1"/>
                </a:solidFill>
              </a:rPr>
              <a:t>Computer Science Department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University of Pittsburgh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90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RDIS Fault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487"/>
            <a:ext cx="8229600" cy="4876800"/>
          </a:xfrm>
        </p:spPr>
        <p:txBody>
          <a:bodyPr/>
          <a:lstStyle/>
          <a:p>
            <a:r>
              <a:rPr lang="en-US" dirty="0"/>
              <a:t>After reducing the mesh size to zero, this is how the original 2D data block will look like:</a:t>
            </a:r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94702"/>
              </p:ext>
            </p:extLst>
          </p:nvPr>
        </p:nvGraphicFramePr>
        <p:xfrm>
          <a:off x="3247444" y="3124200"/>
          <a:ext cx="235405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513"/>
                <a:gridCol w="588513"/>
                <a:gridCol w="588513"/>
                <a:gridCol w="5885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3135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3320" y="3516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73922" y="38672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5971" y="42530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07661" y="284296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120639" y="46267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44562" y="464465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463405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464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1112" y="463405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2401" y="2438400"/>
            <a:ext cx="2514599" cy="3029634"/>
            <a:chOff x="152401" y="2438400"/>
            <a:chExt cx="2514599" cy="3029634"/>
          </a:xfrm>
        </p:grpSpPr>
        <p:pic>
          <p:nvPicPr>
            <p:cNvPr id="1026" name="Picture 2" descr="Blueman Thinking Clip 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3624486"/>
              <a:ext cx="1143000" cy="1843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loud Callout 14"/>
            <p:cNvSpPr/>
            <p:nvPr/>
          </p:nvSpPr>
          <p:spPr>
            <a:xfrm>
              <a:off x="152401" y="2438400"/>
              <a:ext cx="1553812" cy="1041420"/>
            </a:xfrm>
            <a:prstGeom prst="cloudCallout">
              <a:avLst>
                <a:gd name="adj1" fmla="val 39584"/>
                <a:gd name="adj2" fmla="val 5992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Data Retrieval?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4579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Retrieval/Decoding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retrieve data, read the value of a cell inverted if the minimum of its corresponding row and column counters is odd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86885"/>
              </p:ext>
            </p:extLst>
          </p:nvPr>
        </p:nvGraphicFramePr>
        <p:xfrm>
          <a:off x="682481" y="3494873"/>
          <a:ext cx="235405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513"/>
                <a:gridCol w="588513"/>
                <a:gridCol w="588513"/>
                <a:gridCol w="5885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3837" y="35065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8357" y="386368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08959" y="42378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1008" y="462373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2698" y="3213638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555676" y="499738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501533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05709" y="50047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50131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027041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31999" y="3548746"/>
            <a:ext cx="0" cy="4146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144077" y="3935462"/>
            <a:ext cx="213359" cy="2276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430319" y="5094478"/>
            <a:ext cx="213359" cy="2276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38600" y="349063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is odd, read inverted!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08076" y="3530007"/>
            <a:ext cx="0" cy="4146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594100" y="5068225"/>
            <a:ext cx="213359" cy="2276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962400" y="409939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is even, read un-inverted!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3914478"/>
            <a:ext cx="1600200" cy="369332"/>
          </a:xfrm>
          <a:prstGeom prst="rect">
            <a:avLst/>
          </a:prstGeom>
          <a:noFill/>
          <a:ln w="2222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Invertible Set!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86428" y="3870268"/>
            <a:ext cx="566928" cy="73152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58433" y="4231189"/>
            <a:ext cx="566928" cy="36576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0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2" grpId="0"/>
      <p:bldP spid="22" grpId="1"/>
      <p:bldP spid="24" grpId="0" animBg="1"/>
      <p:bldP spid="24" grpId="1" animBg="1"/>
      <p:bldP spid="25" grpId="0"/>
      <p:bldP spid="25" grpId="1"/>
      <p:bldP spid="28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513596"/>
              </p:ext>
            </p:extLst>
          </p:nvPr>
        </p:nvGraphicFramePr>
        <p:xfrm>
          <a:off x="2286000" y="1905000"/>
          <a:ext cx="4724397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05575" y="162877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5652840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7572375" y="1905774"/>
            <a:ext cx="381000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00950" y="3276600"/>
            <a:ext cx="361950" cy="342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15275" y="1905774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24800" y="255814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934325" y="3267849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NF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591425" y="2567672"/>
            <a:ext cx="381000" cy="369332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603222" y="3906619"/>
            <a:ext cx="361950" cy="342900"/>
          </a:xfrm>
          <a:prstGeom prst="rect">
            <a:avLst/>
          </a:prstGeom>
          <a:solidFill>
            <a:schemeClr val="bg1"/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936597" y="3897868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00950" y="4441059"/>
            <a:ext cx="361950" cy="3429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53375" y="4451953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Invertible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45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59751"/>
              </p:ext>
            </p:extLst>
          </p:nvPr>
        </p:nvGraphicFramePr>
        <p:xfrm>
          <a:off x="2286000" y="1905000"/>
          <a:ext cx="4724397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05575" y="162877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5652840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7572375" y="1905774"/>
            <a:ext cx="381000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00950" y="3276600"/>
            <a:ext cx="361950" cy="342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15275" y="1905774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24800" y="255814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934325" y="3267849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NF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591425" y="2567672"/>
            <a:ext cx="381000" cy="369332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433373" y="2820567"/>
            <a:ext cx="519752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67150" y="2821734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377377" y="2821734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2821734"/>
            <a:ext cx="502124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35290" y="3717451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436393" y="4195198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367069" y="3720800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367069" y="4191000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867150" y="3724275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855243" y="4192953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819400" y="3737923"/>
            <a:ext cx="515772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798679" y="4183884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2801772" y="5116803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867150" y="5105400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363872" y="5105400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440197" y="5098527"/>
            <a:ext cx="527214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603222" y="3906619"/>
            <a:ext cx="361950" cy="342900"/>
          </a:xfrm>
          <a:prstGeom prst="rect">
            <a:avLst/>
          </a:prstGeom>
          <a:solidFill>
            <a:schemeClr val="bg1"/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936597" y="3897868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00950" y="4441059"/>
            <a:ext cx="361950" cy="3429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53375" y="4451953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Invertible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7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36891"/>
              </p:ext>
            </p:extLst>
          </p:nvPr>
        </p:nvGraphicFramePr>
        <p:xfrm>
          <a:off x="2286000" y="1905000"/>
          <a:ext cx="4724397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05575" y="162877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5652840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5436074" y="3723104"/>
            <a:ext cx="51435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369274" y="3729877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49522" y="3729877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425411" y="5105384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374960" y="5095101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854923" y="5090581"/>
            <a:ext cx="521919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572375" y="1905774"/>
            <a:ext cx="381000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00950" y="3276600"/>
            <a:ext cx="361950" cy="342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915275" y="1905774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SA-W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255814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34325" y="3267849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NF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591425" y="2567672"/>
            <a:ext cx="381000" cy="369332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03222" y="3906619"/>
            <a:ext cx="361950" cy="342900"/>
          </a:xfrm>
          <a:prstGeom prst="rect">
            <a:avLst/>
          </a:prstGeom>
          <a:solidFill>
            <a:schemeClr val="bg1"/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36597" y="3897868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00950" y="4441059"/>
            <a:ext cx="361950" cy="3429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53375" y="4451953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Invertible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58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595505"/>
              </p:ext>
            </p:extLst>
          </p:nvPr>
        </p:nvGraphicFramePr>
        <p:xfrm>
          <a:off x="2286000" y="1905000"/>
          <a:ext cx="4724397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05575" y="162877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5652840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7572375" y="1905774"/>
            <a:ext cx="381000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00950" y="3276600"/>
            <a:ext cx="361950" cy="342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915275" y="1905774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SA-W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255814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34325" y="3267849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NF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591425" y="2567672"/>
            <a:ext cx="381000" cy="369332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03222" y="3906619"/>
            <a:ext cx="361950" cy="342900"/>
          </a:xfrm>
          <a:prstGeom prst="rect">
            <a:avLst/>
          </a:prstGeom>
          <a:solidFill>
            <a:schemeClr val="bg1"/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36597" y="3897868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00950" y="4441059"/>
            <a:ext cx="361950" cy="3429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53375" y="4451953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Invertible Set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74960" y="5095101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38775" y="5097510"/>
            <a:ext cx="533400" cy="457200"/>
          </a:xfrm>
          <a:prstGeom prst="rect">
            <a:avLst/>
          </a:prstGeom>
          <a:noFill/>
          <a:ln w="47625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03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525804"/>
              </p:ext>
            </p:extLst>
          </p:nvPr>
        </p:nvGraphicFramePr>
        <p:xfrm>
          <a:off x="2286000" y="1905000"/>
          <a:ext cx="4724397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rgbClr val="4FF44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05575" y="162877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5652840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7572375" y="1905774"/>
            <a:ext cx="381000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00950" y="3276600"/>
            <a:ext cx="361950" cy="342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915275" y="1905774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SA-W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255814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34325" y="3267849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NF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591425" y="2567672"/>
            <a:ext cx="381000" cy="369332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03222" y="3906619"/>
            <a:ext cx="361950" cy="342900"/>
          </a:xfrm>
          <a:prstGeom prst="rect">
            <a:avLst/>
          </a:prstGeom>
          <a:solidFill>
            <a:schemeClr val="bg1"/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36597" y="3897868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00950" y="4441059"/>
            <a:ext cx="361950" cy="3429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53375" y="4451953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Invertible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22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23411"/>
              </p:ext>
            </p:extLst>
          </p:nvPr>
        </p:nvGraphicFramePr>
        <p:xfrm>
          <a:off x="2286000" y="1905000"/>
          <a:ext cx="4724397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  <a:gridCol w="52493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pattFill prst="wdUpDiag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05575" y="162877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5652840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7572375" y="1905774"/>
            <a:ext cx="381000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00950" y="3276600"/>
            <a:ext cx="361950" cy="342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15275" y="1905774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24800" y="255814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SA-R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934325" y="3267849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NF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591425" y="2567672"/>
            <a:ext cx="381000" cy="369332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603222" y="3906619"/>
            <a:ext cx="361950" cy="342900"/>
          </a:xfrm>
          <a:prstGeom prst="rect">
            <a:avLst/>
          </a:prstGeom>
          <a:solidFill>
            <a:schemeClr val="bg1"/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936597" y="3897868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00950" y="4441059"/>
            <a:ext cx="361950" cy="3429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53375" y="4451953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Invertible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67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RDIS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RDIS guarantees the recovery from three stuck-at faults</a:t>
            </a:r>
          </a:p>
          <a:p>
            <a:endParaRPr lang="en-US" dirty="0" smtClean="0"/>
          </a:p>
          <a:p>
            <a:r>
              <a:rPr lang="en-US" dirty="0" smtClean="0"/>
              <a:t>However,  RDIS can effectively recovery from much more faults beyond what it guarantees with a high probability</a:t>
            </a:r>
          </a:p>
          <a:p>
            <a:endParaRPr lang="en-US" dirty="0" smtClean="0"/>
          </a:p>
          <a:p>
            <a:r>
              <a:rPr lang="en-US" dirty="0" smtClean="0"/>
              <a:t>2 sources for halting:</a:t>
            </a:r>
          </a:p>
          <a:p>
            <a:pPr lvl="1"/>
            <a:r>
              <a:rPr lang="en-US" dirty="0" smtClean="0"/>
              <a:t>The stuck-at faults form a cycle </a:t>
            </a:r>
          </a:p>
          <a:p>
            <a:pPr lvl="1"/>
            <a:r>
              <a:rPr lang="en-US" dirty="0" smtClean="0"/>
              <a:t>The auxiliary flag counters reach their capacity before the size of the initial formed mesh could be reduced to zero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00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mesh size is not reduced after an inversion</a:t>
            </a:r>
          </a:p>
          <a:p>
            <a:r>
              <a:rPr lang="en-US" dirty="0" smtClean="0"/>
              <a:t>Faults pattern cannot be masked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534678"/>
              </p:ext>
            </p:extLst>
          </p:nvPr>
        </p:nvGraphicFramePr>
        <p:xfrm>
          <a:off x="682481" y="3494873"/>
          <a:ext cx="235405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513"/>
                <a:gridCol w="588513"/>
                <a:gridCol w="588513"/>
                <a:gridCol w="5885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3837" y="35065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9307" y="386368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89909" y="42378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1008" y="462373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2698" y="3213638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555676" y="499738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501533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05709" y="50047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50131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027041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1267764" y="3873484"/>
            <a:ext cx="594360" cy="7315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37300" y="3869375"/>
            <a:ext cx="608942" cy="7315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3810000" y="3903739"/>
            <a:ext cx="857398" cy="334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invert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71032"/>
              </p:ext>
            </p:extLst>
          </p:nvPr>
        </p:nvGraphicFramePr>
        <p:xfrm>
          <a:off x="4972873" y="3482575"/>
          <a:ext cx="235405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513"/>
                <a:gridCol w="588513"/>
                <a:gridCol w="588513"/>
                <a:gridCol w="5885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364229" y="34942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69699" y="38513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80301" y="42255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91400" y="46114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13217" y="3239176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846068" y="49850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1992" y="500303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96101" y="499243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52392" y="50008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575319" y="5052579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5555312" y="3859491"/>
            <a:ext cx="594360" cy="7315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723804" y="3863408"/>
            <a:ext cx="608942" cy="7315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09441" y="2874918"/>
            <a:ext cx="2390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Mesh Size cannot be reduced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226498" y="3088324"/>
            <a:ext cx="587894" cy="763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26497" y="3095340"/>
            <a:ext cx="1619571" cy="706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Callout 40"/>
          <p:cNvSpPr/>
          <p:nvPr/>
        </p:nvSpPr>
        <p:spPr>
          <a:xfrm>
            <a:off x="6400142" y="1902571"/>
            <a:ext cx="2625925" cy="1153975"/>
          </a:xfrm>
          <a:prstGeom prst="cloudCallout">
            <a:avLst>
              <a:gd name="adj1" fmla="val 25816"/>
              <a:gd name="adj2" fmla="val 84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Faults must form a cycle that is alternatively-stuck for RDIS to halt!</a:t>
            </a:r>
            <a:endParaRPr lang="en-US" sz="1400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20142"/>
              </p:ext>
            </p:extLst>
          </p:nvPr>
        </p:nvGraphicFramePr>
        <p:xfrm>
          <a:off x="7696200" y="3506541"/>
          <a:ext cx="1371600" cy="1034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113"/>
                <a:gridCol w="682487"/>
              </a:tblGrid>
              <a:tr h="50846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52554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8001000" y="3691207"/>
            <a:ext cx="8382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39200" y="3691207"/>
            <a:ext cx="0" cy="71905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8001000" y="4410262"/>
            <a:ext cx="838200" cy="1229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001000" y="3691207"/>
            <a:ext cx="0" cy="71905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346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is facing physical limitations that </a:t>
            </a:r>
            <a:r>
              <a:rPr lang="en-US" dirty="0"/>
              <a:t>i</a:t>
            </a:r>
            <a:r>
              <a:rPr lang="en-US" dirty="0" smtClean="0"/>
              <a:t>s expected to hinder its scalability</a:t>
            </a:r>
          </a:p>
          <a:p>
            <a:endParaRPr lang="en-US" dirty="0" smtClean="0"/>
          </a:p>
          <a:p>
            <a:r>
              <a:rPr lang="en-US" dirty="0" smtClean="0"/>
              <a:t>Resistive memories e.g. Phase Change Memory(PCM) are regarded as a promising replacement for DRAM</a:t>
            </a:r>
          </a:p>
          <a:p>
            <a:endParaRPr lang="en-US" dirty="0" smtClean="0"/>
          </a:p>
          <a:p>
            <a:r>
              <a:rPr lang="en-US" dirty="0" smtClean="0"/>
              <a:t>PCM is characterized by its scalability and density</a:t>
            </a:r>
          </a:p>
          <a:p>
            <a:endParaRPr lang="en-US" dirty="0" smtClean="0"/>
          </a:p>
          <a:p>
            <a:r>
              <a:rPr lang="en-US" dirty="0" smtClean="0"/>
              <a:t>Initial measurements indicate that PCM is competitive to DRAM in terms of read/write latency and power efficiency.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82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Counters Capacity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fault pattern cannot be masked due to counters capacity</a:t>
            </a:r>
          </a:p>
          <a:p>
            <a:r>
              <a:rPr lang="en-US" dirty="0" smtClean="0"/>
              <a:t>Assume counters capacity is limited to 3.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026638"/>
              </p:ext>
            </p:extLst>
          </p:nvPr>
        </p:nvGraphicFramePr>
        <p:xfrm>
          <a:off x="2933698" y="2971800"/>
          <a:ext cx="2958352" cy="208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588"/>
                <a:gridCol w="739588"/>
                <a:gridCol w="739588"/>
                <a:gridCol w="739588"/>
              </a:tblGrid>
              <a:tr h="576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679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9354" y="305401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5426" y="363347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5426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6525" y="465240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7857" y="259279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402661" y="5040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29859" y="505878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6300" y="5040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2300" y="505659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6500" y="5102764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934294" y="2988787"/>
            <a:ext cx="2971800" cy="207094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24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Counters Capacity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fault pattern cannot be masked due to counters capacity</a:t>
            </a:r>
          </a:p>
          <a:p>
            <a:r>
              <a:rPr lang="en-US" dirty="0" smtClean="0"/>
              <a:t>Assume </a:t>
            </a:r>
            <a:r>
              <a:rPr lang="en-US" dirty="0"/>
              <a:t>counters capacity is limited to 3.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404620"/>
              </p:ext>
            </p:extLst>
          </p:nvPr>
        </p:nvGraphicFramePr>
        <p:xfrm>
          <a:off x="2933698" y="2971800"/>
          <a:ext cx="2958352" cy="208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588"/>
                <a:gridCol w="739588"/>
                <a:gridCol w="739588"/>
                <a:gridCol w="739588"/>
              </a:tblGrid>
              <a:tr h="576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679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9354" y="305401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5426" y="363347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5426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6525" y="465240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7857" y="259279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402661" y="5040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29859" y="505878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6300" y="5040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62300" y="505659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6500" y="5102764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87417" y="2978284"/>
            <a:ext cx="2194560" cy="160934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82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Counters Capacity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fault pattern cannot be masked due to counters capacity</a:t>
            </a:r>
          </a:p>
          <a:p>
            <a:r>
              <a:rPr lang="en-US" dirty="0"/>
              <a:t>Assume counters capacity is limited to 3.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94347"/>
              </p:ext>
            </p:extLst>
          </p:nvPr>
        </p:nvGraphicFramePr>
        <p:xfrm>
          <a:off x="2933698" y="2971800"/>
          <a:ext cx="2958352" cy="208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588"/>
                <a:gridCol w="739588"/>
                <a:gridCol w="739588"/>
                <a:gridCol w="739588"/>
              </a:tblGrid>
              <a:tr h="576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679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SA-W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9354" y="305401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5426" y="363347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5426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6525" y="465240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7857" y="259279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402661" y="5040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29859" y="505878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6300" y="5040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2300" y="505659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6500" y="5102764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5942" y="3540576"/>
            <a:ext cx="1499616" cy="105156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58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4716278" y="5068554"/>
            <a:ext cx="277629" cy="3693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972597" y="3643944"/>
            <a:ext cx="277629" cy="3693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Counters Capacity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fault pattern cannot be masked due to counters capacity</a:t>
            </a:r>
          </a:p>
          <a:p>
            <a:r>
              <a:rPr lang="en-US" dirty="0" smtClean="0"/>
              <a:t>Assume </a:t>
            </a:r>
            <a:r>
              <a:rPr lang="en-US" dirty="0"/>
              <a:t>counters capacity is limited to 3.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31777"/>
              </p:ext>
            </p:extLst>
          </p:nvPr>
        </p:nvGraphicFramePr>
        <p:xfrm>
          <a:off x="2933698" y="2972060"/>
          <a:ext cx="2958352" cy="208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588"/>
                <a:gridCol w="739588"/>
                <a:gridCol w="739588"/>
                <a:gridCol w="739588"/>
              </a:tblGrid>
              <a:tr h="576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679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9354" y="30542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56525" y="3643944"/>
            <a:ext cx="33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5426" y="41912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6525" y="46526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7857" y="259305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402661" y="50411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29859" y="50590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2693" y="50294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2300" y="50568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6500" y="5103024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412776" y="3531430"/>
            <a:ext cx="749808" cy="59436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Oval Callout 17"/>
          <p:cNvSpPr/>
          <p:nvPr/>
        </p:nvSpPr>
        <p:spPr>
          <a:xfrm>
            <a:off x="6212126" y="2438400"/>
            <a:ext cx="2369739" cy="114100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Counters cannot be increased further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32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6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Counters Capacity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fault pattern cannot be masked due to counters capacity</a:t>
            </a:r>
          </a:p>
          <a:p>
            <a:r>
              <a:rPr lang="en-US" dirty="0" smtClean="0"/>
              <a:t>Assume </a:t>
            </a:r>
            <a:r>
              <a:rPr lang="en-US" dirty="0"/>
              <a:t>counters capacity is limited to 3.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43560"/>
              </p:ext>
            </p:extLst>
          </p:nvPr>
        </p:nvGraphicFramePr>
        <p:xfrm>
          <a:off x="2933698" y="2972060"/>
          <a:ext cx="2958352" cy="208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588"/>
                <a:gridCol w="739588"/>
                <a:gridCol w="739588"/>
                <a:gridCol w="739588"/>
              </a:tblGrid>
              <a:tr h="576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679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467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0" name="Cloud 19"/>
          <p:cNvSpPr/>
          <p:nvPr/>
        </p:nvSpPr>
        <p:spPr>
          <a:xfrm>
            <a:off x="76200" y="2593055"/>
            <a:ext cx="2618961" cy="16741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/>
              <a:t>Fault pattern </a:t>
            </a:r>
            <a:r>
              <a:rPr lang="en-US" sz="1300" b="1" dirty="0" smtClean="0"/>
              <a:t>must be </a:t>
            </a:r>
            <a:r>
              <a:rPr lang="en-US" sz="1300" b="1" dirty="0"/>
              <a:t>an incomplete cycle that is </a:t>
            </a:r>
            <a:r>
              <a:rPr lang="en-US" sz="1300" b="1" dirty="0" smtClean="0"/>
              <a:t>alternatively-stuck</a:t>
            </a:r>
            <a:endParaRPr lang="en-US" sz="1300" b="1" dirty="0"/>
          </a:p>
          <a:p>
            <a:pPr algn="ctr"/>
            <a:endParaRPr lang="en-US" sz="13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200400" y="3238940"/>
            <a:ext cx="88185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73104" y="3237724"/>
            <a:ext cx="0" cy="5982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66415" y="3835948"/>
            <a:ext cx="7288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3722" y="3826680"/>
            <a:ext cx="0" cy="555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0676" y="4382453"/>
            <a:ext cx="8016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72313" y="4368764"/>
            <a:ext cx="10053" cy="5564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97525" y="3234904"/>
            <a:ext cx="0" cy="16902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00400" y="4925179"/>
            <a:ext cx="238807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Summing Junction 41"/>
          <p:cNvSpPr/>
          <p:nvPr/>
        </p:nvSpPr>
        <p:spPr>
          <a:xfrm>
            <a:off x="3045125" y="4837329"/>
            <a:ext cx="304800" cy="131679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ine Callout 1 42"/>
          <p:cNvSpPr/>
          <p:nvPr/>
        </p:nvSpPr>
        <p:spPr>
          <a:xfrm>
            <a:off x="4114879" y="5334000"/>
            <a:ext cx="1447721" cy="533400"/>
          </a:xfrm>
          <a:prstGeom prst="borderCallout1">
            <a:avLst>
              <a:gd name="adj1" fmla="val 18750"/>
              <a:gd name="adj2" fmla="val -8333"/>
              <a:gd name="adj3" fmla="val -60546"/>
              <a:gd name="adj4" fmla="val -59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Faulty cell needed for cycle to be complete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93814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We rely on Monte-Carlo simulation to evaluate RDIS</a:t>
            </a:r>
          </a:p>
          <a:p>
            <a:endParaRPr lang="en-US" dirty="0" smtClean="0"/>
          </a:p>
          <a:p>
            <a:r>
              <a:rPr lang="en-US" dirty="0" smtClean="0"/>
              <a:t>We assume that all cells have equal probability of failure</a:t>
            </a:r>
          </a:p>
          <a:p>
            <a:endParaRPr lang="en-US" dirty="0" smtClean="0"/>
          </a:p>
          <a:p>
            <a:r>
              <a:rPr lang="en-US" dirty="0" smtClean="0"/>
              <a:t>We model an </a:t>
            </a:r>
            <a:r>
              <a:rPr lang="en-US" i="1" dirty="0" smtClean="0"/>
              <a:t>n * m </a:t>
            </a:r>
            <a:r>
              <a:rPr lang="en-US" dirty="0" smtClean="0"/>
              <a:t>memory block as bipartite graph with </a:t>
            </a:r>
            <a:r>
              <a:rPr lang="en-US" i="1" dirty="0" smtClean="0"/>
              <a:t>n + m</a:t>
            </a:r>
            <a:r>
              <a:rPr lang="en-US" dirty="0" smtClean="0"/>
              <a:t> nodes </a:t>
            </a:r>
          </a:p>
          <a:p>
            <a:endParaRPr lang="en-US" dirty="0" smtClean="0"/>
          </a:p>
          <a:p>
            <a:r>
              <a:rPr lang="en-US" dirty="0" smtClean="0"/>
              <a:t>A block is deemed defective when the faults form a cycle or an incomplete cycle </a:t>
            </a:r>
          </a:p>
          <a:p>
            <a:endParaRPr lang="en-US" dirty="0" smtClean="0"/>
          </a:p>
          <a:p>
            <a:r>
              <a:rPr lang="en-US" dirty="0" smtClean="0"/>
              <a:t>The defectiveness of a block is detected through a modification of the DFS algorithm.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72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SAFER[MICRO 10]: dynamically partitions </a:t>
            </a:r>
            <a:r>
              <a:rPr lang="en-US" dirty="0"/>
              <a:t>a protected data block into a number of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group contains at most one faulty </a:t>
            </a:r>
            <a:r>
              <a:rPr lang="en-US" dirty="0" smtClean="0"/>
              <a:t>cell</a:t>
            </a:r>
          </a:p>
          <a:p>
            <a:pPr lvl="1"/>
            <a:r>
              <a:rPr lang="en-US" dirty="0" smtClean="0"/>
              <a:t>Guaranties the recovery from </a:t>
            </a:r>
            <a:r>
              <a:rPr lang="en-US" i="1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+1 faults, where </a:t>
            </a:r>
            <a:r>
              <a:rPr lang="en-US" i="1" dirty="0" smtClean="0"/>
              <a:t>n</a:t>
            </a:r>
            <a:r>
              <a:rPr lang="en-US" dirty="0" smtClean="0"/>
              <a:t> is the number of groups, and probabilistically from more faults. </a:t>
            </a:r>
          </a:p>
          <a:p>
            <a:pPr lvl="1"/>
            <a:endParaRPr lang="en-US" dirty="0"/>
          </a:p>
          <a:p>
            <a:r>
              <a:rPr lang="en-US" dirty="0" smtClean="0"/>
              <a:t>ECP[ISCA 10]: </a:t>
            </a:r>
            <a:r>
              <a:rPr lang="en-US" dirty="0"/>
              <a:t>provides a </a:t>
            </a:r>
            <a:r>
              <a:rPr lang="en-US" dirty="0" smtClean="0"/>
              <a:t>number of programmable correction entries to a protected data block</a:t>
            </a:r>
            <a:endParaRPr lang="en-US" dirty="0"/>
          </a:p>
          <a:p>
            <a:pPr lvl="1"/>
            <a:r>
              <a:rPr lang="en-US" dirty="0" smtClean="0"/>
              <a:t>A correction entry holds a pointer to faulty cell and a patch cell that replaced the faulty one</a:t>
            </a:r>
          </a:p>
          <a:p>
            <a:pPr lvl="1"/>
            <a:r>
              <a:rPr lang="en-US" dirty="0" smtClean="0"/>
              <a:t>The number of recovered faults is equal to the number of provided correction entries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79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764252"/>
              </p:ext>
            </p:extLst>
          </p:nvPr>
        </p:nvGraphicFramePr>
        <p:xfrm>
          <a:off x="990600" y="1447800"/>
          <a:ext cx="6553200" cy="313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744083" y="4964614"/>
            <a:ext cx="1008609" cy="25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" pitchFamily="18" charset="0"/>
                <a:cs typeface="Arial" pitchFamily="34" charset="0"/>
              </a:rPr>
              <a:t>Overhead (%)</a:t>
            </a:r>
            <a:endParaRPr lang="en-US" sz="1000" b="1" dirty="0"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839192"/>
              </p:ext>
            </p:extLst>
          </p:nvPr>
        </p:nvGraphicFramePr>
        <p:xfrm>
          <a:off x="1066800" y="4451290"/>
          <a:ext cx="6344832" cy="164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06731" y="6096000"/>
            <a:ext cx="744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" pitchFamily="18" charset="0"/>
                <a:cs typeface="Arial" pitchFamily="34" charset="0"/>
              </a:rPr>
              <a:t>Block size</a:t>
            </a:r>
            <a:endParaRPr lang="en-US" sz="1000" b="1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Capability</a:t>
            </a:r>
          </a:p>
        </p:txBody>
      </p:sp>
    </p:spTree>
    <p:extLst>
      <p:ext uri="{BB962C8B-B14F-4D97-AF65-F5344CB8AC3E}">
        <p14:creationId xmlns:p14="http://schemas.microsoft.com/office/powerpoint/2010/main" val="3826794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533401" y="3867150"/>
            <a:ext cx="1676399" cy="3646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419600" y="3867150"/>
            <a:ext cx="2319155" cy="424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143760"/>
              </p:ext>
            </p:extLst>
          </p:nvPr>
        </p:nvGraphicFramePr>
        <p:xfrm>
          <a:off x="3912823" y="1955791"/>
          <a:ext cx="5231177" cy="261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05838"/>
              </p:ext>
            </p:extLst>
          </p:nvPr>
        </p:nvGraphicFramePr>
        <p:xfrm>
          <a:off x="-136844" y="2284476"/>
          <a:ext cx="4255336" cy="236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820974" y="3137384"/>
            <a:ext cx="1943161" cy="25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" pitchFamily="18" charset="0"/>
                <a:cs typeface="Arial" pitchFamily="34" charset="0"/>
              </a:rPr>
              <a:t>Prob. having a defective pattern</a:t>
            </a:r>
            <a:endParaRPr lang="en-US" sz="1000" b="1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7230" y="2192528"/>
            <a:ext cx="1016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" pitchFamily="18" charset="0"/>
                <a:cs typeface="Arial" pitchFamily="34" charset="0"/>
              </a:rPr>
              <a:t>1,024-bit block</a:t>
            </a:r>
            <a:endParaRPr lang="en-US" sz="1000" b="1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9133" y="2192529"/>
            <a:ext cx="1016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" pitchFamily="18" charset="0"/>
                <a:cs typeface="Arial" pitchFamily="34" charset="0"/>
              </a:rPr>
              <a:t>2,048-bit block</a:t>
            </a:r>
            <a:endParaRPr lang="en-US" sz="1000" b="1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8566" y="3128385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" pitchFamily="18" charset="0"/>
                <a:cs typeface="Arial" pitchFamily="34" charset="0"/>
              </a:rPr>
              <a:t>RDIS-3</a:t>
            </a:r>
            <a:endParaRPr lang="en-US" sz="100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5184" y="2720189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" pitchFamily="18" charset="0"/>
                <a:cs typeface="Arial" pitchFamily="34" charset="0"/>
              </a:rPr>
              <a:t>RDIS-7</a:t>
            </a:r>
            <a:endParaRPr lang="en-US" sz="100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5870" y="3139891"/>
            <a:ext cx="7560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" pitchFamily="18" charset="0"/>
                <a:cs typeface="Arial" pitchFamily="34" charset="0"/>
              </a:rPr>
              <a:t>RDIS-max</a:t>
            </a:r>
            <a:endParaRPr lang="en-US" sz="100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4941" y="3110449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" pitchFamily="18" charset="0"/>
                <a:cs typeface="Arial" pitchFamily="34" charset="0"/>
              </a:rPr>
              <a:t>RDIS-3</a:t>
            </a:r>
            <a:endParaRPr lang="en-US" sz="100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4248" y="2720189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" pitchFamily="18" charset="0"/>
                <a:cs typeface="Arial" pitchFamily="34" charset="0"/>
              </a:rPr>
              <a:t>RDIS-7</a:t>
            </a:r>
            <a:endParaRPr lang="en-US" sz="100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84087" y="3119259"/>
            <a:ext cx="7560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" pitchFamily="18" charset="0"/>
                <a:cs typeface="Arial" pitchFamily="34" charset="0"/>
              </a:rPr>
              <a:t>RDIS-max</a:t>
            </a:r>
            <a:endParaRPr lang="en-US" sz="100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Defectiveness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4800600"/>
            <a:ext cx="4270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Probability increases slowly with the relative increase in the number of faults!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92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a large block through an aggregation of smaller sub-blocks</a:t>
            </a:r>
          </a:p>
          <a:p>
            <a:r>
              <a:rPr lang="en-US" dirty="0" smtClean="0"/>
              <a:t>Declare defectiveness after the failure of the first sub-block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664089"/>
              </p:ext>
            </p:extLst>
          </p:nvPr>
        </p:nvGraphicFramePr>
        <p:xfrm>
          <a:off x="1600200" y="3429000"/>
          <a:ext cx="5486400" cy="2827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931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Write endurance is one of the main causes precluding the adoption of PCM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PCM Cells endure 10</a:t>
            </a:r>
            <a:r>
              <a:rPr lang="en-US" baseline="30000" dirty="0" smtClean="0"/>
              <a:t>6</a:t>
            </a:r>
            <a:r>
              <a:rPr lang="en-US" baseline="-25000" dirty="0" smtClean="0"/>
              <a:t> </a:t>
            </a:r>
            <a:r>
              <a:rPr lang="en-US" dirty="0" smtClean="0"/>
              <a:t>to 10</a:t>
            </a:r>
            <a:r>
              <a:rPr lang="en-US" baseline="30000" dirty="0" smtClean="0"/>
              <a:t>8</a:t>
            </a:r>
            <a:r>
              <a:rPr lang="en-US" dirty="0"/>
              <a:t> </a:t>
            </a:r>
            <a:r>
              <a:rPr lang="en-US" dirty="0" smtClean="0"/>
              <a:t>write operations on average</a:t>
            </a:r>
          </a:p>
          <a:p>
            <a:endParaRPr lang="en-US" dirty="0" smtClean="0"/>
          </a:p>
          <a:p>
            <a:r>
              <a:rPr lang="en-US" dirty="0" smtClean="0"/>
              <a:t>Repeated writes cause the cells to fail and get stuck permanently at either 0 or 1</a:t>
            </a:r>
          </a:p>
          <a:p>
            <a:pPr lvl="1"/>
            <a:r>
              <a:rPr lang="en-US" dirty="0" smtClean="0"/>
              <a:t>A faulty cell can still be read but not reprogrammed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Variable lifetime of cells due to process variation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Police Ma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12192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338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a large block through an aggregation of smaller sub-blocks</a:t>
            </a:r>
          </a:p>
          <a:p>
            <a:r>
              <a:rPr lang="en-US" dirty="0" smtClean="0"/>
              <a:t>Declare defectiveness after the failure of the first sub-block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888295"/>
              </p:ext>
            </p:extLst>
          </p:nvPr>
        </p:nvGraphicFramePr>
        <p:xfrm>
          <a:off x="1600200" y="3429000"/>
          <a:ext cx="5777864" cy="2827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0361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767799"/>
              </p:ext>
            </p:extLst>
          </p:nvPr>
        </p:nvGraphicFramePr>
        <p:xfrm>
          <a:off x="1673781" y="1371601"/>
          <a:ext cx="5565219" cy="23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971698"/>
              </p:ext>
            </p:extLst>
          </p:nvPr>
        </p:nvGraphicFramePr>
        <p:xfrm>
          <a:off x="1953774" y="3818237"/>
          <a:ext cx="536142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407424" y="4645886"/>
            <a:ext cx="1008609" cy="25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Overhead (%)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3915" y="6477000"/>
            <a:ext cx="824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Block size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RDIS vs. SAFER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05600" y="1485900"/>
            <a:ext cx="304800" cy="6096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705600" y="5105400"/>
            <a:ext cx="304800" cy="762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857500" y="2133600"/>
            <a:ext cx="342900" cy="76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800350" y="4105275"/>
            <a:ext cx="371475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91400" y="2168009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More Faults!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5348317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Less Overhead!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219199"/>
            <a:ext cx="948809" cy="9488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9508"/>
            <a:ext cx="948809" cy="94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56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800764"/>
              </p:ext>
            </p:extLst>
          </p:nvPr>
        </p:nvGraphicFramePr>
        <p:xfrm>
          <a:off x="235220" y="2315638"/>
          <a:ext cx="3963406" cy="2355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511081"/>
              </p:ext>
            </p:extLst>
          </p:nvPr>
        </p:nvGraphicFramePr>
        <p:xfrm>
          <a:off x="4035832" y="2308860"/>
          <a:ext cx="5108168" cy="2398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417959" y="3137384"/>
            <a:ext cx="1087157" cy="25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Prob. of failure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0431" y="2192527"/>
            <a:ext cx="1092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1,024-bit block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9342" y="3139891"/>
            <a:ext cx="6169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RDIS-3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0000" y="3481997"/>
            <a:ext cx="8754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SAFER 256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515" y="2806701"/>
            <a:ext cx="8754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SAFER 128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7888" y="2192527"/>
            <a:ext cx="1092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2,048-bit block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6021" y="3139890"/>
            <a:ext cx="6169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RDIS-3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8689451">
            <a:off x="1519777" y="3061182"/>
            <a:ext cx="857927" cy="25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SAFER 128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3794" y="2775771"/>
            <a:ext cx="803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SAFER 64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RDIS vs. SAFER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88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272671"/>
              </p:ext>
            </p:extLst>
          </p:nvPr>
        </p:nvGraphicFramePr>
        <p:xfrm>
          <a:off x="205403" y="2836130"/>
          <a:ext cx="4692995" cy="2526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319331"/>
              </p:ext>
            </p:extLst>
          </p:nvPr>
        </p:nvGraphicFramePr>
        <p:xfrm>
          <a:off x="4714223" y="2834639"/>
          <a:ext cx="4429777" cy="2528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2518" y="2695447"/>
            <a:ext cx="1092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1,024-bit block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9975" y="2695447"/>
            <a:ext cx="1092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2,048-bit block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7920" y="536290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# of faults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913" y="5378289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# of faults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6744" y="379034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RDIS-3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8496" y="3770691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RDIS-3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4500" y="3401726"/>
            <a:ext cx="710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ECP 20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3401726"/>
            <a:ext cx="710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ECP 16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RDIS Vs. ECP: Probability </a:t>
            </a:r>
            <a:r>
              <a:rPr lang="en-US" dirty="0"/>
              <a:t>of Defectiveness</a:t>
            </a:r>
          </a:p>
        </p:txBody>
      </p:sp>
    </p:spTree>
    <p:extLst>
      <p:ext uri="{BB962C8B-B14F-4D97-AF65-F5344CB8AC3E}">
        <p14:creationId xmlns:p14="http://schemas.microsoft.com/office/powerpoint/2010/main" val="3967867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346329"/>
              </p:ext>
            </p:extLst>
          </p:nvPr>
        </p:nvGraphicFramePr>
        <p:xfrm>
          <a:off x="1931629" y="1371600"/>
          <a:ext cx="5629271" cy="270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401298"/>
              </p:ext>
            </p:extLst>
          </p:nvPr>
        </p:nvGraphicFramePr>
        <p:xfrm>
          <a:off x="2130576" y="4309014"/>
          <a:ext cx="5341424" cy="155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1662607" y="4705366"/>
            <a:ext cx="1008609" cy="25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Overhead (%)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7172" y="6392704"/>
            <a:ext cx="873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Block size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5432" y="3347772"/>
            <a:ext cx="4526127" cy="840900"/>
            <a:chOff x="2671018" y="1980078"/>
            <a:chExt cx="4435762" cy="840900"/>
          </a:xfrm>
        </p:grpSpPr>
        <p:sp>
          <p:nvSpPr>
            <p:cNvPr id="2" name="TextBox 1"/>
            <p:cNvSpPr txBox="1"/>
            <p:nvPr/>
          </p:nvSpPr>
          <p:spPr>
            <a:xfrm rot="16200000">
              <a:off x="2475245" y="2270429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755430" y="2209469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16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4720123" y="2219646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20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5667237" y="2215833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24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6642597" y="2204406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31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3312780" y="2270429"/>
              <a:ext cx="83708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RDIS-3PX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74041" y="2274240"/>
              <a:ext cx="83708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RDIS-3PX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6280099" y="2274236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2787968" y="2210722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14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5328740" y="2271731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14683" y="5484890"/>
            <a:ext cx="4526127" cy="729791"/>
            <a:chOff x="2671018" y="1996610"/>
            <a:chExt cx="4435762" cy="729791"/>
          </a:xfrm>
        </p:grpSpPr>
        <p:sp>
          <p:nvSpPr>
            <p:cNvPr id="22" name="TextBox 21"/>
            <p:cNvSpPr txBox="1"/>
            <p:nvPr/>
          </p:nvSpPr>
          <p:spPr>
            <a:xfrm rot="16200000">
              <a:off x="2475245" y="2270429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3755430" y="2209469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16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4720123" y="2219646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20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5667237" y="2215833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24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6642597" y="2204406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31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3407358" y="2270429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4368619" y="2274240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6280099" y="2274236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2787968" y="2210722"/>
              <a:ext cx="671979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ECP 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5328740" y="2271731"/>
              <a:ext cx="647934" cy="256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RDIS-3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746198" y="4105438"/>
            <a:ext cx="4659299" cy="266537"/>
            <a:chOff x="2691369" y="2655762"/>
            <a:chExt cx="4566275" cy="266537"/>
          </a:xfrm>
        </p:grpSpPr>
        <p:sp>
          <p:nvSpPr>
            <p:cNvPr id="13" name="TextBox 12"/>
            <p:cNvSpPr txBox="1"/>
            <p:nvPr/>
          </p:nvSpPr>
          <p:spPr>
            <a:xfrm>
              <a:off x="2691369" y="2660689"/>
              <a:ext cx="664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512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88773" y="2655762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1,024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37702" y="2660689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2,048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24714" y="2660689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4,096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78114" y="2660689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8,192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753973" y="6154786"/>
            <a:ext cx="4659299" cy="266537"/>
            <a:chOff x="2691369" y="2655762"/>
            <a:chExt cx="4566275" cy="266537"/>
          </a:xfrm>
        </p:grpSpPr>
        <p:sp>
          <p:nvSpPr>
            <p:cNvPr id="38" name="TextBox 37"/>
            <p:cNvSpPr txBox="1"/>
            <p:nvPr/>
          </p:nvSpPr>
          <p:spPr>
            <a:xfrm>
              <a:off x="2691369" y="2660689"/>
              <a:ext cx="664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512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88773" y="2655762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1,024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37702" y="2660689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2,048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24714" y="2660689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4,096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78114" y="2660689"/>
              <a:ext cx="7795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8,192 bits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Avg. # of </a:t>
            </a:r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16" name="Oval Callout 15"/>
          <p:cNvSpPr/>
          <p:nvPr/>
        </p:nvSpPr>
        <p:spPr>
          <a:xfrm>
            <a:off x="7240810" y="228600"/>
            <a:ext cx="1793843" cy="1524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Faults with less Overhead!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90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write endurance is a major weakness in PCM</a:t>
            </a:r>
          </a:p>
          <a:p>
            <a:endParaRPr lang="en-US" dirty="0" smtClean="0"/>
          </a:p>
          <a:p>
            <a:r>
              <a:rPr lang="en-US" dirty="0" smtClean="0"/>
              <a:t>Multi-bit error correction schemes are needed</a:t>
            </a:r>
          </a:p>
          <a:p>
            <a:endParaRPr lang="en-US" dirty="0" smtClean="0"/>
          </a:p>
          <a:p>
            <a:r>
              <a:rPr lang="en-US" dirty="0" smtClean="0"/>
              <a:t>We have presented RDIS as an error correction scheme that recursively identifies an invertible set containing all the stuck-at-wrong cell.</a:t>
            </a:r>
          </a:p>
          <a:p>
            <a:endParaRPr lang="en-US" dirty="0" smtClean="0"/>
          </a:p>
          <a:p>
            <a:r>
              <a:rPr lang="en-US" dirty="0" smtClean="0"/>
              <a:t>RDIS effectively masks a large number of stuck-at faults with an affordable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912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Spreading the write evenly across the entire physical space i.e. wear leveling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Suppressing unnecessary writes e.g. silent writes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Multi-bit error correction schemes 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100" name="Picture 4" descr="Metalmarious Medicine And A Stethoscop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260506" cy="128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068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RDIS: an error correction scheme for stuck-at faults prominent in resistive memories like PCM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RDIS exploits the stuck-at fault model exhibited by hard-faults in SLC PCM:</a:t>
            </a:r>
          </a:p>
          <a:p>
            <a:pPr lvl="1"/>
            <a:r>
              <a:rPr lang="en-US" dirty="0" smtClean="0"/>
              <a:t>A worn-out cell can be classified as </a:t>
            </a:r>
            <a:r>
              <a:rPr lang="en-US" dirty="0"/>
              <a:t>e</a:t>
            </a:r>
            <a:r>
              <a:rPr lang="en-US" dirty="0" smtClean="0"/>
              <a:t>ither stuck-at-right(SA-R) or stuck-at-wrong(SA-W) depending on the data pattern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673"/>
              </p:ext>
            </p:extLst>
          </p:nvPr>
        </p:nvGraphicFramePr>
        <p:xfrm>
          <a:off x="3657600" y="4572000"/>
          <a:ext cx="1828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67"/>
                <a:gridCol w="880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SA-0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92963"/>
              </p:ext>
            </p:extLst>
          </p:nvPr>
        </p:nvGraphicFramePr>
        <p:xfrm>
          <a:off x="3657600" y="5105400"/>
          <a:ext cx="1828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67"/>
                <a:gridCol w="880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50731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95159"/>
              </p:ext>
            </p:extLst>
          </p:nvPr>
        </p:nvGraphicFramePr>
        <p:xfrm>
          <a:off x="3657600" y="5648960"/>
          <a:ext cx="1828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67"/>
                <a:gridCol w="880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SA-W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SA-R</a:t>
                      </a:r>
                      <a:endParaRPr lang="en-US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Planning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7200"/>
            <a:ext cx="1112425" cy="138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949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a set containing all the SA-W cells </a:t>
            </a:r>
          </a:p>
          <a:p>
            <a:r>
              <a:rPr lang="en-US" dirty="0" smtClean="0"/>
              <a:t>A </a:t>
            </a:r>
            <a:r>
              <a:rPr lang="en-US" dirty="0"/>
              <a:t>simple way </a:t>
            </a:r>
            <a:r>
              <a:rPr lang="en-US" dirty="0" smtClean="0"/>
              <a:t>to build the set is </a:t>
            </a:r>
            <a:r>
              <a:rPr lang="en-US" dirty="0"/>
              <a:t>to keep a list of </a:t>
            </a:r>
            <a:r>
              <a:rPr lang="en-US" dirty="0" smtClean="0"/>
              <a:t>pointers to </a:t>
            </a:r>
            <a:r>
              <a:rPr lang="en-US" dirty="0"/>
              <a:t>the SA-W </a:t>
            </a:r>
            <a:r>
              <a:rPr lang="en-US" dirty="0" smtClean="0"/>
              <a:t>cells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RDIS </a:t>
            </a:r>
            <a:r>
              <a:rPr lang="en-US" dirty="0"/>
              <a:t>introduces a </a:t>
            </a:r>
            <a:r>
              <a:rPr lang="en-US" dirty="0" smtClean="0"/>
              <a:t>systematic </a:t>
            </a:r>
            <a:r>
              <a:rPr lang="en-US" dirty="0"/>
              <a:t>method </a:t>
            </a:r>
            <a:r>
              <a:rPr lang="en-US" dirty="0" smtClean="0"/>
              <a:t>for building the set allowing </a:t>
            </a:r>
            <a:r>
              <a:rPr lang="en-US" dirty="0"/>
              <a:t>it to include </a:t>
            </a:r>
            <a:r>
              <a:rPr lang="en-US" dirty="0" smtClean="0"/>
              <a:t>NF cells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849733"/>
              </p:ext>
            </p:extLst>
          </p:nvPr>
        </p:nvGraphicFramePr>
        <p:xfrm>
          <a:off x="3886201" y="3049136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38200" y="3048000"/>
            <a:ext cx="1219201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5378" y="3106792"/>
            <a:ext cx="922940" cy="34564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Pointer 1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005378" y="3492440"/>
            <a:ext cx="922940" cy="34564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Pointer 2</a:t>
            </a:r>
            <a:endParaRPr lang="en-US" sz="1200" dirty="0"/>
          </a:p>
        </p:txBody>
      </p:sp>
      <p:cxnSp>
        <p:nvCxnSpPr>
          <p:cNvPr id="21" name="Elbow Connector 20"/>
          <p:cNvCxnSpPr>
            <a:stCxn id="7" idx="3"/>
          </p:cNvCxnSpPr>
          <p:nvPr/>
        </p:nvCxnSpPr>
        <p:spPr>
          <a:xfrm>
            <a:off x="1928318" y="3279615"/>
            <a:ext cx="3862883" cy="385648"/>
          </a:xfrm>
          <a:prstGeom prst="bentConnector3">
            <a:avLst>
              <a:gd name="adj1" fmla="val 3283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" idx="3"/>
          </p:cNvCxnSpPr>
          <p:nvPr/>
        </p:nvCxnSpPr>
        <p:spPr>
          <a:xfrm flipV="1">
            <a:off x="1928318" y="3665262"/>
            <a:ext cx="1272083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724401" y="3429000"/>
            <a:ext cx="0" cy="23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789401" y="3432163"/>
            <a:ext cx="0" cy="23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85586"/>
              </p:ext>
            </p:extLst>
          </p:nvPr>
        </p:nvGraphicFramePr>
        <p:xfrm>
          <a:off x="3886201" y="5335136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395416" y="5241974"/>
            <a:ext cx="1668779" cy="56777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077279" y="5241974"/>
            <a:ext cx="2030451" cy="1333125"/>
            <a:chOff x="2057401" y="5124637"/>
            <a:chExt cx="2030451" cy="1333125"/>
          </a:xfrm>
        </p:grpSpPr>
        <p:pic>
          <p:nvPicPr>
            <p:cNvPr id="3080" name="Picture 8" descr="Man Thinking Clip 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1" y="5124637"/>
              <a:ext cx="2030451" cy="133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2286000" y="5257800"/>
              <a:ext cx="786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How?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38200" y="5321240"/>
            <a:ext cx="2057400" cy="927160"/>
            <a:chOff x="838200" y="5321240"/>
            <a:chExt cx="2057400" cy="927160"/>
          </a:xfrm>
        </p:grpSpPr>
        <p:sp>
          <p:nvSpPr>
            <p:cNvPr id="36" name="Rounded Rectangle 35"/>
            <p:cNvSpPr/>
            <p:nvPr/>
          </p:nvSpPr>
          <p:spPr>
            <a:xfrm>
              <a:off x="838200" y="5334000"/>
              <a:ext cx="1219201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05378" y="5392792"/>
              <a:ext cx="922940" cy="34564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Pointer 1</a:t>
              </a:r>
              <a:endParaRPr lang="en-US" sz="1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05378" y="5778440"/>
              <a:ext cx="922940" cy="34564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Pointer 2</a:t>
              </a:r>
              <a:endParaRPr lang="en-US" sz="1200" dirty="0"/>
            </a:p>
          </p:txBody>
        </p:sp>
        <p:cxnSp>
          <p:nvCxnSpPr>
            <p:cNvPr id="60" name="Straight Arrow Connector 59"/>
            <p:cNvCxnSpPr>
              <a:stCxn id="36" idx="3"/>
            </p:cNvCxnSpPr>
            <p:nvPr/>
          </p:nvCxnSpPr>
          <p:spPr>
            <a:xfrm>
              <a:off x="2057401" y="5791200"/>
              <a:ext cx="838199" cy="18545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Multiply 43"/>
            <p:cNvSpPr/>
            <p:nvPr/>
          </p:nvSpPr>
          <p:spPr>
            <a:xfrm>
              <a:off x="2057401" y="5321240"/>
              <a:ext cx="609600" cy="914400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2677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RDIS Encoding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87356"/>
              </p:ext>
            </p:extLst>
          </p:nvPr>
        </p:nvGraphicFramePr>
        <p:xfrm>
          <a:off x="381000" y="2209800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4305300" y="-2171700"/>
            <a:ext cx="381000" cy="822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4023" y="1383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cells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98740"/>
              </p:ext>
            </p:extLst>
          </p:nvPr>
        </p:nvGraphicFramePr>
        <p:xfrm>
          <a:off x="3390104" y="3955334"/>
          <a:ext cx="224869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174"/>
                <a:gridCol w="562174"/>
                <a:gridCol w="562174"/>
                <a:gridCol w="5621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H="1">
            <a:off x="5638800" y="2590800"/>
            <a:ext cx="2971800" cy="1371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" y="2590800"/>
            <a:ext cx="3009106" cy="1371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21648" y="307172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2-D Mapping</a:t>
            </a:r>
          </a:p>
          <a:p>
            <a:pPr algn="ctr"/>
            <a:r>
              <a:rPr lang="en-US" dirty="0" smtClean="0"/>
              <a:t>4 X 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88420" y="22272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91475" y="2221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22077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1400" y="3429000"/>
            <a:ext cx="152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Stuck-at Cells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59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RDIS Encoding Process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an auxiliary flag for each row and column</a:t>
            </a:r>
          </a:p>
          <a:p>
            <a:pPr lvl="1"/>
            <a:r>
              <a:rPr lang="en-US" dirty="0" smtClean="0"/>
              <a:t>Set the flags for each row and column containing a Stuck-at-wrong cell</a:t>
            </a:r>
          </a:p>
          <a:p>
            <a:pPr lvl="1"/>
            <a:r>
              <a:rPr lang="en-US" dirty="0" smtClean="0"/>
              <a:t>Form a mesh of cells where each cell have its corresponding column and row flags both set</a:t>
            </a:r>
          </a:p>
          <a:p>
            <a:pPr lvl="2"/>
            <a:endParaRPr lang="en-US" i="1" dirty="0" smtClean="0"/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4639"/>
              </p:ext>
            </p:extLst>
          </p:nvPr>
        </p:nvGraphicFramePr>
        <p:xfrm>
          <a:off x="609598" y="3986032"/>
          <a:ext cx="246954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386"/>
                <a:gridCol w="617386"/>
                <a:gridCol w="617386"/>
                <a:gridCol w="617386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9440" y="39597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42752" y="43990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3354" y="483198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5403" y="528143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566778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568573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56751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6835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99020" y="3731812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697447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452048" y="4355855"/>
            <a:ext cx="609600" cy="914400"/>
          </a:xfrm>
          <a:prstGeom prst="rect">
            <a:avLst/>
          </a:prstGeom>
          <a:noFill/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35120" y="4371922"/>
            <a:ext cx="594360" cy="9144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3739762" y="4399040"/>
            <a:ext cx="182283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19231"/>
              </p:ext>
            </p:extLst>
          </p:nvPr>
        </p:nvGraphicFramePr>
        <p:xfrm>
          <a:off x="6096000" y="4079789"/>
          <a:ext cx="1828800" cy="100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</a:tblGrid>
              <a:tr h="5039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5039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965220" y="408497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68532" y="460379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3793446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1138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76947" y="51138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95122" y="5155889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2013898" y="6352400"/>
            <a:ext cx="195902" cy="1891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27876" y="6310699"/>
            <a:ext cx="591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SA-W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3317681" y="6316479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SA-R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251131" y="6312088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NF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7260" y="6331928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Mesh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3067781" y="6355192"/>
            <a:ext cx="195902" cy="189131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2400" y="6360208"/>
            <a:ext cx="195902" cy="1891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727983" y="6377125"/>
            <a:ext cx="195902" cy="189131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77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8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34" grpId="0" animBg="1"/>
      <p:bldP spid="36" grpId="0"/>
      <p:bldP spid="37" grpId="0"/>
      <p:bldP spid="38" grpId="0"/>
      <p:bldP spid="41" grpId="0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RDIS Fault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data inverted within the initial mesh</a:t>
            </a:r>
          </a:p>
          <a:p>
            <a:pPr lvl="1"/>
            <a:r>
              <a:rPr lang="en-US" dirty="0" smtClean="0"/>
              <a:t>Stuck-at cells switch roles: SA-W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SA-R and SA-R </a:t>
            </a:r>
            <a:r>
              <a:rPr lang="en-US" dirty="0" smtClean="0">
                <a:sym typeface="Wingdings" pitchFamily="2" charset="2"/>
              </a:rPr>
              <a:t> SA-W</a:t>
            </a:r>
            <a:endParaRPr lang="en-US" dirty="0" smtClean="0"/>
          </a:p>
          <a:p>
            <a:pPr lvl="1"/>
            <a:r>
              <a:rPr lang="en-US" dirty="0" smtClean="0"/>
              <a:t>Set auxiliary flags accordingly and form a new mesh</a:t>
            </a:r>
          </a:p>
          <a:p>
            <a:pPr lvl="1"/>
            <a:r>
              <a:rPr lang="en-US" dirty="0" smtClean="0"/>
              <a:t>Recursively apply the same process until mesh size becomes zero i.e. no SA-W cells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09509"/>
              </p:ext>
            </p:extLst>
          </p:nvPr>
        </p:nvGraphicFramePr>
        <p:xfrm>
          <a:off x="453887" y="4101832"/>
          <a:ext cx="1371600" cy="1034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113"/>
                <a:gridCol w="682487"/>
              </a:tblGrid>
              <a:tr h="50846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  <a:tr h="52554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9900" y="41163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3212" y="463517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9480" y="3824833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453797" y="514521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4834" y="514521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09" y="5187276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11" name="Right Arrow 10"/>
          <p:cNvSpPr/>
          <p:nvPr/>
        </p:nvSpPr>
        <p:spPr>
          <a:xfrm>
            <a:off x="2207160" y="4468101"/>
            <a:ext cx="857398" cy="334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invert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186515"/>
              </p:ext>
            </p:extLst>
          </p:nvPr>
        </p:nvGraphicFramePr>
        <p:xfrm>
          <a:off x="3200400" y="4136321"/>
          <a:ext cx="1371600" cy="1034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</a:tblGrid>
              <a:tr h="50846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554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12420" y="420078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15732" y="47196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3909256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67835" y="518727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44903" y="518727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91516" y="5201580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881651" y="4149847"/>
            <a:ext cx="685800" cy="5029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2598"/>
              </p:ext>
            </p:extLst>
          </p:nvPr>
        </p:nvGraphicFramePr>
        <p:xfrm>
          <a:off x="6019800" y="4301024"/>
          <a:ext cx="762000" cy="501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50123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4FF442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22220" y="433928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81800" y="4047755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en-US" sz="1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243154" y="482791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62600" y="4868216"/>
            <a:ext cx="43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</a:t>
            </a:r>
            <a:endParaRPr lang="en-US" sz="1200" baseline="-25000" dirty="0"/>
          </a:p>
        </p:txBody>
      </p:sp>
      <p:sp>
        <p:nvSpPr>
          <p:cNvPr id="28" name="Right Arrow 27"/>
          <p:cNvSpPr/>
          <p:nvPr/>
        </p:nvSpPr>
        <p:spPr>
          <a:xfrm>
            <a:off x="4923863" y="4442790"/>
            <a:ext cx="857398" cy="334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invert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922507" y="3642798"/>
            <a:ext cx="139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mesh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446810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914860" y="6374891"/>
            <a:ext cx="195902" cy="1891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128838" y="6333190"/>
            <a:ext cx="591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SA-W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218643" y="6338970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SA-R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152093" y="6334579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NF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968743" y="6377683"/>
            <a:ext cx="195902" cy="189131"/>
          </a:xfrm>
          <a:prstGeom prst="rect">
            <a:avLst/>
          </a:prstGeom>
          <a:solidFill>
            <a:srgbClr val="4FF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63362" y="6382699"/>
            <a:ext cx="195902" cy="1891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628945" y="6399616"/>
            <a:ext cx="195902" cy="189131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74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3" grpId="0"/>
      <p:bldP spid="14" grpId="0"/>
      <p:bldP spid="15" grpId="0"/>
      <p:bldP spid="19" grpId="0"/>
      <p:bldP spid="20" grpId="0"/>
      <p:bldP spid="21" grpId="0"/>
      <p:bldP spid="22" grpId="0" animBg="1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  <p:bldP spid="34" grpId="0"/>
      <p:bldP spid="35" grpId="0" animBg="1"/>
      <p:bldP spid="36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2125</TotalTime>
  <Words>1436</Words>
  <Application>Microsoft Office PowerPoint</Application>
  <PresentationFormat>On-screen Show (4:3)</PresentationFormat>
  <Paragraphs>514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RDIS:  A Recursively Defined Invertible Set  Scheme    to Tolerate Multiple Stuck-At Faults     in Resistive Memory</vt:lpstr>
      <vt:lpstr>Introduction</vt:lpstr>
      <vt:lpstr>Challenges</vt:lpstr>
      <vt:lpstr>Remedies</vt:lpstr>
      <vt:lpstr>Contribution</vt:lpstr>
      <vt:lpstr>Goal</vt:lpstr>
      <vt:lpstr>RDIS Encoding Process</vt:lpstr>
      <vt:lpstr>RDIS Encoding Process</vt:lpstr>
      <vt:lpstr>RDIS Fault Masking</vt:lpstr>
      <vt:lpstr>RDIS Fault Masking</vt:lpstr>
      <vt:lpstr>Data Retrieval/Decoding</vt:lpstr>
      <vt:lpstr>Another Example</vt:lpstr>
      <vt:lpstr>Another Example</vt:lpstr>
      <vt:lpstr>Another Example</vt:lpstr>
      <vt:lpstr>Another Example</vt:lpstr>
      <vt:lpstr>Another Example</vt:lpstr>
      <vt:lpstr>Another Example</vt:lpstr>
      <vt:lpstr>RDIS Coverage</vt:lpstr>
      <vt:lpstr>Cycle Example</vt:lpstr>
      <vt:lpstr>Counters Capacity Example</vt:lpstr>
      <vt:lpstr>Counters Capacity Example</vt:lpstr>
      <vt:lpstr>Counters Capacity Example</vt:lpstr>
      <vt:lpstr>Counters Capacity Example</vt:lpstr>
      <vt:lpstr>Counters Capacity Example</vt:lpstr>
      <vt:lpstr>Evaluation</vt:lpstr>
      <vt:lpstr>Related Work</vt:lpstr>
      <vt:lpstr>Fault Tolerance Capability</vt:lpstr>
      <vt:lpstr>Probability of Defectiveness</vt:lpstr>
      <vt:lpstr>Aggregate Protection</vt:lpstr>
      <vt:lpstr>Aggregate Protection</vt:lpstr>
      <vt:lpstr>RDIS vs. SAFER</vt:lpstr>
      <vt:lpstr>RDIS vs. SAFER</vt:lpstr>
      <vt:lpstr>RDIS Vs. ECP: Probability of Defectiveness</vt:lpstr>
      <vt:lpstr>Avg. # of Faults</vt:lpstr>
      <vt:lpstr>Conclusion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RDIS</dc:title>
  <dc:creator>Rakan S. Maddah</dc:creator>
  <cp:lastModifiedBy>Rakan</cp:lastModifiedBy>
  <cp:revision>149</cp:revision>
  <dcterms:created xsi:type="dcterms:W3CDTF">2012-04-16T21:38:16Z</dcterms:created>
  <dcterms:modified xsi:type="dcterms:W3CDTF">2012-07-02T20:07:14Z</dcterms:modified>
</cp:coreProperties>
</file>