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embeddings/oleObject5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374" r:id="rId3"/>
    <p:sldId id="434" r:id="rId4"/>
    <p:sldId id="465" r:id="rId5"/>
    <p:sldId id="426" r:id="rId6"/>
    <p:sldId id="464" r:id="rId7"/>
    <p:sldId id="437" r:id="rId8"/>
    <p:sldId id="441" r:id="rId9"/>
    <p:sldId id="442" r:id="rId10"/>
    <p:sldId id="443" r:id="rId11"/>
    <p:sldId id="444" r:id="rId12"/>
    <p:sldId id="445" r:id="rId13"/>
    <p:sldId id="362" r:id="rId14"/>
    <p:sldId id="439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7" r:id="rId26"/>
    <p:sldId id="459" r:id="rId27"/>
    <p:sldId id="364" r:id="rId28"/>
    <p:sldId id="365" r:id="rId29"/>
    <p:sldId id="460" r:id="rId30"/>
    <p:sldId id="367" r:id="rId31"/>
    <p:sldId id="461" r:id="rId32"/>
    <p:sldId id="458" r:id="rId33"/>
    <p:sldId id="369" r:id="rId34"/>
    <p:sldId id="370" r:id="rId35"/>
    <p:sldId id="371" r:id="rId36"/>
    <p:sldId id="4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121"/>
    <a:srgbClr val="C86400"/>
    <a:srgbClr val="0000FF"/>
    <a:srgbClr val="69A12B"/>
    <a:srgbClr val="993300"/>
    <a:srgbClr val="DEA400"/>
    <a:srgbClr val="990000"/>
    <a:srgbClr val="3C1C02"/>
    <a:srgbClr val="4A206A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77" autoAdjust="0"/>
  </p:normalViewPr>
  <p:slideViewPr>
    <p:cSldViewPr>
      <p:cViewPr>
        <p:scale>
          <a:sx n="60" d="100"/>
          <a:sy n="60" d="100"/>
        </p:scale>
        <p:origin x="-12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1\private\project\in-n-out\afterISCA\unitlat-exp-masc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1\private\project\in-n-out\afterISCA\unitlat-exp-masc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cs.pitt.edu\usr0\lee\private\project\in-n-out\thesis\unitlat-exp-masc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cs.pitt.edu\usr0\lee\private\project\in-n-out\afterISCA\l2miss_interval-masc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cs.pitt.edu\usr0\lee\private\project\in-n-out\afterISCA\unitlat-casestudy-masc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cs.pitt.edu\usr0\lee\private\project\in-n-out\afterISCA\unitlat-casestudy-masc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fma3d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812230255605"/>
          <c:y val="0.206111111111111"/>
          <c:w val="0.863834883093146"/>
          <c:h val="0.56551645888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L2mshr!$R$88</c:f>
              <c:strCache>
                <c:ptCount val="1"/>
                <c:pt idx="0">
                  <c:v>esim</c:v>
                </c:pt>
              </c:strCache>
            </c:strRef>
          </c:tx>
          <c:spPr>
            <a:solidFill>
              <a:srgbClr val="C86400"/>
            </a:solidFill>
            <a:ln w="19050">
              <a:solidFill>
                <a:srgbClr val="3C1C02"/>
              </a:solidFill>
            </a:ln>
          </c:spPr>
          <c:invertIfNegative val="0"/>
          <c:dLbls>
            <c:dLbl>
              <c:idx val="0"/>
              <c:layout>
                <c:manualLayout>
                  <c:x val="-0.00495662949194549"/>
                  <c:y val="-0.0092592592592592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L2mshr!$Q$89:$Q$91</c:f>
              <c:strCache>
                <c:ptCount val="3"/>
                <c:pt idx="0">
                  <c:v>4 MSHRs</c:v>
                </c:pt>
                <c:pt idx="1">
                  <c:v>8 MSHRs</c:v>
                </c:pt>
                <c:pt idx="2">
                  <c:v>16 MSHRs</c:v>
                </c:pt>
              </c:strCache>
            </c:strRef>
          </c:cat>
          <c:val>
            <c:numRef>
              <c:f>L2mshr!$R$89:$R$91</c:f>
              <c:numCache>
                <c:formatCode>0%</c:formatCode>
                <c:ptCount val="3"/>
                <c:pt idx="0">
                  <c:v>1.6</c:v>
                </c:pt>
                <c:pt idx="1">
                  <c:v>1.508375286834444</c:v>
                </c:pt>
                <c:pt idx="2">
                  <c:v>0.18013698066745</c:v>
                </c:pt>
              </c:numCache>
            </c:numRef>
          </c:val>
        </c:ser>
        <c:ser>
          <c:idx val="1"/>
          <c:order val="1"/>
          <c:tx>
            <c:strRef>
              <c:f>L2mshr!$S$88</c:f>
              <c:strCache>
                <c:ptCount val="1"/>
                <c:pt idx="0">
                  <c:v>tsim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0.00165220983064849"/>
                  <c:y val="-0.0092592592592592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309%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L2mshr!$Q$89:$Q$91</c:f>
              <c:strCache>
                <c:ptCount val="3"/>
                <c:pt idx="0">
                  <c:v>4 MSHRs</c:v>
                </c:pt>
                <c:pt idx="1">
                  <c:v>8 MSHRs</c:v>
                </c:pt>
                <c:pt idx="2">
                  <c:v>16 MSHRs</c:v>
                </c:pt>
              </c:strCache>
            </c:strRef>
          </c:cat>
          <c:val>
            <c:numRef>
              <c:f>L2mshr!$S$89:$S$91</c:f>
              <c:numCache>
                <c:formatCode>0%</c:formatCode>
                <c:ptCount val="3"/>
                <c:pt idx="0">
                  <c:v>1.6</c:v>
                </c:pt>
                <c:pt idx="1">
                  <c:v>1.363069576259793</c:v>
                </c:pt>
                <c:pt idx="2">
                  <c:v>0.175770059828705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99450472"/>
        <c:axId val="499437832"/>
      </c:barChart>
      <c:catAx>
        <c:axId val="499450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L2 MSHRs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9437832"/>
        <c:crosses val="autoZero"/>
        <c:auto val="1"/>
        <c:lblAlgn val="ctr"/>
        <c:lblOffset val="100"/>
        <c:noMultiLvlLbl val="0"/>
      </c:catAx>
      <c:valAx>
        <c:axId val="499437832"/>
        <c:scaling>
          <c:orientation val="minMax"/>
          <c:max val="1.6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Relative CPI change</a:t>
                </a:r>
              </a:p>
            </c:rich>
          </c:tx>
          <c:layout>
            <c:manualLayout>
              <c:xMode val="edge"/>
              <c:yMode val="edge"/>
              <c:x val="0.0"/>
              <c:y val="0.14592592592592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9450472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79258001671724"/>
          <c:y val="0.218539807524059"/>
          <c:w val="0.185454829298754"/>
          <c:h val="0.10032079323417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77287874772"/>
          <c:y val="0.291080489938758"/>
          <c:w val="0.828092204147751"/>
          <c:h val="0.655903051181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prefetch!$S$64</c:f>
              <c:strCache>
                <c:ptCount val="1"/>
                <c:pt idx="0">
                  <c:v>esim</c:v>
                </c:pt>
              </c:strCache>
            </c:strRef>
          </c:tx>
          <c:spPr>
            <a:solidFill>
              <a:srgbClr val="C86400"/>
            </a:solidFill>
            <a:ln w="19050">
              <a:solidFill>
                <a:srgbClr val="993300"/>
              </a:solidFill>
            </a:ln>
          </c:spPr>
          <c:invertIfNegative val="0"/>
          <c:cat>
            <c:strRef>
              <c:f>prefetch!$R$65:$R$67</c:f>
              <c:strCache>
                <c:ptCount val="3"/>
                <c:pt idx="0">
                  <c:v>prefetch-on-miss</c:v>
                </c:pt>
                <c:pt idx="1">
                  <c:v>tagged prefetch</c:v>
                </c:pt>
                <c:pt idx="2">
                  <c:v>stream prefetch</c:v>
                </c:pt>
              </c:strCache>
            </c:strRef>
          </c:cat>
          <c:val>
            <c:numRef>
              <c:f>prefetch!$S$65:$S$67</c:f>
              <c:numCache>
                <c:formatCode>0%</c:formatCode>
                <c:ptCount val="3"/>
                <c:pt idx="0">
                  <c:v>-0.288335094739628</c:v>
                </c:pt>
                <c:pt idx="1">
                  <c:v>-0.398742667309855</c:v>
                </c:pt>
                <c:pt idx="2">
                  <c:v>-0.172329965261856</c:v>
                </c:pt>
              </c:numCache>
            </c:numRef>
          </c:val>
        </c:ser>
        <c:ser>
          <c:idx val="1"/>
          <c:order val="1"/>
          <c:tx>
            <c:strRef>
              <c:f>prefetch!$T$64</c:f>
              <c:strCache>
                <c:ptCount val="1"/>
                <c:pt idx="0">
                  <c:v>tsim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rgbClr val="002060"/>
              </a:solidFill>
            </a:ln>
          </c:spPr>
          <c:invertIfNegative val="0"/>
          <c:cat>
            <c:strRef>
              <c:f>prefetch!$R$65:$R$67</c:f>
              <c:strCache>
                <c:ptCount val="3"/>
                <c:pt idx="0">
                  <c:v>prefetch-on-miss</c:v>
                </c:pt>
                <c:pt idx="1">
                  <c:v>tagged prefetch</c:v>
                </c:pt>
                <c:pt idx="2">
                  <c:v>stream prefetch</c:v>
                </c:pt>
              </c:strCache>
            </c:strRef>
          </c:cat>
          <c:val>
            <c:numRef>
              <c:f>prefetch!$T$65:$T$67</c:f>
              <c:numCache>
                <c:formatCode>0%</c:formatCode>
                <c:ptCount val="3"/>
                <c:pt idx="0">
                  <c:v>-0.215220968971668</c:v>
                </c:pt>
                <c:pt idx="1">
                  <c:v>-0.312002194786162</c:v>
                </c:pt>
                <c:pt idx="2">
                  <c:v>-0.176152192437899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435201944"/>
        <c:axId val="435557688"/>
      </c:barChart>
      <c:catAx>
        <c:axId val="435201944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600"/>
            </a:pPr>
            <a:endParaRPr lang="en-US"/>
          </a:p>
        </c:txPr>
        <c:crossAx val="435557688"/>
        <c:crosses val="autoZero"/>
        <c:auto val="1"/>
        <c:lblAlgn val="ctr"/>
        <c:lblOffset val="100"/>
        <c:noMultiLvlLbl val="0"/>
      </c:catAx>
      <c:valAx>
        <c:axId val="435557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Relative CPI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5201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536116579178"/>
          <c:y val="0.875290901137358"/>
          <c:w val="0.278463910761155"/>
          <c:h val="0.060968941382327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00990472522"/>
          <c:y val="0.0570600029163024"/>
          <c:w val="0.847556647162224"/>
          <c:h val="0.704822470107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'hapchae rel.'!$R$63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'hapchae rel.'!$Q$64:$Q$69</c:f>
              <c:strCache>
                <c:ptCount val="6"/>
                <c:pt idx="0">
                  <c:v>smaller L2</c:v>
                </c:pt>
                <c:pt idx="1">
                  <c:v>larger L2</c:v>
                </c:pt>
                <c:pt idx="2">
                  <c:v>faster mem.</c:v>
                </c:pt>
                <c:pt idx="3">
                  <c:v>slower mem.</c:v>
                </c:pt>
                <c:pt idx="4">
                  <c:v>slower L2</c:v>
                </c:pt>
                <c:pt idx="5">
                  <c:v>different L2 prefetcher</c:v>
                </c:pt>
              </c:strCache>
            </c:strRef>
          </c:cat>
          <c:val>
            <c:numRef>
              <c:f>'hapchae rel.'!$R$64:$R$69</c:f>
              <c:numCache>
                <c:formatCode>0.0%</c:formatCode>
                <c:ptCount val="6"/>
                <c:pt idx="0">
                  <c:v>0.028</c:v>
                </c:pt>
                <c:pt idx="1">
                  <c:v>0.00600000000000001</c:v>
                </c:pt>
                <c:pt idx="2">
                  <c:v>0.012</c:v>
                </c:pt>
                <c:pt idx="3">
                  <c:v>0.00800000000000002</c:v>
                </c:pt>
                <c:pt idx="4">
                  <c:v>0.021</c:v>
                </c:pt>
                <c:pt idx="5">
                  <c:v>0.029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44584"/>
        <c:axId val="369170712"/>
      </c:barChart>
      <c:catAx>
        <c:axId val="510444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69170712"/>
        <c:crosses val="autoZero"/>
        <c:auto val="1"/>
        <c:lblAlgn val="ctr"/>
        <c:lblOffset val="100"/>
        <c:noMultiLvlLbl val="0"/>
      </c:catAx>
      <c:valAx>
        <c:axId val="369170712"/>
        <c:scaling>
          <c:orientation val="minMax"/>
          <c:max val="0.0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CPI difference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510444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gcc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1434979718444"/>
          <c:y val="0.200462962962964"/>
          <c:w val="0.798592460033405"/>
          <c:h val="0.39772353455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gcc!$O$2</c:f>
              <c:strCache>
                <c:ptCount val="1"/>
                <c:pt idx="0">
                  <c:v>esim</c:v>
                </c:pt>
              </c:strCache>
            </c:strRef>
          </c:tx>
          <c:spPr>
            <a:solidFill>
              <a:srgbClr val="C86400"/>
            </a:solidFill>
            <a:ln w="19050">
              <a:solidFill>
                <a:srgbClr val="993300"/>
              </a:solidFill>
            </a:ln>
          </c:spPr>
          <c:invertIfNegative val="0"/>
          <c:cat>
            <c:multiLvlStrRef>
              <c:f>gcc!$M$3:$N$12</c:f>
              <c:multiLvlStrCache>
                <c:ptCount val="10"/>
                <c:lvl>
                  <c:pt idx="0">
                    <c:v>0-12</c:v>
                  </c:pt>
                  <c:pt idx="1">
                    <c:v>13-24</c:v>
                  </c:pt>
                  <c:pt idx="2">
                    <c:v>25-36</c:v>
                  </c:pt>
                  <c:pt idx="3">
                    <c:v>37-48</c:v>
                  </c:pt>
                  <c:pt idx="4">
                    <c:v>49-60</c:v>
                  </c:pt>
                  <c:pt idx="5">
                    <c:v>61-72</c:v>
                  </c:pt>
                  <c:pt idx="6">
                    <c:v>73-84</c:v>
                  </c:pt>
                  <c:pt idx="7">
                    <c:v>85-96</c:v>
                  </c:pt>
                  <c:pt idx="8">
                    <c:v>97-108</c:v>
                  </c:pt>
                  <c:pt idx="9">
                    <c:v>109 +</c:v>
                  </c:pt>
                </c:lvl>
                <c:lvl>
                  <c:pt idx="0">
                    <c:v>0 - 100M</c:v>
                  </c:pt>
                </c:lvl>
              </c:multiLvlStrCache>
            </c:multiLvlStrRef>
          </c:cat>
          <c:val>
            <c:numRef>
              <c:f>gcc!$O$3:$O$12</c:f>
              <c:numCache>
                <c:formatCode>General</c:formatCode>
                <c:ptCount val="10"/>
                <c:pt idx="0">
                  <c:v>55.11</c:v>
                </c:pt>
                <c:pt idx="1">
                  <c:v>5.84</c:v>
                </c:pt>
                <c:pt idx="2">
                  <c:v>1.05</c:v>
                </c:pt>
                <c:pt idx="3">
                  <c:v>0.52</c:v>
                </c:pt>
                <c:pt idx="4">
                  <c:v>0.660000000000004</c:v>
                </c:pt>
                <c:pt idx="5">
                  <c:v>0.59</c:v>
                </c:pt>
                <c:pt idx="6">
                  <c:v>0.47</c:v>
                </c:pt>
                <c:pt idx="7">
                  <c:v>0.5</c:v>
                </c:pt>
                <c:pt idx="8">
                  <c:v>0.44</c:v>
                </c:pt>
                <c:pt idx="9">
                  <c:v>34.82</c:v>
                </c:pt>
              </c:numCache>
            </c:numRef>
          </c:val>
        </c:ser>
        <c:ser>
          <c:idx val="1"/>
          <c:order val="1"/>
          <c:tx>
            <c:strRef>
              <c:f>gcc!$P$2</c:f>
              <c:strCache>
                <c:ptCount val="1"/>
                <c:pt idx="0">
                  <c:v>tsim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rgbClr val="002060"/>
              </a:solidFill>
            </a:ln>
          </c:spPr>
          <c:invertIfNegative val="0"/>
          <c:cat>
            <c:multiLvlStrRef>
              <c:f>gcc!$M$3:$N$12</c:f>
              <c:multiLvlStrCache>
                <c:ptCount val="10"/>
                <c:lvl>
                  <c:pt idx="0">
                    <c:v>0-12</c:v>
                  </c:pt>
                  <c:pt idx="1">
                    <c:v>13-24</c:v>
                  </c:pt>
                  <c:pt idx="2">
                    <c:v>25-36</c:v>
                  </c:pt>
                  <c:pt idx="3">
                    <c:v>37-48</c:v>
                  </c:pt>
                  <c:pt idx="4">
                    <c:v>49-60</c:v>
                  </c:pt>
                  <c:pt idx="5">
                    <c:v>61-72</c:v>
                  </c:pt>
                  <c:pt idx="6">
                    <c:v>73-84</c:v>
                  </c:pt>
                  <c:pt idx="7">
                    <c:v>85-96</c:v>
                  </c:pt>
                  <c:pt idx="8">
                    <c:v>97-108</c:v>
                  </c:pt>
                  <c:pt idx="9">
                    <c:v>109 +</c:v>
                  </c:pt>
                </c:lvl>
                <c:lvl>
                  <c:pt idx="0">
                    <c:v>0 - 100M</c:v>
                  </c:pt>
                </c:lvl>
              </c:multiLvlStrCache>
            </c:multiLvlStrRef>
          </c:cat>
          <c:val>
            <c:numRef>
              <c:f>gcc!$P$3:$P$12</c:f>
              <c:numCache>
                <c:formatCode>General</c:formatCode>
                <c:ptCount val="10"/>
                <c:pt idx="0">
                  <c:v>56.16000000000001</c:v>
                </c:pt>
                <c:pt idx="1">
                  <c:v>5.48</c:v>
                </c:pt>
                <c:pt idx="2">
                  <c:v>0.8</c:v>
                </c:pt>
                <c:pt idx="3">
                  <c:v>0.670000000000004</c:v>
                </c:pt>
                <c:pt idx="4">
                  <c:v>0.58</c:v>
                </c:pt>
                <c:pt idx="5">
                  <c:v>0.79</c:v>
                </c:pt>
                <c:pt idx="6">
                  <c:v>0.600000000000001</c:v>
                </c:pt>
                <c:pt idx="7">
                  <c:v>0.36</c:v>
                </c:pt>
                <c:pt idx="8">
                  <c:v>0.19</c:v>
                </c:pt>
                <c:pt idx="9">
                  <c:v>34.37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5995256"/>
        <c:axId val="435552840"/>
      </c:barChart>
      <c:catAx>
        <c:axId val="515995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 sz="1600"/>
            </a:pPr>
            <a:endParaRPr lang="en-US"/>
          </a:p>
        </c:txPr>
        <c:crossAx val="435552840"/>
        <c:crosses val="autoZero"/>
        <c:auto val="1"/>
        <c:lblAlgn val="ctr"/>
        <c:lblOffset val="100"/>
        <c:noMultiLvlLbl val="0"/>
      </c:catAx>
      <c:valAx>
        <c:axId val="435552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 of </a:t>
                </a:r>
              </a:p>
              <a:p>
                <a:pPr>
                  <a:defRPr sz="1600"/>
                </a:pPr>
                <a:r>
                  <a:rPr lang="en-US" sz="1600"/>
                  <a:t>collected distances (%)</a:t>
                </a:r>
              </a:p>
            </c:rich>
          </c:tx>
          <c:layout>
            <c:manualLayout>
              <c:xMode val="edge"/>
              <c:yMode val="edge"/>
              <c:x val="0.0491171806649169"/>
              <c:y val="0.05317615821278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5995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680391513562"/>
          <c:y val="0.0479445156564732"/>
          <c:w val="0.195319608486439"/>
          <c:h val="0.11620429713727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0546059791308"/>
          <c:y val="0.200462962962964"/>
          <c:w val="0.897123743678382"/>
          <c:h val="0.629243584135316"/>
        </c:manualLayout>
      </c:layout>
      <c:lineChart>
        <c:grouping val="standard"/>
        <c:varyColors val="0"/>
        <c:ser>
          <c:idx val="0"/>
          <c:order val="0"/>
          <c:tx>
            <c:strRef>
              <c:f>'stream prefetch'!$C$12</c:f>
              <c:strCache>
                <c:ptCount val="1"/>
                <c:pt idx="0">
                  <c:v>esim</c:v>
                </c:pt>
              </c:strCache>
            </c:strRef>
          </c:tx>
          <c:spPr>
            <a:ln w="38100">
              <a:solidFill>
                <a:srgbClr val="C86400"/>
              </a:solidFill>
            </a:ln>
          </c:spPr>
          <c:marker>
            <c:spPr>
              <a:solidFill>
                <a:srgbClr val="C86400"/>
              </a:solidFill>
              <a:ln>
                <a:noFill/>
              </a:ln>
            </c:spPr>
          </c:marker>
          <c:cat>
            <c:strRef>
              <c:f>'stream prefetch'!$B$13:$B$17</c:f>
              <c:strCache>
                <c:ptCount val="5"/>
                <c:pt idx="0">
                  <c:v>(64, 4)</c:v>
                </c:pt>
                <c:pt idx="1">
                  <c:v>(32, 4)</c:v>
                </c:pt>
                <c:pt idx="2">
                  <c:v>(16, 2)</c:v>
                </c:pt>
                <c:pt idx="3">
                  <c:v>(8, 1)</c:v>
                </c:pt>
                <c:pt idx="4">
                  <c:v>(4, 1)</c:v>
                </c:pt>
              </c:strCache>
            </c:strRef>
          </c:cat>
          <c:val>
            <c:numRef>
              <c:f>'stream prefetch'!$C$13:$C$17</c:f>
              <c:numCache>
                <c:formatCode>General</c:formatCode>
                <c:ptCount val="5"/>
                <c:pt idx="0">
                  <c:v>0.651675000000007</c:v>
                </c:pt>
                <c:pt idx="1">
                  <c:v>0.677687500000003</c:v>
                </c:pt>
                <c:pt idx="2">
                  <c:v>0.658637500000002</c:v>
                </c:pt>
                <c:pt idx="3">
                  <c:v>0.846425000000001</c:v>
                </c:pt>
                <c:pt idx="4">
                  <c:v>0.836325000000001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'stream prefetch'!$D$12</c:f>
              <c:strCache>
                <c:ptCount val="1"/>
                <c:pt idx="0">
                  <c:v>tsim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strRef>
              <c:f>'stream prefetch'!$B$13:$B$17</c:f>
              <c:strCache>
                <c:ptCount val="5"/>
                <c:pt idx="0">
                  <c:v>(64, 4)</c:v>
                </c:pt>
                <c:pt idx="1">
                  <c:v>(32, 4)</c:v>
                </c:pt>
                <c:pt idx="2">
                  <c:v>(16, 2)</c:v>
                </c:pt>
                <c:pt idx="3">
                  <c:v>(8, 1)</c:v>
                </c:pt>
                <c:pt idx="4">
                  <c:v>(4, 1)</c:v>
                </c:pt>
              </c:strCache>
            </c:strRef>
          </c:cat>
          <c:val>
            <c:numRef>
              <c:f>'stream prefetch'!$D$13:$D$17</c:f>
              <c:numCache>
                <c:formatCode>General</c:formatCode>
                <c:ptCount val="5"/>
                <c:pt idx="0">
                  <c:v>0.675725000000008</c:v>
                </c:pt>
                <c:pt idx="1">
                  <c:v>0.733587499999998</c:v>
                </c:pt>
                <c:pt idx="2">
                  <c:v>0.72435</c:v>
                </c:pt>
                <c:pt idx="3">
                  <c:v>0.8929</c:v>
                </c:pt>
                <c:pt idx="4">
                  <c:v>0.8919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157992"/>
        <c:axId val="516409240"/>
      </c:lineChart>
      <c:catAx>
        <c:axId val="516157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6409240"/>
        <c:crosses val="autoZero"/>
        <c:auto val="1"/>
        <c:lblAlgn val="ctr"/>
        <c:lblOffset val="100"/>
        <c:noMultiLvlLbl val="0"/>
      </c:catAx>
      <c:valAx>
        <c:axId val="516409240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615799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63547681539808"/>
          <c:y val="0.200462962962964"/>
          <c:w val="0.93364523184602"/>
          <c:h val="0.629243584135316"/>
        </c:manualLayout>
      </c:layout>
      <c:lineChart>
        <c:grouping val="standard"/>
        <c:varyColors val="0"/>
        <c:ser>
          <c:idx val="0"/>
          <c:order val="0"/>
          <c:tx>
            <c:strRef>
              <c:f>'L2 associativity'!$B$43</c:f>
              <c:strCache>
                <c:ptCount val="1"/>
                <c:pt idx="0">
                  <c:v>esim</c:v>
                </c:pt>
              </c:strCache>
            </c:strRef>
          </c:tx>
          <c:spPr>
            <a:ln w="38100">
              <a:solidFill>
                <a:srgbClr val="C86400"/>
              </a:solidFill>
            </a:ln>
          </c:spPr>
          <c:marker>
            <c:spPr>
              <a:solidFill>
                <a:srgbClr val="C86400"/>
              </a:solidFill>
              <a:ln>
                <a:noFill/>
              </a:ln>
            </c:spPr>
          </c:marker>
          <c:cat>
            <c:numRef>
              <c:f>'L2 associativity'!$C$42:$G$42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'L2 associativity'!$C$43:$G$43</c:f>
              <c:numCache>
                <c:formatCode>General</c:formatCode>
                <c:ptCount val="5"/>
                <c:pt idx="0">
                  <c:v>0.7535125</c:v>
                </c:pt>
                <c:pt idx="1">
                  <c:v>0.647600000000003</c:v>
                </c:pt>
                <c:pt idx="2">
                  <c:v>0.633125000000003</c:v>
                </c:pt>
                <c:pt idx="3">
                  <c:v>0.621675000000006</c:v>
                </c:pt>
                <c:pt idx="4">
                  <c:v>0.6208125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'L2 associativity'!$B$44</c:f>
              <c:strCache>
                <c:ptCount val="1"/>
                <c:pt idx="0">
                  <c:v>tsim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'L2 associativity'!$C$42:$G$42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cat>
          <c:val>
            <c:numRef>
              <c:f>'L2 associativity'!$C$44:$G$44</c:f>
              <c:numCache>
                <c:formatCode>General</c:formatCode>
                <c:ptCount val="5"/>
                <c:pt idx="0">
                  <c:v>0.7329125</c:v>
                </c:pt>
                <c:pt idx="1">
                  <c:v>0.632725000000007</c:v>
                </c:pt>
                <c:pt idx="2">
                  <c:v>0.6198875</c:v>
                </c:pt>
                <c:pt idx="3">
                  <c:v>0.608300000000001</c:v>
                </c:pt>
                <c:pt idx="4">
                  <c:v>0.6078375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6671464"/>
        <c:axId val="516676248"/>
      </c:lineChart>
      <c:catAx>
        <c:axId val="51667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6676248"/>
        <c:crosses val="autoZero"/>
        <c:auto val="1"/>
        <c:lblAlgn val="ctr"/>
        <c:lblOffset val="100"/>
        <c:noMultiLvlLbl val="0"/>
      </c:catAx>
      <c:valAx>
        <c:axId val="516676248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667146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2325-5FCC-4CC6-A024-26A7545D2D34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42DA-9877-4531-BED5-99183E990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2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9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6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3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0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219C2-8AE1-46A1-9A80-EED558443A05}" type="slidenum">
              <a:rPr lang="en-US"/>
              <a:pPr/>
              <a:t>36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42DA-9877-4531-BED5-99183E990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D4F42-D943-47D7-AC29-FF8A7E60A4F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95169D-F5F4-48EB-AF37-7D81EF6D8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F0DE6F-8BE9-4253-AE84-AD3B3DFD4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A24146-AAD5-448C-AC87-6575085A0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DEDC00-BAD7-4A27-8B36-5FED2FB989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FECE2D-B7A7-4A29-A9BF-9C63ACEF1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4DC2AC-8B4E-4DC4-9E81-8A608AAD2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54" y="8344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4" y="2094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54" y="2734712"/>
            <a:ext cx="4040188" cy="3490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8579" y="2094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8579" y="2734712"/>
            <a:ext cx="4041775" cy="3490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E63C17-C2A3-4E40-AB89-73EDB7DDD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767D36-6C52-4475-908D-3219CB861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62A720-4D16-4540-8129-3BF2B4D51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44" y="91644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694" y="916446"/>
            <a:ext cx="5111750" cy="5048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844" y="2078495"/>
            <a:ext cx="3008313" cy="4046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526811-421C-4776-939D-116CA00DC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5845"/>
            <a:ext cx="5486400" cy="3791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 Oct 2009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A3AAD1-C581-4AFF-AFF9-B9AC88E46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9144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7526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on text regions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5400" y="254000"/>
            <a:ext cx="4927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rgbClr val="002B5E"/>
                </a:solidFill>
                <a:latin typeface="Georgia" pitchFamily="-112" charset="0"/>
              </a:rPr>
              <a:t>Computer Science Department</a:t>
            </a:r>
            <a:endParaRPr lang="en-US" sz="1400" b="1" dirty="0">
              <a:solidFill>
                <a:srgbClr val="002B5E"/>
              </a:solidFill>
              <a:latin typeface="Georgia" pitchFamily="-112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DEDC00-BAD7-4A27-8B36-5FED2FB98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2800">
          <a:solidFill>
            <a:srgbClr val="002B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000">
          <a:solidFill>
            <a:srgbClr val="002B5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chart" Target="../charts/chart4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057399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In-N-Out: </a:t>
            </a:r>
            <a:r>
              <a:rPr lang="en-US" altLang="ko-K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Reproducing </a:t>
            </a:r>
            <a:br>
              <a:rPr lang="en-US" altLang="ko-K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Out-of-Order Superscalar Processor Behavior from Reduced In-Order Traces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Kiyeon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Lee and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Sangyeun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Cho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Challenge 1: </a:t>
            </a:r>
            <a:br>
              <a:rPr lang="en-US" sz="3000" dirty="0" smtClean="0"/>
            </a:br>
            <a:r>
              <a:rPr lang="en-US" sz="3000" dirty="0" smtClean="0"/>
              <a:t>reproducing memory-level parallelism</a:t>
            </a:r>
            <a:endParaRPr lang="en-US" sz="3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Exploit the limited reorder buffer (ROB) size</a:t>
            </a:r>
          </a:p>
          <a:p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4822" y="3485804"/>
            <a:ext cx="1176318" cy="357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trace file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8066" y="5105091"/>
            <a:ext cx="1643074" cy="3571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64-entry ROB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16892" y="5033653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31272" y="5033653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#30</a:t>
            </a:r>
            <a:endParaRPr kumimoji="1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Gulim" pitchFamily="34" charset="-127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45652" y="5033653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#64</a:t>
            </a:r>
            <a:endParaRPr kumimoji="1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Gulim" pitchFamily="34" charset="-127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1689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3127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#30	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14565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#64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6003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#70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7441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#80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8879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#90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03172" y="341912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#100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338038" y="5039308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#100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20072" y="5039308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#70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934452" y="5039308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#80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23658" y="5039308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#90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2555776" y="4823284"/>
            <a:ext cx="1044116" cy="972108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181225" y="4286174"/>
            <a:ext cx="885825" cy="549711"/>
          </a:xfrm>
          <a:custGeom>
            <a:avLst/>
            <a:gdLst>
              <a:gd name="connsiteX0" fmla="*/ 885825 w 885825"/>
              <a:gd name="connsiteY0" fmla="*/ 549711 h 549711"/>
              <a:gd name="connsiteX1" fmla="*/ 876300 w 885825"/>
              <a:gd name="connsiteY1" fmla="*/ 473511 h 549711"/>
              <a:gd name="connsiteX2" fmla="*/ 857250 w 885825"/>
              <a:gd name="connsiteY2" fmla="*/ 444936 h 549711"/>
              <a:gd name="connsiteX3" fmla="*/ 847725 w 885825"/>
              <a:gd name="connsiteY3" fmla="*/ 416361 h 549711"/>
              <a:gd name="connsiteX4" fmla="*/ 790575 w 885825"/>
              <a:gd name="connsiteY4" fmla="*/ 349686 h 549711"/>
              <a:gd name="connsiteX5" fmla="*/ 762000 w 885825"/>
              <a:gd name="connsiteY5" fmla="*/ 330636 h 549711"/>
              <a:gd name="connsiteX6" fmla="*/ 733425 w 885825"/>
              <a:gd name="connsiteY6" fmla="*/ 302061 h 549711"/>
              <a:gd name="connsiteX7" fmla="*/ 714375 w 885825"/>
              <a:gd name="connsiteY7" fmla="*/ 273486 h 549711"/>
              <a:gd name="connsiteX8" fmla="*/ 685800 w 885825"/>
              <a:gd name="connsiteY8" fmla="*/ 263961 h 549711"/>
              <a:gd name="connsiteX9" fmla="*/ 657225 w 885825"/>
              <a:gd name="connsiteY9" fmla="*/ 244911 h 549711"/>
              <a:gd name="connsiteX10" fmla="*/ 504825 w 885825"/>
              <a:gd name="connsiteY10" fmla="*/ 254436 h 549711"/>
              <a:gd name="connsiteX11" fmla="*/ 476250 w 885825"/>
              <a:gd name="connsiteY11" fmla="*/ 263961 h 549711"/>
              <a:gd name="connsiteX12" fmla="*/ 466725 w 885825"/>
              <a:gd name="connsiteY12" fmla="*/ 292536 h 549711"/>
              <a:gd name="connsiteX13" fmla="*/ 476250 w 885825"/>
              <a:gd name="connsiteY13" fmla="*/ 359211 h 549711"/>
              <a:gd name="connsiteX14" fmla="*/ 600075 w 885825"/>
              <a:gd name="connsiteY14" fmla="*/ 349686 h 549711"/>
              <a:gd name="connsiteX15" fmla="*/ 590550 w 885825"/>
              <a:gd name="connsiteY15" fmla="*/ 225861 h 549711"/>
              <a:gd name="connsiteX16" fmla="*/ 533400 w 885825"/>
              <a:gd name="connsiteY16" fmla="*/ 178236 h 549711"/>
              <a:gd name="connsiteX17" fmla="*/ 428625 w 885825"/>
              <a:gd name="connsiteY17" fmla="*/ 121086 h 549711"/>
              <a:gd name="connsiteX18" fmla="*/ 390525 w 885825"/>
              <a:gd name="connsiteY18" fmla="*/ 111561 h 549711"/>
              <a:gd name="connsiteX19" fmla="*/ 190500 w 885825"/>
              <a:gd name="connsiteY19" fmla="*/ 149661 h 549711"/>
              <a:gd name="connsiteX20" fmla="*/ 171450 w 885825"/>
              <a:gd name="connsiteY20" fmla="*/ 178236 h 549711"/>
              <a:gd name="connsiteX21" fmla="*/ 219075 w 885825"/>
              <a:gd name="connsiteY21" fmla="*/ 292536 h 549711"/>
              <a:gd name="connsiteX22" fmla="*/ 295275 w 885825"/>
              <a:gd name="connsiteY22" fmla="*/ 273486 h 549711"/>
              <a:gd name="connsiteX23" fmla="*/ 295275 w 885825"/>
              <a:gd name="connsiteY23" fmla="*/ 130611 h 549711"/>
              <a:gd name="connsiteX24" fmla="*/ 285750 w 885825"/>
              <a:gd name="connsiteY24" fmla="*/ 92511 h 549711"/>
              <a:gd name="connsiteX25" fmla="*/ 209550 w 885825"/>
              <a:gd name="connsiteY25" fmla="*/ 35361 h 549711"/>
              <a:gd name="connsiteX26" fmla="*/ 180975 w 885825"/>
              <a:gd name="connsiteY26" fmla="*/ 16311 h 549711"/>
              <a:gd name="connsiteX27" fmla="*/ 0 w 885825"/>
              <a:gd name="connsiteY27" fmla="*/ 6786 h 5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85825" h="549711">
                <a:moveTo>
                  <a:pt x="885825" y="549711"/>
                </a:moveTo>
                <a:cubicBezTo>
                  <a:pt x="882650" y="524311"/>
                  <a:pt x="883035" y="498207"/>
                  <a:pt x="876300" y="473511"/>
                </a:cubicBezTo>
                <a:cubicBezTo>
                  <a:pt x="873288" y="462467"/>
                  <a:pt x="862370" y="455175"/>
                  <a:pt x="857250" y="444936"/>
                </a:cubicBezTo>
                <a:cubicBezTo>
                  <a:pt x="852760" y="435956"/>
                  <a:pt x="852706" y="425078"/>
                  <a:pt x="847725" y="416361"/>
                </a:cubicBezTo>
                <a:cubicBezTo>
                  <a:pt x="836258" y="396294"/>
                  <a:pt x="809000" y="365041"/>
                  <a:pt x="790575" y="349686"/>
                </a:cubicBezTo>
                <a:cubicBezTo>
                  <a:pt x="781781" y="342357"/>
                  <a:pt x="770794" y="337965"/>
                  <a:pt x="762000" y="330636"/>
                </a:cubicBezTo>
                <a:cubicBezTo>
                  <a:pt x="751652" y="322012"/>
                  <a:pt x="742049" y="312409"/>
                  <a:pt x="733425" y="302061"/>
                </a:cubicBezTo>
                <a:cubicBezTo>
                  <a:pt x="726096" y="293267"/>
                  <a:pt x="723314" y="280637"/>
                  <a:pt x="714375" y="273486"/>
                </a:cubicBezTo>
                <a:cubicBezTo>
                  <a:pt x="706535" y="267214"/>
                  <a:pt x="694780" y="268451"/>
                  <a:pt x="685800" y="263961"/>
                </a:cubicBezTo>
                <a:cubicBezTo>
                  <a:pt x="675561" y="258841"/>
                  <a:pt x="666750" y="251261"/>
                  <a:pt x="657225" y="244911"/>
                </a:cubicBezTo>
                <a:cubicBezTo>
                  <a:pt x="606425" y="248086"/>
                  <a:pt x="555444" y="249108"/>
                  <a:pt x="504825" y="254436"/>
                </a:cubicBezTo>
                <a:cubicBezTo>
                  <a:pt x="494840" y="255487"/>
                  <a:pt x="483350" y="256861"/>
                  <a:pt x="476250" y="263961"/>
                </a:cubicBezTo>
                <a:cubicBezTo>
                  <a:pt x="469150" y="271061"/>
                  <a:pt x="469900" y="283011"/>
                  <a:pt x="466725" y="292536"/>
                </a:cubicBezTo>
                <a:cubicBezTo>
                  <a:pt x="469900" y="314761"/>
                  <a:pt x="460375" y="343336"/>
                  <a:pt x="476250" y="359211"/>
                </a:cubicBezTo>
                <a:cubicBezTo>
                  <a:pt x="507162" y="390123"/>
                  <a:pt x="571394" y="359246"/>
                  <a:pt x="600075" y="349686"/>
                </a:cubicBezTo>
                <a:cubicBezTo>
                  <a:pt x="596900" y="308411"/>
                  <a:pt x="598179" y="266549"/>
                  <a:pt x="590550" y="225861"/>
                </a:cubicBezTo>
                <a:cubicBezTo>
                  <a:pt x="584715" y="194740"/>
                  <a:pt x="555579" y="190910"/>
                  <a:pt x="533400" y="178236"/>
                </a:cubicBezTo>
                <a:cubicBezTo>
                  <a:pt x="492830" y="155053"/>
                  <a:pt x="486204" y="135481"/>
                  <a:pt x="428625" y="121086"/>
                </a:cubicBezTo>
                <a:lnTo>
                  <a:pt x="390525" y="111561"/>
                </a:lnTo>
                <a:cubicBezTo>
                  <a:pt x="256899" y="118985"/>
                  <a:pt x="247482" y="81283"/>
                  <a:pt x="190500" y="149661"/>
                </a:cubicBezTo>
                <a:cubicBezTo>
                  <a:pt x="183171" y="158455"/>
                  <a:pt x="177800" y="168711"/>
                  <a:pt x="171450" y="178236"/>
                </a:cubicBezTo>
                <a:cubicBezTo>
                  <a:pt x="175322" y="205342"/>
                  <a:pt x="174672" y="281435"/>
                  <a:pt x="219075" y="292536"/>
                </a:cubicBezTo>
                <a:lnTo>
                  <a:pt x="295275" y="273486"/>
                </a:lnTo>
                <a:cubicBezTo>
                  <a:pt x="315901" y="211609"/>
                  <a:pt x="309401" y="243616"/>
                  <a:pt x="295275" y="130611"/>
                </a:cubicBezTo>
                <a:cubicBezTo>
                  <a:pt x="293651" y="117621"/>
                  <a:pt x="292688" y="103612"/>
                  <a:pt x="285750" y="92511"/>
                </a:cubicBezTo>
                <a:cubicBezTo>
                  <a:pt x="260934" y="52805"/>
                  <a:pt x="245275" y="55775"/>
                  <a:pt x="209550" y="35361"/>
                </a:cubicBezTo>
                <a:cubicBezTo>
                  <a:pt x="199611" y="29681"/>
                  <a:pt x="191835" y="19931"/>
                  <a:pt x="180975" y="16311"/>
                </a:cubicBezTo>
                <a:cubicBezTo>
                  <a:pt x="132043" y="0"/>
                  <a:pt x="38562" y="6786"/>
                  <a:pt x="0" y="6786"/>
                </a:cubicBezTo>
              </a:path>
            </a:pathLst>
          </a:cu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447764" y="4715272"/>
            <a:ext cx="576064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31271" y="5039309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#64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145651" y="5039309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#70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60032" y="503930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#80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99792" y="503930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#30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580112" y="5039308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#90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768244" y="5039308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#100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39752" y="4643264"/>
            <a:ext cx="684076" cy="357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head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499992" y="4643264"/>
            <a:ext cx="684076" cy="357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tail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Challenge 1: </a:t>
            </a:r>
            <a:br>
              <a:rPr lang="en-US" sz="3000" dirty="0" smtClean="0"/>
            </a:br>
            <a:r>
              <a:rPr lang="en-US" sz="3000" dirty="0" smtClean="0"/>
              <a:t>reproducing memory-level parallelism</a:t>
            </a:r>
            <a:endParaRPr lang="en-US" sz="3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Exploit the inherent data dependency between instructions</a:t>
            </a:r>
          </a:p>
          <a:p>
            <a:endParaRPr lang="en-US" dirty="0" smtClean="0"/>
          </a:p>
          <a:p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88066" y="3996110"/>
            <a:ext cx="1643074" cy="3571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64-entry ROB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716892" y="3924672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#1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431272" y="3924672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#30</a:t>
            </a:r>
            <a:endParaRPr kumimoji="1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Gulim" pitchFamily="34" charset="-127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145652" y="3924672"/>
            <a:ext cx="714380" cy="571504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Gulim" pitchFamily="34" charset="-127"/>
              </a:rPr>
              <a:t>inst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/>
              <a:t>#64</a:t>
            </a:r>
            <a:endParaRPr kumimoji="1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Gulim" pitchFamily="34" charset="-127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338038" y="3930327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#100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220072" y="3930327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#70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934452" y="3930327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#80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623658" y="3930327"/>
            <a:ext cx="714380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inst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ulim" pitchFamily="34" charset="-127"/>
              </a:rPr>
              <a:t>#90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599892" y="3276600"/>
            <a:ext cx="1143008" cy="2047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dependent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1" name="Curved Down Arrow 40"/>
          <p:cNvSpPr/>
          <p:nvPr/>
        </p:nvSpPr>
        <p:spPr bwMode="auto">
          <a:xfrm>
            <a:off x="3787296" y="3528737"/>
            <a:ext cx="753035" cy="349623"/>
          </a:xfrm>
          <a:prstGeom prst="curved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4400" y="4876800"/>
            <a:ext cx="7315200" cy="1447800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Our solution: ROB occupancy analysis</a:t>
            </a:r>
          </a:p>
          <a:p>
            <a:r>
              <a:rPr lang="en-US" sz="2400" dirty="0" smtClean="0"/>
              <a:t>   - Reconstruct ROB during trace simulation</a:t>
            </a:r>
          </a:p>
          <a:p>
            <a:r>
              <a:rPr lang="en-US" sz="2400" dirty="0" smtClean="0"/>
              <a:t>   - Honor the dependency between trace items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Challenge 2: </a:t>
            </a:r>
            <a:br>
              <a:rPr lang="en-US" sz="3000" dirty="0" smtClean="0"/>
            </a:br>
            <a:r>
              <a:rPr lang="en-US" sz="3000" dirty="0" smtClean="0"/>
              <a:t>estimating instruction execution time</a:t>
            </a:r>
            <a:endParaRPr lang="en-US" sz="3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altLang="ko-KR" dirty="0" smtClean="0">
              <a:solidFill>
                <a:srgbClr val="3333CC"/>
              </a:solidFill>
            </a:endParaRPr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Trace generator is a functional cache simulator</a:t>
            </a:r>
          </a:p>
          <a:p>
            <a:endParaRPr lang="en-US" altLang="ko-KR" dirty="0" smtClean="0"/>
          </a:p>
          <a:p>
            <a:pPr marL="342900" lvl="1" indent="-342900">
              <a:spcAft>
                <a:spcPts val="600"/>
              </a:spcAft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 do we estimate the instruction execution time?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 2: our 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Instruction data dependency gives a lower-bound</a:t>
            </a:r>
          </a:p>
          <a:p>
            <a:endParaRPr lang="en-US" dirty="0" smtClean="0">
              <a:solidFill>
                <a:srgbClr val="0229E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15389" y="3053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34589" y="3053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24989" y="3053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44189" y="3053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53789" y="2672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18017" y="3459118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63389" y="2672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7617" y="3459118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2989" y="2672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37217" y="3459118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2589" y="2672916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46817" y="3459118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aseline="-250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6"/>
            <a:endCxn id="6" idx="2"/>
          </p:cNvCxnSpPr>
          <p:nvPr/>
        </p:nvCxnSpPr>
        <p:spPr>
          <a:xfrm>
            <a:off x="2596389" y="3206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5" idx="2"/>
          </p:cNvCxnSpPr>
          <p:nvPr/>
        </p:nvCxnSpPr>
        <p:spPr>
          <a:xfrm>
            <a:off x="3205989" y="3206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7" idx="2"/>
          </p:cNvCxnSpPr>
          <p:nvPr/>
        </p:nvCxnSpPr>
        <p:spPr>
          <a:xfrm>
            <a:off x="3815589" y="3206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8" idx="2"/>
          </p:cNvCxnSpPr>
          <p:nvPr/>
        </p:nvCxnSpPr>
        <p:spPr>
          <a:xfrm rot="5400000" flipH="1" flipV="1">
            <a:off x="4374973" y="2819737"/>
            <a:ext cx="273237" cy="28439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5"/>
            <a:endCxn id="9" idx="2"/>
          </p:cNvCxnSpPr>
          <p:nvPr/>
        </p:nvCxnSpPr>
        <p:spPr>
          <a:xfrm rot="16200000" flipH="1">
            <a:off x="4344986" y="3338486"/>
            <a:ext cx="297439" cy="2486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10" idx="2"/>
          </p:cNvCxnSpPr>
          <p:nvPr/>
        </p:nvCxnSpPr>
        <p:spPr>
          <a:xfrm>
            <a:off x="5034789" y="2825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1" idx="2"/>
          </p:cNvCxnSpPr>
          <p:nvPr/>
        </p:nvCxnSpPr>
        <p:spPr>
          <a:xfrm>
            <a:off x="4999017" y="3611518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  <a:endCxn id="12" idx="2"/>
          </p:cNvCxnSpPr>
          <p:nvPr/>
        </p:nvCxnSpPr>
        <p:spPr>
          <a:xfrm>
            <a:off x="5644389" y="2825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6"/>
            <a:endCxn id="13" idx="2"/>
          </p:cNvCxnSpPr>
          <p:nvPr/>
        </p:nvCxnSpPr>
        <p:spPr>
          <a:xfrm>
            <a:off x="5608617" y="3611518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14" idx="2"/>
          </p:cNvCxnSpPr>
          <p:nvPr/>
        </p:nvCxnSpPr>
        <p:spPr>
          <a:xfrm>
            <a:off x="6253989" y="282531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5" idx="2"/>
          </p:cNvCxnSpPr>
          <p:nvPr/>
        </p:nvCxnSpPr>
        <p:spPr>
          <a:xfrm>
            <a:off x="6218217" y="3611518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590800" y="3962400"/>
            <a:ext cx="4038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 execution time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dirty="0" smtClean="0"/>
              <a:t> 8 cycles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914400" y="4724400"/>
            <a:ext cx="7315200" cy="1447800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Our solution: Exploit instruction data dependency</a:t>
            </a:r>
          </a:p>
          <a:p>
            <a:r>
              <a:rPr lang="en-US" sz="2400" dirty="0" smtClean="0"/>
              <a:t>   - Use a fixed size dependency monitoring window 	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6583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Filtered trace simulation</a:t>
            </a:r>
            <a:endParaRPr lang="en-US" sz="28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2451267"/>
            <a:ext cx="3962400" cy="1079376"/>
          </a:xfrm>
          <a:prstGeom prst="roundRect">
            <a:avLst/>
          </a:prstGeom>
          <a:noFill/>
          <a:ln w="50800" algn="ctr">
            <a:solidFill>
              <a:srgbClr val="AC7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a typeface="Gulim" pitchFamily="34" charset="-127"/>
              </a:rPr>
              <a:t> IN – N – OUT </a:t>
            </a:r>
            <a:endParaRPr lang="en-US" sz="4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430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679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382000" y="2375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58200" y="2298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34200" y="26798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26036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848600" y="3137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3060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8229600" y="2375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2603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229600" y="2832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8153400" y="2451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81534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6962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543800" y="3365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696200" y="3594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620000" y="3213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620000" y="3518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781800" y="2679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629400" y="29084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818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7056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705600" y="3060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lowchart: Process 61"/>
          <p:cNvSpPr/>
          <p:nvPr/>
        </p:nvSpPr>
        <p:spPr bwMode="auto">
          <a:xfrm>
            <a:off x="23622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3622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3622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Process 64"/>
          <p:cNvSpPr/>
          <p:nvPr/>
        </p:nvSpPr>
        <p:spPr bwMode="auto">
          <a:xfrm>
            <a:off x="63246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381000" y="26798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81000" y="33656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63246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63246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L1 filtered traces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9300" y="2057400"/>
            <a:ext cx="79248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27584" y="3013720"/>
            <a:ext cx="7483151" cy="312708"/>
            <a:chOff x="830424" y="2595463"/>
            <a:chExt cx="7483151" cy="312708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147665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26637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8955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72612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27884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995936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46948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087008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627068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87824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241840" y="262974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1295636" y="4021832"/>
            <a:ext cx="1679510" cy="1987420"/>
            <a:chOff x="1295636" y="3967484"/>
            <a:chExt cx="1679510" cy="1987420"/>
          </a:xfrm>
        </p:grpSpPr>
        <p:sp>
          <p:nvSpPr>
            <p:cNvPr id="21" name="Line Callout 1 20"/>
            <p:cNvSpPr/>
            <p:nvPr/>
          </p:nvSpPr>
          <p:spPr bwMode="auto">
            <a:xfrm>
              <a:off x="1295636" y="3967484"/>
              <a:ext cx="1679510" cy="1987420"/>
            </a:xfrm>
            <a:prstGeom prst="borderCallout1">
              <a:avLst>
                <a:gd name="adj1" fmla="val -499"/>
                <a:gd name="adj2" fmla="val 48889"/>
                <a:gd name="adj3" fmla="val -36326"/>
                <a:gd name="adj4" fmla="val 108334"/>
              </a:avLst>
            </a:prstGeom>
            <a:solidFill>
              <a:srgbClr val="99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ISN = 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_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cycles</a:t>
              </a:r>
              <a:endParaRPr lang="en-US" dirty="0" smtClean="0">
                <a:solidFill>
                  <a:schemeClr val="bg1">
                    <a:lumMod val="95000"/>
                  </a:schemeClr>
                </a:solidFill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type</a:t>
              </a:r>
              <a:r>
                <a:rPr kumimoji="1" lang="en-US" b="1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 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aseline="0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addr</a:t>
              </a:r>
              <a:endParaRPr lang="en-US" baseline="0" dirty="0" smtClean="0">
                <a:solidFill>
                  <a:schemeClr val="bg1">
                    <a:lumMod val="95000"/>
                  </a:schemeClr>
                </a:solidFill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parent</a:t>
              </a: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295636" y="3967484"/>
              <a:ext cx="1679510" cy="494522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item #N</a:t>
              </a: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5355401" y="4041162"/>
            <a:ext cx="1679510" cy="1987420"/>
            <a:chOff x="5620139" y="3986814"/>
            <a:chExt cx="1679510" cy="1987420"/>
          </a:xfrm>
        </p:grpSpPr>
        <p:sp>
          <p:nvSpPr>
            <p:cNvPr id="24" name="Line Callout 1 23"/>
            <p:cNvSpPr/>
            <p:nvPr/>
          </p:nvSpPr>
          <p:spPr bwMode="auto">
            <a:xfrm>
              <a:off x="5620139" y="3986814"/>
              <a:ext cx="1679510" cy="1987420"/>
            </a:xfrm>
            <a:prstGeom prst="borderCallout1">
              <a:avLst>
                <a:gd name="adj1" fmla="val -499"/>
                <a:gd name="adj2" fmla="val 48889"/>
                <a:gd name="adj3" fmla="val -36326"/>
                <a:gd name="adj4" fmla="val 121112"/>
              </a:avLst>
            </a:prstGeom>
            <a:solidFill>
              <a:srgbClr val="99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bg1">
                    <a:lumMod val="95000"/>
                  </a:schemeClr>
                </a:solidFill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ISN = I + 8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n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_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cycles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 = 3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type</a:t>
              </a:r>
              <a:r>
                <a:rPr kumimoji="1" lang="en-US" b="1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 = ld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aseline="0" dirty="0" err="1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addr</a:t>
              </a:r>
              <a:r>
                <a:rPr lang="en-US" baseline="0" dirty="0" smtClean="0">
                  <a:solidFill>
                    <a:schemeClr val="bg1">
                      <a:lumMod val="95000"/>
                    </a:schemeClr>
                  </a:solidFill>
                  <a:ea typeface="굴림" pitchFamily="50" charset="-127"/>
                </a:rPr>
                <a:t>=0x0220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b="1" i="0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parent = I</a:t>
              </a:r>
              <a:endParaRPr kumimoji="1" lang="en-US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굴림" pitchFamily="50" charset="-127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620139" y="3986814"/>
              <a:ext cx="1679510" cy="494522"/>
            </a:xfrm>
            <a:prstGeom prst="rect">
              <a:avLst/>
            </a:pr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ea typeface="굴림" pitchFamily="50" charset="-127"/>
                </a:rPr>
                <a:t>item #(N+1)</a:t>
              </a:r>
            </a:p>
          </p:txBody>
        </p:sp>
      </p:grpSp>
      <p:sp>
        <p:nvSpPr>
          <p:cNvPr id="26" name="Right Arrow 25"/>
          <p:cNvSpPr/>
          <p:nvPr/>
        </p:nvSpPr>
        <p:spPr bwMode="auto">
          <a:xfrm>
            <a:off x="4752020" y="4876800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grpSp>
        <p:nvGrpSpPr>
          <p:cNvPr id="27" name="Group 38"/>
          <p:cNvGrpSpPr/>
          <p:nvPr/>
        </p:nvGrpSpPr>
        <p:grpSpPr>
          <a:xfrm>
            <a:off x="3311860" y="2286000"/>
            <a:ext cx="3887863" cy="686140"/>
            <a:chOff x="4245429" y="2225013"/>
            <a:chExt cx="3181741" cy="686140"/>
          </a:xfrm>
        </p:grpSpPr>
        <p:sp>
          <p:nvSpPr>
            <p:cNvPr id="28" name="TextBox 27"/>
            <p:cNvSpPr txBox="1"/>
            <p:nvPr/>
          </p:nvSpPr>
          <p:spPr>
            <a:xfrm>
              <a:off x="5374436" y="2225013"/>
              <a:ext cx="854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29" name="Right Brace 28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9A1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30" name="Group 41"/>
          <p:cNvGrpSpPr/>
          <p:nvPr/>
        </p:nvGrpSpPr>
        <p:grpSpPr>
          <a:xfrm>
            <a:off x="937055" y="1796754"/>
            <a:ext cx="2233316" cy="644342"/>
            <a:chOff x="7197013" y="1760287"/>
            <a:chExt cx="2233316" cy="655151"/>
          </a:xfrm>
        </p:grpSpPr>
        <p:sp>
          <p:nvSpPr>
            <p:cNvPr id="31" name="Oval 30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60906" y="2102498"/>
              <a:ext cx="1869423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</a:t>
              </a:r>
              <a:endParaRPr lang="en-US" dirty="0"/>
            </a:p>
          </p:txBody>
        </p:sp>
      </p:grpSp>
      <p:sp>
        <p:nvSpPr>
          <p:cNvPr id="35" name="Oval 34"/>
          <p:cNvSpPr/>
          <p:nvPr/>
        </p:nvSpPr>
        <p:spPr bwMode="auto">
          <a:xfrm>
            <a:off x="4463988" y="3013720"/>
            <a:ext cx="307910" cy="297089"/>
          </a:xfrm>
          <a:prstGeom prst="ellipse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68044" y="3013720"/>
            <a:ext cx="307910" cy="297089"/>
          </a:xfrm>
          <a:prstGeom prst="ellipse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4752020" y="5274907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4752020" y="4572000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4752020" y="5715000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40" name="Shape 56"/>
          <p:cNvCxnSpPr/>
          <p:nvPr/>
        </p:nvCxnSpPr>
        <p:spPr bwMode="auto">
          <a:xfrm rot="16200000" flipV="1">
            <a:off x="5232598" y="906066"/>
            <a:ext cx="36004" cy="4251312"/>
          </a:xfrm>
          <a:prstGeom prst="curvedConnector3">
            <a:avLst>
              <a:gd name="adj1" fmla="val 20841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1" name="Right Arrow 40"/>
          <p:cNvSpPr/>
          <p:nvPr/>
        </p:nvSpPr>
        <p:spPr bwMode="auto">
          <a:xfrm>
            <a:off x="683568" y="4525888"/>
            <a:ext cx="531845" cy="363893"/>
          </a:xfrm>
          <a:prstGeom prst="rightArrow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0012" y="1897596"/>
            <a:ext cx="1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Dependency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39" grpId="0" animBg="1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A, B, and D are independent trace items</a:t>
            </a:r>
          </a:p>
          <a:p>
            <a:r>
              <a:rPr lang="en-US" sz="2400" dirty="0" smtClean="0"/>
              <a:t>C depends on B</a:t>
            </a:r>
          </a:p>
          <a:p>
            <a:endParaRPr lang="en-US" sz="2400" dirty="0" smtClean="0"/>
          </a:p>
          <a:p>
            <a:r>
              <a:rPr lang="en-US" sz="2400" dirty="0" smtClean="0"/>
              <a:t>ROB size: 64 entries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6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8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28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cxnSp>
        <p:nvCxnSpPr>
          <p:cNvPr id="38" name="Curved Connector 37"/>
          <p:cNvCxnSpPr>
            <a:stCxn id="36" idx="3"/>
            <a:endCxn id="37" idx="1"/>
          </p:cNvCxnSpPr>
          <p:nvPr/>
        </p:nvCxnSpPr>
        <p:spPr>
          <a:xfrm>
            <a:off x="2590800" y="4953000"/>
            <a:ext cx="3657600" cy="419100"/>
          </a:xfrm>
          <a:prstGeom prst="curvedConnector3">
            <a:avLst>
              <a:gd name="adj1" fmla="val 50000"/>
            </a:avLst>
          </a:prstGeom>
          <a:ln w="254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28800" y="4648200"/>
            <a:ext cx="18288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ROB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05000" y="5562600"/>
            <a:ext cx="16764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@ </a:t>
            </a:r>
            <a:r>
              <a:rPr lang="en-US" sz="2200" b="0" i="1" dirty="0" smtClean="0"/>
              <a:t>cycle </a:t>
            </a:r>
            <a:r>
              <a:rPr lang="en-US" sz="2200" b="0" dirty="0" err="1" smtClean="0"/>
              <a:t>T</a:t>
            </a:r>
            <a:r>
              <a:rPr lang="en-US" sz="2200" b="0" i="1" baseline="-25000" dirty="0" err="1" smtClean="0"/>
              <a:t>dispatch</a:t>
            </a:r>
            <a:r>
              <a:rPr lang="en-US" sz="2200" b="0" i="1" baseline="-25000" dirty="0" smtClean="0"/>
              <a:t> - A</a:t>
            </a:r>
            <a:endParaRPr lang="en-US" sz="2200" b="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8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90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B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(52)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914400" y="5860740"/>
            <a:ext cx="23622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B dispatch time =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dispatch</a:t>
            </a:r>
            <a:r>
              <a:rPr lang="en-US" sz="2200" baseline="-25000" dirty="0" smtClean="0"/>
              <a:t>-A</a:t>
            </a:r>
            <a:r>
              <a:rPr lang="en-US" sz="2200" dirty="0" smtClean="0"/>
              <a:t> + </a:t>
            </a:r>
            <a:r>
              <a:rPr lang="en-US" sz="2200" b="0" dirty="0" smtClean="0"/>
              <a:t> </a:t>
            </a:r>
          </a:p>
          <a:p>
            <a:endParaRPr lang="en-US" sz="2200" b="0" i="1" dirty="0"/>
          </a:p>
        </p:txBody>
      </p:sp>
      <p:sp>
        <p:nvSpPr>
          <p:cNvPr id="44" name="Rectangle 43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cxnSp>
        <p:nvCxnSpPr>
          <p:cNvPr id="45" name="Curved Connector 44"/>
          <p:cNvCxnSpPr>
            <a:stCxn id="42" idx="3"/>
            <a:endCxn id="44" idx="1"/>
          </p:cNvCxnSpPr>
          <p:nvPr/>
        </p:nvCxnSpPr>
        <p:spPr>
          <a:xfrm>
            <a:off x="3352800" y="4953000"/>
            <a:ext cx="2895600" cy="419100"/>
          </a:xfrm>
          <a:prstGeom prst="curvedConnector3">
            <a:avLst>
              <a:gd name="adj1" fmla="val 50000"/>
            </a:avLst>
          </a:prstGeom>
          <a:ln w="254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572000" y="57912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9" name="Equation" r:id="rId4" imgW="1371600" imgH="685800" progId="Equation.3">
                  <p:embed/>
                </p:oleObj>
              </mc:Choice>
              <mc:Fallback>
                <p:oleObj name="Equation" r:id="rId4" imgW="13716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91200"/>
                        <a:ext cx="1371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8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14800" y="4648200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65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0" y="4648200"/>
            <a:ext cx="762000" cy="609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B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(52)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3429000" y="4681535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cxnSp>
        <p:nvCxnSpPr>
          <p:cNvPr id="40" name="Shape 39"/>
          <p:cNvCxnSpPr>
            <a:stCxn id="39" idx="2"/>
            <a:endCxn id="34" idx="2"/>
          </p:cNvCxnSpPr>
          <p:nvPr/>
        </p:nvCxnSpPr>
        <p:spPr>
          <a:xfrm rot="5400000" flipH="1">
            <a:off x="4133850" y="3333750"/>
            <a:ext cx="1143000" cy="4991100"/>
          </a:xfrm>
          <a:prstGeom prst="curvedConnector3">
            <a:avLst>
              <a:gd name="adj1" fmla="val -20000"/>
            </a:avLst>
          </a:prstGeom>
          <a:ln w="2540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905000" y="5486400"/>
            <a:ext cx="16764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@ </a:t>
            </a:r>
            <a:r>
              <a:rPr lang="en-US" sz="2200" b="0" i="1" dirty="0" smtClean="0"/>
              <a:t>cycle </a:t>
            </a:r>
            <a:r>
              <a:rPr lang="en-US" sz="2200" b="0" dirty="0" err="1" smtClean="0"/>
              <a:t>T</a:t>
            </a:r>
            <a:r>
              <a:rPr lang="en-US" sz="2200" b="0" i="1" baseline="-25000" dirty="0" err="1" smtClean="0"/>
              <a:t>commit</a:t>
            </a:r>
            <a:r>
              <a:rPr lang="en-US" sz="2200" b="0" i="1" baseline="-25000" dirty="0" smtClean="0"/>
              <a:t>-A</a:t>
            </a:r>
            <a:endParaRPr lang="en-US" sz="2200" b="0" i="1" baseline="-25000" dirty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Performance modeling in the early design stages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886200" y="2636837"/>
            <a:ext cx="4876800" cy="40687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What we want:</a:t>
            </a:r>
          </a:p>
          <a:p>
            <a:pPr lvl="1"/>
            <a:r>
              <a:rPr lang="en-US" sz="2400" dirty="0" smtClean="0"/>
              <a:t>Fast speed/proof-of-concept</a:t>
            </a:r>
          </a:p>
          <a:p>
            <a:pPr lvl="1"/>
            <a:r>
              <a:rPr lang="en-US" sz="2400" dirty="0" smtClean="0"/>
              <a:t>Study the early design tradeoffs </a:t>
            </a:r>
          </a:p>
        </p:txBody>
      </p:sp>
      <p:pic>
        <p:nvPicPr>
          <p:cNvPr id="9" name="Picture 8" descr="m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7848" y="3619500"/>
            <a:ext cx="1279752" cy="24003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76600" y="34290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2971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" y="2133600"/>
            <a:ext cx="2286000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CC"/>
                </a:solidFill>
              </a:rPr>
              <a:t>Processor core configuration?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143780"/>
            <a:ext cx="1752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9644"/>
                </a:solidFill>
              </a:rPr>
              <a:t>L2 cache design?</a:t>
            </a:r>
            <a:endParaRPr lang="en-US" sz="1400" b="1" dirty="0">
              <a:solidFill>
                <a:srgbClr val="00964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2524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Memory controller?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3657600" y="1981200"/>
            <a:ext cx="2438400" cy="1219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6096000"/>
            <a:ext cx="2133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Computer architect</a:t>
            </a:r>
            <a:endParaRPr lang="en-US" sz="1400" b="1" dirty="0"/>
          </a:p>
        </p:txBody>
      </p:sp>
      <p:sp>
        <p:nvSpPr>
          <p:cNvPr id="27" name="Trapezoid 26"/>
          <p:cNvSpPr/>
          <p:nvPr/>
        </p:nvSpPr>
        <p:spPr>
          <a:xfrm>
            <a:off x="600833" y="5410200"/>
            <a:ext cx="1456567" cy="152400"/>
          </a:xfrm>
          <a:prstGeom prst="trapezoid">
            <a:avLst/>
          </a:prstGeom>
          <a:solidFill>
            <a:srgbClr val="CC8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819400" y="4038600"/>
            <a:ext cx="304800" cy="76200"/>
          </a:xfrm>
          <a:custGeom>
            <a:avLst/>
            <a:gdLst>
              <a:gd name="connsiteX0" fmla="*/ 0 w 551793"/>
              <a:gd name="connsiteY0" fmla="*/ 0 h 204952"/>
              <a:gd name="connsiteX1" fmla="*/ 252249 w 551793"/>
              <a:gd name="connsiteY1" fmla="*/ 204952 h 204952"/>
              <a:gd name="connsiteX2" fmla="*/ 551793 w 551793"/>
              <a:gd name="connsiteY2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93" h="204952">
                <a:moveTo>
                  <a:pt x="0" y="0"/>
                </a:moveTo>
                <a:cubicBezTo>
                  <a:pt x="80142" y="102476"/>
                  <a:pt x="160284" y="204952"/>
                  <a:pt x="252249" y="204952"/>
                </a:cubicBezTo>
                <a:cubicBezTo>
                  <a:pt x="344214" y="204952"/>
                  <a:pt x="448003" y="102476"/>
                  <a:pt x="551793" y="0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743200" y="3886200"/>
            <a:ext cx="15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48000" y="3886200"/>
            <a:ext cx="15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oolbo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800600"/>
            <a:ext cx="995745" cy="5524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8200" y="5029200"/>
            <a:ext cx="1066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In-N-Out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8800" y="464154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B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(52)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464154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(74)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0800" y="4641540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65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464154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(94)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914400" y="5930280"/>
            <a:ext cx="23622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C dispatch time =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commit</a:t>
            </a:r>
            <a:r>
              <a:rPr lang="en-US" sz="2200" baseline="-25000" dirty="0" smtClean="0"/>
              <a:t>-A</a:t>
            </a:r>
            <a:r>
              <a:rPr lang="en-US" sz="2200" dirty="0" smtClean="0"/>
              <a:t> + </a:t>
            </a:r>
            <a:r>
              <a:rPr lang="en-US" sz="2200" b="0" dirty="0" smtClean="0"/>
              <a:t> </a:t>
            </a:r>
          </a:p>
          <a:p>
            <a:endParaRPr lang="en-US" sz="2200" b="0" i="1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572000" y="586074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Equation" r:id="rId4" imgW="1371600" imgH="457200" progId="Equation.3">
                  <p:embed/>
                </p:oleObj>
              </mc:Choice>
              <mc:Fallback>
                <p:oleObj name="Equation" r:id="rId4" imgW="13716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60740"/>
                        <a:ext cx="1371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914400" y="5936940"/>
            <a:ext cx="23622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D dispatch time =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commit</a:t>
            </a:r>
            <a:r>
              <a:rPr lang="en-US" sz="2200" baseline="-25000" dirty="0" smtClean="0"/>
              <a:t>-A</a:t>
            </a:r>
            <a:r>
              <a:rPr lang="en-US" sz="2200" dirty="0" smtClean="0"/>
              <a:t> + </a:t>
            </a:r>
            <a:r>
              <a:rPr lang="en-US" sz="2200" b="0" dirty="0" smtClean="0"/>
              <a:t> </a:t>
            </a:r>
          </a:p>
          <a:p>
            <a:endParaRPr lang="en-US" sz="2200" b="0" i="1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572000" y="586074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6" imgW="1371600" imgH="457200" progId="Equation.3">
                  <p:embed/>
                </p:oleObj>
              </mc:Choice>
              <mc:Fallback>
                <p:oleObj name="Equation" r:id="rId6" imgW="13716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60740"/>
                        <a:ext cx="1371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4648200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65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B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(52)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(74)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(94)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cxnSp>
        <p:nvCxnSpPr>
          <p:cNvPr id="39" name="Shape 38"/>
          <p:cNvCxnSpPr>
            <a:stCxn id="37" idx="2"/>
            <a:endCxn id="38" idx="1"/>
          </p:cNvCxnSpPr>
          <p:nvPr/>
        </p:nvCxnSpPr>
        <p:spPr>
          <a:xfrm rot="16200000" flipH="1">
            <a:off x="5314950" y="4438650"/>
            <a:ext cx="114300" cy="1752600"/>
          </a:xfrm>
          <a:prstGeom prst="curvedConnector2">
            <a:avLst/>
          </a:prstGeom>
          <a:ln w="254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38" idx="2"/>
            <a:endCxn id="35" idx="2"/>
          </p:cNvCxnSpPr>
          <p:nvPr/>
        </p:nvCxnSpPr>
        <p:spPr>
          <a:xfrm rot="5400000" flipH="1">
            <a:off x="4133850" y="3333750"/>
            <a:ext cx="1143000" cy="4991100"/>
          </a:xfrm>
          <a:prstGeom prst="curvedConnector3">
            <a:avLst>
              <a:gd name="adj1" fmla="val -20000"/>
            </a:avLst>
          </a:prstGeom>
          <a:ln w="2540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6" idx="2"/>
            <a:endCxn id="38" idx="1"/>
          </p:cNvCxnSpPr>
          <p:nvPr/>
        </p:nvCxnSpPr>
        <p:spPr>
          <a:xfrm rot="16200000" flipH="1">
            <a:off x="4933950" y="4057650"/>
            <a:ext cx="114300" cy="2514600"/>
          </a:xfrm>
          <a:prstGeom prst="curvedConnector2">
            <a:avLst/>
          </a:prstGeom>
          <a:ln w="254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914400" y="5403540"/>
            <a:ext cx="23622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B commit time = MAX(T</a:t>
            </a:r>
            <a:r>
              <a:rPr lang="en-US" sz="2200" b="0" baseline="-25000" dirty="0" smtClean="0"/>
              <a:t>1</a:t>
            </a:r>
            <a:r>
              <a:rPr lang="en-US" sz="2200" b="0" dirty="0" smtClean="0"/>
              <a:t>, T</a:t>
            </a:r>
            <a:r>
              <a:rPr lang="en-US" sz="2200" b="0" baseline="-25000" dirty="0" smtClean="0"/>
              <a:t>2</a:t>
            </a:r>
            <a:r>
              <a:rPr lang="en-US" sz="2200" b="0" dirty="0" smtClean="0"/>
              <a:t>)</a:t>
            </a:r>
          </a:p>
          <a:p>
            <a:endParaRPr lang="en-US" sz="2200" b="0" i="1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3695700" y="5715000"/>
          <a:ext cx="133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name="Equation" r:id="rId4" imgW="1333440" imgH="457200" progId="Equation.3">
                  <p:embed/>
                </p:oleObj>
              </mc:Choice>
              <mc:Fallback>
                <p:oleObj name="Equation" r:id="rId4" imgW="13334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715000"/>
                        <a:ext cx="133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914400" y="5854080"/>
            <a:ext cx="57150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T</a:t>
            </a:r>
            <a:r>
              <a:rPr lang="en-US" sz="2200" b="0" baseline="-25000" dirty="0" smtClean="0"/>
              <a:t>1</a:t>
            </a:r>
            <a:r>
              <a:rPr lang="en-US" sz="2200" b="0" dirty="0" smtClean="0"/>
              <a:t> = </a:t>
            </a:r>
            <a:r>
              <a:rPr lang="en-US" sz="2200" b="0" dirty="0" err="1" smtClean="0"/>
              <a:t>T</a:t>
            </a:r>
            <a:r>
              <a:rPr lang="en-US" sz="2200" b="0" baseline="-25000" dirty="0" err="1" smtClean="0"/>
              <a:t>commit</a:t>
            </a:r>
            <a:r>
              <a:rPr lang="en-US" sz="2200" b="0" baseline="-25000" dirty="0" smtClean="0"/>
              <a:t>-A</a:t>
            </a:r>
            <a:r>
              <a:rPr lang="en-US" sz="2200" b="0" dirty="0" smtClean="0"/>
              <a:t> + MAX(                     , 18)</a:t>
            </a:r>
          </a:p>
          <a:p>
            <a:endParaRPr lang="en-US" sz="2200" b="0" i="1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14400" y="6241740"/>
            <a:ext cx="57150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b="0" dirty="0" smtClean="0"/>
              <a:t>T</a:t>
            </a:r>
            <a:r>
              <a:rPr lang="en-US" sz="2200" b="0" baseline="-25000" dirty="0" smtClean="0"/>
              <a:t>2</a:t>
            </a:r>
            <a:r>
              <a:rPr lang="en-US" sz="2200" dirty="0" smtClean="0"/>
              <a:t> =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return</a:t>
            </a:r>
            <a:r>
              <a:rPr lang="en-US" sz="2200" baseline="-25000" dirty="0" smtClean="0"/>
              <a:t>-B</a:t>
            </a:r>
            <a:r>
              <a:rPr lang="en-US" sz="2200" dirty="0" smtClean="0"/>
              <a:t> + 1</a:t>
            </a:r>
            <a:endParaRPr lang="en-US" sz="2200" b="0" i="1" dirty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trace simulation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830424" y="3278324"/>
            <a:ext cx="7483151" cy="298550"/>
            <a:chOff x="830424" y="2595463"/>
            <a:chExt cx="7483151" cy="29855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830424" y="2743230"/>
              <a:ext cx="748315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06369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057400" y="2596924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797490" y="2595463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600200" y="2615585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739881" y="2595463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EA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2411760" y="3084004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1447800" y="367436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A (2)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937055" y="1838164"/>
            <a:ext cx="3100540" cy="644342"/>
            <a:chOff x="7197013" y="1760287"/>
            <a:chExt cx="3100540" cy="655151"/>
          </a:xfrm>
        </p:grpSpPr>
        <p:sp>
          <p:nvSpPr>
            <p:cNvPr id="55" name="Oval 54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D2A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501812" y="1763485"/>
              <a:ext cx="1895071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non-trace item instr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60906" y="2102498"/>
              <a:ext cx="2736647" cy="312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 (trace item) &amp; L2 miss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774232" y="3278324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395" y="3640088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B (52)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3502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568280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C (74)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6150496" y="3062300"/>
            <a:ext cx="457224" cy="347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>
            <a:off x="6474532" y="3638364"/>
            <a:ext cx="60392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solidFill>
                  <a:srgbClr val="002060"/>
                </a:solidFill>
              </a:rPr>
              <a:t>D (94)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05000" y="2558988"/>
            <a:ext cx="1828800" cy="713673"/>
            <a:chOff x="4245429" y="2197480"/>
            <a:chExt cx="3181741" cy="713673"/>
          </a:xfrm>
        </p:grpSpPr>
        <p:sp>
          <p:nvSpPr>
            <p:cNvPr id="66" name="TextBox 65"/>
            <p:cNvSpPr txBox="1"/>
            <p:nvPr/>
          </p:nvSpPr>
          <p:spPr>
            <a:xfrm>
              <a:off x="4775719" y="2197480"/>
              <a:ext cx="2253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cycles</a:t>
              </a:r>
              <a:r>
                <a:rPr lang="en-US" dirty="0" smtClean="0"/>
                <a:t> = 18</a:t>
              </a:r>
              <a:endParaRPr lang="en-US" dirty="0"/>
            </a:p>
          </p:txBody>
        </p:sp>
        <p:sp>
          <p:nvSpPr>
            <p:cNvPr id="67" name="Right Brace 66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98268" y="2558988"/>
            <a:ext cx="1620180" cy="713673"/>
            <a:chOff x="4245429" y="2197480"/>
            <a:chExt cx="3181741" cy="713673"/>
          </a:xfrm>
        </p:grpSpPr>
        <p:sp>
          <p:nvSpPr>
            <p:cNvPr id="69" name="TextBox 68"/>
            <p:cNvSpPr txBox="1"/>
            <p:nvPr/>
          </p:nvSpPr>
          <p:spPr>
            <a:xfrm>
              <a:off x="4580349" y="2197480"/>
              <a:ext cx="2595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cycles</a:t>
              </a:r>
              <a:r>
                <a:rPr lang="en-US" dirty="0" smtClean="0"/>
                <a:t> = 8</a:t>
              </a:r>
              <a:endParaRPr lang="en-US" dirty="0"/>
            </a:p>
          </p:txBody>
        </p:sp>
        <p:sp>
          <p:nvSpPr>
            <p:cNvPr id="70" name="Right Brace 69"/>
            <p:cNvSpPr/>
            <p:nvPr/>
          </p:nvSpPr>
          <p:spPr bwMode="auto">
            <a:xfrm rot="16200000">
              <a:off x="5691676" y="1175659"/>
              <a:ext cx="289247" cy="3181741"/>
            </a:xfrm>
            <a:prstGeom prst="rightBrace">
              <a:avLst>
                <a:gd name="adj1" fmla="val 27688"/>
                <a:gd name="adj2" fmla="val 50000"/>
              </a:avLst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71" name="Right Brace 70"/>
          <p:cNvSpPr/>
          <p:nvPr/>
        </p:nvSpPr>
        <p:spPr bwMode="auto">
          <a:xfrm rot="16200000">
            <a:off x="6167891" y="2858008"/>
            <a:ext cx="289247" cy="540059"/>
          </a:xfrm>
          <a:prstGeom prst="rightBrace">
            <a:avLst>
              <a:gd name="adj1" fmla="val 27688"/>
              <a:gd name="adj2" fmla="val 50000"/>
            </a:avLst>
          </a:prstGeom>
          <a:noFill/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64876" y="255898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cycles</a:t>
            </a:r>
            <a:r>
              <a:rPr lang="en-US" dirty="0" smtClean="0"/>
              <a:t> = 4</a:t>
            </a:r>
            <a:endParaRPr lang="en-US" dirty="0"/>
          </a:p>
        </p:txBody>
      </p:sp>
      <p:cxnSp>
        <p:nvCxnSpPr>
          <p:cNvPr id="73" name="Curved Connector 72"/>
          <p:cNvCxnSpPr>
            <a:endCxn id="59" idx="2"/>
          </p:cNvCxnSpPr>
          <p:nvPr/>
        </p:nvCxnSpPr>
        <p:spPr bwMode="auto">
          <a:xfrm rot="10800000" flipV="1">
            <a:off x="3914192" y="3549588"/>
            <a:ext cx="1953208" cy="7164"/>
          </a:xfrm>
          <a:prstGeom prst="curvedConnector4">
            <a:avLst>
              <a:gd name="adj1" fmla="val 5252"/>
              <a:gd name="adj2" fmla="val 3290955"/>
            </a:avLst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5170960" y="3092388"/>
            <a:ext cx="45722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71160"/>
            <a:ext cx="279919" cy="278428"/>
          </a:xfrm>
          <a:prstGeom prst="rect">
            <a:avLst/>
          </a:prstGeom>
          <a:noFill/>
          <a:ln w="25400" cap="flat" cmpd="sng" algn="ctr">
            <a:solidFill>
              <a:srgbClr val="DEA4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90800" y="4648200"/>
            <a:ext cx="762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65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8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B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(52)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52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(74)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14800" y="4648200"/>
            <a:ext cx="7620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umnst777 BT" charset="0"/>
              </a:rPr>
              <a:t>(94)</a:t>
            </a:r>
            <a:endParaRPr lang="en-US" sz="1600" dirty="0">
              <a:solidFill>
                <a:schemeClr val="tx1"/>
              </a:solidFill>
              <a:latin typeface="Humnst777 BT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48400" y="4343400"/>
            <a:ext cx="1905000" cy="2057400"/>
          </a:xfrm>
          <a:prstGeom prst="rect">
            <a:avLst/>
          </a:prstGeom>
          <a:solidFill>
            <a:srgbClr val="0096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Humnst777 BT"/>
              </a:rPr>
              <a:t>L2 cache</a:t>
            </a:r>
            <a:endParaRPr lang="en-US" sz="2400" b="1" dirty="0">
              <a:latin typeface="Humnst777 BT"/>
            </a:endParaRPr>
          </a:p>
        </p:txBody>
      </p:sp>
      <p:cxnSp>
        <p:nvCxnSpPr>
          <p:cNvPr id="78" name="Shape 77"/>
          <p:cNvCxnSpPr>
            <a:stCxn id="77" idx="2"/>
            <a:endCxn id="54" idx="2"/>
          </p:cNvCxnSpPr>
          <p:nvPr/>
        </p:nvCxnSpPr>
        <p:spPr>
          <a:xfrm rot="5400000" flipH="1">
            <a:off x="4514850" y="3714750"/>
            <a:ext cx="1143000" cy="4229100"/>
          </a:xfrm>
          <a:prstGeom prst="curvedConnector3">
            <a:avLst>
              <a:gd name="adj1" fmla="val -20000"/>
            </a:avLst>
          </a:prstGeom>
          <a:ln w="2540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77" idx="2"/>
            <a:endCxn id="65" idx="2"/>
          </p:cNvCxnSpPr>
          <p:nvPr/>
        </p:nvCxnSpPr>
        <p:spPr>
          <a:xfrm rot="5400000" flipH="1">
            <a:off x="4133850" y="3333750"/>
            <a:ext cx="1143000" cy="4991100"/>
          </a:xfrm>
          <a:prstGeom prst="curvedConnector3">
            <a:avLst>
              <a:gd name="adj1" fmla="val -20000"/>
            </a:avLst>
          </a:prstGeom>
          <a:ln w="2540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-0.16667 -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33333E-6 L -0.16667 -3.33333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5" grpId="0" animBg="1"/>
      <p:bldP spid="68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6583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Preliminary evaluation results</a:t>
            </a:r>
            <a:endParaRPr lang="en-US" sz="28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2451267"/>
            <a:ext cx="3962400" cy="1079376"/>
          </a:xfrm>
          <a:prstGeom prst="roundRect">
            <a:avLst/>
          </a:prstGeom>
          <a:noFill/>
          <a:ln w="50800" algn="ctr">
            <a:solidFill>
              <a:srgbClr val="AC7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a typeface="Gulim" pitchFamily="34" charset="-127"/>
              </a:rPr>
              <a:t> IN – N – OUT </a:t>
            </a:r>
            <a:endParaRPr lang="en-US" sz="4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430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679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382000" y="2375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58200" y="2298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34200" y="26798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26036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848600" y="3137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3060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8229600" y="2375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2603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229600" y="2832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8153400" y="2451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81534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6962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543800" y="3365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696200" y="3594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620000" y="3213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620000" y="3518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781800" y="2679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629400" y="29084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818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7056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705600" y="3060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lowchart: Process 61"/>
          <p:cNvSpPr/>
          <p:nvPr/>
        </p:nvSpPr>
        <p:spPr bwMode="auto">
          <a:xfrm>
            <a:off x="23622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3622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3622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Process 64"/>
          <p:cNvSpPr/>
          <p:nvPr/>
        </p:nvSpPr>
        <p:spPr bwMode="auto">
          <a:xfrm>
            <a:off x="63246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381000" y="26798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81000" y="33656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63246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63246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spec2k benchmarks</a:t>
            </a:r>
            <a:endParaRPr lang="en-US" dirty="0"/>
          </a:p>
          <a:p>
            <a:r>
              <a:rPr lang="en-US" dirty="0" smtClean="0"/>
              <a:t>Trace generation</a:t>
            </a:r>
          </a:p>
          <a:p>
            <a:pPr lvl="1"/>
            <a:r>
              <a:rPr lang="en-US" dirty="0" smtClean="0"/>
              <a:t>dependency monitoring window size: 8 instructions</a:t>
            </a:r>
          </a:p>
          <a:p>
            <a:endParaRPr lang="en-US" dirty="0" smtClean="0"/>
          </a:p>
          <a:p>
            <a:r>
              <a:rPr lang="en-US" dirty="0" smtClean="0"/>
              <a:t>Simplified processor configuration </a:t>
            </a:r>
          </a:p>
          <a:p>
            <a:pPr lvl="1"/>
            <a:r>
              <a:rPr lang="en-US" dirty="0" smtClean="0"/>
              <a:t>Perfect </a:t>
            </a:r>
            <a:r>
              <a:rPr lang="en-US" dirty="0" err="1" smtClean="0"/>
              <a:t>i</a:t>
            </a:r>
            <a:r>
              <a:rPr lang="en-US" dirty="0" smtClean="0"/>
              <a:t>-cache and branch prediction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In-N-Out (</a:t>
            </a:r>
            <a:r>
              <a:rPr lang="en-US" dirty="0" err="1" smtClean="0"/>
              <a:t>tsim</a:t>
            </a:r>
            <a:r>
              <a:rPr lang="en-US" dirty="0" smtClean="0"/>
              <a:t>) compared with </a:t>
            </a:r>
            <a:r>
              <a:rPr lang="en-US" dirty="0" err="1" smtClean="0"/>
              <a:t>sim-outorder</a:t>
            </a:r>
            <a:r>
              <a:rPr lang="en-US" dirty="0" smtClean="0"/>
              <a:t> (</a:t>
            </a:r>
            <a:r>
              <a:rPr lang="en-US" dirty="0" err="1" smtClean="0"/>
              <a:t>esim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: CPI error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CPI error = (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tsim</a:t>
            </a:r>
            <a:r>
              <a:rPr lang="en-US" dirty="0" smtClean="0"/>
              <a:t> –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esim</a:t>
            </a:r>
            <a:r>
              <a:rPr lang="en-US" dirty="0" smtClean="0"/>
              <a:t>)/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esim</a:t>
            </a:r>
            <a:endParaRPr lang="en-US" altLang="ko-KR" dirty="0" smtClean="0">
              <a:solidFill>
                <a:srgbClr val="3333C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Average (mean of the absolute CPI errors):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00FF"/>
                </a:solidFill>
              </a:rPr>
              <a:t>%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/>
              <a:t>Memory intensive benchmarks show low CPI errors</a:t>
            </a:r>
          </a:p>
          <a:p>
            <a:pPr lvl="2"/>
            <a:r>
              <a:rPr lang="en-US" dirty="0" err="1" smtClean="0"/>
              <a:t>mcf</a:t>
            </a:r>
            <a:r>
              <a:rPr lang="en-US" dirty="0" smtClean="0"/>
              <a:t> (0%), art (4%), and swim (0%)</a:t>
            </a:r>
          </a:p>
          <a:p>
            <a:pPr lvl="1"/>
            <a:r>
              <a:rPr lang="en-US" dirty="0" smtClean="0"/>
              <a:t>Range: 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dirty="0" smtClean="0"/>
              <a:t>% </a:t>
            </a:r>
            <a:r>
              <a:rPr lang="en-US" dirty="0" smtClean="0">
                <a:latin typeface="Times New Roman"/>
                <a:cs typeface="Times New Roman"/>
              </a:rPr>
              <a:t>~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dirty="0" smtClean="0"/>
              <a:t>%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/>
              <a:t>: relative CPI change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Relative CPI change = (CPI</a:t>
            </a:r>
            <a:r>
              <a:rPr lang="en-US" sz="2400" baseline="-25000" dirty="0" smtClean="0"/>
              <a:t>conf2</a:t>
            </a:r>
            <a:r>
              <a:rPr lang="en-US" sz="2400" dirty="0" smtClean="0"/>
              <a:t> – CPI</a:t>
            </a:r>
            <a:r>
              <a:rPr lang="en-US" sz="2400" baseline="-25000" dirty="0" smtClean="0"/>
              <a:t>conf1</a:t>
            </a:r>
            <a:r>
              <a:rPr lang="en-US" sz="2400" dirty="0" smtClean="0"/>
              <a:t>)/CPI</a:t>
            </a:r>
            <a:r>
              <a:rPr lang="en-US" sz="2400" baseline="-25000" dirty="0" smtClean="0"/>
              <a:t>conf1</a:t>
            </a:r>
            <a:r>
              <a:rPr lang="en-US" sz="2400" dirty="0" smtClean="0"/>
              <a:t> </a:t>
            </a:r>
            <a:endParaRPr lang="en-US" altLang="ko-KR" sz="2400" dirty="0" smtClean="0">
              <a:solidFill>
                <a:srgbClr val="3333CC"/>
              </a:solidFill>
            </a:endParaRPr>
          </a:p>
          <a:p>
            <a:r>
              <a:rPr lang="en-US" sz="2400" dirty="0" smtClean="0"/>
              <a:t>Used to study the design tradeoffs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CPI change after adding artifacts: </a:t>
            </a:r>
          </a:p>
          <a:p>
            <a:pPr lvl="1"/>
            <a:r>
              <a:rPr lang="en-US" altLang="ko-KR" sz="2200" dirty="0" smtClean="0"/>
              <a:t>L2 MSHR (Miss status holding register)</a:t>
            </a:r>
          </a:p>
          <a:p>
            <a:pPr lvl="2"/>
            <a:r>
              <a:rPr lang="en-US" altLang="ko-KR" sz="2200" dirty="0" smtClean="0"/>
              <a:t>Limits the number of outstanding memory accesses</a:t>
            </a:r>
          </a:p>
          <a:p>
            <a:pPr lvl="1"/>
            <a:r>
              <a:rPr lang="en-US" altLang="ko-KR" sz="2200" dirty="0" smtClean="0"/>
              <a:t>L2 data </a:t>
            </a:r>
            <a:r>
              <a:rPr lang="en-US" altLang="ko-KR" sz="2200" dirty="0" err="1" smtClean="0"/>
              <a:t>prefetching</a:t>
            </a:r>
            <a:r>
              <a:rPr lang="en-US" altLang="ko-KR" sz="2200" dirty="0" smtClean="0"/>
              <a:t> 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 of L2 MSHRs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with unlimited L2 MSHRs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762000" y="2514600"/>
          <a:ext cx="768667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 of L2 data </a:t>
            </a:r>
            <a:r>
              <a:rPr lang="en-US" sz="3200" dirty="0" err="1" smtClean="0"/>
              <a:t>prefetching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with no L2 data </a:t>
            </a:r>
            <a:r>
              <a:rPr lang="en-US" dirty="0" err="1" smtClean="0"/>
              <a:t>prefetching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25146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962400" y="2590800"/>
            <a:ext cx="1447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err="1" smtClean="0"/>
              <a:t>equake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/>
              <a:t>: relative CPI difference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Relative CPI difference =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3333CC"/>
                </a:solidFill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</a:rPr>
              <a:t>|relative CPI change (</a:t>
            </a:r>
            <a:r>
              <a:rPr lang="en-US" sz="2400" dirty="0" err="1" smtClean="0">
                <a:solidFill>
                  <a:srgbClr val="002060"/>
                </a:solidFill>
              </a:rPr>
              <a:t>esim</a:t>
            </a:r>
            <a:r>
              <a:rPr lang="en-US" sz="2400" dirty="0" smtClean="0">
                <a:solidFill>
                  <a:srgbClr val="002060"/>
                </a:solidFill>
              </a:rPr>
              <a:t>) – relative CPI change (</a:t>
            </a:r>
            <a:r>
              <a:rPr lang="en-US" sz="2400" dirty="0" err="1" smtClean="0">
                <a:solidFill>
                  <a:srgbClr val="002060"/>
                </a:solidFill>
              </a:rPr>
              <a:t>tsim</a:t>
            </a:r>
            <a:r>
              <a:rPr lang="en-US" sz="2400" dirty="0" smtClean="0">
                <a:solidFill>
                  <a:srgbClr val="002060"/>
                </a:solidFill>
              </a:rPr>
              <a:t>)|</a:t>
            </a:r>
            <a:endParaRPr lang="en-US" altLang="ko-KR" sz="24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r>
              <a:rPr lang="en-US" dirty="0" smtClean="0"/>
              <a:t>Compares the relative CPI change amount between simulators</a:t>
            </a:r>
          </a:p>
          <a:p>
            <a:pPr lvl="1"/>
            <a:r>
              <a:rPr lang="en-US" dirty="0" smtClean="0"/>
              <a:t>The direction was always identical!</a:t>
            </a:r>
          </a:p>
          <a:p>
            <a:endParaRPr lang="en-US" altLang="ko-KR" sz="240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simulation can be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gcc</a:t>
            </a:r>
            <a:r>
              <a:rPr lang="en-US" sz="2400" dirty="0" smtClean="0"/>
              <a:t> (in spec2k) with a small input</a:t>
            </a:r>
          </a:p>
          <a:p>
            <a:pPr lvl="1"/>
            <a:r>
              <a:rPr lang="en-US" sz="2000" dirty="0" smtClean="0"/>
              <a:t>Measured on a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3.8</a:t>
            </a:r>
            <a:r>
              <a:rPr lang="en-US" altLang="ko-KR" sz="2000" dirty="0" smtClean="0"/>
              <a:t>GHz Xeon based Linux box w/ 8GB memory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1515852" y="2971800"/>
            <a:ext cx="2164668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Case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680520" y="2971800"/>
            <a:ext cx="144016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Time (second)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120680" y="2971800"/>
            <a:ext cx="144016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Ratio to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“native”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560840" y="2971800"/>
            <a:ext cx="144016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Ratio to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“functional”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515852" y="3475856"/>
            <a:ext cx="2164668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Native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680520" y="347585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1.054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120680" y="347585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60840" y="347585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15852" y="3835896"/>
            <a:ext cx="216466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sim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-fast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680520" y="383589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167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120680" y="383589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158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60840" y="383589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1515852" y="4195936"/>
            <a:ext cx="2164668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sim-outorder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680520" y="419593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4,247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120680" y="419593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4,029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560840" y="4191000"/>
            <a:ext cx="144016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25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515852" y="4555976"/>
            <a:ext cx="216466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simics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 (bare)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680520" y="455597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461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120680" y="455597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437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560840" y="455597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515852" y="4916016"/>
            <a:ext cx="2164668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simics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 w/ ruby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680520" y="491601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41,245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120680" y="491601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39,131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6560840" y="4916016"/>
            <a:ext cx="1440160" cy="3600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89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1515852" y="5276056"/>
            <a:ext cx="2164668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simics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 w/ ruby + opal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680520" y="5276056"/>
            <a:ext cx="1440160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155,621</a:t>
            </a:r>
          </a:p>
          <a:p>
            <a:pPr algn="ctr"/>
            <a:r>
              <a:rPr lang="en-US" sz="1600" b="0" dirty="0" smtClean="0"/>
              <a:t>(</a:t>
            </a:r>
            <a:r>
              <a:rPr lang="en-US" sz="1600" b="0" dirty="0" smtClean="0">
                <a:latin typeface="Times New Roman"/>
                <a:cs typeface="Times New Roman"/>
              </a:rPr>
              <a:t>≈ </a:t>
            </a:r>
            <a:r>
              <a:rPr lang="en-US" sz="1600" b="0" dirty="0" smtClean="0"/>
              <a:t>43 hours)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120680" y="5276056"/>
            <a:ext cx="1440160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147,648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560840" y="5276056"/>
            <a:ext cx="1440160" cy="5400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rPr>
              <a:t>338</a:t>
            </a:r>
          </a:p>
        </p:txBody>
      </p:sp>
      <p:sp>
        <p:nvSpPr>
          <p:cNvPr id="73" name="Right Arrow 72"/>
          <p:cNvSpPr/>
          <p:nvPr/>
        </p:nvSpPr>
        <p:spPr bwMode="auto">
          <a:xfrm>
            <a:off x="1058652" y="3871900"/>
            <a:ext cx="324036" cy="324036"/>
          </a:xfrm>
          <a:prstGeom prst="righ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1058652" y="4195936"/>
            <a:ext cx="324036" cy="324036"/>
          </a:xfrm>
          <a:prstGeom prst="righ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1058652" y="4591980"/>
            <a:ext cx="324036" cy="324036"/>
          </a:xfrm>
          <a:prstGeom prst="righ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1058652" y="4916016"/>
            <a:ext cx="324036" cy="324036"/>
          </a:xfrm>
          <a:prstGeom prst="righ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7" name="Right Arrow 76"/>
          <p:cNvSpPr/>
          <p:nvPr/>
        </p:nvSpPr>
        <p:spPr bwMode="auto">
          <a:xfrm>
            <a:off x="1058652" y="5348064"/>
            <a:ext cx="324036" cy="324036"/>
          </a:xfrm>
          <a:prstGeom prst="righ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3680520" y="3475856"/>
            <a:ext cx="1440160" cy="36004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3680520" y="5276056"/>
            <a:ext cx="1440160" cy="54006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14400" y="5943600"/>
            <a:ext cx="7391400" cy="685800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We need a faster and yet accurate simulation method</a:t>
            </a:r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6553200" y="4191000"/>
            <a:ext cx="1440160" cy="36004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105400" y="3810000"/>
            <a:ext cx="1440160" cy="36004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105400" y="4572000"/>
            <a:ext cx="1440160" cy="36004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553200" y="4876800"/>
            <a:ext cx="1440160" cy="38100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1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uncore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CPI difference (on average) &lt; 3%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2971800"/>
          <a:ext cx="6229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Evaluation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/>
              <a:t>: preserving superscalar </a:t>
            </a:r>
            <a:br>
              <a:rPr lang="en-US" sz="3000" dirty="0" smtClean="0"/>
            </a:br>
            <a:r>
              <a:rPr lang="en-US" sz="3000" dirty="0" smtClean="0"/>
              <a:t>processor behavior</a:t>
            </a:r>
            <a:endParaRPr lang="en-US" sz="3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1981200"/>
          <a:ext cx="7315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70516"/>
              </p:ext>
            </p:extLst>
          </p:nvPr>
        </p:nvGraphicFramePr>
        <p:xfrm>
          <a:off x="2293938" y="5418138"/>
          <a:ext cx="5765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5" name="Equation" r:id="rId5" imgW="4343400" imgH="723900" progId="Equation.3">
                  <p:embed/>
                </p:oleObj>
              </mc:Choice>
              <mc:Fallback>
                <p:oleObj name="Equation" r:id="rId5" imgW="4343400" imgH="723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5418138"/>
                        <a:ext cx="5765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5562600"/>
            <a:ext cx="6172200" cy="540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solidFill>
                  <a:srgbClr val="009644"/>
                </a:solidFill>
              </a:rPr>
              <a:t> 25 out of 26 </a:t>
            </a:r>
            <a:r>
              <a:rPr lang="en-US" sz="2000" dirty="0" smtClean="0"/>
              <a:t>benchmarks showed </a:t>
            </a:r>
            <a:r>
              <a:rPr lang="en-US" sz="2000" dirty="0" smtClean="0">
                <a:solidFill>
                  <a:srgbClr val="0000EE"/>
                </a:solidFill>
              </a:rPr>
              <a:t>over 90% </a:t>
            </a:r>
            <a:r>
              <a:rPr lang="en-US" sz="2000" dirty="0" smtClean="0"/>
              <a:t>similarity</a:t>
            </a:r>
            <a:endParaRPr lang="en-US" sz="2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speed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>
              <a:solidFill>
                <a:srgbClr val="3333CC"/>
              </a:solidFill>
            </a:endParaRPr>
          </a:p>
          <a:p>
            <a:r>
              <a:rPr lang="en-US" altLang="ko-KR" dirty="0" smtClean="0">
                <a:solidFill>
                  <a:srgbClr val="0000FF"/>
                </a:solidFill>
                <a:cs typeface="Arial" pitchFamily="34" charset="0"/>
              </a:rPr>
              <a:t>156</a:t>
            </a:r>
            <a:r>
              <a:rPr lang="en-US" altLang="ko-KR" dirty="0" smtClean="0">
                <a:solidFill>
                  <a:srgbClr val="0000FF"/>
                </a:solidFill>
              </a:rPr>
              <a:t>MIPS </a:t>
            </a:r>
            <a:r>
              <a:rPr lang="en-US" altLang="ko-KR" dirty="0" smtClean="0"/>
              <a:t>(Million instructions per second) on average (geometric mean)</a:t>
            </a:r>
          </a:p>
          <a:p>
            <a:pPr lvl="1"/>
            <a:r>
              <a:rPr lang="en-US" altLang="ko-KR" dirty="0" smtClean="0"/>
              <a:t>Measured on a 2.26GHz Xeon-based Linux box                  w/ 8GB memory</a:t>
            </a:r>
          </a:p>
          <a:p>
            <a:pPr lvl="1"/>
            <a:r>
              <a:rPr lang="en-US" altLang="ko-KR" dirty="0" smtClean="0"/>
              <a:t>Range: </a:t>
            </a:r>
            <a:r>
              <a:rPr lang="en-US" altLang="ko-KR" dirty="0" smtClean="0">
                <a:cs typeface="Arial" pitchFamily="34" charset="0"/>
              </a:rPr>
              <a:t>10</a:t>
            </a:r>
            <a:r>
              <a:rPr lang="en-US" altLang="ko-KR" dirty="0" smtClean="0"/>
              <a:t>MIPS (</a:t>
            </a:r>
            <a:r>
              <a:rPr lang="en-US" altLang="ko-KR" dirty="0" err="1" smtClean="0"/>
              <a:t>mcf</a:t>
            </a:r>
            <a:r>
              <a:rPr lang="en-US" altLang="ko-KR" dirty="0" smtClean="0"/>
              <a:t>) to </a:t>
            </a:r>
            <a:r>
              <a:rPr lang="en-US" altLang="ko-KR" dirty="0" smtClean="0">
                <a:cs typeface="Arial" pitchFamily="34" charset="0"/>
              </a:rPr>
              <a:t>949</a:t>
            </a:r>
            <a:r>
              <a:rPr lang="en-US" altLang="ko-KR" dirty="0" smtClean="0"/>
              <a:t>MIPS (</a:t>
            </a:r>
            <a:r>
              <a:rPr lang="en-US" altLang="ko-KR" dirty="0" err="1" smtClean="0"/>
              <a:t>sixtrack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Speedup over an execution-driven simulator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  <a:cs typeface="Arial" pitchFamily="34" charset="0"/>
              </a:rPr>
              <a:t>115</a:t>
            </a:r>
            <a:r>
              <a:rPr lang="en-US" altLang="ko-KR" dirty="0" smtClean="0">
                <a:solidFill>
                  <a:srgbClr val="0000FF"/>
                </a:solidFill>
              </a:rPr>
              <a:t>x</a:t>
            </a:r>
            <a:r>
              <a:rPr lang="en-US" altLang="ko-KR" dirty="0" smtClean="0"/>
              <a:t> faster than </a:t>
            </a:r>
            <a:r>
              <a:rPr lang="en-US" altLang="ko-KR" dirty="0" err="1" smtClean="0"/>
              <a:t>sim-outorder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Change </a:t>
            </a:r>
            <a:r>
              <a:rPr lang="en-US" dirty="0" err="1" smtClean="0"/>
              <a:t>prefetcher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057400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>
                <a:solidFill>
                  <a:srgbClr val="C86400"/>
                </a:solidFill>
              </a:rPr>
              <a:t>esim</a:t>
            </a:r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0070C0"/>
                </a:solidFill>
              </a:rPr>
              <a:t>tsim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133600"/>
            <a:ext cx="457200" cy="0"/>
          </a:xfrm>
          <a:prstGeom prst="line">
            <a:avLst/>
          </a:prstGeom>
          <a:ln w="63500">
            <a:solidFill>
              <a:srgbClr val="C8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2133600"/>
            <a:ext cx="4572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0" y="5410200"/>
            <a:ext cx="3657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Stream </a:t>
            </a:r>
            <a:r>
              <a:rPr lang="en-US" dirty="0" err="1" smtClean="0">
                <a:solidFill>
                  <a:schemeClr val="tx1"/>
                </a:solidFill>
              </a:rPr>
              <a:t>prefetcher</a:t>
            </a:r>
            <a:r>
              <a:rPr lang="en-US" dirty="0" smtClean="0">
                <a:solidFill>
                  <a:schemeClr val="tx1"/>
                </a:solidFill>
              </a:rPr>
              <a:t> configuration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371600" y="2514600"/>
          <a:ext cx="6248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2971800"/>
            <a:ext cx="457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 CPI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Change L2 cache assoc.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>
                <a:solidFill>
                  <a:srgbClr val="C86400"/>
                </a:solidFill>
              </a:rPr>
              <a:t>esim</a:t>
            </a:r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0070C0"/>
                </a:solidFill>
              </a:rPr>
              <a:t>tsim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8500" y="2133600"/>
            <a:ext cx="457200" cy="0"/>
          </a:xfrm>
          <a:prstGeom prst="line">
            <a:avLst/>
          </a:prstGeom>
          <a:ln w="63500">
            <a:solidFill>
              <a:srgbClr val="C8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3500" y="2133600"/>
            <a:ext cx="4572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65500" y="5638800"/>
            <a:ext cx="3200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 cache </a:t>
            </a:r>
            <a:r>
              <a:rPr lang="en-US" dirty="0" err="1" smtClean="0">
                <a:solidFill>
                  <a:schemeClr val="tx1"/>
                </a:solidFill>
              </a:rPr>
              <a:t>associativity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700" y="3124200"/>
            <a:ext cx="457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Average CPI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231900" y="266700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In-N-Out: a simulation method </a:t>
            </a:r>
          </a:p>
          <a:p>
            <a:pPr lvl="1"/>
            <a:r>
              <a:rPr lang="en-US" sz="2400" dirty="0" smtClean="0"/>
              <a:t>Quickly and accurately models an out-of-order superscalar processor performance with </a:t>
            </a:r>
            <a:r>
              <a:rPr lang="en-US" sz="2400" dirty="0" smtClean="0">
                <a:solidFill>
                  <a:srgbClr val="0000FF"/>
                </a:solidFill>
              </a:rPr>
              <a:t>reduced in-order trace</a:t>
            </a:r>
          </a:p>
          <a:p>
            <a:pPr lvl="1"/>
            <a:r>
              <a:rPr lang="en-US" sz="2400" dirty="0" smtClean="0"/>
              <a:t>Identifies optimal design points</a:t>
            </a:r>
          </a:p>
          <a:p>
            <a:pPr lvl="1"/>
            <a:r>
              <a:rPr lang="en-US" sz="2400" dirty="0" smtClean="0"/>
              <a:t>Preserves the dynamic </a:t>
            </a:r>
            <a:r>
              <a:rPr lang="en-US" sz="2400" dirty="0" err="1" smtClean="0"/>
              <a:t>uncore</a:t>
            </a:r>
            <a:r>
              <a:rPr lang="en-US" sz="2400" dirty="0" smtClean="0"/>
              <a:t> access behavior of a superscalar processor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Simulation speed: 156MIPS (on average)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9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73907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799" y="4368800"/>
            <a:ext cx="5562601" cy="965200"/>
          </a:xfrm>
        </p:spPr>
        <p:txBody>
          <a:bodyPr/>
          <a:lstStyle/>
          <a:p>
            <a:pPr algn="ctr"/>
            <a:r>
              <a:rPr lang="en-US" altLang="ko-KR" sz="3800" dirty="0" smtClean="0"/>
              <a:t>Thank you !</a:t>
            </a:r>
            <a:endParaRPr lang="en-US" altLang="ko-KR" sz="3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762001"/>
            <a:ext cx="2743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500px-UofPittsburgh_Seal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600200"/>
            <a:ext cx="1828800" cy="19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91500" cy="4495800"/>
          </a:xfrm>
        </p:spPr>
        <p:txBody>
          <a:bodyPr>
            <a:normAutofit/>
          </a:bodyPr>
          <a:lstStyle/>
          <a:p>
            <a:endParaRPr lang="en-US" altLang="ko-KR" dirty="0" smtClean="0">
              <a:solidFill>
                <a:srgbClr val="3333CC"/>
              </a:solidFill>
            </a:endParaRPr>
          </a:p>
          <a:p>
            <a:r>
              <a:rPr lang="en-US" altLang="ko-KR" sz="3000" dirty="0" smtClean="0"/>
              <a:t>We propose a practical simulation method for modeling superscalar processors</a:t>
            </a:r>
          </a:p>
          <a:p>
            <a:pPr lvl="1"/>
            <a:r>
              <a:rPr lang="en-US" altLang="ko-KR" dirty="0" smtClean="0"/>
              <a:t>It’s fast! (in the range of MIPS)</a:t>
            </a:r>
          </a:p>
          <a:p>
            <a:pPr lvl="1"/>
            <a:r>
              <a:rPr lang="en-US" altLang="ko-KR" dirty="0" smtClean="0"/>
              <a:t>Identifies optimal design points</a:t>
            </a:r>
          </a:p>
          <a:p>
            <a:endParaRPr lang="en-US" altLang="ko-KR" sz="3000" dirty="0" smtClean="0"/>
          </a:p>
          <a:p>
            <a:r>
              <a:rPr lang="en-US" altLang="ko-KR" sz="3000" dirty="0" smtClean="0"/>
              <a:t>Processor abstraction with reduced in-order trace</a:t>
            </a:r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24800" cy="40386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Abstract processor core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96000" y="2362200"/>
            <a:ext cx="1995548" cy="990600"/>
          </a:xfrm>
          <a:prstGeom prst="rect">
            <a:avLst/>
          </a:prstGeom>
          <a:solidFill>
            <a:srgbClr val="AC7F00"/>
          </a:solidFill>
          <a:ln>
            <a:solidFill>
              <a:srgbClr val="826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L2 cache</a:t>
            </a:r>
            <a:endParaRPr lang="en-US" sz="3200" b="1" dirty="0"/>
          </a:p>
        </p:txBody>
      </p:sp>
      <p:sp>
        <p:nvSpPr>
          <p:cNvPr id="91" name="Rectangle 90"/>
          <p:cNvSpPr/>
          <p:nvPr/>
        </p:nvSpPr>
        <p:spPr>
          <a:xfrm>
            <a:off x="5791200" y="4114800"/>
            <a:ext cx="2667000" cy="1371600"/>
          </a:xfrm>
          <a:prstGeom prst="rect">
            <a:avLst/>
          </a:prstGeom>
          <a:solidFill>
            <a:srgbClr val="993300"/>
          </a:solidFill>
          <a:ln>
            <a:solidFill>
              <a:srgbClr val="17174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Main memory</a:t>
            </a:r>
            <a:endParaRPr lang="en-US" sz="3200" b="1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648200" y="2819400"/>
            <a:ext cx="1295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67818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838200" y="1905000"/>
            <a:ext cx="3733800" cy="1828800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928646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Superscalar processor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core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4" name="Group 23"/>
          <p:cNvGrpSpPr/>
          <p:nvPr/>
        </p:nvGrpSpPr>
        <p:grpSpPr>
          <a:xfrm>
            <a:off x="1066800" y="2286000"/>
            <a:ext cx="3276600" cy="1524000"/>
            <a:chOff x="3914766" y="2552688"/>
            <a:chExt cx="1532735" cy="985851"/>
          </a:xfrm>
        </p:grpSpPr>
        <p:sp>
          <p:nvSpPr>
            <p:cNvPr id="15" name="Flowchart: Document 14"/>
            <p:cNvSpPr/>
            <p:nvPr/>
          </p:nvSpPr>
          <p:spPr bwMode="auto">
            <a:xfrm>
              <a:off x="4133033" y="2552688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16" name="Flowchart: Document 15"/>
            <p:cNvSpPr/>
            <p:nvPr/>
          </p:nvSpPr>
          <p:spPr bwMode="auto">
            <a:xfrm>
              <a:off x="4024305" y="2625714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17" name="Flowchart: Document 16"/>
            <p:cNvSpPr/>
            <p:nvPr/>
          </p:nvSpPr>
          <p:spPr bwMode="auto">
            <a:xfrm>
              <a:off x="3914766" y="2698740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200" b="1" dirty="0" smtClean="0">
                  <a:solidFill>
                    <a:schemeClr val="bg1"/>
                  </a:solidFill>
                  <a:latin typeface="Georgia" pitchFamily="18" charset="0"/>
                  <a:ea typeface="굴림" pitchFamily="50" charset="-127"/>
                </a:rPr>
                <a:t>Fi</a:t>
              </a:r>
              <a:r>
                <a:rPr kumimoji="1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ea typeface="굴림" pitchFamily="50" charset="-127"/>
                </a:rPr>
                <a:t>ltered </a:t>
              </a:r>
            </a:p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ea typeface="굴림" pitchFamily="50" charset="-127"/>
                </a:rPr>
                <a:t>traces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8200" y="2514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out-of-order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issue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198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</a:rPr>
              <a:t>instruction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</a:rPr>
              <a:t>fetch &amp; decode</a:t>
            </a:r>
            <a:endParaRPr lang="en-US" sz="1600" b="1" dirty="0">
              <a:solidFill>
                <a:srgbClr val="99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25394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86400"/>
                </a:solidFill>
              </a:rPr>
              <a:t>update &amp; commit instruction</a:t>
            </a:r>
            <a:endParaRPr lang="en-US" sz="1600" b="1" dirty="0">
              <a:solidFill>
                <a:srgbClr val="C864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072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limited 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hardware sizes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Motivation/contributions</a:t>
            </a:r>
          </a:p>
          <a:p>
            <a:r>
              <a:rPr lang="en-US" dirty="0" smtClean="0"/>
              <a:t>In-N-Out</a:t>
            </a:r>
          </a:p>
          <a:p>
            <a:r>
              <a:rPr lang="en-US" dirty="0" smtClean="0"/>
              <a:t>Evaluation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6583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Overall structure and key ideas</a:t>
            </a:r>
            <a:endParaRPr lang="en-US" sz="28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2451267"/>
            <a:ext cx="3962400" cy="1079376"/>
          </a:xfrm>
          <a:prstGeom prst="roundRect">
            <a:avLst/>
          </a:prstGeom>
          <a:noFill/>
          <a:ln w="50800" algn="ctr">
            <a:solidFill>
              <a:srgbClr val="AC7F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a typeface="Gulim" pitchFamily="34" charset="-127"/>
              </a:rPr>
              <a:t> IN – N – OUT </a:t>
            </a:r>
            <a:endParaRPr lang="en-US" sz="4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288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430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679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00" y="2756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679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382000" y="2375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58200" y="2298867"/>
            <a:ext cx="304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9242"/>
                </a:solidFill>
              </a:rPr>
              <a:t>2</a:t>
            </a:r>
            <a:endParaRPr lang="en-US" sz="2800" b="1" dirty="0">
              <a:solidFill>
                <a:srgbClr val="009242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34200" y="26798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26036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6000"/>
                </a:solidFill>
              </a:rPr>
              <a:t>3</a:t>
            </a:r>
            <a:endParaRPr lang="en-US" sz="2800" b="1" dirty="0">
              <a:solidFill>
                <a:srgbClr val="826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848600" y="3137067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306086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8229600" y="2375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2603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229600" y="2832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8153400" y="2451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81534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924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6962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543800" y="33656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696200" y="3594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620000" y="32132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620000" y="3518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A20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781800" y="2679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629400" y="29084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81800" y="3137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705600" y="27560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705600" y="306086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lowchart: Process 61"/>
          <p:cNvSpPr/>
          <p:nvPr/>
        </p:nvSpPr>
        <p:spPr bwMode="auto">
          <a:xfrm>
            <a:off x="23622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23622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3622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Process 64"/>
          <p:cNvSpPr/>
          <p:nvPr/>
        </p:nvSpPr>
        <p:spPr bwMode="auto">
          <a:xfrm>
            <a:off x="6324600" y="2679867"/>
            <a:ext cx="152400" cy="685800"/>
          </a:xfrm>
          <a:prstGeom prst="flowChart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381000" y="26798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81000" y="3365667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C7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6324600" y="26798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6324600" y="3365667"/>
            <a:ext cx="228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826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In-N-Out: overall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924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Trace generator: a functional cache simulator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In</a:t>
            </a:r>
            <a:r>
              <a:rPr lang="en-US" sz="2600" dirty="0" smtClean="0"/>
              <a:t>-order trace generation</a:t>
            </a:r>
          </a:p>
          <a:p>
            <a:r>
              <a:rPr lang="en-US" sz="3000" dirty="0" smtClean="0"/>
              <a:t>Trace simulator: 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Out</a:t>
            </a:r>
            <a:r>
              <a:rPr lang="en-US" sz="2600" dirty="0" smtClean="0"/>
              <a:t>-of-order trace simulation</a:t>
            </a:r>
          </a:p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2827234" y="3042983"/>
            <a:ext cx="2790472" cy="7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7"/>
          <p:cNvGrpSpPr/>
          <p:nvPr/>
        </p:nvGrpSpPr>
        <p:grpSpPr>
          <a:xfrm>
            <a:off x="3437836" y="2856221"/>
            <a:ext cx="1532735" cy="985851"/>
            <a:chOff x="3914766" y="2552688"/>
            <a:chExt cx="1532735" cy="985851"/>
          </a:xfrm>
        </p:grpSpPr>
        <p:sp>
          <p:nvSpPr>
            <p:cNvPr id="24" name="Flowchart: Document 6"/>
            <p:cNvSpPr/>
            <p:nvPr/>
          </p:nvSpPr>
          <p:spPr bwMode="auto">
            <a:xfrm>
              <a:off x="4133033" y="2552688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25" name="Flowchart: Document 5"/>
            <p:cNvSpPr/>
            <p:nvPr/>
          </p:nvSpPr>
          <p:spPr bwMode="auto">
            <a:xfrm>
              <a:off x="4024305" y="2625714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</a:t>
              </a:r>
            </a:p>
          </p:txBody>
        </p:sp>
        <p:sp>
          <p:nvSpPr>
            <p:cNvPr id="26" name="Flowchart: Document 4"/>
            <p:cNvSpPr/>
            <p:nvPr/>
          </p:nvSpPr>
          <p:spPr bwMode="auto">
            <a:xfrm>
              <a:off x="3914766" y="2698740"/>
              <a:ext cx="1314468" cy="839799"/>
            </a:xfrm>
            <a:prstGeom prst="flowChartDocument">
              <a:avLst/>
            </a:prstGeom>
            <a:solidFill>
              <a:srgbClr val="69A12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L1 filtered</a:t>
              </a:r>
              <a:r>
                <a:rPr kumimoji="1" lang="en-US" sz="14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umnst777 BT" pitchFamily="34" charset="0"/>
                  <a:ea typeface="굴림" pitchFamily="50" charset="-127"/>
                </a:rPr>
                <a:t>traces</a:t>
              </a: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1240670" y="3020160"/>
            <a:ext cx="1570059" cy="839798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Humnst777 BT"/>
              </a:rPr>
              <a:t>Functional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/>
                <a:ea typeface="굴림" pitchFamily="50" charset="-127"/>
              </a:rPr>
              <a:t>cache simulator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616582" y="3038787"/>
            <a:ext cx="1570059" cy="730259"/>
          </a:xfrm>
          <a:prstGeom prst="rect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trace simulator</a:t>
            </a:r>
          </a:p>
        </p:txBody>
      </p:sp>
      <p:sp>
        <p:nvSpPr>
          <p:cNvPr id="30" name="Flowchart: Card 15"/>
          <p:cNvSpPr/>
          <p:nvPr/>
        </p:nvSpPr>
        <p:spPr bwMode="auto">
          <a:xfrm>
            <a:off x="5616582" y="2016422"/>
            <a:ext cx="1570059" cy="657234"/>
          </a:xfrm>
          <a:prstGeom prst="flowChartPunchedCard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/>
                <a:ea typeface="굴림" pitchFamily="50" charset="-127"/>
              </a:rPr>
              <a:t>target machine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Humnst777 BT"/>
                <a:ea typeface="굴림" pitchFamily="50" charset="-127"/>
              </a:rPr>
              <a:t>definition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/>
              <a:ea typeface="굴림" pitchFamily="50" charset="-127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287294" y="285670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Flowchart: Document 18"/>
          <p:cNvSpPr/>
          <p:nvPr/>
        </p:nvSpPr>
        <p:spPr bwMode="auto">
          <a:xfrm>
            <a:off x="7823184" y="3043715"/>
            <a:ext cx="1168416" cy="839799"/>
          </a:xfrm>
          <a:prstGeom prst="flowChartDocumen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/>
                <a:ea typeface="굴림" pitchFamily="50" charset="-127"/>
              </a:rPr>
              <a:t>simulation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Humnst777 BT"/>
                <a:ea typeface="굴림" pitchFamily="50" charset="-127"/>
              </a:rPr>
              <a:t>result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nst777 BT"/>
              <a:ea typeface="굴림" pitchFamily="50" charset="-127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324649" y="2006316"/>
            <a:ext cx="1398561" cy="657234"/>
          </a:xfrm>
          <a:prstGeom prst="ellipse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nst777 BT" pitchFamily="34" charset="0"/>
                <a:ea typeface="굴림" pitchFamily="50" charset="-127"/>
              </a:rPr>
              <a:t>program</a:t>
            </a:r>
          </a:p>
        </p:txBody>
      </p:sp>
      <p:cxnSp>
        <p:nvCxnSpPr>
          <p:cNvPr id="35" name="Straight Arrow Connector 34"/>
          <p:cNvCxnSpPr>
            <a:endCxn id="33" idx="2"/>
          </p:cNvCxnSpPr>
          <p:nvPr/>
        </p:nvCxnSpPr>
        <p:spPr bwMode="auto">
          <a:xfrm>
            <a:off x="1040375" y="2334933"/>
            <a:ext cx="28427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895600" y="34290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06307" y="1915180"/>
            <a:ext cx="91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9" name="Cloud 38"/>
          <p:cNvSpPr/>
          <p:nvPr/>
        </p:nvSpPr>
        <p:spPr>
          <a:xfrm>
            <a:off x="5234523" y="3657600"/>
            <a:ext cx="2209800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39323" y="388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ROB occupancy </a:t>
            </a:r>
          </a:p>
          <a:p>
            <a:pPr algn="ctr"/>
            <a:r>
              <a:rPr lang="en-US" sz="1400" dirty="0" smtClean="0"/>
              <a:t>analysis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105400" y="34290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315200" y="34290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1942306" y="285670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3276600" y="2514600"/>
            <a:ext cx="1828800" cy="1600200"/>
          </a:xfrm>
          <a:prstGeom prst="roundRect">
            <a:avLst/>
          </a:prstGeom>
          <a:noFill/>
          <a:ln w="38100" cap="flat" cmpd="sng" algn="ctr">
            <a:solidFill>
              <a:srgbClr val="C864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2" grpId="0" animBg="1"/>
      <p:bldP spid="33" grpId="0" animBg="1"/>
      <p:bldP spid="38" grpId="0"/>
      <p:bldP spid="39" grpId="0" animBg="1"/>
      <p:bldP spid="40" grpId="0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Challenge 1: </a:t>
            </a:r>
            <a:br>
              <a:rPr lang="en-US" sz="3000" dirty="0" smtClean="0"/>
            </a:br>
            <a:r>
              <a:rPr lang="en-US" sz="3000" dirty="0" smtClean="0"/>
              <a:t>reproducing memory-level parallelism</a:t>
            </a:r>
            <a:endParaRPr lang="en-US" sz="3000" dirty="0"/>
          </a:p>
        </p:txBody>
      </p:sp>
      <p:grpSp>
        <p:nvGrpSpPr>
          <p:cNvPr id="5" name="Group 69"/>
          <p:cNvGrpSpPr/>
          <p:nvPr/>
        </p:nvGrpSpPr>
        <p:grpSpPr>
          <a:xfrm>
            <a:off x="1350732" y="3624868"/>
            <a:ext cx="5951375" cy="300200"/>
            <a:chOff x="2362200" y="2531607"/>
            <a:chExt cx="5951375" cy="300200"/>
          </a:xfrm>
        </p:grpSpPr>
        <p:grpSp>
          <p:nvGrpSpPr>
            <p:cNvPr id="6" name="Group 3"/>
            <p:cNvGrpSpPr/>
            <p:nvPr/>
          </p:nvGrpSpPr>
          <p:grpSpPr>
            <a:xfrm>
              <a:off x="2362200" y="2531607"/>
              <a:ext cx="5951375" cy="297089"/>
              <a:chOff x="2362200" y="2596924"/>
              <a:chExt cx="5951375" cy="297089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2362200" y="2744724"/>
                <a:ext cx="5951375" cy="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arrow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 bwMode="auto">
              <a:xfrm>
                <a:off x="2929812" y="2615585"/>
                <a:ext cx="279919" cy="278428"/>
              </a:xfrm>
              <a:prstGeom prst="rect">
                <a:avLst/>
              </a:prstGeom>
              <a:noFill/>
              <a:ln w="25400" cap="flat" cmpd="sng" algn="ctr">
                <a:solidFill>
                  <a:srgbClr val="C864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472612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3418114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264090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795934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267061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662057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7085045" y="2596924"/>
                <a:ext cx="307910" cy="297089"/>
              </a:xfrm>
              <a:prstGeom prst="ellipse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37991" y="2615585"/>
                <a:ext cx="279919" cy="278428"/>
              </a:xfrm>
              <a:prstGeom prst="rect">
                <a:avLst/>
              </a:prstGeom>
              <a:noFill/>
              <a:ln w="25400" cap="flat" cmpd="sng" algn="ctr">
                <a:solidFill>
                  <a:srgbClr val="C864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287346" y="2615585"/>
                <a:ext cx="279919" cy="278428"/>
              </a:xfrm>
              <a:prstGeom prst="rect">
                <a:avLst/>
              </a:prstGeom>
              <a:noFill/>
              <a:ln w="25400" cap="flat" cmpd="sng" algn="ctr">
                <a:solidFill>
                  <a:srgbClr val="C864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511143" y="2615585"/>
                <a:ext cx="279919" cy="278428"/>
              </a:xfrm>
              <a:prstGeom prst="rect">
                <a:avLst/>
              </a:prstGeom>
              <a:noFill/>
              <a:ln w="25400" cap="flat" cmpd="sng" algn="ctr">
                <a:solidFill>
                  <a:srgbClr val="C864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5831631" y="2553379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C86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</p:grpSp>
      <p:grpSp>
        <p:nvGrpSpPr>
          <p:cNvPr id="21" name="Group 94"/>
          <p:cNvGrpSpPr/>
          <p:nvPr/>
        </p:nvGrpSpPr>
        <p:grpSpPr>
          <a:xfrm>
            <a:off x="1525787" y="2057400"/>
            <a:ext cx="1914317" cy="651652"/>
            <a:chOff x="7197013" y="1760287"/>
            <a:chExt cx="1914317" cy="651652"/>
          </a:xfrm>
        </p:grpSpPr>
        <p:sp>
          <p:nvSpPr>
            <p:cNvPr id="22" name="Oval 21"/>
            <p:cNvSpPr/>
            <p:nvPr/>
          </p:nvSpPr>
          <p:spPr bwMode="auto">
            <a:xfrm>
              <a:off x="7197013" y="1760287"/>
              <a:ext cx="307910" cy="297089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15673" y="2133511"/>
              <a:ext cx="279919" cy="278428"/>
            </a:xfrm>
            <a:prstGeom prst="rect">
              <a:avLst/>
            </a:prstGeom>
            <a:noFill/>
            <a:ln w="25400" cap="flat" cmpd="sng" algn="ctr">
              <a:solidFill>
                <a:srgbClr val="C864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1812" y="1763485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non-mem instr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60906" y="2102497"/>
              <a:ext cx="1550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 miss, L2 miss</a:t>
              </a:r>
              <a:endParaRPr lang="en-US" dirty="0"/>
            </a:p>
          </p:txBody>
        </p:sp>
      </p:grpSp>
      <p:cxnSp>
        <p:nvCxnSpPr>
          <p:cNvPr id="33" name="Curved Connector 32"/>
          <p:cNvCxnSpPr/>
          <p:nvPr/>
        </p:nvCxnSpPr>
        <p:spPr bwMode="auto">
          <a:xfrm rot="5400000">
            <a:off x="5808432" y="3415482"/>
            <a:ext cx="1588" cy="1733552"/>
          </a:xfrm>
          <a:prstGeom prst="curvedConnector3">
            <a:avLst>
              <a:gd name="adj1" fmla="val 17994338"/>
            </a:avLst>
          </a:prstGeom>
          <a:solidFill>
            <a:schemeClr val="accent1"/>
          </a:solidFill>
          <a:ln w="25400" cap="flat" cmpd="sng" algn="ctr">
            <a:solidFill>
              <a:srgbClr val="808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4" name="Right Arrow 33"/>
          <p:cNvSpPr/>
          <p:nvPr/>
        </p:nvSpPr>
        <p:spPr bwMode="auto">
          <a:xfrm>
            <a:off x="2133600" y="4830924"/>
            <a:ext cx="2762436" cy="19185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2993740" y="5064460"/>
            <a:ext cx="2762436" cy="19185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469904" y="5291718"/>
            <a:ext cx="2762436" cy="19185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5009964" y="5523148"/>
            <a:ext cx="2762436" cy="19185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7835280" y="5943600"/>
            <a:ext cx="1080120" cy="228600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nst777 BT" pitchFamily="34" charset="0"/>
              <a:ea typeface="굴림" pitchFamily="50" charset="-127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7243555" y="5329445"/>
            <a:ext cx="1070502" cy="128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4314638" y="3210414"/>
            <a:ext cx="396044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4566666" y="3174412"/>
            <a:ext cx="360040" cy="2520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0800000" flipV="1">
            <a:off x="3252520" y="3120404"/>
            <a:ext cx="1368154" cy="3600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0800000" flipV="1">
            <a:off x="2172400" y="3120404"/>
            <a:ext cx="2448272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05000" y="3962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769266" y="3962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293266" y="3962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826666" y="3962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503066" y="3962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752600" y="4724400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667000" y="4952691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114800" y="5181291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648200" y="5409891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493666" y="5867091"/>
            <a:ext cx="354934" cy="381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810000" y="2743200"/>
            <a:ext cx="1726534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independent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579266" y="4267200"/>
            <a:ext cx="1726534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548121"/>
                </a:solidFill>
              </a:rPr>
              <a:t>dependency</a:t>
            </a:r>
            <a:endParaRPr lang="en-US" dirty="0">
              <a:solidFill>
                <a:srgbClr val="548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00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51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6992</TotalTime>
  <Words>1488</Words>
  <Application>Microsoft Macintosh PowerPoint</Application>
  <PresentationFormat>On-screen Show (4:3)</PresentationFormat>
  <Paragraphs>522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Equation</vt:lpstr>
      <vt:lpstr>In-N-Out: Reproducing  Out-of-Order Superscalar Processor Behavior from Reduced In-Order Traces</vt:lpstr>
      <vt:lpstr>Performance modeling in the early design stages</vt:lpstr>
      <vt:lpstr>Processor simulation can be slow</vt:lpstr>
      <vt:lpstr>Contributions</vt:lpstr>
      <vt:lpstr>Abstraction model</vt:lpstr>
      <vt:lpstr>Talk roadmap</vt:lpstr>
      <vt:lpstr>PowerPoint Presentation</vt:lpstr>
      <vt:lpstr>In-N-Out: overall structure</vt:lpstr>
      <vt:lpstr>Challenge 1:  reproducing memory-level parallelism</vt:lpstr>
      <vt:lpstr>Challenge 1:  reproducing memory-level parallelism</vt:lpstr>
      <vt:lpstr>Challenge 1:  reproducing memory-level parallelism</vt:lpstr>
      <vt:lpstr>Challenge 2:  estimating instruction execution time</vt:lpstr>
      <vt:lpstr>Challenge 2: our solution</vt:lpstr>
      <vt:lpstr>PowerPoint Presentation</vt:lpstr>
      <vt:lpstr>Preparing L1 filtered traces</vt:lpstr>
      <vt:lpstr>Filtered trace simulation</vt:lpstr>
      <vt:lpstr>Filtered trace simulation</vt:lpstr>
      <vt:lpstr>Filtered trace simulation</vt:lpstr>
      <vt:lpstr>Filtered trace simulation</vt:lpstr>
      <vt:lpstr>Filtered trace simulation</vt:lpstr>
      <vt:lpstr>Filtered trace simulation</vt:lpstr>
      <vt:lpstr>Filtered trace simulation</vt:lpstr>
      <vt:lpstr>PowerPoint Presentation</vt:lpstr>
      <vt:lpstr>Setup</vt:lpstr>
      <vt:lpstr>Evaluation 1: CPI error</vt:lpstr>
      <vt:lpstr>Evaluation 2: relative CPI change</vt:lpstr>
      <vt:lpstr>Effect of L2 MSHRs</vt:lpstr>
      <vt:lpstr>Effect of L2 data prefetching</vt:lpstr>
      <vt:lpstr>Evaluation 3: relative CPI difference</vt:lpstr>
      <vt:lpstr>Effect of uncore parameters</vt:lpstr>
      <vt:lpstr>Evaluation 4: preserving superscalar  processor behavior</vt:lpstr>
      <vt:lpstr>Simulation speed</vt:lpstr>
      <vt:lpstr>Case study: Change prefetcher config.</vt:lpstr>
      <vt:lpstr>Case study: Change L2 cache assoc.</vt:lpstr>
      <vt:lpstr>Summary</vt:lpstr>
      <vt:lpstr>Thank you !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PRISM: Zooming in Persistent RAM Storage Behavior</dc:title>
  <dc:creator>juyoung</dc:creator>
  <cp:lastModifiedBy>Kiyeon Lee</cp:lastModifiedBy>
  <cp:revision>758</cp:revision>
  <dcterms:created xsi:type="dcterms:W3CDTF">2011-04-07T21:57:52Z</dcterms:created>
  <dcterms:modified xsi:type="dcterms:W3CDTF">2011-07-26T03:52:14Z</dcterms:modified>
</cp:coreProperties>
</file>