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582" r:id="rId3"/>
    <p:sldId id="651" r:id="rId4"/>
    <p:sldId id="626" r:id="rId5"/>
    <p:sldId id="584" r:id="rId6"/>
    <p:sldId id="631" r:id="rId7"/>
    <p:sldId id="650" r:id="rId8"/>
    <p:sldId id="647" r:id="rId9"/>
    <p:sldId id="654" r:id="rId10"/>
    <p:sldId id="589" r:id="rId11"/>
    <p:sldId id="656" r:id="rId12"/>
    <p:sldId id="641" r:id="rId13"/>
    <p:sldId id="594" r:id="rId14"/>
    <p:sldId id="615" r:id="rId15"/>
    <p:sldId id="658" r:id="rId16"/>
    <p:sldId id="659" r:id="rId17"/>
    <p:sldId id="642" r:id="rId18"/>
    <p:sldId id="644" r:id="rId19"/>
    <p:sldId id="600" r:id="rId20"/>
    <p:sldId id="526" r:id="rId21"/>
  </p:sldIdLst>
  <p:sldSz cx="9144000" cy="6858000" type="letter"/>
  <p:notesSz cx="6997700" cy="9283700"/>
  <p:embeddedFontLst>
    <p:embeddedFont>
      <p:font typeface="Humnst777 BT"/>
      <p:regular r:id="rId24"/>
      <p:bold r:id="rId25"/>
      <p:italic r:id="rId26"/>
      <p:boldItalic r:id="rId27"/>
    </p:embeddedFont>
    <p:embeddedFont>
      <p:font typeface="Wingdings 2" pitchFamily="18" charset="2"/>
      <p:regular r:id="rId28"/>
    </p:embeddedFont>
  </p:embeddedFontLst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Humnst777 BT" pitchFamily="34" charset="0"/>
        <a:ea typeface="Gulim" pitchFamily="34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Humnst777 BT" pitchFamily="34" charset="0"/>
        <a:ea typeface="Gulim" pitchFamily="34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Humnst777 BT" pitchFamily="34" charset="0"/>
        <a:ea typeface="Gulim" pitchFamily="34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Humnst777 BT" pitchFamily="34" charset="0"/>
        <a:ea typeface="Gulim" pitchFamily="34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Humnst777 BT" pitchFamily="34" charset="0"/>
        <a:ea typeface="Gulim" pitchFamily="34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Humnst777 BT" pitchFamily="34" charset="0"/>
        <a:ea typeface="Gulim" pitchFamily="34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Humnst777 BT" pitchFamily="34" charset="0"/>
        <a:ea typeface="Gulim" pitchFamily="34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Humnst777 BT" pitchFamily="34" charset="0"/>
        <a:ea typeface="Gulim" pitchFamily="34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Humnst777 BT" pitchFamily="34" charset="0"/>
        <a:ea typeface="Gulim" pitchFamily="34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3B"/>
    <a:srgbClr val="0000FF"/>
    <a:srgbClr val="9E0000"/>
    <a:srgbClr val="000099"/>
    <a:srgbClr val="CC66FF"/>
    <a:srgbClr val="CC9900"/>
    <a:srgbClr val="0066FF"/>
    <a:srgbClr val="FF0000"/>
    <a:srgbClr val="FFCC00"/>
    <a:srgbClr val="CC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228" autoAdjust="0"/>
    <p:restoredTop sz="94660"/>
  </p:normalViewPr>
  <p:slideViewPr>
    <p:cSldViewPr>
      <p:cViewPr varScale="1">
        <p:scale>
          <a:sx n="65" d="100"/>
          <a:sy n="65" d="100"/>
        </p:scale>
        <p:origin x="-12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2550" y="-10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4.fntdata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yunjin\Desktop\kylee\model1_results_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yunjin\Desktop\kylee\final_sim_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yunjin\Desktop\kylee\final_sim_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yunjin\Desktop\kylee\final_sim_resul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yunjin\Desktop\kylee\final_sim_resul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yunjin\Desktop\kylee\model3_histo_initphas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plotArea>
      <c:layout>
        <c:manualLayout>
          <c:layoutTarget val="inner"/>
          <c:xMode val="edge"/>
          <c:yMode val="edge"/>
          <c:x val="0.17733573928258969"/>
          <c:y val="5.1400554097404488E-2"/>
          <c:w val="0.80292957130358966"/>
          <c:h val="0.89719889180519308"/>
        </c:manualLayout>
      </c:layout>
      <c:barChart>
        <c:barDir val="col"/>
        <c:grouping val="clustered"/>
        <c:ser>
          <c:idx val="0"/>
          <c:order val="0"/>
          <c:tx>
            <c:strRef>
              <c:f>model1!$K$13</c:f>
              <c:strCache>
                <c:ptCount val="1"/>
                <c:pt idx="0">
                  <c:v>naïve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/>
                      <a:t>227%</a:t>
                    </a:r>
                  </a:p>
                </c:rich>
              </c:tx>
            </c:dLbl>
            <c:dLbl>
              <c:idx val="1"/>
              <c:layout>
                <c:manualLayout>
                  <c:x val="-1.754047117465894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712%</a:t>
                    </a:r>
                  </a:p>
                </c:rich>
              </c:tx>
              <c:dLblPos val="outEnd"/>
            </c:dLbl>
            <c:dLbl>
              <c:idx val="2"/>
              <c:layout>
                <c:manualLayout>
                  <c:x val="0"/>
                  <c:y val="1.3888888888888944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0"/>
                  <c:y val="1.3888888888888944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0"/>
                  <c:y val="1.3888888888888944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0"/>
                  <c:y val="1.3888888888888944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lang="en-US" sz="1600"/>
                </a:pPr>
                <a:endParaRPr lang="ko-KR"/>
              </a:p>
            </c:txPr>
            <c:showVal val="1"/>
          </c:dLbls>
          <c:cat>
            <c:strRef>
              <c:f>model1!$J$14:$J$19</c:f>
              <c:strCache>
                <c:ptCount val="6"/>
                <c:pt idx="0">
                  <c:v>mcf</c:v>
                </c:pt>
                <c:pt idx="1">
                  <c:v>art</c:v>
                </c:pt>
                <c:pt idx="2">
                  <c:v>gcc</c:v>
                </c:pt>
                <c:pt idx="3">
                  <c:v>ammp</c:v>
                </c:pt>
                <c:pt idx="4">
                  <c:v>perl</c:v>
                </c:pt>
                <c:pt idx="5">
                  <c:v>facerec</c:v>
                </c:pt>
              </c:strCache>
            </c:strRef>
          </c:cat>
          <c:val>
            <c:numRef>
              <c:f>model1!$K$14:$K$19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0.72000000000000064</c:v>
                </c:pt>
                <c:pt idx="3">
                  <c:v>0.47000000000000008</c:v>
                </c:pt>
                <c:pt idx="4">
                  <c:v>0.11000000000000014</c:v>
                </c:pt>
                <c:pt idx="5">
                  <c:v>3.0000000000000065E-2</c:v>
                </c:pt>
              </c:numCache>
            </c:numRef>
          </c:val>
        </c:ser>
        <c:ser>
          <c:idx val="1"/>
          <c:order val="1"/>
          <c:tx>
            <c:strRef>
              <c:f>model1!$L$13</c:f>
              <c:strCache>
                <c:ptCount val="1"/>
                <c:pt idx="0">
                  <c:v>IsoCMM</c:v>
                </c:pt>
              </c:strCache>
            </c:strRef>
          </c:tx>
          <c:spPr>
            <a:solidFill>
              <a:srgbClr val="002060"/>
            </a:solidFill>
          </c:spPr>
          <c:dLbls>
            <c:dLbl>
              <c:idx val="0"/>
              <c:layout>
                <c:manualLayout>
                  <c:x val="0"/>
                  <c:y val="1.3888888888888944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832075020029944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218%</a:t>
                    </a:r>
                  </a:p>
                </c:rich>
              </c:tx>
              <c:dLblPos val="outEnd"/>
            </c:dLbl>
            <c:dLbl>
              <c:idx val="2"/>
              <c:layout>
                <c:manualLayout>
                  <c:x val="0"/>
                  <c:y val="8.7962962962963284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0"/>
                  <c:y val="0.125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1.0185067526416097E-16"/>
                  <c:y val="1.3888888888888944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0"/>
                  <c:y val="1.3888888888889029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lang="en-US" sz="1600"/>
                </a:pPr>
                <a:endParaRPr lang="ko-KR"/>
              </a:p>
            </c:txPr>
            <c:showVal val="1"/>
          </c:dLbls>
          <c:cat>
            <c:strRef>
              <c:f>model1!$J$14:$J$19</c:f>
              <c:strCache>
                <c:ptCount val="6"/>
                <c:pt idx="0">
                  <c:v>mcf</c:v>
                </c:pt>
                <c:pt idx="1">
                  <c:v>art</c:v>
                </c:pt>
                <c:pt idx="2">
                  <c:v>gcc</c:v>
                </c:pt>
                <c:pt idx="3">
                  <c:v>ammp</c:v>
                </c:pt>
                <c:pt idx="4">
                  <c:v>perl</c:v>
                </c:pt>
                <c:pt idx="5">
                  <c:v>facerec</c:v>
                </c:pt>
              </c:strCache>
            </c:strRef>
          </c:cat>
          <c:val>
            <c:numRef>
              <c:f>model1!$L$14:$L$19</c:f>
              <c:numCache>
                <c:formatCode>0%</c:formatCode>
                <c:ptCount val="6"/>
                <c:pt idx="0">
                  <c:v>0.76000000000000123</c:v>
                </c:pt>
                <c:pt idx="1">
                  <c:v>1</c:v>
                </c:pt>
                <c:pt idx="2">
                  <c:v>-1.0000000000000024E-2</c:v>
                </c:pt>
                <c:pt idx="3">
                  <c:v>-6.0000000000000116E-2</c:v>
                </c:pt>
                <c:pt idx="4">
                  <c:v>1.445836117160476E-4</c:v>
                </c:pt>
                <c:pt idx="5">
                  <c:v>0</c:v>
                </c:pt>
              </c:numCache>
            </c:numRef>
          </c:val>
        </c:ser>
        <c:gapWidth val="30"/>
        <c:axId val="40660992"/>
        <c:axId val="40662528"/>
      </c:barChart>
      <c:catAx>
        <c:axId val="406609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 sz="1600"/>
            </a:pPr>
            <a:endParaRPr lang="ko-KR"/>
          </a:p>
        </c:txPr>
        <c:crossAx val="40662528"/>
        <c:crosses val="autoZero"/>
        <c:auto val="1"/>
        <c:lblAlgn val="ctr"/>
        <c:lblOffset val="100"/>
      </c:catAx>
      <c:valAx>
        <c:axId val="40662528"/>
        <c:scaling>
          <c:orientation val="minMax"/>
          <c:max val="1"/>
        </c:scaling>
        <c:axPos val="l"/>
        <c:majorGridlines/>
        <c:title>
          <c:tx>
            <c:rich>
              <a:bodyPr/>
              <a:lstStyle/>
              <a:p>
                <a:pPr>
                  <a:defRPr lang="en-US" sz="1800"/>
                </a:pPr>
                <a:r>
                  <a:rPr lang="en-US" sz="1800"/>
                  <a:t>CPI error</a:t>
                </a:r>
              </a:p>
            </c:rich>
          </c:tx>
          <c:layout/>
        </c:title>
        <c:numFmt formatCode="0%" sourceLinked="1"/>
        <c:tickLblPos val="nextTo"/>
        <c:txPr>
          <a:bodyPr/>
          <a:lstStyle/>
          <a:p>
            <a:pPr>
              <a:defRPr lang="en-US" sz="1600"/>
            </a:pPr>
            <a:endParaRPr lang="ko-KR"/>
          </a:p>
        </c:txPr>
        <c:crossAx val="40660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347432251302516"/>
          <c:y val="4.591243802857993E-2"/>
          <c:w val="0.21708114304192797"/>
          <c:h val="0.29398705811510845"/>
        </c:manualLayout>
      </c:layout>
      <c:txPr>
        <a:bodyPr/>
        <a:lstStyle/>
        <a:p>
          <a:pPr>
            <a:defRPr lang="en-US" sz="1600"/>
          </a:pPr>
          <a:endParaRPr lang="ko-KR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autoTitleDeleted val="1"/>
    <c:plotArea>
      <c:layout>
        <c:manualLayout>
          <c:layoutTarget val="inner"/>
          <c:xMode val="edge"/>
          <c:yMode val="edge"/>
          <c:x val="0.17733573928258969"/>
          <c:y val="5.1400554097404488E-2"/>
          <c:w val="0.78626290463691439"/>
          <c:h val="0.82727981918926863"/>
        </c:manualLayout>
      </c:layout>
      <c:barChart>
        <c:barDir val="col"/>
        <c:grouping val="clustered"/>
        <c:ser>
          <c:idx val="0"/>
          <c:order val="0"/>
          <c:tx>
            <c:strRef>
              <c:f>'six test'!$L$3</c:f>
              <c:strCache>
                <c:ptCount val="1"/>
                <c:pt idx="0">
                  <c:v>naïve</c:v>
                </c:pt>
              </c:strCache>
            </c:strRef>
          </c:tx>
          <c:spPr>
            <a:solidFill>
              <a:srgbClr val="00823B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/>
                      <a:t>227%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/>
                      <a:t>712%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2.3148148148148147E-2"/>
                </c:manualLayout>
              </c:layout>
              <c:showVal val="1"/>
            </c:dLbl>
            <c:dLbl>
              <c:idx val="3"/>
              <c:layout>
                <c:manualLayout>
                  <c:x val="5.5555555555555558E-3"/>
                  <c:y val="2.3147783610382028E-2"/>
                </c:manualLayout>
              </c:layout>
              <c:showVal val="1"/>
            </c:dLbl>
            <c:dLbl>
              <c:idx val="4"/>
              <c:layout>
                <c:manualLayout>
                  <c:x val="2.7777777777778078E-3"/>
                  <c:y val="2.7777777777778123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1.3888888888888975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600"/>
                </a:pPr>
                <a:endParaRPr lang="ko-KR"/>
              </a:p>
            </c:txPr>
            <c:showVal val="1"/>
          </c:dLbls>
          <c:cat>
            <c:strRef>
              <c:f>'six test'!$K$4:$K$9</c:f>
              <c:strCache>
                <c:ptCount val="6"/>
                <c:pt idx="0">
                  <c:v>mcf</c:v>
                </c:pt>
                <c:pt idx="1">
                  <c:v>art</c:v>
                </c:pt>
                <c:pt idx="2">
                  <c:v>gcc</c:v>
                </c:pt>
                <c:pt idx="3">
                  <c:v>ammp</c:v>
                </c:pt>
                <c:pt idx="4">
                  <c:v>perl</c:v>
                </c:pt>
                <c:pt idx="5">
                  <c:v>facerec</c:v>
                </c:pt>
              </c:strCache>
            </c:strRef>
          </c:cat>
          <c:val>
            <c:numRef>
              <c:f>'six test'!$L$4:$L$9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0.72000000000000064</c:v>
                </c:pt>
                <c:pt idx="3">
                  <c:v>0.47000000000000008</c:v>
                </c:pt>
                <c:pt idx="4">
                  <c:v>0.11</c:v>
                </c:pt>
                <c:pt idx="5">
                  <c:v>3.0000000000000002E-2</c:v>
                </c:pt>
              </c:numCache>
            </c:numRef>
          </c:val>
        </c:ser>
        <c:ser>
          <c:idx val="1"/>
          <c:order val="1"/>
          <c:tx>
            <c:strRef>
              <c:f>'six test'!$M$3</c:f>
              <c:strCache>
                <c:ptCount val="1"/>
                <c:pt idx="0">
                  <c:v>IndepCMM</c:v>
                </c:pt>
              </c:strCache>
            </c:strRef>
          </c:tx>
          <c:spPr>
            <a:solidFill>
              <a:srgbClr val="002060"/>
            </a:solidFill>
          </c:spPr>
          <c:dLbls>
            <c:dLbl>
              <c:idx val="0"/>
              <c:layout>
                <c:manualLayout>
                  <c:x val="2.7777777777778078E-3"/>
                  <c:y val="0.226852580927384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-44%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2.7775590551181212E-3"/>
                  <c:y val="0.12500109361329834"/>
                </c:manualLayout>
              </c:layout>
              <c:showVal val="1"/>
            </c:dLbl>
            <c:dLbl>
              <c:idx val="2"/>
              <c:layout>
                <c:manualLayout>
                  <c:x val="5.5555555555555558E-3"/>
                  <c:y val="0.21296369203849627"/>
                </c:manualLayout>
              </c:layout>
              <c:showVal val="1"/>
            </c:dLbl>
            <c:dLbl>
              <c:idx val="3"/>
              <c:layout>
                <c:manualLayout>
                  <c:x val="8.3333333333333367E-3"/>
                  <c:y val="7.8704432779235931E-2"/>
                </c:manualLayout>
              </c:layout>
              <c:showVal val="1"/>
            </c:dLbl>
            <c:dLbl>
              <c:idx val="4"/>
              <c:layout>
                <c:manualLayout>
                  <c:x val="-2.7777777777778078E-3"/>
                  <c:y val="7.8704432779235903E-2"/>
                </c:manualLayout>
              </c:layout>
              <c:showVal val="1"/>
            </c:dLbl>
            <c:dLbl>
              <c:idx val="5"/>
              <c:layout>
                <c:manualLayout>
                  <c:x val="2.7775590551181212E-3"/>
                  <c:y val="8.3334426946632373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600"/>
                </a:pPr>
                <a:endParaRPr lang="ko-KR"/>
              </a:p>
            </c:txPr>
            <c:showVal val="1"/>
          </c:dLbls>
          <c:cat>
            <c:strRef>
              <c:f>'six test'!$K$4:$K$9</c:f>
              <c:strCache>
                <c:ptCount val="6"/>
                <c:pt idx="0">
                  <c:v>mcf</c:v>
                </c:pt>
                <c:pt idx="1">
                  <c:v>art</c:v>
                </c:pt>
                <c:pt idx="2">
                  <c:v>gcc</c:v>
                </c:pt>
                <c:pt idx="3">
                  <c:v>ammp</c:v>
                </c:pt>
                <c:pt idx="4">
                  <c:v>perl</c:v>
                </c:pt>
                <c:pt idx="5">
                  <c:v>facerec</c:v>
                </c:pt>
              </c:strCache>
            </c:strRef>
          </c:cat>
          <c:val>
            <c:numRef>
              <c:f>'six test'!$M$4:$M$9</c:f>
              <c:numCache>
                <c:formatCode>0%</c:formatCode>
                <c:ptCount val="6"/>
                <c:pt idx="0">
                  <c:v>-0.2</c:v>
                </c:pt>
                <c:pt idx="1">
                  <c:v>-5.8328258400361079E-2</c:v>
                </c:pt>
                <c:pt idx="2">
                  <c:v>-0.19104983154604938</c:v>
                </c:pt>
                <c:pt idx="3">
                  <c:v>-1.0048328160980901E-3</c:v>
                </c:pt>
                <c:pt idx="4">
                  <c:v>-1.7502009450600703E-3</c:v>
                </c:pt>
                <c:pt idx="5">
                  <c:v>-7.3269050257074569E-4</c:v>
                </c:pt>
              </c:numCache>
            </c:numRef>
          </c:val>
        </c:ser>
        <c:gapWidth val="40"/>
        <c:axId val="41818368"/>
        <c:axId val="57152256"/>
      </c:barChart>
      <c:catAx>
        <c:axId val="4181836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600" baseline="0">
                <a:solidFill>
                  <a:schemeClr val="bg2">
                    <a:lumMod val="75000"/>
                  </a:schemeClr>
                </a:solidFill>
              </a:defRPr>
            </a:pPr>
            <a:endParaRPr lang="ko-KR"/>
          </a:p>
        </c:txPr>
        <c:crossAx val="57152256"/>
        <c:crosses val="autoZero"/>
        <c:auto val="1"/>
        <c:lblAlgn val="ctr"/>
        <c:lblOffset val="100"/>
      </c:catAx>
      <c:valAx>
        <c:axId val="57152256"/>
        <c:scaling>
          <c:orientation val="minMax"/>
          <c:max val="1"/>
          <c:min val="-0.2"/>
        </c:scaling>
        <c:axPos val="l"/>
        <c:majorGridlines/>
        <c:title>
          <c:tx>
            <c:rich>
              <a:bodyPr/>
              <a:lstStyle/>
              <a:p>
                <a:pPr>
                  <a:defRPr lang="en-US" sz="1800" baseline="0"/>
                </a:pPr>
                <a:r>
                  <a:rPr lang="en-US" sz="1800" baseline="0"/>
                  <a:t>CPI error</a:t>
                </a:r>
              </a:p>
            </c:rich>
          </c:tx>
          <c:layout/>
        </c:title>
        <c:numFmt formatCode="0%" sourceLinked="1"/>
        <c:tickLblPos val="nextTo"/>
        <c:txPr>
          <a:bodyPr/>
          <a:lstStyle/>
          <a:p>
            <a:pPr>
              <a:defRPr lang="en-US" sz="1600" baseline="0"/>
            </a:pPr>
            <a:endParaRPr lang="ko-KR"/>
          </a:p>
        </c:txPr>
        <c:crossAx val="4181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365648264549777"/>
          <c:y val="3.6653178769320775E-2"/>
          <c:w val="0.22745462659169954"/>
          <c:h val="0.28483140225490289"/>
        </c:manualLayout>
      </c:layout>
      <c:txPr>
        <a:bodyPr/>
        <a:lstStyle/>
        <a:p>
          <a:pPr>
            <a:defRPr lang="en-US" sz="1600"/>
          </a:pPr>
          <a:endParaRPr lang="ko-KR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autoTitleDeleted val="1"/>
    <c:plotArea>
      <c:layout>
        <c:manualLayout>
          <c:layoutTarget val="inner"/>
          <c:xMode val="edge"/>
          <c:yMode val="edge"/>
          <c:x val="0.16897462817147874"/>
          <c:y val="3.7511665208515656E-2"/>
          <c:w val="0.80573512685914261"/>
          <c:h val="0.89719889180519174"/>
        </c:manualLayout>
      </c:layout>
      <c:barChart>
        <c:barDir val="col"/>
        <c:grouping val="clustered"/>
        <c:ser>
          <c:idx val="0"/>
          <c:order val="0"/>
          <c:tx>
            <c:strRef>
              <c:f>'six test'!$L$12</c:f>
              <c:strCache>
                <c:ptCount val="1"/>
                <c:pt idx="0">
                  <c:v>IndepCMM</c:v>
                </c:pt>
              </c:strCache>
            </c:strRef>
          </c:tx>
          <c:spPr>
            <a:solidFill>
              <a:srgbClr val="00823B"/>
            </a:solidFill>
          </c:spPr>
          <c:dLbls>
            <c:dLbl>
              <c:idx val="0"/>
              <c:layout>
                <c:manualLayout>
                  <c:x val="-2.7777777777777944E-3"/>
                  <c:y val="0.79365287672374285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-44%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8.2419889805314861E-4"/>
                  <c:y val="0.28428515232599466"/>
                </c:manualLayout>
              </c:layout>
              <c:showVal val="1"/>
            </c:dLbl>
            <c:dLbl>
              <c:idx val="2"/>
              <c:layout>
                <c:manualLayout>
                  <c:x val="-3.9071765603863415E-3"/>
                  <c:y val="0.75947900300889171"/>
                </c:manualLayout>
              </c:layout>
              <c:showVal val="1"/>
            </c:dLbl>
            <c:dLbl>
              <c:idx val="3"/>
              <c:layout>
                <c:manualLayout>
                  <c:x val="8.2404507220431515E-4"/>
                  <c:y val="7.8335558011427234E-2"/>
                </c:manualLayout>
              </c:layout>
              <c:showVal val="1"/>
            </c:dLbl>
            <c:dLbl>
              <c:idx val="4"/>
              <c:layout>
                <c:manualLayout>
                  <c:x val="-2.2590864159777071E-3"/>
                  <c:y val="8.26721381252251E-2"/>
                </c:manualLayout>
              </c:layout>
              <c:showVal val="1"/>
            </c:dLbl>
            <c:dLbl>
              <c:idx val="5"/>
              <c:layout>
                <c:manualLayout>
                  <c:x val="5.036565942526358E-3"/>
                  <c:y val="7.6864802998546602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600"/>
                </a:pPr>
                <a:endParaRPr lang="ko-KR"/>
              </a:p>
            </c:txPr>
            <c:showVal val="1"/>
          </c:dLbls>
          <c:cat>
            <c:strRef>
              <c:f>'six test'!$K$13:$K$18</c:f>
              <c:strCache>
                <c:ptCount val="6"/>
                <c:pt idx="0">
                  <c:v>mcf</c:v>
                </c:pt>
                <c:pt idx="1">
                  <c:v>art</c:v>
                </c:pt>
                <c:pt idx="2">
                  <c:v>gcc</c:v>
                </c:pt>
                <c:pt idx="3">
                  <c:v>ammp</c:v>
                </c:pt>
                <c:pt idx="4">
                  <c:v>perl</c:v>
                </c:pt>
                <c:pt idx="5">
                  <c:v>facerec</c:v>
                </c:pt>
              </c:strCache>
            </c:strRef>
          </c:cat>
          <c:val>
            <c:numRef>
              <c:f>'six test'!$L$13:$L$18</c:f>
              <c:numCache>
                <c:formatCode>0%</c:formatCode>
                <c:ptCount val="6"/>
                <c:pt idx="0">
                  <c:v>-0.2</c:v>
                </c:pt>
                <c:pt idx="1">
                  <c:v>-5.8328258400361079E-2</c:v>
                </c:pt>
                <c:pt idx="2">
                  <c:v>-0.19104983154604907</c:v>
                </c:pt>
                <c:pt idx="3">
                  <c:v>-1.0048328160980899E-3</c:v>
                </c:pt>
                <c:pt idx="4">
                  <c:v>-1.7502009450600681E-3</c:v>
                </c:pt>
                <c:pt idx="5">
                  <c:v>-7.3269050257074569E-4</c:v>
                </c:pt>
              </c:numCache>
            </c:numRef>
          </c:val>
        </c:ser>
        <c:ser>
          <c:idx val="1"/>
          <c:order val="1"/>
          <c:tx>
            <c:strRef>
              <c:f>'six test'!$M$12</c:f>
              <c:strCache>
                <c:ptCount val="1"/>
                <c:pt idx="0">
                  <c:v>PDepCMM</c:v>
                </c:pt>
              </c:strCache>
            </c:strRef>
          </c:tx>
          <c:spPr>
            <a:solidFill>
              <a:srgbClr val="002060"/>
            </a:solidFill>
          </c:spPr>
          <c:dLbls>
            <c:dLbl>
              <c:idx val="0"/>
              <c:layout>
                <c:manualLayout>
                  <c:x val="1.6758095623685375E-2"/>
                  <c:y val="6.4673835935012535E-3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1.8518883056284612E-2"/>
                </c:manualLayout>
              </c:layout>
              <c:showVal val="1"/>
            </c:dLbl>
            <c:dLbl>
              <c:idx val="2"/>
              <c:layout>
                <c:manualLayout>
                  <c:x val="4.731375458439489E-3"/>
                  <c:y val="0.15035249245404694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1.3888888888888951E-2"/>
                </c:manualLayout>
              </c:layout>
              <c:showVal val="1"/>
            </c:dLbl>
            <c:dLbl>
              <c:idx val="4"/>
              <c:layout>
                <c:manualLayout>
                  <c:x val="-1.9535882801931695E-3"/>
                  <c:y val="8.1275407239464734E-2"/>
                </c:manualLayout>
              </c:layout>
              <c:showVal val="1"/>
            </c:dLbl>
            <c:dLbl>
              <c:idx val="5"/>
              <c:layout>
                <c:manualLayout>
                  <c:x val="3.9071765603863415E-3"/>
                  <c:y val="7.8262245654760018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600"/>
                </a:pPr>
                <a:endParaRPr lang="ko-KR"/>
              </a:p>
            </c:txPr>
            <c:showVal val="1"/>
          </c:dLbls>
          <c:cat>
            <c:strRef>
              <c:f>'six test'!$K$13:$K$18</c:f>
              <c:strCache>
                <c:ptCount val="6"/>
                <c:pt idx="0">
                  <c:v>mcf</c:v>
                </c:pt>
                <c:pt idx="1">
                  <c:v>art</c:v>
                </c:pt>
                <c:pt idx="2">
                  <c:v>gcc</c:v>
                </c:pt>
                <c:pt idx="3">
                  <c:v>ammp</c:v>
                </c:pt>
                <c:pt idx="4">
                  <c:v>perl</c:v>
                </c:pt>
                <c:pt idx="5">
                  <c:v>facerec</c:v>
                </c:pt>
              </c:strCache>
            </c:strRef>
          </c:cat>
          <c:val>
            <c:numRef>
              <c:f>'six test'!$M$13:$M$18</c:f>
              <c:numCache>
                <c:formatCode>0%</c:formatCode>
                <c:ptCount val="6"/>
                <c:pt idx="0">
                  <c:v>2.5187037285772187E-3</c:v>
                </c:pt>
                <c:pt idx="1">
                  <c:v>2.1925376414304405E-3</c:v>
                </c:pt>
                <c:pt idx="2">
                  <c:v>-2.1094333474993031E-2</c:v>
                </c:pt>
                <c:pt idx="3">
                  <c:v>2.5179903010690959E-2</c:v>
                </c:pt>
                <c:pt idx="4">
                  <c:v>-1.7478868824848085E-3</c:v>
                </c:pt>
                <c:pt idx="5">
                  <c:v>-7.1386605573752133E-4</c:v>
                </c:pt>
              </c:numCache>
            </c:numRef>
          </c:val>
        </c:ser>
        <c:gapWidth val="40"/>
        <c:axId val="57200000"/>
        <c:axId val="57209984"/>
      </c:barChart>
      <c:catAx>
        <c:axId val="5720000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600" baseline="0"/>
            </a:pPr>
            <a:endParaRPr lang="ko-KR"/>
          </a:p>
        </c:txPr>
        <c:crossAx val="57209984"/>
        <c:crosses val="autoZero"/>
        <c:auto val="1"/>
        <c:lblAlgn val="ctr"/>
        <c:lblOffset val="100"/>
      </c:catAx>
      <c:valAx>
        <c:axId val="57209984"/>
        <c:scaling>
          <c:orientation val="minMax"/>
          <c:max val="5.0000000000000024E-2"/>
          <c:min val="-0.2"/>
        </c:scaling>
        <c:axPos val="l"/>
        <c:majorGridlines/>
        <c:title>
          <c:tx>
            <c:rich>
              <a:bodyPr/>
              <a:lstStyle/>
              <a:p>
                <a:pPr>
                  <a:defRPr lang="en-US" sz="1800" baseline="0"/>
                </a:pPr>
                <a:r>
                  <a:rPr lang="en-US" sz="1800" baseline="0"/>
                  <a:t>CPI error </a:t>
                </a:r>
              </a:p>
            </c:rich>
          </c:tx>
          <c:layout/>
        </c:title>
        <c:numFmt formatCode="0%" sourceLinked="1"/>
        <c:tickLblPos val="nextTo"/>
        <c:txPr>
          <a:bodyPr/>
          <a:lstStyle/>
          <a:p>
            <a:pPr>
              <a:defRPr lang="en-US" sz="1600"/>
            </a:pPr>
            <a:endParaRPr lang="ko-KR"/>
          </a:p>
        </c:txPr>
        <c:crossAx val="57200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706544573985249"/>
          <c:y val="0.64048910552847615"/>
          <c:w val="0.1934899583580566"/>
          <c:h val="0.29970961963087978"/>
        </c:manualLayout>
      </c:layout>
      <c:txPr>
        <a:bodyPr/>
        <a:lstStyle/>
        <a:p>
          <a:pPr>
            <a:defRPr lang="en-US" sz="1600"/>
          </a:pPr>
          <a:endParaRPr lang="ko-KR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autoTitleDeleted val="1"/>
    <c:plotArea>
      <c:layout>
        <c:manualLayout>
          <c:layoutTarget val="inner"/>
          <c:xMode val="edge"/>
          <c:yMode val="edge"/>
          <c:x val="0.11909613555005297"/>
          <c:y val="5.1400554097404488E-2"/>
          <c:w val="0.85244827471319951"/>
          <c:h val="0.89719889180519163"/>
        </c:manualLayout>
      </c:layout>
      <c:barChart>
        <c:barDir val="col"/>
        <c:grouping val="clustered"/>
        <c:ser>
          <c:idx val="0"/>
          <c:order val="0"/>
          <c:tx>
            <c:strRef>
              <c:f>'all test2'!$M$3</c:f>
              <c:strCache>
                <c:ptCount val="1"/>
                <c:pt idx="0">
                  <c:v>PDepCMM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0"/>
                  <c:y val="1.3057349867194736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1.9461235010294411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1.322363147720311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0.18982007683822141"/>
                </c:manualLayout>
              </c:layout>
              <c:showVal val="1"/>
            </c:dLbl>
            <c:dLbl>
              <c:idx val="4"/>
              <c:layout>
                <c:manualLayout>
                  <c:x val="3.1595576619273783E-3"/>
                  <c:y val="0.2192411274677632"/>
                </c:manualLayout>
              </c:layout>
              <c:showVal val="1"/>
            </c:dLbl>
            <c:dLbl>
              <c:idx val="5"/>
              <c:layout>
                <c:manualLayout>
                  <c:x val="1.3445284046035368E-2"/>
                  <c:y val="7.5397547523727041E-3"/>
                </c:manualLayout>
              </c:layout>
              <c:showVal val="1"/>
            </c:dLbl>
            <c:dLbl>
              <c:idx val="6"/>
              <c:layout>
                <c:manualLayout>
                  <c:x val="4.3461086665971857E-2"/>
                  <c:y val="5.6754758371894795E-2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-11%</a:t>
                    </a:r>
                  </a:p>
                </c:rich>
              </c:tx>
              <c:showVal val="1"/>
            </c:dLbl>
            <c:dLbl>
              <c:idx val="7"/>
              <c:layout>
                <c:manualLayout>
                  <c:x val="-1.0457443146916373E-2"/>
                  <c:y val="0.20595681370059171"/>
                </c:manualLayout>
              </c:layout>
              <c:showVal val="1"/>
            </c:dLbl>
            <c:dLbl>
              <c:idx val="8"/>
              <c:layout>
                <c:manualLayout>
                  <c:x val="-2.9878408991189632E-3"/>
                  <c:y val="0.12012714321709549"/>
                </c:manualLayout>
              </c:layout>
              <c:showVal val="1"/>
            </c:dLbl>
            <c:dLbl>
              <c:idx val="9"/>
              <c:layout>
                <c:manualLayout>
                  <c:x val="5.9756817982379411E-3"/>
                  <c:y val="0.10806423552091154"/>
                </c:manualLayout>
              </c:layout>
              <c:showVal val="1"/>
            </c:dLbl>
            <c:dLbl>
              <c:idx val="10"/>
              <c:layout>
                <c:manualLayout>
                  <c:x val="4.3375215648005054E-2"/>
                  <c:y val="5.6263323241332083E-2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-20%</a:t>
                    </a:r>
                  </a:p>
                </c:rich>
              </c:tx>
              <c:showVal val="1"/>
            </c:dLbl>
            <c:dLbl>
              <c:idx val="11"/>
              <c:layout>
                <c:manualLayout>
                  <c:x val="-5.8898107802711434E-3"/>
                  <c:y val="4.5139041646502674E-3"/>
                </c:manualLayout>
              </c:layout>
              <c:showVal val="1"/>
            </c:dLbl>
            <c:dLbl>
              <c:idx val="12"/>
              <c:layout>
                <c:manualLayout>
                  <c:x val="0"/>
                  <c:y val="1.8973391799079021E-2"/>
                </c:manualLayout>
              </c:layout>
              <c:showVal val="1"/>
            </c:dLbl>
            <c:dLbl>
              <c:idx val="13"/>
              <c:layout>
                <c:manualLayout>
                  <c:x val="0"/>
                  <c:y val="1.1976047904191578E-2"/>
                </c:manualLayout>
              </c:layout>
              <c:showVal val="1"/>
            </c:dLbl>
            <c:dLbl>
              <c:idx val="14"/>
              <c:layout>
                <c:manualLayout>
                  <c:x val="0"/>
                  <c:y val="0.45970862337859941"/>
                </c:manualLayout>
              </c:layout>
              <c:showVal val="1"/>
            </c:dLbl>
            <c:dLbl>
              <c:idx val="15"/>
              <c:layout>
                <c:manualLayout>
                  <c:x val="0"/>
                  <c:y val="2.037688402722115E-2"/>
                </c:manualLayout>
              </c:layout>
              <c:showVal val="1"/>
            </c:dLbl>
            <c:dLbl>
              <c:idx val="16"/>
              <c:layout>
                <c:manualLayout>
                  <c:x val="0"/>
                  <c:y val="1.1976047904191578E-2"/>
                </c:manualLayout>
              </c:layout>
              <c:showVal val="1"/>
            </c:dLbl>
            <c:dLbl>
              <c:idx val="17"/>
              <c:layout>
                <c:manualLayout>
                  <c:x val="0"/>
                  <c:y val="2.1363886400427488E-2"/>
                </c:manualLayout>
              </c:layout>
              <c:showVal val="1"/>
            </c:dLbl>
            <c:dLbl>
              <c:idx val="18"/>
              <c:layout>
                <c:manualLayout>
                  <c:x val="0"/>
                  <c:y val="1.1976047904191578E-2"/>
                </c:manualLayout>
              </c:layout>
              <c:showVal val="1"/>
            </c:dLbl>
            <c:dLbl>
              <c:idx val="19"/>
              <c:layout>
                <c:manualLayout>
                  <c:x val="0"/>
                  <c:y val="2.4368899995284927E-2"/>
                </c:manualLayout>
              </c:layout>
              <c:showVal val="1"/>
            </c:dLbl>
            <c:dLbl>
              <c:idx val="20"/>
              <c:layout>
                <c:manualLayout>
                  <c:x val="0"/>
                  <c:y val="0.19776978964585948"/>
                </c:manualLayout>
              </c:layout>
              <c:showVal val="1"/>
            </c:dLbl>
            <c:dLbl>
              <c:idx val="21"/>
              <c:layout>
                <c:manualLayout>
                  <c:x val="0"/>
                  <c:y val="1.8446571424081067E-2"/>
                </c:manualLayout>
              </c:layout>
              <c:showVal val="1"/>
            </c:dLbl>
            <c:dLbl>
              <c:idx val="22"/>
              <c:layout>
                <c:manualLayout>
                  <c:x val="5.9755641667064733E-3"/>
                  <c:y val="8.0418634740214184E-2"/>
                </c:manualLayout>
              </c:layout>
              <c:showVal val="1"/>
            </c:dLbl>
            <c:dLbl>
              <c:idx val="23"/>
              <c:layout>
                <c:manualLayout>
                  <c:x val="0"/>
                  <c:y val="2.1034780832036713E-2"/>
                </c:manualLayout>
              </c:layout>
              <c:showVal val="1"/>
            </c:dLbl>
            <c:dLbl>
              <c:idx val="24"/>
              <c:layout>
                <c:manualLayout>
                  <c:x val="0"/>
                  <c:y val="0.1305306401917152"/>
                </c:manualLayout>
              </c:layout>
              <c:showVal val="1"/>
            </c:dLbl>
            <c:dLbl>
              <c:idx val="25"/>
              <c:layout>
                <c:manualLayout>
                  <c:x val="1.1584910930520754E-16"/>
                  <c:y val="1.1976047904191578E-2"/>
                </c:manualLayout>
              </c:layout>
              <c:showVal val="1"/>
            </c:dLbl>
            <c:dLbl>
              <c:idx val="26"/>
              <c:layout>
                <c:manualLayout>
                  <c:x val="3.1595576619273492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4.8%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en-US" sz="1600"/>
                </a:pPr>
                <a:endParaRPr lang="ko-KR"/>
              </a:p>
            </c:txPr>
            <c:showVal val="1"/>
          </c:dLbls>
          <c:cat>
            <c:strRef>
              <c:f>'all test2'!$L$4:$L$30</c:f>
              <c:strCache>
                <c:ptCount val="27"/>
                <c:pt idx="0">
                  <c:v>mcf</c:v>
                </c:pt>
                <c:pt idx="1">
                  <c:v>gzip</c:v>
                </c:pt>
                <c:pt idx="2">
                  <c:v>vpr</c:v>
                </c:pt>
                <c:pt idx="3">
                  <c:v>twolf</c:v>
                </c:pt>
                <c:pt idx="4">
                  <c:v>gcc</c:v>
                </c:pt>
                <c:pt idx="5">
                  <c:v>crafty</c:v>
                </c:pt>
                <c:pt idx="6">
                  <c:v>parser</c:v>
                </c:pt>
                <c:pt idx="7">
                  <c:v>bzip2</c:v>
                </c:pt>
                <c:pt idx="8">
                  <c:v>perl</c:v>
                </c:pt>
                <c:pt idx="9">
                  <c:v>vortex</c:v>
                </c:pt>
                <c:pt idx="10">
                  <c:v>gap</c:v>
                </c:pt>
                <c:pt idx="11">
                  <c:v>eon</c:v>
                </c:pt>
                <c:pt idx="12">
                  <c:v>art</c:v>
                </c:pt>
                <c:pt idx="13">
                  <c:v>galgel</c:v>
                </c:pt>
                <c:pt idx="14">
                  <c:v>equake</c:v>
                </c:pt>
                <c:pt idx="15">
                  <c:v>swim</c:v>
                </c:pt>
                <c:pt idx="16">
                  <c:v>ammp</c:v>
                </c:pt>
                <c:pt idx="17">
                  <c:v>applu</c:v>
                </c:pt>
                <c:pt idx="18">
                  <c:v>lucas</c:v>
                </c:pt>
                <c:pt idx="19">
                  <c:v>mgrid</c:v>
                </c:pt>
                <c:pt idx="20">
                  <c:v>apsi</c:v>
                </c:pt>
                <c:pt idx="21">
                  <c:v>fma3d</c:v>
                </c:pt>
                <c:pt idx="22">
                  <c:v>facerec</c:v>
                </c:pt>
                <c:pt idx="23">
                  <c:v>wupwise</c:v>
                </c:pt>
                <c:pt idx="24">
                  <c:v>mesa</c:v>
                </c:pt>
                <c:pt idx="25">
                  <c:v>sixtrack</c:v>
                </c:pt>
                <c:pt idx="26">
                  <c:v>RMS error</c:v>
                </c:pt>
              </c:strCache>
            </c:strRef>
          </c:cat>
          <c:val>
            <c:numRef>
              <c:f>'all test2'!$M$4:$M$30</c:f>
              <c:numCache>
                <c:formatCode>0%</c:formatCode>
                <c:ptCount val="27"/>
                <c:pt idx="0">
                  <c:v>2.5187037285772248E-3</c:v>
                </c:pt>
                <c:pt idx="1">
                  <c:v>6.3299024242883528E-3</c:v>
                </c:pt>
                <c:pt idx="2">
                  <c:v>1.0458654409103348E-2</c:v>
                </c:pt>
                <c:pt idx="3">
                  <c:v>-1.6753730930759252E-2</c:v>
                </c:pt>
                <c:pt idx="4">
                  <c:v>-2.1094333474993086E-2</c:v>
                </c:pt>
                <c:pt idx="5">
                  <c:v>1.5922131092829816E-3</c:v>
                </c:pt>
                <c:pt idx="6">
                  <c:v>-0.1</c:v>
                </c:pt>
                <c:pt idx="7">
                  <c:v>-1.9168256096757416E-2</c:v>
                </c:pt>
                <c:pt idx="8">
                  <c:v>-1.7478868824848085E-3</c:v>
                </c:pt>
                <c:pt idx="9">
                  <c:v>-2.723129626132264E-3</c:v>
                </c:pt>
                <c:pt idx="10">
                  <c:v>-0.1</c:v>
                </c:pt>
                <c:pt idx="11">
                  <c:v>1.0836747704392725E-3</c:v>
                </c:pt>
                <c:pt idx="12">
                  <c:v>2.1925376414304466E-3</c:v>
                </c:pt>
                <c:pt idx="13">
                  <c:v>1.4240399283505099E-2</c:v>
                </c:pt>
                <c:pt idx="14">
                  <c:v>-6.1872083622756792E-2</c:v>
                </c:pt>
                <c:pt idx="15">
                  <c:v>1.3427605697975679E-2</c:v>
                </c:pt>
                <c:pt idx="16">
                  <c:v>2.5179903010690993E-2</c:v>
                </c:pt>
                <c:pt idx="17">
                  <c:v>1.4275467434304088E-2</c:v>
                </c:pt>
                <c:pt idx="18">
                  <c:v>2.7771369870682312E-2</c:v>
                </c:pt>
                <c:pt idx="19">
                  <c:v>1.3037571189027337E-2</c:v>
                </c:pt>
                <c:pt idx="20">
                  <c:v>-1.6776295947272007E-2</c:v>
                </c:pt>
                <c:pt idx="21">
                  <c:v>6.5877686881533988E-3</c:v>
                </c:pt>
                <c:pt idx="22">
                  <c:v>-7.1386605573752133E-4</c:v>
                </c:pt>
                <c:pt idx="23">
                  <c:v>6.2103913778323505E-3</c:v>
                </c:pt>
                <c:pt idx="24">
                  <c:v>-7.0881467994562096E-3</c:v>
                </c:pt>
                <c:pt idx="25">
                  <c:v>5.6565803536677778E-3</c:v>
                </c:pt>
                <c:pt idx="26" formatCode="0.0%">
                  <c:v>4.7976350025536914E-2</c:v>
                </c:pt>
              </c:numCache>
            </c:numRef>
          </c:val>
        </c:ser>
        <c:gapWidth val="60"/>
        <c:axId val="57408896"/>
        <c:axId val="57418880"/>
      </c:barChart>
      <c:catAx>
        <c:axId val="5740889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600" baseline="0"/>
            </a:pPr>
            <a:endParaRPr lang="ko-KR"/>
          </a:p>
        </c:txPr>
        <c:crossAx val="57418880"/>
        <c:crosses val="autoZero"/>
        <c:auto val="1"/>
        <c:lblAlgn val="ctr"/>
        <c:lblOffset val="100"/>
      </c:catAx>
      <c:valAx>
        <c:axId val="57418880"/>
        <c:scaling>
          <c:orientation val="minMax"/>
          <c:max val="0.05"/>
          <c:min val="-0.1"/>
        </c:scaling>
        <c:axPos val="l"/>
        <c:majorGridlines/>
        <c:title>
          <c:tx>
            <c:rich>
              <a:bodyPr/>
              <a:lstStyle/>
              <a:p>
                <a:pPr>
                  <a:defRPr lang="en-US" sz="1800" baseline="0"/>
                </a:pPr>
                <a:r>
                  <a:rPr lang="en-US" sz="1800" baseline="0"/>
                  <a:t>CPI error</a:t>
                </a:r>
              </a:p>
            </c:rich>
          </c:tx>
          <c:layout/>
        </c:title>
        <c:numFmt formatCode="0%" sourceLinked="1"/>
        <c:tickLblPos val="nextTo"/>
        <c:txPr>
          <a:bodyPr/>
          <a:lstStyle/>
          <a:p>
            <a:pPr>
              <a:defRPr lang="en-US" sz="1600"/>
            </a:pPr>
            <a:endParaRPr lang="ko-KR"/>
          </a:p>
        </c:txPr>
        <c:crossAx val="57408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49498642649775"/>
          <c:y val="0.80420359512544348"/>
          <c:w val="0.16005863696580286"/>
          <c:h val="0.14520258325900981"/>
        </c:manualLayout>
      </c:layout>
      <c:txPr>
        <a:bodyPr/>
        <a:lstStyle/>
        <a:p>
          <a:pPr>
            <a:defRPr lang="en-US" sz="1600"/>
          </a:pPr>
          <a:endParaRPr lang="ko-KR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autoTitleDeleted val="1"/>
    <c:plotArea>
      <c:layout>
        <c:manualLayout>
          <c:layoutTarget val="inner"/>
          <c:xMode val="edge"/>
          <c:yMode val="edge"/>
          <c:x val="0.11909613555005302"/>
          <c:y val="5.1400554097404488E-2"/>
          <c:w val="0.85244827471319984"/>
          <c:h val="0.89719889180519163"/>
        </c:manualLayout>
      </c:layout>
      <c:barChart>
        <c:barDir val="col"/>
        <c:grouping val="clustered"/>
        <c:ser>
          <c:idx val="0"/>
          <c:order val="0"/>
          <c:tx>
            <c:strRef>
              <c:f>'all test2'!$M$3</c:f>
              <c:strCache>
                <c:ptCount val="1"/>
                <c:pt idx="0">
                  <c:v>PDepCMM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0"/>
                  <c:y val="1.3057349867194736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1.9461235010294411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1.322363147720311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0.18982007683822141"/>
                </c:manualLayout>
              </c:layout>
              <c:showVal val="1"/>
            </c:dLbl>
            <c:dLbl>
              <c:idx val="4"/>
              <c:layout>
                <c:manualLayout>
                  <c:x val="3.1595576619273804E-3"/>
                  <c:y val="0.21924112746776331"/>
                </c:manualLayout>
              </c:layout>
              <c:showVal val="1"/>
            </c:dLbl>
            <c:dLbl>
              <c:idx val="5"/>
              <c:layout>
                <c:manualLayout>
                  <c:x val="1.3445284046035377E-2"/>
                  <c:y val="7.5397547523727076E-3"/>
                </c:manualLayout>
              </c:layout>
              <c:showVal val="1"/>
            </c:dLbl>
            <c:dLbl>
              <c:idx val="6"/>
              <c:layout>
                <c:manualLayout>
                  <c:x val="4.3461086665971857E-2"/>
                  <c:y val="5.6754758371894781E-2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-11%</a:t>
                    </a:r>
                  </a:p>
                </c:rich>
              </c:tx>
              <c:showVal val="1"/>
            </c:dLbl>
            <c:dLbl>
              <c:idx val="7"/>
              <c:layout>
                <c:manualLayout>
                  <c:x val="-1.0457443146916373E-2"/>
                  <c:y val="0.20595681370059171"/>
                </c:manualLayout>
              </c:layout>
              <c:showVal val="1"/>
            </c:dLbl>
            <c:dLbl>
              <c:idx val="8"/>
              <c:layout>
                <c:manualLayout>
                  <c:x val="-2.9878408991189632E-3"/>
                  <c:y val="0.12012714321709551"/>
                </c:manualLayout>
              </c:layout>
              <c:showVal val="1"/>
            </c:dLbl>
            <c:dLbl>
              <c:idx val="9"/>
              <c:layout>
                <c:manualLayout>
                  <c:x val="5.9756817982379428E-3"/>
                  <c:y val="0.1080642355209116"/>
                </c:manualLayout>
              </c:layout>
              <c:showVal val="1"/>
            </c:dLbl>
            <c:dLbl>
              <c:idx val="10"/>
              <c:layout>
                <c:manualLayout>
                  <c:x val="4.3375215648005054E-2"/>
                  <c:y val="5.6263323241332083E-2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-20%</a:t>
                    </a:r>
                  </a:p>
                </c:rich>
              </c:tx>
              <c:showVal val="1"/>
            </c:dLbl>
            <c:dLbl>
              <c:idx val="11"/>
              <c:layout>
                <c:manualLayout>
                  <c:x val="-5.889810780271146E-3"/>
                  <c:y val="4.5139041646502674E-3"/>
                </c:manualLayout>
              </c:layout>
              <c:showVal val="1"/>
            </c:dLbl>
            <c:dLbl>
              <c:idx val="12"/>
              <c:layout>
                <c:manualLayout>
                  <c:x val="0"/>
                  <c:y val="1.8973391799079021E-2"/>
                </c:manualLayout>
              </c:layout>
              <c:showVal val="1"/>
            </c:dLbl>
            <c:dLbl>
              <c:idx val="13"/>
              <c:layout>
                <c:manualLayout>
                  <c:x val="0"/>
                  <c:y val="1.1976047904191578E-2"/>
                </c:manualLayout>
              </c:layout>
              <c:showVal val="1"/>
            </c:dLbl>
            <c:dLbl>
              <c:idx val="14"/>
              <c:layout>
                <c:manualLayout>
                  <c:x val="0"/>
                  <c:y val="0.45970862337859941"/>
                </c:manualLayout>
              </c:layout>
              <c:showVal val="1"/>
            </c:dLbl>
            <c:dLbl>
              <c:idx val="15"/>
              <c:layout>
                <c:manualLayout>
                  <c:x val="0"/>
                  <c:y val="2.037688402722115E-2"/>
                </c:manualLayout>
              </c:layout>
              <c:showVal val="1"/>
            </c:dLbl>
            <c:dLbl>
              <c:idx val="16"/>
              <c:layout>
                <c:manualLayout>
                  <c:x val="0"/>
                  <c:y val="1.1976047904191578E-2"/>
                </c:manualLayout>
              </c:layout>
              <c:showVal val="1"/>
            </c:dLbl>
            <c:dLbl>
              <c:idx val="17"/>
              <c:layout>
                <c:manualLayout>
                  <c:x val="0"/>
                  <c:y val="2.1363886400427488E-2"/>
                </c:manualLayout>
              </c:layout>
              <c:showVal val="1"/>
            </c:dLbl>
            <c:dLbl>
              <c:idx val="18"/>
              <c:layout>
                <c:manualLayout>
                  <c:x val="0"/>
                  <c:y val="1.1976047904191578E-2"/>
                </c:manualLayout>
              </c:layout>
              <c:showVal val="1"/>
            </c:dLbl>
            <c:dLbl>
              <c:idx val="19"/>
              <c:layout>
                <c:manualLayout>
                  <c:x val="0"/>
                  <c:y val="2.4368899995284927E-2"/>
                </c:manualLayout>
              </c:layout>
              <c:showVal val="1"/>
            </c:dLbl>
            <c:dLbl>
              <c:idx val="20"/>
              <c:layout>
                <c:manualLayout>
                  <c:x val="0"/>
                  <c:y val="0.19776978964585948"/>
                </c:manualLayout>
              </c:layout>
              <c:showVal val="1"/>
            </c:dLbl>
            <c:dLbl>
              <c:idx val="21"/>
              <c:layout>
                <c:manualLayout>
                  <c:x val="0"/>
                  <c:y val="1.8446571424081074E-2"/>
                </c:manualLayout>
              </c:layout>
              <c:showVal val="1"/>
            </c:dLbl>
            <c:dLbl>
              <c:idx val="22"/>
              <c:layout>
                <c:manualLayout>
                  <c:x val="5.9755641667064733E-3"/>
                  <c:y val="8.0418634740214184E-2"/>
                </c:manualLayout>
              </c:layout>
              <c:showVal val="1"/>
            </c:dLbl>
            <c:dLbl>
              <c:idx val="23"/>
              <c:layout>
                <c:manualLayout>
                  <c:x val="0"/>
                  <c:y val="2.1034780832036713E-2"/>
                </c:manualLayout>
              </c:layout>
              <c:showVal val="1"/>
            </c:dLbl>
            <c:dLbl>
              <c:idx val="24"/>
              <c:layout>
                <c:manualLayout>
                  <c:x val="0"/>
                  <c:y val="0.1305306401917152"/>
                </c:manualLayout>
              </c:layout>
              <c:showVal val="1"/>
            </c:dLbl>
            <c:dLbl>
              <c:idx val="25"/>
              <c:layout>
                <c:manualLayout>
                  <c:x val="1.1584910930520771E-16"/>
                  <c:y val="1.1976047904191578E-2"/>
                </c:manualLayout>
              </c:layout>
              <c:showVal val="1"/>
            </c:dLbl>
            <c:dLbl>
              <c:idx val="26"/>
              <c:layout>
                <c:manualLayout>
                  <c:x val="3.1595576619273505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4.8%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en-US" sz="1600"/>
                </a:pPr>
                <a:endParaRPr lang="ko-KR"/>
              </a:p>
            </c:txPr>
            <c:showVal val="1"/>
          </c:dLbls>
          <c:cat>
            <c:strRef>
              <c:f>'all test2'!$L$4:$L$30</c:f>
              <c:strCache>
                <c:ptCount val="27"/>
                <c:pt idx="0">
                  <c:v>mcf</c:v>
                </c:pt>
                <c:pt idx="1">
                  <c:v>gzip</c:v>
                </c:pt>
                <c:pt idx="2">
                  <c:v>vpr</c:v>
                </c:pt>
                <c:pt idx="3">
                  <c:v>twolf</c:v>
                </c:pt>
                <c:pt idx="4">
                  <c:v>gcc</c:v>
                </c:pt>
                <c:pt idx="5">
                  <c:v>crafty</c:v>
                </c:pt>
                <c:pt idx="6">
                  <c:v>parser</c:v>
                </c:pt>
                <c:pt idx="7">
                  <c:v>bzip2</c:v>
                </c:pt>
                <c:pt idx="8">
                  <c:v>perl</c:v>
                </c:pt>
                <c:pt idx="9">
                  <c:v>vortex</c:v>
                </c:pt>
                <c:pt idx="10">
                  <c:v>gap</c:v>
                </c:pt>
                <c:pt idx="11">
                  <c:v>eon</c:v>
                </c:pt>
                <c:pt idx="12">
                  <c:v>art</c:v>
                </c:pt>
                <c:pt idx="13">
                  <c:v>galgel</c:v>
                </c:pt>
                <c:pt idx="14">
                  <c:v>equake</c:v>
                </c:pt>
                <c:pt idx="15">
                  <c:v>swim</c:v>
                </c:pt>
                <c:pt idx="16">
                  <c:v>ammp</c:v>
                </c:pt>
                <c:pt idx="17">
                  <c:v>applu</c:v>
                </c:pt>
                <c:pt idx="18">
                  <c:v>lucas</c:v>
                </c:pt>
                <c:pt idx="19">
                  <c:v>mgrid</c:v>
                </c:pt>
                <c:pt idx="20">
                  <c:v>apsi</c:v>
                </c:pt>
                <c:pt idx="21">
                  <c:v>fma3d</c:v>
                </c:pt>
                <c:pt idx="22">
                  <c:v>facerec</c:v>
                </c:pt>
                <c:pt idx="23">
                  <c:v>wupwise</c:v>
                </c:pt>
                <c:pt idx="24">
                  <c:v>mesa</c:v>
                </c:pt>
                <c:pt idx="25">
                  <c:v>sixtrack</c:v>
                </c:pt>
                <c:pt idx="26">
                  <c:v>RMS error</c:v>
                </c:pt>
              </c:strCache>
            </c:strRef>
          </c:cat>
          <c:val>
            <c:numRef>
              <c:f>'all test2'!$M$4:$M$30</c:f>
              <c:numCache>
                <c:formatCode>0%</c:formatCode>
                <c:ptCount val="27"/>
                <c:pt idx="0">
                  <c:v>2.5187037285772261E-3</c:v>
                </c:pt>
                <c:pt idx="1">
                  <c:v>6.3299024242883545E-3</c:v>
                </c:pt>
                <c:pt idx="2">
                  <c:v>1.0458654409103348E-2</c:v>
                </c:pt>
                <c:pt idx="3">
                  <c:v>-1.6753730930759252E-2</c:v>
                </c:pt>
                <c:pt idx="4">
                  <c:v>-2.10943334749931E-2</c:v>
                </c:pt>
                <c:pt idx="5">
                  <c:v>1.5922131092829823E-3</c:v>
                </c:pt>
                <c:pt idx="6">
                  <c:v>-0.1</c:v>
                </c:pt>
                <c:pt idx="7">
                  <c:v>-1.9168256096757423E-2</c:v>
                </c:pt>
                <c:pt idx="8">
                  <c:v>-1.7478868824848085E-3</c:v>
                </c:pt>
                <c:pt idx="9">
                  <c:v>-2.7231296261322657E-3</c:v>
                </c:pt>
                <c:pt idx="10">
                  <c:v>-0.1</c:v>
                </c:pt>
                <c:pt idx="11">
                  <c:v>1.0836747704392725E-3</c:v>
                </c:pt>
                <c:pt idx="12">
                  <c:v>2.1925376414304483E-3</c:v>
                </c:pt>
                <c:pt idx="13">
                  <c:v>1.4240399283505104E-2</c:v>
                </c:pt>
                <c:pt idx="14">
                  <c:v>-6.1872083622756792E-2</c:v>
                </c:pt>
                <c:pt idx="15">
                  <c:v>1.3427605697975686E-2</c:v>
                </c:pt>
                <c:pt idx="16">
                  <c:v>2.5179903010691004E-2</c:v>
                </c:pt>
                <c:pt idx="17">
                  <c:v>1.4275467434304088E-2</c:v>
                </c:pt>
                <c:pt idx="18">
                  <c:v>2.7771369870682319E-2</c:v>
                </c:pt>
                <c:pt idx="19">
                  <c:v>1.3037571189027344E-2</c:v>
                </c:pt>
                <c:pt idx="20">
                  <c:v>-1.6776295947272007E-2</c:v>
                </c:pt>
                <c:pt idx="21">
                  <c:v>6.5877686881534022E-3</c:v>
                </c:pt>
                <c:pt idx="22">
                  <c:v>-7.1386605573752133E-4</c:v>
                </c:pt>
                <c:pt idx="23">
                  <c:v>6.2103913778323513E-3</c:v>
                </c:pt>
                <c:pt idx="24">
                  <c:v>-7.0881467994562122E-3</c:v>
                </c:pt>
                <c:pt idx="25">
                  <c:v>5.6565803536677778E-3</c:v>
                </c:pt>
                <c:pt idx="26" formatCode="0.0%">
                  <c:v>4.7976350025536914E-2</c:v>
                </c:pt>
              </c:numCache>
            </c:numRef>
          </c:val>
        </c:ser>
        <c:gapWidth val="60"/>
        <c:axId val="40591360"/>
        <c:axId val="40592896"/>
      </c:barChart>
      <c:catAx>
        <c:axId val="4059136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600" baseline="0"/>
            </a:pPr>
            <a:endParaRPr lang="ko-KR"/>
          </a:p>
        </c:txPr>
        <c:crossAx val="40592896"/>
        <c:crosses val="autoZero"/>
        <c:auto val="1"/>
        <c:lblAlgn val="ctr"/>
        <c:lblOffset val="100"/>
      </c:catAx>
      <c:valAx>
        <c:axId val="40592896"/>
        <c:scaling>
          <c:orientation val="minMax"/>
          <c:max val="0.05"/>
          <c:min val="-0.1"/>
        </c:scaling>
        <c:axPos val="l"/>
        <c:majorGridlines/>
        <c:title>
          <c:tx>
            <c:rich>
              <a:bodyPr/>
              <a:lstStyle/>
              <a:p>
                <a:pPr>
                  <a:defRPr lang="en-US" sz="1800" baseline="0"/>
                </a:pPr>
                <a:r>
                  <a:rPr lang="en-US" sz="1800" baseline="0"/>
                  <a:t>CPI error</a:t>
                </a:r>
              </a:p>
            </c:rich>
          </c:tx>
          <c:layout/>
        </c:title>
        <c:numFmt formatCode="0%" sourceLinked="1"/>
        <c:tickLblPos val="nextTo"/>
        <c:txPr>
          <a:bodyPr/>
          <a:lstStyle/>
          <a:p>
            <a:pPr>
              <a:defRPr lang="en-US" sz="1600"/>
            </a:pPr>
            <a:endParaRPr lang="ko-KR"/>
          </a:p>
        </c:txPr>
        <c:crossAx val="40591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494986426497783"/>
          <c:y val="0.80420359512544348"/>
          <c:w val="0.16005863696580286"/>
          <c:h val="0.14520258325900981"/>
        </c:manualLayout>
      </c:layout>
      <c:txPr>
        <a:bodyPr/>
        <a:lstStyle/>
        <a:p>
          <a:pPr>
            <a:defRPr lang="en-US" sz="1600"/>
          </a:pPr>
          <a:endParaRPr lang="ko-KR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title>
      <c:tx>
        <c:rich>
          <a:bodyPr/>
          <a:lstStyle/>
          <a:p>
            <a:pPr>
              <a:defRPr lang="en-US" sz="3200"/>
            </a:pPr>
            <a:r>
              <a:rPr lang="en-US" sz="3200"/>
              <a:t>gcc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21762732152542744"/>
          <c:y val="0.18515977582010171"/>
          <c:w val="0.72611143322049365"/>
          <c:h val="0.55840094245645033"/>
        </c:manualLayout>
      </c:layout>
      <c:barChart>
        <c:barDir val="col"/>
        <c:grouping val="clustered"/>
        <c:ser>
          <c:idx val="0"/>
          <c:order val="0"/>
          <c:tx>
            <c:strRef>
              <c:f>gcc!$B$2</c:f>
              <c:strCache>
                <c:ptCount val="1"/>
                <c:pt idx="0">
                  <c:v>execution-driven</c:v>
                </c:pt>
              </c:strCache>
            </c:strRef>
          </c:tx>
          <c:spPr>
            <a:solidFill>
              <a:srgbClr val="00823B"/>
            </a:solidFill>
          </c:spPr>
          <c:cat>
            <c:strRef>
              <c:f>gcc!$A$3:$A$16</c:f>
              <c:strCache>
                <c:ptCount val="14"/>
                <c:pt idx="0">
                  <c:v>0 - 15</c:v>
                </c:pt>
                <c:pt idx="1">
                  <c:v>16 - 31</c:v>
                </c:pt>
                <c:pt idx="2">
                  <c:v>32 - 47</c:v>
                </c:pt>
                <c:pt idx="3">
                  <c:v>48 - 63</c:v>
                </c:pt>
                <c:pt idx="4">
                  <c:v>64 - 79</c:v>
                </c:pt>
                <c:pt idx="5">
                  <c:v>80 - 95</c:v>
                </c:pt>
                <c:pt idx="6">
                  <c:v>96 - 111</c:v>
                </c:pt>
                <c:pt idx="7">
                  <c:v>112 - 127</c:v>
                </c:pt>
                <c:pt idx="8">
                  <c:v>128 - 143</c:v>
                </c:pt>
                <c:pt idx="9">
                  <c:v>144 - 159</c:v>
                </c:pt>
                <c:pt idx="10">
                  <c:v>160 - 175</c:v>
                </c:pt>
                <c:pt idx="11">
                  <c:v>176 - 191</c:v>
                </c:pt>
                <c:pt idx="12">
                  <c:v>192 - 207</c:v>
                </c:pt>
                <c:pt idx="13">
                  <c:v>208 +</c:v>
                </c:pt>
              </c:strCache>
            </c:strRef>
          </c:cat>
          <c:val>
            <c:numRef>
              <c:f>gcc!$B$3:$B$16</c:f>
              <c:numCache>
                <c:formatCode>General</c:formatCode>
                <c:ptCount val="14"/>
                <c:pt idx="0">
                  <c:v>36.700000000000003</c:v>
                </c:pt>
                <c:pt idx="1">
                  <c:v>2.6999999999999993</c:v>
                </c:pt>
                <c:pt idx="2">
                  <c:v>1.1000000000000001</c:v>
                </c:pt>
                <c:pt idx="3">
                  <c:v>0.65000000000000147</c:v>
                </c:pt>
                <c:pt idx="4">
                  <c:v>0.59000000000000008</c:v>
                </c:pt>
                <c:pt idx="5">
                  <c:v>0.58000000000000007</c:v>
                </c:pt>
                <c:pt idx="6">
                  <c:v>0.44</c:v>
                </c:pt>
                <c:pt idx="7">
                  <c:v>0.16000000000000003</c:v>
                </c:pt>
                <c:pt idx="8">
                  <c:v>0.15000000000000024</c:v>
                </c:pt>
                <c:pt idx="9">
                  <c:v>0.42000000000000032</c:v>
                </c:pt>
                <c:pt idx="10">
                  <c:v>0.45000000000000007</c:v>
                </c:pt>
                <c:pt idx="11">
                  <c:v>0.36000000000000032</c:v>
                </c:pt>
                <c:pt idx="12">
                  <c:v>0.15000000000000024</c:v>
                </c:pt>
                <c:pt idx="13">
                  <c:v>52.879999999999811</c:v>
                </c:pt>
              </c:numCache>
            </c:numRef>
          </c:val>
        </c:ser>
        <c:ser>
          <c:idx val="1"/>
          <c:order val="1"/>
          <c:tx>
            <c:strRef>
              <c:f>gcc!$C$2</c:f>
              <c:strCache>
                <c:ptCount val="1"/>
                <c:pt idx="0">
                  <c:v>trace-driven</c:v>
                </c:pt>
              </c:strCache>
            </c:strRef>
          </c:tx>
          <c:spPr>
            <a:solidFill>
              <a:srgbClr val="000099"/>
            </a:solidFill>
          </c:spPr>
          <c:cat>
            <c:strRef>
              <c:f>gcc!$A$3:$A$16</c:f>
              <c:strCache>
                <c:ptCount val="14"/>
                <c:pt idx="0">
                  <c:v>0 - 15</c:v>
                </c:pt>
                <c:pt idx="1">
                  <c:v>16 - 31</c:v>
                </c:pt>
                <c:pt idx="2">
                  <c:v>32 - 47</c:v>
                </c:pt>
                <c:pt idx="3">
                  <c:v>48 - 63</c:v>
                </c:pt>
                <c:pt idx="4">
                  <c:v>64 - 79</c:v>
                </c:pt>
                <c:pt idx="5">
                  <c:v>80 - 95</c:v>
                </c:pt>
                <c:pt idx="6">
                  <c:v>96 - 111</c:v>
                </c:pt>
                <c:pt idx="7">
                  <c:v>112 - 127</c:v>
                </c:pt>
                <c:pt idx="8">
                  <c:v>128 - 143</c:v>
                </c:pt>
                <c:pt idx="9">
                  <c:v>144 - 159</c:v>
                </c:pt>
                <c:pt idx="10">
                  <c:v>160 - 175</c:v>
                </c:pt>
                <c:pt idx="11">
                  <c:v>176 - 191</c:v>
                </c:pt>
                <c:pt idx="12">
                  <c:v>192 - 207</c:v>
                </c:pt>
                <c:pt idx="13">
                  <c:v>208 +</c:v>
                </c:pt>
              </c:strCache>
            </c:strRef>
          </c:cat>
          <c:val>
            <c:numRef>
              <c:f>gcc!$C$3:$C$16</c:f>
              <c:numCache>
                <c:formatCode>General</c:formatCode>
                <c:ptCount val="14"/>
                <c:pt idx="0">
                  <c:v>39.74</c:v>
                </c:pt>
                <c:pt idx="1">
                  <c:v>4.419999999999999</c:v>
                </c:pt>
                <c:pt idx="2">
                  <c:v>1.76</c:v>
                </c:pt>
                <c:pt idx="3">
                  <c:v>0.86000000000000065</c:v>
                </c:pt>
                <c:pt idx="4">
                  <c:v>0.88000000000000023</c:v>
                </c:pt>
                <c:pt idx="5">
                  <c:v>0.56000000000000005</c:v>
                </c:pt>
                <c:pt idx="6">
                  <c:v>0.49000000000000032</c:v>
                </c:pt>
                <c:pt idx="7">
                  <c:v>0.26</c:v>
                </c:pt>
                <c:pt idx="8">
                  <c:v>0.19</c:v>
                </c:pt>
                <c:pt idx="9">
                  <c:v>0.51</c:v>
                </c:pt>
                <c:pt idx="10">
                  <c:v>0.56999999999999995</c:v>
                </c:pt>
                <c:pt idx="11">
                  <c:v>0.44</c:v>
                </c:pt>
                <c:pt idx="12">
                  <c:v>0.16000000000000003</c:v>
                </c:pt>
                <c:pt idx="13">
                  <c:v>46.569999999999929</c:v>
                </c:pt>
              </c:numCache>
            </c:numRef>
          </c:val>
        </c:ser>
        <c:axId val="57591680"/>
        <c:axId val="57593216"/>
      </c:barChart>
      <c:catAx>
        <c:axId val="57591680"/>
        <c:scaling>
          <c:orientation val="minMax"/>
        </c:scaling>
        <c:axPos val="b"/>
        <c:majorTickMark val="none"/>
        <c:tickLblPos val="nextTo"/>
        <c:txPr>
          <a:bodyPr rot="5400000" vert="horz"/>
          <a:lstStyle/>
          <a:p>
            <a:pPr>
              <a:defRPr lang="en-US" sz="1200"/>
            </a:pPr>
            <a:endParaRPr lang="ko-KR"/>
          </a:p>
        </c:txPr>
        <c:crossAx val="57593216"/>
        <c:crosses val="autoZero"/>
        <c:auto val="1"/>
        <c:lblAlgn val="ctr"/>
        <c:lblOffset val="100"/>
      </c:catAx>
      <c:valAx>
        <c:axId val="5759321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US" sz="1600" baseline="0"/>
                </a:pPr>
                <a:r>
                  <a:rPr lang="en-US" sz="1800" baseline="0" dirty="0"/>
                  <a:t>Percentage of intervals between two consecutive </a:t>
                </a:r>
                <a:endParaRPr lang="en-US" sz="1800" baseline="0" dirty="0" smtClean="0"/>
              </a:p>
              <a:p>
                <a:pPr>
                  <a:defRPr lang="en-US" sz="1600" baseline="0"/>
                </a:pPr>
                <a:r>
                  <a:rPr lang="en-US" sz="1800" baseline="0" dirty="0" smtClean="0"/>
                  <a:t>L2 </a:t>
                </a:r>
                <a:r>
                  <a:rPr lang="en-US" sz="1800" baseline="0" dirty="0"/>
                  <a:t>cache misses</a:t>
                </a:r>
              </a:p>
            </c:rich>
          </c:tx>
          <c:layout>
            <c:manualLayout>
              <c:xMode val="edge"/>
              <c:yMode val="edge"/>
              <c:x val="3.4837688044338878E-2"/>
              <c:y val="0.11035229507202685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ko-KR"/>
          </a:p>
        </c:txPr>
        <c:crossAx val="57591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7501349742208587"/>
          <c:y val="0.20255052276881197"/>
          <c:w val="0.27162149861908591"/>
          <c:h val="0.15914555235051064"/>
        </c:manualLayout>
      </c:layout>
      <c:txPr>
        <a:bodyPr/>
        <a:lstStyle/>
        <a:p>
          <a:pPr>
            <a:defRPr lang="en-US" sz="1600"/>
          </a:pPr>
          <a:endParaRPr lang="ko-KR"/>
        </a:p>
      </c:txPr>
    </c:legend>
    <c:plotVisOnly val="1"/>
  </c:chart>
  <c:txPr>
    <a:bodyPr/>
    <a:lstStyle/>
    <a:p>
      <a:pPr>
        <a:defRPr sz="1400" baseline="0"/>
      </a:pPr>
      <a:endParaRPr lang="ko-KR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Gulim" pitchFamily="34" charset="-127"/>
              </a:defRPr>
            </a:lvl1pPr>
          </a:lstStyle>
          <a:p>
            <a:endParaRPr lang="en-US" altLang="ko-K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ulim" pitchFamily="34" charset="-127"/>
              </a:defRPr>
            </a:lvl1pPr>
          </a:lstStyle>
          <a:p>
            <a:endParaRPr lang="en-US" altLang="ko-KR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ulim" pitchFamily="34" charset="-127"/>
              </a:defRPr>
            </a:lvl1pPr>
          </a:lstStyle>
          <a:p>
            <a:endParaRPr lang="en-US" altLang="ko-KR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ulim" pitchFamily="34" charset="-127"/>
              </a:defRPr>
            </a:lvl1pPr>
          </a:lstStyle>
          <a:p>
            <a:fld id="{B50B79BA-8AA0-49E9-9168-D8C86C6D653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Gulim" pitchFamily="34" charset="-127"/>
              </a:defRPr>
            </a:lvl1pPr>
          </a:lstStyle>
          <a:p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ulim" pitchFamily="34" charset="-127"/>
              </a:defRPr>
            </a:lvl1pPr>
          </a:lstStyle>
          <a:p>
            <a:endParaRPr lang="en-US"/>
          </a:p>
        </p:txBody>
      </p:sp>
      <p:sp>
        <p:nvSpPr>
          <p:cNvPr id="199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9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마스터 텍스트 스타일을 편집합니다</a:t>
            </a:r>
          </a:p>
          <a:p>
            <a:pPr lvl="1"/>
            <a:r>
              <a:rPr lang="en-US" smtClean="0"/>
              <a:t>둘째 수준</a:t>
            </a:r>
          </a:p>
          <a:p>
            <a:pPr lvl="2"/>
            <a:r>
              <a:rPr lang="en-US" smtClean="0"/>
              <a:t>셋째 수준</a:t>
            </a:r>
          </a:p>
          <a:p>
            <a:pPr lvl="3"/>
            <a:r>
              <a:rPr lang="en-US" smtClean="0"/>
              <a:t>넷째 수준</a:t>
            </a:r>
          </a:p>
          <a:p>
            <a:pPr lvl="4"/>
            <a:r>
              <a:rPr lang="en-US" smtClean="0"/>
              <a:t>다섯째 수준</a:t>
            </a:r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ulim" pitchFamily="34" charset="-127"/>
              </a:defRPr>
            </a:lvl1pPr>
          </a:lstStyle>
          <a:p>
            <a:endParaRPr lang="en-US"/>
          </a:p>
        </p:txBody>
      </p:sp>
      <p:sp>
        <p:nvSpPr>
          <p:cNvPr id="199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ulim" pitchFamily="34" charset="-127"/>
              </a:defRPr>
            </a:lvl1pPr>
          </a:lstStyle>
          <a:p>
            <a:fld id="{2D92A90B-C2F3-41FC-9065-77D96AB437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07E6EC-0F0C-48E3-802F-09E7CE76E11D}" type="slidenum">
              <a:rPr lang="en-US"/>
              <a:pPr/>
              <a:t>1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10D114-D56C-4144-8A70-593967594DDA}" type="slidenum">
              <a:rPr lang="en-US"/>
              <a:pPr/>
              <a:t>2</a:t>
            </a:fld>
            <a:endParaRPr lang="en-US"/>
          </a:p>
        </p:txBody>
      </p:sp>
      <p:sp>
        <p:nvSpPr>
          <p:cNvPr id="49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10D114-D56C-4144-8A70-593967594DDA}" type="slidenum">
              <a:rPr lang="en-US"/>
              <a:pPr/>
              <a:t>4</a:t>
            </a:fld>
            <a:endParaRPr lang="en-US"/>
          </a:p>
        </p:txBody>
      </p:sp>
      <p:sp>
        <p:nvSpPr>
          <p:cNvPr id="49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10D114-D56C-4144-8A70-593967594DDA}" type="slidenum">
              <a:rPr lang="en-US"/>
              <a:pPr/>
              <a:t>8</a:t>
            </a:fld>
            <a:endParaRPr lang="en-US"/>
          </a:p>
        </p:txBody>
      </p:sp>
      <p:sp>
        <p:nvSpPr>
          <p:cNvPr id="49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74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74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21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21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2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 latinLnBrk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fontAlgn="base" latinLnBrk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Humnst777 BT" pitchFamily="34" charset="0"/>
          <a:ea typeface="Gulim" pitchFamily="34" charset="-127"/>
        </a:defRPr>
      </a:lvl2pPr>
      <a:lvl3pPr algn="l" rtl="0" fontAlgn="base" latinLnBrk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Humnst777 BT" pitchFamily="34" charset="0"/>
          <a:ea typeface="Gulim" pitchFamily="34" charset="-127"/>
        </a:defRPr>
      </a:lvl3pPr>
      <a:lvl4pPr algn="l" rtl="0" fontAlgn="base" latinLnBrk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Humnst777 BT" pitchFamily="34" charset="0"/>
          <a:ea typeface="Gulim" pitchFamily="34" charset="-127"/>
        </a:defRPr>
      </a:lvl4pPr>
      <a:lvl5pPr algn="l" rtl="0" fontAlgn="base" latinLnBrk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Humnst777 BT" pitchFamily="34" charset="0"/>
          <a:ea typeface="Gulim" pitchFamily="34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Humnst777 BT" pitchFamily="34" charset="0"/>
          <a:ea typeface="Gulim" pitchFamily="34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Humnst777 BT" pitchFamily="34" charset="0"/>
          <a:ea typeface="Gulim" pitchFamily="34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Humnst777 BT" pitchFamily="34" charset="0"/>
          <a:ea typeface="Gulim" pitchFamily="34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Humnst777 BT" pitchFamily="34" charset="0"/>
          <a:ea typeface="Gulim" pitchFamily="34" charset="-127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buChar char="§"/>
        <a:defRPr kumimoji="1"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66FF"/>
        </a:buClr>
        <a:buSzPct val="95000"/>
        <a:buChar char="•"/>
        <a:defRPr kumimoji="1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50000"/>
        <a:buBlip>
          <a:blip r:embed="rId13"/>
        </a:buBlip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kumimoji="1" sz="12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kumimoji="1" sz="1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kumimoji="1" sz="1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kumimoji="1" sz="1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kumimoji="1" sz="1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kumimoji="1"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101720"/>
            <a:ext cx="8208962" cy="1684338"/>
          </a:xfrm>
        </p:spPr>
        <p:txBody>
          <a:bodyPr/>
          <a:lstStyle/>
          <a:p>
            <a:pPr algn="ctr"/>
            <a:r>
              <a:rPr lang="en-US" altLang="ko-KR" sz="3200" dirty="0" smtClean="0">
                <a:solidFill>
                  <a:schemeClr val="accent2"/>
                </a:solidFill>
              </a:rPr>
              <a:t> Accurately Approximating Superscalar Processor Performance from Traces</a:t>
            </a:r>
            <a:endParaRPr lang="en-US" altLang="ko-KR" sz="3200" dirty="0">
              <a:solidFill>
                <a:srgbClr val="000066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43314"/>
            <a:ext cx="6400800" cy="863600"/>
          </a:xfrm>
        </p:spPr>
        <p:txBody>
          <a:bodyPr/>
          <a:lstStyle/>
          <a:p>
            <a:r>
              <a:rPr lang="en-US" altLang="ko-KR" sz="2000" b="1" dirty="0" err="1" smtClean="0"/>
              <a:t>Kiyeon</a:t>
            </a:r>
            <a:r>
              <a:rPr lang="en-US" altLang="ko-KR" sz="2000" b="1" dirty="0" smtClean="0"/>
              <a:t> Lee, Shayne Evans, and </a:t>
            </a:r>
            <a:r>
              <a:rPr lang="en-US" altLang="ko-KR" sz="2000" b="1" dirty="0" err="1" smtClean="0"/>
              <a:t>Sangyeun</a:t>
            </a:r>
            <a:r>
              <a:rPr lang="en-US" altLang="ko-KR" sz="2000" b="1" dirty="0" smtClean="0"/>
              <a:t> Cho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92275" y="4794252"/>
            <a:ext cx="34480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latinLnBrk="0">
              <a:lnSpc>
                <a:spcPct val="80000"/>
              </a:lnSpc>
              <a:spcBef>
                <a:spcPct val="20000"/>
              </a:spcBef>
              <a:buClr>
                <a:srgbClr val="000099"/>
              </a:buClr>
              <a:buSzPct val="80000"/>
              <a:buFont typeface="Wingdings" pitchFamily="2" charset="2"/>
              <a:buNone/>
            </a:pPr>
            <a:r>
              <a:rPr lang="en-US" altLang="ko-KR" dirty="0"/>
              <a:t>Dept. of Computer Science</a:t>
            </a:r>
          </a:p>
          <a:p>
            <a:pPr algn="r" latinLnBrk="0">
              <a:lnSpc>
                <a:spcPct val="80000"/>
              </a:lnSpc>
              <a:spcBef>
                <a:spcPct val="20000"/>
              </a:spcBef>
              <a:buClr>
                <a:srgbClr val="000099"/>
              </a:buClr>
              <a:buSzPct val="80000"/>
              <a:buFont typeface="Wingdings" pitchFamily="2" charset="2"/>
              <a:buNone/>
            </a:pPr>
            <a:r>
              <a:rPr lang="en-US" altLang="ko-KR" dirty="0"/>
              <a:t>University of Pittsburgh</a:t>
            </a:r>
          </a:p>
        </p:txBody>
      </p:sp>
      <p:pic>
        <p:nvPicPr>
          <p:cNvPr id="5" name="Picture 5" descr="cast_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4786322"/>
            <a:ext cx="1143008" cy="49054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dirty="0" smtClean="0"/>
              <a:t>Accuracy of Independent cache miss model</a:t>
            </a:r>
            <a:endParaRPr lang="en-US" sz="3000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857224" y="5715016"/>
            <a:ext cx="4357718" cy="57150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80% of trace items have dependencies</a:t>
            </a:r>
          </a:p>
        </p:txBody>
      </p:sp>
      <p:graphicFrame>
        <p:nvGraphicFramePr>
          <p:cNvPr id="15" name="Chart 14"/>
          <p:cNvGraphicFramePr/>
          <p:nvPr/>
        </p:nvGraphicFramePr>
        <p:xfrm>
          <a:off x="1857356" y="1500174"/>
          <a:ext cx="5929354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Oval 16"/>
          <p:cNvSpPr/>
          <p:nvPr/>
        </p:nvSpPr>
        <p:spPr bwMode="auto">
          <a:xfrm>
            <a:off x="3071802" y="4214818"/>
            <a:ext cx="714380" cy="107157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643438" y="4286256"/>
            <a:ext cx="714380" cy="85725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cxnSp>
        <p:nvCxnSpPr>
          <p:cNvPr id="20" name="Straight Arrow Connector 19"/>
          <p:cNvCxnSpPr>
            <a:endCxn id="17" idx="4"/>
          </p:cNvCxnSpPr>
          <p:nvPr/>
        </p:nvCxnSpPr>
        <p:spPr bwMode="auto">
          <a:xfrm rot="5400000" flipH="1" flipV="1">
            <a:off x="3053942" y="5411405"/>
            <a:ext cx="500067" cy="25003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Weakness of independent cache miss model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ko-KR" sz="2000" dirty="0" smtClean="0"/>
              <a:t>Can be too optimistic!</a:t>
            </a:r>
          </a:p>
          <a:p>
            <a:r>
              <a:rPr lang="en-US" altLang="ko-KR" sz="2000" dirty="0" smtClean="0"/>
              <a:t>Dependencies between trace items have to be considered</a:t>
            </a:r>
            <a:endParaRPr lang="en-US" altLang="ko-KR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endParaRPr lang="en-US" altLang="ko-KR" sz="2000" dirty="0" smtClean="0">
              <a:solidFill>
                <a:srgbClr val="0000FF"/>
              </a:solidFill>
            </a:endParaRPr>
          </a:p>
          <a:p>
            <a:endParaRPr lang="en-US" altLang="ko-KR" sz="2000" dirty="0" smtClean="0">
              <a:solidFill>
                <a:srgbClr val="0000FF"/>
              </a:solidFill>
            </a:endParaRPr>
          </a:p>
          <a:p>
            <a:endParaRPr lang="en-US" altLang="ko-KR" sz="2000" dirty="0" smtClean="0">
              <a:solidFill>
                <a:srgbClr val="0000FF"/>
              </a:solidFill>
            </a:endParaRPr>
          </a:p>
          <a:p>
            <a:endParaRPr lang="en-US" altLang="ko-KR" sz="2000" dirty="0" smtClean="0">
              <a:solidFill>
                <a:srgbClr val="0000FF"/>
              </a:solidFill>
            </a:endParaRPr>
          </a:p>
          <a:p>
            <a:endParaRPr lang="en-US" altLang="ko-KR" sz="2000" dirty="0" smtClean="0">
              <a:solidFill>
                <a:srgbClr val="0000FF"/>
              </a:solidFill>
            </a:endParaRPr>
          </a:p>
          <a:p>
            <a:r>
              <a:rPr lang="en-US" altLang="ko-KR" sz="2000" dirty="0" smtClean="0">
                <a:solidFill>
                  <a:srgbClr val="0000FF"/>
                </a:solidFill>
              </a:rPr>
              <a:t>Our approach:</a:t>
            </a:r>
          </a:p>
          <a:p>
            <a:r>
              <a:rPr lang="en-US" altLang="ko-KR" sz="2000" dirty="0" smtClean="0"/>
              <a:t>A model that honors the dependency between trace items</a:t>
            </a:r>
          </a:p>
          <a:p>
            <a:pPr lvl="1"/>
            <a:r>
              <a:rPr lang="en-US" altLang="ko-KR" dirty="0" smtClean="0"/>
              <a:t>Model 3: </a:t>
            </a:r>
            <a:r>
              <a:rPr lang="en-US" altLang="ko-KR" dirty="0" err="1" smtClean="0"/>
              <a:t>Pairwise</a:t>
            </a:r>
            <a:r>
              <a:rPr lang="en-US" altLang="ko-KR" dirty="0" smtClean="0"/>
              <a:t> dependent cache miss model</a:t>
            </a:r>
          </a:p>
          <a:p>
            <a:endParaRPr lang="en-US" altLang="ko-KR" sz="1800" dirty="0" smtClean="0"/>
          </a:p>
          <a:p>
            <a:endParaRPr lang="en-US" altLang="ko-KR" sz="1800" dirty="0" smtClean="0"/>
          </a:p>
        </p:txBody>
      </p:sp>
      <p:sp>
        <p:nvSpPr>
          <p:cNvPr id="10" name="Rectangle 9"/>
          <p:cNvSpPr/>
          <p:nvPr/>
        </p:nvSpPr>
        <p:spPr bwMode="auto">
          <a:xfrm>
            <a:off x="2071670" y="3429000"/>
            <a:ext cx="714380" cy="571504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inst </a:t>
            </a:r>
          </a:p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#1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786050" y="3429000"/>
            <a:ext cx="1285884" cy="571504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…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071934" y="3429000"/>
            <a:ext cx="714380" cy="571504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Inst</a:t>
            </a:r>
          </a:p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#35</a:t>
            </a:r>
            <a:endParaRPr kumimoji="1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786314" y="3429000"/>
            <a:ext cx="1285884" cy="571504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…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72198" y="3429000"/>
            <a:ext cx="714380" cy="571504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Inst</a:t>
            </a:r>
          </a:p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#64</a:t>
            </a:r>
            <a:endParaRPr kumimoji="1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5" name="Curved Right Arrow 14"/>
          <p:cNvSpPr/>
          <p:nvPr/>
        </p:nvSpPr>
        <p:spPr bwMode="auto">
          <a:xfrm>
            <a:off x="5143504" y="2214554"/>
            <a:ext cx="500066" cy="2071702"/>
          </a:xfrm>
          <a:prstGeom prst="curved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62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857752" y="2571744"/>
            <a:ext cx="1143008" cy="3571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dependent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85786" y="5072074"/>
            <a:ext cx="6858048" cy="85725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Pairwise</a:t>
            </a:r>
            <a:r>
              <a:rPr lang="en-US" sz="3200" dirty="0" smtClean="0"/>
              <a:t> dependent cache miss model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92652"/>
          </a:xfrm>
        </p:spPr>
        <p:txBody>
          <a:bodyPr/>
          <a:lstStyle/>
          <a:p>
            <a:r>
              <a:rPr lang="en-US" sz="1600" dirty="0" smtClean="0"/>
              <a:t>Based on the independent cache miss model</a:t>
            </a:r>
          </a:p>
          <a:p>
            <a:r>
              <a:rPr lang="en-US" sz="1600" dirty="0" smtClean="0"/>
              <a:t>Honor the dependency between trace items</a:t>
            </a:r>
          </a:p>
          <a:p>
            <a:endParaRPr lang="en-US" sz="1600" dirty="0" smtClean="0"/>
          </a:p>
        </p:txBody>
      </p:sp>
      <p:cxnSp>
        <p:nvCxnSpPr>
          <p:cNvPr id="56" name="Straight Arrow Connector 55"/>
          <p:cNvCxnSpPr/>
          <p:nvPr/>
        </p:nvCxnSpPr>
        <p:spPr bwMode="auto">
          <a:xfrm>
            <a:off x="928662" y="3498851"/>
            <a:ext cx="7858180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Rectangle 44"/>
          <p:cNvSpPr>
            <a:spLocks noChangeArrowheads="1"/>
          </p:cNvSpPr>
          <p:nvPr/>
        </p:nvSpPr>
        <p:spPr bwMode="auto">
          <a:xfrm>
            <a:off x="142844" y="3214687"/>
            <a:ext cx="714380" cy="571504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run 1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 bwMode="auto">
          <a:xfrm>
            <a:off x="1000100" y="3357563"/>
            <a:ext cx="285752" cy="285752"/>
          </a:xfrm>
          <a:prstGeom prst="ellipse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857356" y="3357563"/>
            <a:ext cx="285752" cy="285752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4143372" y="3357563"/>
            <a:ext cx="285752" cy="28575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cxnSp>
        <p:nvCxnSpPr>
          <p:cNvPr id="61" name="Straight Connector 60"/>
          <p:cNvCxnSpPr>
            <a:endCxn id="58" idx="0"/>
          </p:cNvCxnSpPr>
          <p:nvPr/>
        </p:nvCxnSpPr>
        <p:spPr bwMode="auto">
          <a:xfrm rot="5400000">
            <a:off x="928662" y="3143249"/>
            <a:ext cx="42862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5400000">
            <a:off x="1786712" y="3142455"/>
            <a:ext cx="42862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1142976" y="3214687"/>
            <a:ext cx="85725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4" name="Rectangle 44"/>
          <p:cNvSpPr>
            <a:spLocks noChangeArrowheads="1"/>
          </p:cNvSpPr>
          <p:nvPr/>
        </p:nvSpPr>
        <p:spPr bwMode="auto">
          <a:xfrm>
            <a:off x="8296300" y="3143249"/>
            <a:ext cx="419104" cy="3667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65" name="Rectangle 44"/>
          <p:cNvSpPr>
            <a:spLocks noChangeArrowheads="1"/>
          </p:cNvSpPr>
          <p:nvPr/>
        </p:nvSpPr>
        <p:spPr bwMode="auto">
          <a:xfrm>
            <a:off x="1142976" y="2571745"/>
            <a:ext cx="714380" cy="5715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/>
              <a:t>5 cycles</a:t>
            </a:r>
            <a:endParaRPr lang="en-US" sz="1600" dirty="0"/>
          </a:p>
        </p:txBody>
      </p:sp>
      <p:cxnSp>
        <p:nvCxnSpPr>
          <p:cNvPr id="66" name="Straight Arrow Connector 65"/>
          <p:cNvCxnSpPr/>
          <p:nvPr/>
        </p:nvCxnSpPr>
        <p:spPr bwMode="auto">
          <a:xfrm>
            <a:off x="2000232" y="3214687"/>
            <a:ext cx="228601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7" name="Rectangle 44"/>
          <p:cNvSpPr>
            <a:spLocks noChangeArrowheads="1"/>
          </p:cNvSpPr>
          <p:nvPr/>
        </p:nvSpPr>
        <p:spPr bwMode="auto">
          <a:xfrm>
            <a:off x="2714612" y="2571745"/>
            <a:ext cx="714380" cy="5715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/>
              <a:t>15 cycles</a:t>
            </a:r>
            <a:endParaRPr lang="en-US" sz="1600" dirty="0"/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4071139" y="3142455"/>
            <a:ext cx="42862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Oval 68"/>
          <p:cNvSpPr/>
          <p:nvPr/>
        </p:nvSpPr>
        <p:spPr bwMode="auto">
          <a:xfrm>
            <a:off x="6928660" y="3357563"/>
            <a:ext cx="285752" cy="28575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70" name="Rectangle 44"/>
          <p:cNvSpPr>
            <a:spLocks noChangeArrowheads="1"/>
          </p:cNvSpPr>
          <p:nvPr/>
        </p:nvSpPr>
        <p:spPr bwMode="auto">
          <a:xfrm>
            <a:off x="5214942" y="2571745"/>
            <a:ext cx="714380" cy="5715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/>
              <a:t>20 cycles</a:t>
            </a:r>
            <a:endParaRPr lang="en-US" sz="1600" dirty="0"/>
          </a:p>
        </p:txBody>
      </p:sp>
      <p:cxnSp>
        <p:nvCxnSpPr>
          <p:cNvPr id="72" name="Straight Connector 71"/>
          <p:cNvCxnSpPr/>
          <p:nvPr/>
        </p:nvCxnSpPr>
        <p:spPr bwMode="auto">
          <a:xfrm rot="5400000">
            <a:off x="6856427" y="3142455"/>
            <a:ext cx="42862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>
            <a:off x="4286248" y="3214687"/>
            <a:ext cx="278608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5" name="Oval 74"/>
          <p:cNvSpPr/>
          <p:nvPr/>
        </p:nvSpPr>
        <p:spPr bwMode="auto">
          <a:xfrm>
            <a:off x="7929586" y="3357563"/>
            <a:ext cx="285752" cy="285752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cxnSp>
        <p:nvCxnSpPr>
          <p:cNvPr id="76" name="Straight Connector 75"/>
          <p:cNvCxnSpPr/>
          <p:nvPr/>
        </p:nvCxnSpPr>
        <p:spPr bwMode="auto">
          <a:xfrm rot="5400000">
            <a:off x="7858942" y="3142455"/>
            <a:ext cx="42862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>
            <a:off x="7072330" y="3214687"/>
            <a:ext cx="100013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8" name="Rectangle 44"/>
          <p:cNvSpPr>
            <a:spLocks noChangeArrowheads="1"/>
          </p:cNvSpPr>
          <p:nvPr/>
        </p:nvSpPr>
        <p:spPr bwMode="auto">
          <a:xfrm>
            <a:off x="7215206" y="2571745"/>
            <a:ext cx="714380" cy="5715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/>
              <a:t>8 cycles</a:t>
            </a:r>
            <a:endParaRPr lang="en-US" sz="1600" dirty="0"/>
          </a:p>
        </p:txBody>
      </p:sp>
      <p:sp>
        <p:nvSpPr>
          <p:cNvPr id="79" name="Rectangle 44"/>
          <p:cNvSpPr>
            <a:spLocks noChangeArrowheads="1"/>
          </p:cNvSpPr>
          <p:nvPr/>
        </p:nvSpPr>
        <p:spPr bwMode="auto">
          <a:xfrm>
            <a:off x="785786" y="3714753"/>
            <a:ext cx="714380" cy="5715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solidFill>
                  <a:srgbClr val="002060"/>
                </a:solidFill>
              </a:rPr>
              <a:t>A (2)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80" name="Rectangle 44"/>
          <p:cNvSpPr>
            <a:spLocks noChangeArrowheads="1"/>
          </p:cNvSpPr>
          <p:nvPr/>
        </p:nvSpPr>
        <p:spPr bwMode="auto">
          <a:xfrm>
            <a:off x="1643042" y="3714753"/>
            <a:ext cx="714380" cy="5715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solidFill>
                  <a:srgbClr val="0000FF"/>
                </a:solidFill>
              </a:rPr>
              <a:t>B (10)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81" name="Rectangle 44"/>
          <p:cNvSpPr>
            <a:spLocks noChangeArrowheads="1"/>
          </p:cNvSpPr>
          <p:nvPr/>
        </p:nvSpPr>
        <p:spPr bwMode="auto">
          <a:xfrm>
            <a:off x="3857620" y="3714753"/>
            <a:ext cx="714380" cy="5715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 (40)</a:t>
            </a:r>
            <a:endParaRPr lang="en-US" sz="1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2" name="Rectangle 44"/>
          <p:cNvSpPr>
            <a:spLocks noChangeArrowheads="1"/>
          </p:cNvSpPr>
          <p:nvPr/>
        </p:nvSpPr>
        <p:spPr bwMode="auto">
          <a:xfrm>
            <a:off x="6643702" y="3714753"/>
            <a:ext cx="714380" cy="5715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solidFill>
                  <a:srgbClr val="00B050"/>
                </a:solidFill>
              </a:rPr>
              <a:t>D (85)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83" name="Rectangle 44"/>
          <p:cNvSpPr>
            <a:spLocks noChangeArrowheads="1"/>
          </p:cNvSpPr>
          <p:nvPr/>
        </p:nvSpPr>
        <p:spPr bwMode="auto">
          <a:xfrm>
            <a:off x="7715272" y="3714753"/>
            <a:ext cx="714380" cy="5715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solidFill>
                  <a:srgbClr val="7030A0"/>
                </a:solidFill>
              </a:rPr>
              <a:t>E (90)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14282" y="2214555"/>
            <a:ext cx="1571636" cy="35719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Humnst777 BT" pitchFamily="34" charset="0"/>
                <a:ea typeface="Gulim" pitchFamily="34" charset="-127"/>
              </a:rPr>
              <a:t>L1 miss,</a:t>
            </a:r>
            <a:r>
              <a:rPr kumimoji="1" lang="en-US" altLang="ko-KR" sz="1400" i="0" u="none" strike="noStrike" cap="none" normalizeH="0" dirty="0" smtClean="0">
                <a:ln>
                  <a:noFill/>
                </a:ln>
                <a:solidFill>
                  <a:srgbClr val="0066FF"/>
                </a:solidFill>
                <a:effectLst/>
                <a:latin typeface="Humnst777 BT" pitchFamily="34" charset="0"/>
                <a:ea typeface="Gulim" pitchFamily="34" charset="-127"/>
              </a:rPr>
              <a:t> L2 miss</a:t>
            </a:r>
            <a:endParaRPr kumimoji="1" lang="ko-KR" altLang="en-US" sz="1400" i="0" u="none" strike="noStrike" cap="none" normalizeH="0" baseline="0" dirty="0" smtClean="0">
              <a:ln>
                <a:noFill/>
              </a:ln>
              <a:solidFill>
                <a:srgbClr val="0066FF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cxnSp>
        <p:nvCxnSpPr>
          <p:cNvPr id="85" name="Straight Arrow Connector 84"/>
          <p:cNvCxnSpPr>
            <a:endCxn id="58" idx="0"/>
          </p:cNvCxnSpPr>
          <p:nvPr/>
        </p:nvCxnSpPr>
        <p:spPr bwMode="auto">
          <a:xfrm rot="16200000" flipH="1">
            <a:off x="678629" y="2893216"/>
            <a:ext cx="785818" cy="1428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8" name="Rectangle 87"/>
          <p:cNvSpPr>
            <a:spLocks noChangeArrowheads="1"/>
          </p:cNvSpPr>
          <p:nvPr/>
        </p:nvSpPr>
        <p:spPr bwMode="auto">
          <a:xfrm>
            <a:off x="5000628" y="5286389"/>
            <a:ext cx="2357454" cy="3571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/>
              <a:t>64-entry Reorder Buffer</a:t>
            </a:r>
            <a:endParaRPr lang="en-US" sz="1600" dirty="0"/>
          </a:p>
        </p:txBody>
      </p:sp>
      <p:sp>
        <p:nvSpPr>
          <p:cNvPr id="113" name="Rectangle 112"/>
          <p:cNvSpPr/>
          <p:nvPr/>
        </p:nvSpPr>
        <p:spPr bwMode="auto">
          <a:xfrm>
            <a:off x="4071934" y="3286124"/>
            <a:ext cx="4214842" cy="428628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1857356" y="5857892"/>
            <a:ext cx="5286412" cy="35719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/>
              <a:t>trace item </a:t>
            </a:r>
            <a:r>
              <a:rPr lang="en-US" sz="1600" b="1" dirty="0" smtClean="0">
                <a:solidFill>
                  <a:srgbClr val="7030A0"/>
                </a:solidFill>
              </a:rPr>
              <a:t>E</a:t>
            </a:r>
            <a:r>
              <a:rPr lang="en-US" sz="1600" dirty="0" smtClean="0"/>
              <a:t> has to wait until trace item </a:t>
            </a:r>
            <a:r>
              <a:rPr lang="en-US" sz="1600" b="1" dirty="0" smtClean="0">
                <a:solidFill>
                  <a:srgbClr val="00B050"/>
                </a:solidFill>
              </a:rPr>
              <a:t>D</a:t>
            </a:r>
            <a:r>
              <a:rPr lang="en-US" sz="1600" dirty="0" smtClean="0"/>
              <a:t> gets resolved</a:t>
            </a:r>
            <a:endParaRPr lang="en-US" sz="1600" dirty="0"/>
          </a:p>
        </p:txBody>
      </p:sp>
      <p:cxnSp>
        <p:nvCxnSpPr>
          <p:cNvPr id="87" name="Straight Arrow Connector 86"/>
          <p:cNvCxnSpPr/>
          <p:nvPr/>
        </p:nvCxnSpPr>
        <p:spPr bwMode="auto">
          <a:xfrm rot="10800000">
            <a:off x="7072330" y="3500438"/>
            <a:ext cx="1000132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Rectangle 47"/>
          <p:cNvSpPr/>
          <p:nvPr/>
        </p:nvSpPr>
        <p:spPr bwMode="auto">
          <a:xfrm>
            <a:off x="3786182" y="4643446"/>
            <a:ext cx="714380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/>
                </a:solidFill>
              </a:rPr>
              <a:t>C</a:t>
            </a:r>
            <a:endParaRPr kumimoji="1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umnst777 BT" pitchFamily="34" charset="0"/>
              <a:ea typeface="Gulim" pitchFamily="34" charset="-127"/>
            </a:endParaRPr>
          </a:p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/>
                </a:solidFill>
              </a:rPr>
              <a:t>#40</a:t>
            </a:r>
            <a:endParaRPr kumimoji="1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500562" y="4643446"/>
            <a:ext cx="2071702" cy="57150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…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6572264" y="4643446"/>
            <a:ext cx="714380" cy="571504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umnst777 BT" pitchFamily="34" charset="0"/>
                <a:ea typeface="Gulim" pitchFamily="34" charset="-127"/>
              </a:rPr>
              <a:t>D</a:t>
            </a:r>
          </a:p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/>
                </a:solidFill>
              </a:rPr>
              <a:t>#85</a:t>
            </a:r>
            <a:endParaRPr kumimoji="1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43834" y="4643446"/>
            <a:ext cx="714380" cy="571504"/>
          </a:xfrm>
          <a:prstGeom prst="rect">
            <a:avLst/>
          </a:prstGeom>
          <a:solidFill>
            <a:srgbClr val="7030A0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umnst777 BT" pitchFamily="34" charset="0"/>
                <a:ea typeface="Gulim" pitchFamily="34" charset="-127"/>
              </a:rPr>
              <a:t>E</a:t>
            </a:r>
          </a:p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/>
                </a:solidFill>
              </a:rPr>
              <a:t>#90</a:t>
            </a:r>
            <a:endParaRPr kumimoji="1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286644" y="4643446"/>
            <a:ext cx="347666" cy="57150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…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8358214" y="4643446"/>
            <a:ext cx="347666" cy="57150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…</a:t>
            </a:r>
          </a:p>
        </p:txBody>
      </p:sp>
      <p:sp>
        <p:nvSpPr>
          <p:cNvPr id="43" name="Explosion 1 42"/>
          <p:cNvSpPr/>
          <p:nvPr/>
        </p:nvSpPr>
        <p:spPr bwMode="auto">
          <a:xfrm>
            <a:off x="6286512" y="2714620"/>
            <a:ext cx="2643206" cy="785818"/>
          </a:xfrm>
          <a:prstGeom prst="irregularSeal1">
            <a:avLst/>
          </a:prstGeom>
          <a:solidFill>
            <a:srgbClr val="FF0000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dependency</a:t>
            </a:r>
            <a:endParaRPr kumimoji="1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 rot="5400000">
            <a:off x="643704" y="3500438"/>
            <a:ext cx="570710" cy="7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Accuracy of </a:t>
            </a:r>
            <a:br>
              <a:rPr lang="en-US" sz="3200" dirty="0" smtClean="0"/>
            </a:br>
            <a:r>
              <a:rPr lang="en-US" sz="3200" dirty="0" err="1" smtClean="0"/>
              <a:t>Pairwise</a:t>
            </a:r>
            <a:r>
              <a:rPr lang="en-US" sz="3200" dirty="0" smtClean="0"/>
              <a:t> dependent cache miss model</a:t>
            </a:r>
            <a:br>
              <a:rPr lang="en-US" sz="3200" dirty="0" smtClean="0"/>
            </a:br>
            <a:endParaRPr lang="en-US" sz="3200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285852" y="1714488"/>
          <a:ext cx="650085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2285984" y="2214554"/>
            <a:ext cx="1000132" cy="35719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071934" y="2214554"/>
            <a:ext cx="1000132" cy="35719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Accuracy of </a:t>
            </a:r>
            <a:br>
              <a:rPr lang="en-US" sz="3200" dirty="0" smtClean="0"/>
            </a:br>
            <a:r>
              <a:rPr lang="en-US" sz="3200" dirty="0" err="1" smtClean="0"/>
              <a:t>Pairwise</a:t>
            </a:r>
            <a:r>
              <a:rPr lang="en-US" sz="3200" dirty="0" smtClean="0"/>
              <a:t> dependent cache miss model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2571736" y="5715016"/>
            <a:ext cx="4357718" cy="57150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simulation speedup of 30.7x on average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285720" y="1428736"/>
          <a:ext cx="8501122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Oval 10"/>
          <p:cNvSpPr/>
          <p:nvPr/>
        </p:nvSpPr>
        <p:spPr bwMode="auto">
          <a:xfrm>
            <a:off x="8072462" y="1285860"/>
            <a:ext cx="714380" cy="571504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071802" y="4857760"/>
            <a:ext cx="642942" cy="500066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143372" y="4857760"/>
            <a:ext cx="714380" cy="500066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500430" y="5214950"/>
            <a:ext cx="857256" cy="50006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0000"/>
                </a:solidFill>
              </a:rPr>
              <a:t>why?</a:t>
            </a:r>
            <a:endParaRPr kumimoji="1" 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Dependency issues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L1 </a:t>
            </a:r>
            <a:r>
              <a:rPr lang="en-US" sz="2000" dirty="0" err="1" smtClean="0"/>
              <a:t>dcache</a:t>
            </a:r>
            <a:r>
              <a:rPr lang="en-US" sz="2000" dirty="0" smtClean="0"/>
              <a:t> delayed hits are included in the trace file in addition to the L1 </a:t>
            </a:r>
            <a:r>
              <a:rPr lang="en-US" sz="2000" dirty="0" err="1" smtClean="0"/>
              <a:t>dcache</a:t>
            </a:r>
            <a:r>
              <a:rPr lang="en-US" sz="2000" dirty="0" smtClean="0"/>
              <a:t> misses.</a:t>
            </a:r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500298" y="2428868"/>
            <a:ext cx="35719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 rot="5400000">
            <a:off x="465109" y="4607727"/>
            <a:ext cx="4356924" cy="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2500298" y="3500438"/>
            <a:ext cx="285752" cy="285752"/>
          </a:xfrm>
          <a:prstGeom prst="ellipse">
            <a:avLst/>
          </a:prstGeom>
          <a:solidFill>
            <a:srgbClr val="9E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500298" y="4214818"/>
            <a:ext cx="285752" cy="285752"/>
          </a:xfrm>
          <a:prstGeom prst="ellipse">
            <a:avLst/>
          </a:prstGeom>
          <a:solidFill>
            <a:srgbClr val="9E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500298" y="4714884"/>
            <a:ext cx="285752" cy="285752"/>
          </a:xfrm>
          <a:prstGeom prst="ellipse">
            <a:avLst/>
          </a:prstGeom>
          <a:solidFill>
            <a:srgbClr val="9E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500298" y="5214950"/>
            <a:ext cx="285752" cy="285752"/>
          </a:xfrm>
          <a:prstGeom prst="ellipse">
            <a:avLst/>
          </a:prstGeom>
          <a:solidFill>
            <a:srgbClr val="9E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500298" y="5715016"/>
            <a:ext cx="285752" cy="285752"/>
          </a:xfrm>
          <a:prstGeom prst="ellipse">
            <a:avLst/>
          </a:prstGeom>
          <a:solidFill>
            <a:srgbClr val="9E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500298" y="6143644"/>
            <a:ext cx="285752" cy="285752"/>
          </a:xfrm>
          <a:prstGeom prst="ellipse">
            <a:avLst/>
          </a:prstGeom>
          <a:solidFill>
            <a:srgbClr val="9E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500298" y="2857496"/>
            <a:ext cx="285752" cy="28575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cxnSp>
        <p:nvCxnSpPr>
          <p:cNvPr id="13" name="Straight Connector 12"/>
          <p:cNvCxnSpPr>
            <a:stCxn id="12" idx="7"/>
            <a:endCxn id="12" idx="3"/>
          </p:cNvCxnSpPr>
          <p:nvPr/>
        </p:nvCxnSpPr>
        <p:spPr bwMode="auto">
          <a:xfrm rot="16200000" flipH="1" flipV="1">
            <a:off x="2542145" y="2899343"/>
            <a:ext cx="202058" cy="20205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12" idx="1"/>
            <a:endCxn id="12" idx="5"/>
          </p:cNvCxnSpPr>
          <p:nvPr/>
        </p:nvCxnSpPr>
        <p:spPr bwMode="auto">
          <a:xfrm rot="16200000" flipH="1">
            <a:off x="2542145" y="2899343"/>
            <a:ext cx="202058" cy="20205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ight Brace 14"/>
          <p:cNvSpPr/>
          <p:nvPr/>
        </p:nvSpPr>
        <p:spPr bwMode="auto">
          <a:xfrm>
            <a:off x="2928926" y="3429000"/>
            <a:ext cx="500066" cy="3143272"/>
          </a:xfrm>
          <a:prstGeom prst="rightBrac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500430" y="4857760"/>
            <a:ext cx="1643074" cy="35719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rgbClr val="9E0000"/>
                </a:solidFill>
                <a:effectLst/>
                <a:latin typeface="Humnst777 BT" pitchFamily="34" charset="0"/>
                <a:ea typeface="Gulim" pitchFamily="34" charset="-127"/>
              </a:rPr>
              <a:t>delayed hits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5715008" y="2428868"/>
            <a:ext cx="35719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5400000">
            <a:off x="3679819" y="4607727"/>
            <a:ext cx="4356924" cy="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5715008" y="3500438"/>
            <a:ext cx="285752" cy="285752"/>
          </a:xfrm>
          <a:prstGeom prst="ellipse">
            <a:avLst/>
          </a:prstGeom>
          <a:solidFill>
            <a:srgbClr val="9E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715008" y="4214818"/>
            <a:ext cx="285752" cy="285752"/>
          </a:xfrm>
          <a:prstGeom prst="ellipse">
            <a:avLst/>
          </a:prstGeom>
          <a:solidFill>
            <a:srgbClr val="9E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715008" y="4714884"/>
            <a:ext cx="285752" cy="28575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715008" y="5214950"/>
            <a:ext cx="285752" cy="28575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715008" y="5715016"/>
            <a:ext cx="285752" cy="28575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715008" y="6143644"/>
            <a:ext cx="285752" cy="28575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715008" y="2857496"/>
            <a:ext cx="285752" cy="28575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cxnSp>
        <p:nvCxnSpPr>
          <p:cNvPr id="26" name="Straight Connector 25"/>
          <p:cNvCxnSpPr>
            <a:stCxn id="25" idx="7"/>
            <a:endCxn id="25" idx="3"/>
          </p:cNvCxnSpPr>
          <p:nvPr/>
        </p:nvCxnSpPr>
        <p:spPr bwMode="auto">
          <a:xfrm rot="16200000" flipH="1" flipV="1">
            <a:off x="5756855" y="2899343"/>
            <a:ext cx="202058" cy="20205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25" idx="1"/>
            <a:endCxn id="25" idx="5"/>
          </p:cNvCxnSpPr>
          <p:nvPr/>
        </p:nvCxnSpPr>
        <p:spPr bwMode="auto">
          <a:xfrm rot="16200000" flipH="1">
            <a:off x="5756855" y="2899343"/>
            <a:ext cx="202058" cy="20205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6786578" y="3857628"/>
            <a:ext cx="1643074" cy="35719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rgbClr val="9E0000"/>
                </a:solidFill>
                <a:effectLst/>
                <a:latin typeface="Humnst777 BT" pitchFamily="34" charset="0"/>
                <a:ea typeface="Gulim" pitchFamily="34" charset="-127"/>
              </a:rPr>
              <a:t>delayed hits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571472" y="2428868"/>
            <a:ext cx="1785950" cy="10001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Humnst777 BT" pitchFamily="34" charset="0"/>
                <a:ea typeface="Gulim" pitchFamily="34" charset="-127"/>
              </a:rPr>
              <a:t>with long </a:t>
            </a:r>
          </a:p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Humnst777 BT" pitchFamily="34" charset="0"/>
                <a:ea typeface="Gulim" pitchFamily="34" charset="-127"/>
              </a:rPr>
              <a:t>memory access latencies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6357950" y="2357430"/>
            <a:ext cx="1928826" cy="10001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Humnst777 BT" pitchFamily="34" charset="0"/>
                <a:ea typeface="Gulim" pitchFamily="34" charset="-127"/>
              </a:rPr>
              <a:t>with </a:t>
            </a:r>
            <a:endParaRPr lang="en-US" dirty="0" smtClean="0">
              <a:solidFill>
                <a:srgbClr val="0000FF"/>
              </a:solidFill>
            </a:endParaRPr>
          </a:p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Humnst777 BT" pitchFamily="34" charset="0"/>
                <a:ea typeface="Gulim" pitchFamily="34" charset="-127"/>
              </a:rPr>
              <a:t>perfect L2 cache</a:t>
            </a:r>
          </a:p>
        </p:txBody>
      </p:sp>
      <p:sp>
        <p:nvSpPr>
          <p:cNvPr id="32" name="Right Brace 31"/>
          <p:cNvSpPr/>
          <p:nvPr/>
        </p:nvSpPr>
        <p:spPr bwMode="auto">
          <a:xfrm>
            <a:off x="6286512" y="3500438"/>
            <a:ext cx="428628" cy="1000132"/>
          </a:xfrm>
          <a:prstGeom prst="rightBrac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33" name="Right Brace 32"/>
          <p:cNvSpPr/>
          <p:nvPr/>
        </p:nvSpPr>
        <p:spPr bwMode="auto">
          <a:xfrm>
            <a:off x="6286512" y="4714884"/>
            <a:ext cx="428628" cy="1714512"/>
          </a:xfrm>
          <a:prstGeom prst="rightBrac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786578" y="5429264"/>
            <a:ext cx="1643074" cy="35719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rgbClr val="00823B"/>
                </a:solidFill>
                <a:effectLst/>
                <a:latin typeface="Humnst777 BT" pitchFamily="34" charset="0"/>
                <a:ea typeface="Gulim" pitchFamily="34" charset="-127"/>
              </a:rPr>
              <a:t>cache hits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500430" y="4643446"/>
            <a:ext cx="2714644" cy="71438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 dirty="0" smtClean="0">
                <a:ln>
                  <a:noFill/>
                </a:ln>
                <a:effectLst/>
                <a:latin typeface="Humnst777 BT" pitchFamily="34" charset="0"/>
                <a:ea typeface="Gulim" pitchFamily="34" charset="-127"/>
              </a:rPr>
              <a:t>Subsequent</a:t>
            </a:r>
            <a:r>
              <a:rPr kumimoji="1" lang="en-US" sz="1800" b="0" i="0" u="none" strike="noStrike" cap="none" normalizeH="0" dirty="0" smtClean="0">
                <a:ln>
                  <a:noFill/>
                </a:ln>
                <a:effectLst/>
                <a:latin typeface="Humnst777 BT" pitchFamily="34" charset="0"/>
                <a:ea typeface="Gulim" pitchFamily="34" charset="-127"/>
              </a:rPr>
              <a:t> accesses to the same cache block </a:t>
            </a:r>
            <a:r>
              <a:rPr lang="en-US" dirty="0" smtClean="0"/>
              <a:t> </a:t>
            </a:r>
            <a:r>
              <a:rPr lang="en-US" b="1" dirty="0" smtClean="0"/>
              <a:t>B</a:t>
            </a:r>
            <a:endParaRPr kumimoji="1" lang="en-US" sz="1800" b="1" i="0" u="none" strike="noStrike" cap="none" normalizeH="0" dirty="0" smtClean="0">
              <a:ln>
                <a:noFill/>
              </a:ln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857488" y="2714620"/>
            <a:ext cx="2000264" cy="64294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A L1 </a:t>
            </a:r>
            <a:r>
              <a:rPr kumimoji="1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dcache</a:t>
            </a:r>
            <a:r>
              <a:rPr kumimoji="1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 miss</a:t>
            </a:r>
          </a:p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on cache block </a:t>
            </a:r>
            <a:r>
              <a:rPr lang="en-US" b="1" dirty="0" smtClean="0"/>
              <a:t>B</a:t>
            </a:r>
            <a:endParaRPr kumimoji="1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428596" y="2428868"/>
            <a:ext cx="8501122" cy="2893100"/>
          </a:xfrm>
          <a:prstGeom prst="rect">
            <a:avLst/>
          </a:prstGeom>
          <a:solidFill>
            <a:srgbClr val="000080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latinLnBrk="1">
              <a:spcBef>
                <a:spcPct val="50000"/>
              </a:spcBef>
            </a:pPr>
            <a:endParaRPr kumimoji="1" lang="en-US" sz="2000" dirty="0">
              <a:solidFill>
                <a:schemeClr val="bg1"/>
              </a:solidFill>
              <a:latin typeface="Humnst777 BT"/>
              <a:ea typeface="Gulim" pitchFamily="34" charset="-127"/>
            </a:endParaRPr>
          </a:p>
          <a:p>
            <a:pPr algn="l" latinLnBrk="1">
              <a:spcBef>
                <a:spcPct val="50000"/>
              </a:spcBef>
              <a:buFont typeface="Wingdings" pitchFamily="2" charset="2"/>
              <a:buChar char="¨"/>
            </a:pPr>
            <a:endParaRPr kumimoji="1" lang="en-US" sz="2000" dirty="0" smtClean="0">
              <a:solidFill>
                <a:schemeClr val="bg1"/>
              </a:solidFill>
              <a:latin typeface="Humnst777 BT"/>
              <a:ea typeface="Gulim" pitchFamily="34" charset="-127"/>
            </a:endParaRPr>
          </a:p>
          <a:p>
            <a:pPr algn="l" latinLnBrk="1">
              <a:spcBef>
                <a:spcPct val="50000"/>
              </a:spcBef>
              <a:buFont typeface="Wingdings" pitchFamily="2" charset="2"/>
              <a:buChar char="¨"/>
            </a:pPr>
            <a:r>
              <a:rPr kumimoji="1" lang="en-US" sz="2000" dirty="0" smtClean="0">
                <a:solidFill>
                  <a:schemeClr val="bg1"/>
                </a:solidFill>
                <a:latin typeface="Humnst777 BT"/>
                <a:ea typeface="Gulim" pitchFamily="34" charset="-127"/>
              </a:rPr>
              <a:t> </a:t>
            </a:r>
            <a:r>
              <a:rPr kumimoji="1" lang="en-US" sz="2400" dirty="0" smtClean="0">
                <a:solidFill>
                  <a:schemeClr val="bg1"/>
                </a:solidFill>
                <a:latin typeface="Humnst777 BT"/>
                <a:ea typeface="Gulim" pitchFamily="34" charset="-127"/>
              </a:rPr>
              <a:t>Large CPI errors due to dependencies can be reduced by   considering all potential dependencies between trace items</a:t>
            </a:r>
          </a:p>
          <a:p>
            <a:pPr algn="l" latinLnBrk="1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Humnst777 BT"/>
              </a:rPr>
              <a:t>    </a:t>
            </a:r>
            <a:endParaRPr lang="en-US" sz="2000" dirty="0">
              <a:solidFill>
                <a:schemeClr val="bg1"/>
              </a:solidFill>
              <a:latin typeface="Humnst777 BT"/>
              <a:sym typeface="Wingdings 2" pitchFamily="18" charset="2"/>
            </a:endParaRPr>
          </a:p>
          <a:p>
            <a:pPr algn="l" latinLnBrk="1">
              <a:spcBef>
                <a:spcPct val="50000"/>
              </a:spcBef>
            </a:pPr>
            <a:endParaRPr kumimoji="1" lang="en-US" sz="2400" dirty="0" smtClean="0">
              <a:solidFill>
                <a:schemeClr val="bg1"/>
              </a:solidFill>
              <a:latin typeface="Humnst777 BT"/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9" grpId="0"/>
      <p:bldP spid="30" grpId="0"/>
      <p:bldP spid="31" grpId="0"/>
      <p:bldP spid="32" grpId="0" animBg="1"/>
      <p:bldP spid="33" grpId="0" animBg="1"/>
      <p:bldP spid="34" grpId="0"/>
      <p:bldP spid="35" grpId="0"/>
      <p:bldP spid="37" grpId="1"/>
      <p:bldP spid="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Accuracy of </a:t>
            </a:r>
            <a:br>
              <a:rPr lang="en-US" sz="3200" dirty="0" smtClean="0"/>
            </a:br>
            <a:r>
              <a:rPr lang="en-US" sz="3200" dirty="0" err="1" smtClean="0"/>
              <a:t>Pairwise</a:t>
            </a:r>
            <a:r>
              <a:rPr lang="en-US" sz="3200" dirty="0" smtClean="0"/>
              <a:t> dependent cache miss model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2571736" y="5715016"/>
            <a:ext cx="4357718" cy="57150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/>
              <a:t>simulation speedup of 30.7x on average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285720" y="1428736"/>
          <a:ext cx="8501122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85720" y="1428736"/>
            <a:ext cx="8501122" cy="4924425"/>
          </a:xfrm>
          <a:prstGeom prst="rect">
            <a:avLst/>
          </a:prstGeom>
          <a:solidFill>
            <a:srgbClr val="000080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latinLnBrk="1">
              <a:spcBef>
                <a:spcPct val="50000"/>
              </a:spcBef>
            </a:pPr>
            <a:endParaRPr kumimoji="1" lang="en-US" sz="2000" dirty="0">
              <a:solidFill>
                <a:schemeClr val="bg1"/>
              </a:solidFill>
              <a:latin typeface="Humnst777 BT"/>
              <a:ea typeface="Gulim" pitchFamily="34" charset="-127"/>
            </a:endParaRPr>
          </a:p>
          <a:p>
            <a:pPr algn="l" latinLnBrk="1">
              <a:spcBef>
                <a:spcPct val="50000"/>
              </a:spcBef>
              <a:buFont typeface="Wingdings" pitchFamily="2" charset="2"/>
              <a:buChar char="¨"/>
            </a:pPr>
            <a:endParaRPr kumimoji="1" lang="en-US" sz="2000" dirty="0" smtClean="0">
              <a:solidFill>
                <a:schemeClr val="bg1"/>
              </a:solidFill>
              <a:latin typeface="Humnst777 BT"/>
              <a:ea typeface="Gulim" pitchFamily="34" charset="-127"/>
            </a:endParaRPr>
          </a:p>
          <a:p>
            <a:pPr algn="l" latinLnBrk="1">
              <a:spcBef>
                <a:spcPct val="50000"/>
              </a:spcBef>
              <a:buFont typeface="Wingdings" pitchFamily="2" charset="2"/>
              <a:buChar char="¨"/>
            </a:pPr>
            <a:endParaRPr kumimoji="1" lang="en-US" sz="2000" dirty="0" smtClean="0">
              <a:solidFill>
                <a:schemeClr val="bg1"/>
              </a:solidFill>
              <a:latin typeface="Humnst777 BT"/>
              <a:ea typeface="Gulim" pitchFamily="34" charset="-127"/>
            </a:endParaRPr>
          </a:p>
          <a:p>
            <a:pPr algn="l" latinLnBrk="1">
              <a:spcBef>
                <a:spcPct val="50000"/>
              </a:spcBef>
              <a:buFont typeface="Wingdings" pitchFamily="2" charset="2"/>
              <a:buChar char="¨"/>
            </a:pPr>
            <a:endParaRPr kumimoji="1" lang="en-US" sz="2000" dirty="0" smtClean="0">
              <a:solidFill>
                <a:schemeClr val="bg1"/>
              </a:solidFill>
              <a:latin typeface="Humnst777 BT"/>
              <a:ea typeface="Gulim" pitchFamily="34" charset="-127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¨"/>
            </a:pPr>
            <a:r>
              <a:rPr kumimoji="1" lang="en-US" sz="2000" dirty="0" smtClean="0">
                <a:solidFill>
                  <a:schemeClr val="bg1"/>
                </a:solidFill>
                <a:latin typeface="Humnst777 BT"/>
                <a:ea typeface="Gulim" pitchFamily="34" charset="-127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Humnst777 BT"/>
              </a:rPr>
              <a:t>Can we apply </a:t>
            </a:r>
            <a:r>
              <a:rPr lang="en-US" sz="2400" dirty="0" err="1" smtClean="0">
                <a:solidFill>
                  <a:schemeClr val="bg1"/>
                </a:solidFill>
                <a:latin typeface="Humnst777 BT"/>
              </a:rPr>
              <a:t>pairwise</a:t>
            </a:r>
            <a:r>
              <a:rPr lang="en-US" sz="2400" dirty="0" smtClean="0">
                <a:solidFill>
                  <a:schemeClr val="bg1"/>
                </a:solidFill>
                <a:latin typeface="Humnst777 BT"/>
              </a:rPr>
              <a:t> dependent cache miss model to a </a:t>
            </a:r>
            <a:r>
              <a:rPr lang="en-US" sz="2400" dirty="0" err="1" smtClean="0">
                <a:solidFill>
                  <a:schemeClr val="bg1"/>
                </a:solidFill>
                <a:latin typeface="Humnst777 BT"/>
              </a:rPr>
              <a:t>multicore</a:t>
            </a:r>
            <a:r>
              <a:rPr lang="en-US" sz="2400" dirty="0" smtClean="0">
                <a:solidFill>
                  <a:schemeClr val="bg1"/>
                </a:solidFill>
                <a:latin typeface="Humnst777 BT"/>
              </a:rPr>
              <a:t> system simulation?</a:t>
            </a:r>
          </a:p>
          <a:p>
            <a:pPr>
              <a:spcBef>
                <a:spcPct val="50000"/>
              </a:spcBef>
              <a:buFont typeface="Wingdings" pitchFamily="2" charset="2"/>
              <a:buChar char="¨"/>
            </a:pPr>
            <a:r>
              <a:rPr lang="en-US" sz="2400" dirty="0" smtClean="0">
                <a:solidFill>
                  <a:schemeClr val="bg1"/>
                </a:solidFill>
                <a:latin typeface="Humnst777 BT"/>
              </a:rPr>
              <a:t> Two important questions need to be answered</a:t>
            </a:r>
            <a:endParaRPr kumimoji="1" lang="en-US" sz="2400" dirty="0" smtClean="0">
              <a:solidFill>
                <a:schemeClr val="bg1"/>
              </a:solidFill>
              <a:latin typeface="Humnst777 BT"/>
              <a:ea typeface="Gulim" pitchFamily="34" charset="-127"/>
            </a:endParaRPr>
          </a:p>
          <a:p>
            <a:pPr algn="l" latinLnBrk="1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Humnst777 BT"/>
              </a:rPr>
              <a:t>   </a:t>
            </a:r>
          </a:p>
          <a:p>
            <a:pPr algn="l" latinLnBrk="1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Humnst777 BT"/>
              </a:rPr>
              <a:t> </a:t>
            </a:r>
            <a:endParaRPr lang="en-US" sz="2000" dirty="0">
              <a:solidFill>
                <a:schemeClr val="bg1"/>
              </a:solidFill>
              <a:latin typeface="Humnst777 BT"/>
              <a:sym typeface="Wingdings 2" pitchFamily="18" charset="2"/>
            </a:endParaRPr>
          </a:p>
          <a:p>
            <a:pPr algn="l" latinLnBrk="1">
              <a:spcBef>
                <a:spcPct val="50000"/>
              </a:spcBef>
            </a:pPr>
            <a:endParaRPr kumimoji="1" lang="en-US" sz="2400" dirty="0" smtClean="0">
              <a:solidFill>
                <a:schemeClr val="bg1"/>
              </a:solidFill>
              <a:latin typeface="Humnst777 BT"/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 smtClean="0"/>
              <a:t>Does our model preserve a processor’s dynamic behavior?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357298"/>
            <a:ext cx="8329642" cy="5214974"/>
          </a:xfrm>
        </p:spPr>
        <p:txBody>
          <a:bodyPr/>
          <a:lstStyle/>
          <a:p>
            <a:r>
              <a:rPr lang="en-US" sz="2000" dirty="0" smtClean="0"/>
              <a:t>Can the model predict how shared resources (e.g., L2 </a:t>
            </a:r>
            <a:r>
              <a:rPr lang="en-US" sz="2000" dirty="0" err="1" smtClean="0"/>
              <a:t>cahce</a:t>
            </a:r>
            <a:r>
              <a:rPr lang="en-US" sz="2000" dirty="0" smtClean="0"/>
              <a:t>) are temporally used by multiple superscalar cores?</a:t>
            </a:r>
            <a:br>
              <a:rPr lang="en-US" sz="2000" dirty="0" smtClean="0"/>
            </a:b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All six benchmarks showed at least 93.5% similarity</a:t>
            </a:r>
          </a:p>
          <a:p>
            <a:endParaRPr lang="en-US" sz="2000" dirty="0" smtClean="0"/>
          </a:p>
        </p:txBody>
      </p:sp>
      <p:graphicFrame>
        <p:nvGraphicFramePr>
          <p:cNvPr id="5" name="Chart 4"/>
          <p:cNvGraphicFramePr/>
          <p:nvPr/>
        </p:nvGraphicFramePr>
        <p:xfrm>
          <a:off x="571472" y="2143116"/>
          <a:ext cx="8143932" cy="3800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l 5"/>
          <p:cNvSpPr/>
          <p:nvPr/>
        </p:nvSpPr>
        <p:spPr bwMode="auto">
          <a:xfrm>
            <a:off x="3786182" y="3786190"/>
            <a:ext cx="2928958" cy="642942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umnst777 BT" pitchFamily="34" charset="0"/>
                <a:ea typeface="Gulim" pitchFamily="34" charset="-127"/>
              </a:rPr>
              <a:t>93.5% similarity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 smtClean="0"/>
              <a:t>Can the model accurately project </a:t>
            </a:r>
            <a:br>
              <a:rPr lang="en-US" altLang="ko-KR" sz="3200" dirty="0" smtClean="0"/>
            </a:br>
            <a:r>
              <a:rPr lang="en-US" altLang="ko-KR" sz="3200" dirty="0" smtClean="0"/>
              <a:t>the relative performance?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972072"/>
          </a:xfrm>
        </p:spPr>
        <p:txBody>
          <a:bodyPr/>
          <a:lstStyle/>
          <a:p>
            <a:r>
              <a:rPr lang="en-US" sz="2000" dirty="0" smtClean="0"/>
              <a:t>Given the baseline configuration, can the </a:t>
            </a:r>
            <a:r>
              <a:rPr lang="en-US" sz="2000" dirty="0" err="1" smtClean="0"/>
              <a:t>pairwise</a:t>
            </a:r>
            <a:r>
              <a:rPr lang="en-US" sz="2000" dirty="0" smtClean="0"/>
              <a:t> dependent cache miss model accurately project the performance of different configurations compared to the baseline configuration?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Conf. 1: Larger L2 cache</a:t>
            </a:r>
          </a:p>
          <a:p>
            <a:r>
              <a:rPr lang="en-US" sz="2000" dirty="0" smtClean="0"/>
              <a:t>Conf. 2: Smaller L2 cache</a:t>
            </a:r>
          </a:p>
          <a:p>
            <a:r>
              <a:rPr lang="en-US" sz="2000" dirty="0" smtClean="0"/>
              <a:t>Conf. 3: Faster memory</a:t>
            </a:r>
          </a:p>
          <a:p>
            <a:r>
              <a:rPr lang="en-US" sz="2000" dirty="0" smtClean="0"/>
              <a:t>Conf. 4: Slower memory</a:t>
            </a:r>
          </a:p>
          <a:p>
            <a:r>
              <a:rPr lang="en-US" sz="2000" dirty="0" smtClean="0"/>
              <a:t>Conf. 5: Slower L2 cache</a:t>
            </a:r>
          </a:p>
          <a:p>
            <a:endParaRPr lang="en-US" sz="160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142976" y="3143248"/>
          <a:ext cx="6786608" cy="7416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11317"/>
                <a:gridCol w="1035252"/>
                <a:gridCol w="1046735"/>
                <a:gridCol w="1023769"/>
                <a:gridCol w="1035252"/>
                <a:gridCol w="1334283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Conf.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Conf.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Conf.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Conf.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Conf.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Avg. error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1.2%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2.0%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2.0%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2.0%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1.7%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Conclusions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Introduced three strategies using filtered traces to predict superscalar processor performance from traces</a:t>
            </a:r>
          </a:p>
          <a:p>
            <a:endParaRPr lang="en-US" sz="2000" dirty="0" smtClean="0"/>
          </a:p>
          <a:p>
            <a:r>
              <a:rPr lang="en-US" sz="2000" dirty="0" err="1" smtClean="0">
                <a:solidFill>
                  <a:srgbClr val="0000FF"/>
                </a:solidFill>
              </a:rPr>
              <a:t>Pairwise</a:t>
            </a:r>
            <a:r>
              <a:rPr lang="en-US" sz="2000" dirty="0" smtClean="0">
                <a:solidFill>
                  <a:srgbClr val="0000FF"/>
                </a:solidFill>
              </a:rPr>
              <a:t> dependent cache miss model </a:t>
            </a:r>
            <a:r>
              <a:rPr lang="en-US" sz="2000" dirty="0" smtClean="0"/>
              <a:t>is the best among the three</a:t>
            </a:r>
          </a:p>
          <a:p>
            <a:pPr lvl="1"/>
            <a:r>
              <a:rPr lang="en-US" sz="1600" dirty="0" smtClean="0"/>
              <a:t>Can accurately predict superscalar processor performance (4.8% RMS error)</a:t>
            </a:r>
          </a:p>
          <a:p>
            <a:pPr lvl="1"/>
            <a:r>
              <a:rPr lang="en-US" sz="1600" dirty="0" smtClean="0"/>
              <a:t>Simulation speedup of 30.7</a:t>
            </a:r>
            <a:r>
              <a:rPr lang="en-US" sz="1600" dirty="0" smtClean="0">
                <a:latin typeface="Arial"/>
                <a:cs typeface="Arial"/>
              </a:rPr>
              <a:t>x</a:t>
            </a:r>
            <a:r>
              <a:rPr lang="en-US" sz="1600" dirty="0" smtClean="0"/>
              <a:t> on average when running spec2k benchmark suite in our current implementation</a:t>
            </a:r>
          </a:p>
          <a:p>
            <a:endParaRPr lang="en-US" dirty="0" smtClean="0"/>
          </a:p>
          <a:p>
            <a:r>
              <a:rPr lang="en-US" sz="2000" dirty="0" smtClean="0"/>
              <a:t>Our model is amenable for use in </a:t>
            </a:r>
            <a:r>
              <a:rPr lang="en-US" sz="2000" dirty="0" err="1" smtClean="0"/>
              <a:t>multicore</a:t>
            </a:r>
            <a:r>
              <a:rPr lang="en-US" sz="2000" dirty="0" smtClean="0"/>
              <a:t> simulations targeting </a:t>
            </a:r>
            <a:r>
              <a:rPr lang="en-US" sz="2000" dirty="0" err="1" smtClean="0"/>
              <a:t>multiprogrammed</a:t>
            </a:r>
            <a:r>
              <a:rPr lang="en-US" sz="2000" dirty="0" smtClean="0"/>
              <a:t> workloads.</a:t>
            </a:r>
          </a:p>
          <a:p>
            <a:pPr lvl="1"/>
            <a:r>
              <a:rPr lang="en-US" dirty="0" smtClean="0"/>
              <a:t>Preserves processor cores' dynamic resource usage behaviors</a:t>
            </a:r>
          </a:p>
          <a:p>
            <a:pPr lvl="1"/>
            <a:r>
              <a:rPr lang="en-US" dirty="0" smtClean="0"/>
              <a:t>Predicts relative performance with precision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Motivation</a:t>
            </a:r>
            <a:endParaRPr lang="en-US" dirty="0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85860"/>
            <a:ext cx="8569325" cy="4857783"/>
          </a:xfrm>
        </p:spPr>
        <p:txBody>
          <a:bodyPr/>
          <a:lstStyle/>
          <a:p>
            <a:r>
              <a:rPr lang="en-US" sz="2000" dirty="0" smtClean="0"/>
              <a:t>How to simulate the dynamic behavior of superscalar processor?</a:t>
            </a:r>
          </a:p>
          <a:p>
            <a:pPr lvl="1"/>
            <a:r>
              <a:rPr lang="en-US" dirty="0" smtClean="0"/>
              <a:t>Execution-driven simulation </a:t>
            </a:r>
          </a:p>
          <a:p>
            <a:pPr lvl="1"/>
            <a:r>
              <a:rPr lang="en-US" dirty="0" smtClean="0"/>
              <a:t>Trace-driven simulation with full trace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Trace-driven simulation with filtered trace?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Use timing-aware L1 filtered traces to predict a core’s dynamic behavior</a:t>
            </a:r>
          </a:p>
          <a:p>
            <a:pPr lvl="1"/>
            <a:endParaRPr lang="en-US" sz="16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Goal: </a:t>
            </a:r>
          </a:p>
          <a:p>
            <a:pPr lvl="1"/>
            <a:r>
              <a:rPr lang="en-US" altLang="ko-KR" dirty="0" smtClean="0"/>
              <a:t>Accurate trace-driven simulation using storage efficient filtered traces</a:t>
            </a:r>
          </a:p>
          <a:p>
            <a:pPr lvl="2"/>
            <a:r>
              <a:rPr lang="en-US" altLang="ko-KR" dirty="0" smtClean="0"/>
              <a:t>Perfect branch prediction and instruction cache is used</a:t>
            </a:r>
          </a:p>
          <a:p>
            <a:pPr lvl="1"/>
            <a:r>
              <a:rPr lang="en-US" altLang="ko-KR" dirty="0" smtClean="0"/>
              <a:t>Form a baseline study of </a:t>
            </a:r>
            <a:r>
              <a:rPr lang="en-US" altLang="ko-KR" dirty="0" err="1" smtClean="0"/>
              <a:t>multicore</a:t>
            </a:r>
            <a:r>
              <a:rPr lang="en-US" altLang="ko-KR" dirty="0" smtClean="0"/>
              <a:t> simulation at an early design stage using traces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571472" y="3500438"/>
            <a:ext cx="8072494" cy="20002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 sz="3600" dirty="0" smtClean="0"/>
          </a:p>
          <a:p>
            <a:pPr algn="ctr">
              <a:buFont typeface="Wingdings" pitchFamily="2" charset="2"/>
              <a:buNone/>
            </a:pPr>
            <a:endParaRPr lang="en-US" sz="3600" dirty="0" smtClean="0"/>
          </a:p>
          <a:p>
            <a:pPr algn="ctr">
              <a:buFont typeface="Wingdings" pitchFamily="2" charset="2"/>
              <a:buNone/>
            </a:pPr>
            <a:r>
              <a:rPr lang="en-US" sz="3600" dirty="0" smtClean="0"/>
              <a:t>Questions ?</a:t>
            </a:r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/>
          <a:lstStyle/>
          <a:p>
            <a:pPr algn="ctr"/>
            <a:r>
              <a:rPr lang="en-US" sz="3200" dirty="0" smtClean="0"/>
              <a:t>Accurately Approximating Superscalar </a:t>
            </a:r>
            <a:br>
              <a:rPr lang="en-US" sz="3200" dirty="0" smtClean="0"/>
            </a:br>
            <a:r>
              <a:rPr lang="en-US" sz="3200" dirty="0" smtClean="0"/>
              <a:t>Processor Performance from Traces</a:t>
            </a:r>
            <a:br>
              <a:rPr lang="en-US" sz="3200" dirty="0" smtClean="0"/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/>
          <a:lstStyle/>
          <a:p>
            <a:r>
              <a:rPr lang="en-US" altLang="ko-KR" sz="2000" dirty="0" smtClean="0"/>
              <a:t>Three trace-driven simulation models with L1 filtered traces</a:t>
            </a:r>
          </a:p>
          <a:p>
            <a:pPr lvl="1"/>
            <a:r>
              <a:rPr lang="en-US" altLang="ko-KR" sz="1600" dirty="0" smtClean="0"/>
              <a:t>L1 filtered traces are generated with perfect L2 cache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Model 1: Isolated Cache Miss Model (</a:t>
            </a:r>
            <a:r>
              <a:rPr lang="en-US" altLang="ko-KR" sz="2000" dirty="0" err="1" smtClean="0"/>
              <a:t>IsoCMM</a:t>
            </a:r>
            <a:r>
              <a:rPr lang="en-US" altLang="ko-KR" sz="2000" dirty="0" smtClean="0"/>
              <a:t>)</a:t>
            </a:r>
          </a:p>
          <a:p>
            <a:pPr lvl="1"/>
            <a:r>
              <a:rPr lang="en-US" altLang="ko-KR" sz="1600" dirty="0" smtClean="0"/>
              <a:t>No MLP (Memory Level Parallelism)</a:t>
            </a:r>
          </a:p>
          <a:p>
            <a:pPr lvl="1"/>
            <a:r>
              <a:rPr lang="en-US" altLang="ko-KR" sz="1600" dirty="0" smtClean="0"/>
              <a:t>Assume every L1 </a:t>
            </a:r>
            <a:r>
              <a:rPr lang="en-US" altLang="ko-KR" sz="1600" dirty="0" err="1" smtClean="0"/>
              <a:t>dcache</a:t>
            </a:r>
            <a:r>
              <a:rPr lang="en-US" altLang="ko-KR" sz="1600" dirty="0" smtClean="0"/>
              <a:t> miss is isolated</a:t>
            </a:r>
          </a:p>
          <a:p>
            <a:pPr lvl="1"/>
            <a:r>
              <a:rPr lang="en-US" altLang="ko-KR" sz="1600" dirty="0" smtClean="0"/>
              <a:t>Pessimistic when scheduling trace items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Model 2: Independent Cache Miss Model (</a:t>
            </a:r>
            <a:r>
              <a:rPr lang="en-US" altLang="ko-KR" sz="2000" dirty="0" err="1" smtClean="0"/>
              <a:t>IndepCMM</a:t>
            </a:r>
            <a:r>
              <a:rPr lang="en-US" altLang="ko-KR" sz="2000" dirty="0" smtClean="0"/>
              <a:t>)</a:t>
            </a:r>
          </a:p>
          <a:p>
            <a:pPr lvl="1"/>
            <a:r>
              <a:rPr lang="en-US" altLang="ko-KR" sz="1600" dirty="0" smtClean="0"/>
              <a:t>MLP</a:t>
            </a:r>
          </a:p>
          <a:p>
            <a:pPr lvl="1"/>
            <a:r>
              <a:rPr lang="en-US" altLang="ko-KR" sz="1600" dirty="0" smtClean="0"/>
              <a:t>Assume every L1 </a:t>
            </a:r>
            <a:r>
              <a:rPr lang="en-US" altLang="ko-KR" sz="1600" dirty="0" err="1" smtClean="0"/>
              <a:t>dcache</a:t>
            </a:r>
            <a:r>
              <a:rPr lang="en-US" altLang="ko-KR" sz="1600" dirty="0" smtClean="0"/>
              <a:t> miss is independent</a:t>
            </a:r>
          </a:p>
          <a:p>
            <a:pPr lvl="1"/>
            <a:r>
              <a:rPr lang="en-US" altLang="ko-KR" sz="1600" dirty="0" smtClean="0"/>
              <a:t>Optimistic when scheduling trace items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Model 3: </a:t>
            </a:r>
            <a:r>
              <a:rPr lang="en-US" altLang="ko-KR" sz="2000" dirty="0" err="1" smtClean="0"/>
              <a:t>Pairwise</a:t>
            </a:r>
            <a:r>
              <a:rPr lang="en-US" altLang="ko-KR" sz="2000" dirty="0" smtClean="0"/>
              <a:t> Dependent Cache Miss Model (</a:t>
            </a:r>
            <a:r>
              <a:rPr lang="en-US" altLang="ko-KR" sz="2000" dirty="0" err="1" smtClean="0"/>
              <a:t>PDepCMM</a:t>
            </a:r>
            <a:r>
              <a:rPr lang="en-US" altLang="ko-KR" sz="2000" dirty="0" smtClean="0"/>
              <a:t>)</a:t>
            </a:r>
          </a:p>
          <a:p>
            <a:pPr lvl="1"/>
            <a:r>
              <a:rPr lang="en-US" altLang="ko-KR" sz="1600" dirty="0" smtClean="0"/>
              <a:t>MLP</a:t>
            </a:r>
          </a:p>
          <a:p>
            <a:pPr lvl="1"/>
            <a:r>
              <a:rPr lang="en-US" altLang="ko-KR" sz="1600" dirty="0" smtClean="0"/>
              <a:t>Built on top of independent cache miss model</a:t>
            </a:r>
          </a:p>
          <a:p>
            <a:pPr lvl="1"/>
            <a:r>
              <a:rPr lang="en-US" altLang="ko-KR" sz="1600" dirty="0" smtClean="0"/>
              <a:t>Honors dependency between trace items </a:t>
            </a:r>
          </a:p>
          <a:p>
            <a:pPr lvl="1"/>
            <a:endParaRPr lang="en-US" altLang="ko-KR" sz="2000" dirty="0" smtClean="0"/>
          </a:p>
        </p:txBody>
      </p:sp>
      <p:sp>
        <p:nvSpPr>
          <p:cNvPr id="9" name="Rectangle 8"/>
          <p:cNvSpPr/>
          <p:nvPr/>
        </p:nvSpPr>
        <p:spPr bwMode="auto">
          <a:xfrm>
            <a:off x="714348" y="2214554"/>
            <a:ext cx="5643602" cy="1571636"/>
          </a:xfrm>
          <a:prstGeom prst="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14348" y="3786190"/>
            <a:ext cx="6572296" cy="1500198"/>
          </a:xfrm>
          <a:prstGeom prst="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14348" y="5286364"/>
            <a:ext cx="7286676" cy="1428784"/>
          </a:xfrm>
          <a:prstGeom prst="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214414" y="3000372"/>
            <a:ext cx="857256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4" name="Straight Connector 23"/>
          <p:cNvCxnSpPr/>
          <p:nvPr/>
        </p:nvCxnSpPr>
        <p:spPr bwMode="auto">
          <a:xfrm>
            <a:off x="4143372" y="3286124"/>
            <a:ext cx="857256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5" name="Straight Connector 24"/>
          <p:cNvCxnSpPr/>
          <p:nvPr/>
        </p:nvCxnSpPr>
        <p:spPr bwMode="auto">
          <a:xfrm>
            <a:off x="1214414" y="3571876"/>
            <a:ext cx="107157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7" name="Straight Connector 26"/>
          <p:cNvCxnSpPr/>
          <p:nvPr/>
        </p:nvCxnSpPr>
        <p:spPr bwMode="auto">
          <a:xfrm>
            <a:off x="1214414" y="4570420"/>
            <a:ext cx="500066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9" name="Straight Connector 28"/>
          <p:cNvCxnSpPr/>
          <p:nvPr/>
        </p:nvCxnSpPr>
        <p:spPr bwMode="auto">
          <a:xfrm>
            <a:off x="4143372" y="4856172"/>
            <a:ext cx="1357322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1" name="Straight Connector 30"/>
          <p:cNvCxnSpPr/>
          <p:nvPr/>
        </p:nvCxnSpPr>
        <p:spPr bwMode="auto">
          <a:xfrm>
            <a:off x="1214414" y="5141924"/>
            <a:ext cx="107157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3" name="Straight Connector 32"/>
          <p:cNvCxnSpPr/>
          <p:nvPr/>
        </p:nvCxnSpPr>
        <p:spPr bwMode="auto">
          <a:xfrm>
            <a:off x="1214414" y="6072206"/>
            <a:ext cx="500066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4" name="Straight Connector 33"/>
          <p:cNvCxnSpPr/>
          <p:nvPr/>
        </p:nvCxnSpPr>
        <p:spPr bwMode="auto">
          <a:xfrm>
            <a:off x="2643174" y="6357958"/>
            <a:ext cx="3000396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6" name="Straight Connector 35"/>
          <p:cNvCxnSpPr/>
          <p:nvPr/>
        </p:nvCxnSpPr>
        <p:spPr bwMode="auto">
          <a:xfrm>
            <a:off x="1928794" y="6643710"/>
            <a:ext cx="1214446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74638"/>
            <a:ext cx="8429684" cy="1143000"/>
          </a:xfrm>
        </p:spPr>
        <p:txBody>
          <a:bodyPr/>
          <a:lstStyle/>
          <a:p>
            <a:r>
              <a:rPr lang="en-US" dirty="0" smtClean="0"/>
              <a:t>Isolated cache miss model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85860"/>
            <a:ext cx="8569325" cy="5214974"/>
          </a:xfrm>
        </p:spPr>
        <p:txBody>
          <a:bodyPr/>
          <a:lstStyle/>
          <a:p>
            <a:r>
              <a:rPr lang="en-US" sz="2000" dirty="0" smtClean="0"/>
              <a:t>Sequentially process each trace item</a:t>
            </a:r>
          </a:p>
          <a:p>
            <a:pPr lvl="1"/>
            <a:r>
              <a:rPr lang="en-US" sz="1600" dirty="0" smtClean="0"/>
              <a:t>Update statistics and access L2 cache</a:t>
            </a:r>
          </a:p>
          <a:p>
            <a:r>
              <a:rPr lang="en-US" sz="2000" dirty="0" smtClean="0"/>
              <a:t>If L2 cache miss occurs, return the estimated impact of L2 cache miss to the program execution time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 smtClean="0"/>
          </a:p>
          <a:p>
            <a:r>
              <a:rPr lang="en-US" sz="2000" dirty="0" smtClean="0"/>
              <a:t>Real impact of L2 cache miss on address </a:t>
            </a:r>
            <a:r>
              <a:rPr lang="en-US" sz="2000" b="1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/>
              <a:t> to the program execution time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run</a:t>
            </a:r>
            <a:r>
              <a:rPr lang="en-US" baseline="-25000" dirty="0" smtClean="0"/>
              <a:t> 2</a:t>
            </a:r>
            <a:r>
              <a:rPr lang="en-US" dirty="0" smtClean="0"/>
              <a:t> –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run</a:t>
            </a:r>
            <a:r>
              <a:rPr lang="en-US" baseline="-25000" dirty="0" smtClean="0"/>
              <a:t> 1 </a:t>
            </a:r>
          </a:p>
          <a:p>
            <a:pPr lvl="1"/>
            <a:r>
              <a:rPr lang="en-US" dirty="0" smtClean="0">
                <a:cs typeface="Times New Roman"/>
              </a:rPr>
              <a:t>smaller than memory access latency</a:t>
            </a:r>
          </a:p>
          <a:p>
            <a:pPr lvl="1"/>
            <a:endParaRPr lang="en-US" dirty="0" smtClean="0"/>
          </a:p>
          <a:p>
            <a:endParaRPr lang="en-US" altLang="ko-KR" sz="2000" dirty="0" smtClean="0"/>
          </a:p>
          <a:p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1571604" y="4500570"/>
            <a:ext cx="6643734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Rectangle 44"/>
          <p:cNvSpPr>
            <a:spLocks noChangeArrowheads="1"/>
          </p:cNvSpPr>
          <p:nvPr/>
        </p:nvSpPr>
        <p:spPr bwMode="auto">
          <a:xfrm>
            <a:off x="785786" y="3143248"/>
            <a:ext cx="714380" cy="571504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run 1</a:t>
            </a:r>
            <a:endParaRPr lang="en-US" dirty="0"/>
          </a:p>
        </p:txBody>
      </p:sp>
      <p:sp>
        <p:nvSpPr>
          <p:cNvPr id="7" name="Rectangle 44"/>
          <p:cNvSpPr>
            <a:spLocks noChangeArrowheads="1"/>
          </p:cNvSpPr>
          <p:nvPr/>
        </p:nvSpPr>
        <p:spPr bwMode="auto">
          <a:xfrm>
            <a:off x="785786" y="4214818"/>
            <a:ext cx="714380" cy="571504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run 2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 bwMode="auto">
          <a:xfrm>
            <a:off x="1785918" y="4357694"/>
            <a:ext cx="285752" cy="285752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500298" y="4357694"/>
            <a:ext cx="285752" cy="285752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3286116" y="4357694"/>
            <a:ext cx="285752" cy="285752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429256" y="4357694"/>
            <a:ext cx="285752" cy="285752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286512" y="4357694"/>
            <a:ext cx="285752" cy="285752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357686" y="4357694"/>
            <a:ext cx="285752" cy="28575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cxnSp>
        <p:nvCxnSpPr>
          <p:cNvPr id="19" name="Straight Connector 18"/>
          <p:cNvCxnSpPr>
            <a:stCxn id="18" idx="7"/>
            <a:endCxn id="18" idx="3"/>
          </p:cNvCxnSpPr>
          <p:nvPr/>
        </p:nvCxnSpPr>
        <p:spPr bwMode="auto">
          <a:xfrm rot="16200000" flipH="1" flipV="1">
            <a:off x="4399533" y="4399541"/>
            <a:ext cx="202058" cy="20205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8" idx="1"/>
            <a:endCxn id="18" idx="5"/>
          </p:cNvCxnSpPr>
          <p:nvPr/>
        </p:nvCxnSpPr>
        <p:spPr bwMode="auto">
          <a:xfrm rot="16200000" flipH="1">
            <a:off x="4399533" y="4399541"/>
            <a:ext cx="202058" cy="20205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4357686" y="4643446"/>
            <a:ext cx="285752" cy="35719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umnst777 BT" pitchFamily="34" charset="0"/>
                <a:ea typeface="Gulim" pitchFamily="34" charset="-127"/>
              </a:rPr>
              <a:t>A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rot="10800000" flipV="1">
            <a:off x="1968846" y="2928932"/>
            <a:ext cx="460020" cy="3885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1857356" y="2643182"/>
            <a:ext cx="1428760" cy="35719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Humnst777 BT" pitchFamily="34" charset="0"/>
                <a:ea typeface="Gulim" pitchFamily="34" charset="-127"/>
              </a:rPr>
              <a:t>L1 miss,</a:t>
            </a:r>
            <a:r>
              <a:rPr kumimoji="1" lang="en-US" altLang="ko-KR" sz="1400" i="0" u="none" strike="noStrike" cap="none" normalizeH="0" dirty="0" smtClean="0">
                <a:ln>
                  <a:noFill/>
                </a:ln>
                <a:solidFill>
                  <a:srgbClr val="0066FF"/>
                </a:solidFill>
                <a:effectLst/>
                <a:latin typeface="Humnst777 BT" pitchFamily="34" charset="0"/>
                <a:ea typeface="Gulim" pitchFamily="34" charset="-127"/>
              </a:rPr>
              <a:t> L2 hit</a:t>
            </a:r>
            <a:endParaRPr kumimoji="1" lang="ko-KR" altLang="en-US" sz="1400" i="0" u="none" strike="noStrike" cap="none" normalizeH="0" baseline="0" dirty="0" smtClean="0">
              <a:ln>
                <a:noFill/>
              </a:ln>
              <a:solidFill>
                <a:srgbClr val="0066FF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rot="5400000">
            <a:off x="4530154" y="4000504"/>
            <a:ext cx="399037" cy="3990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66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4357686" y="3714752"/>
            <a:ext cx="1571636" cy="35719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Humnst777 BT" pitchFamily="34" charset="0"/>
                <a:ea typeface="Gulim" pitchFamily="34" charset="-127"/>
              </a:rPr>
              <a:t>L1 miss,</a:t>
            </a:r>
            <a:r>
              <a:rPr kumimoji="1" lang="en-US" altLang="ko-KR" sz="1400" i="0" u="none" strike="noStrike" cap="none" normalizeH="0" dirty="0" smtClean="0">
                <a:ln>
                  <a:noFill/>
                </a:ln>
                <a:solidFill>
                  <a:srgbClr val="0066FF"/>
                </a:solidFill>
                <a:effectLst/>
                <a:latin typeface="Humnst777 BT" pitchFamily="34" charset="0"/>
                <a:ea typeface="Gulim" pitchFamily="34" charset="-127"/>
              </a:rPr>
              <a:t> L2 miss</a:t>
            </a:r>
            <a:endParaRPr kumimoji="1" lang="ko-KR" altLang="en-US" sz="1400" i="0" u="none" strike="noStrike" cap="none" normalizeH="0" baseline="0" dirty="0" smtClean="0">
              <a:ln>
                <a:noFill/>
              </a:ln>
              <a:solidFill>
                <a:srgbClr val="0066FF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 rot="5400000">
            <a:off x="6358744" y="4071942"/>
            <a:ext cx="1999470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rot="5400000">
            <a:off x="7215205" y="4071148"/>
            <a:ext cx="1999470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7358082" y="4857760"/>
            <a:ext cx="85725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1" name="Down Arrow 30"/>
          <p:cNvSpPr/>
          <p:nvPr/>
        </p:nvSpPr>
        <p:spPr bwMode="auto">
          <a:xfrm>
            <a:off x="7786710" y="4357694"/>
            <a:ext cx="285752" cy="357190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89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1571604" y="3429000"/>
            <a:ext cx="5786478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1785918" y="3286124"/>
            <a:ext cx="285752" cy="285752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2500298" y="3286124"/>
            <a:ext cx="285752" cy="285752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3286116" y="3286124"/>
            <a:ext cx="285752" cy="285752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4357686" y="3286124"/>
            <a:ext cx="285752" cy="285752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5429256" y="3286124"/>
            <a:ext cx="285752" cy="285752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6286512" y="3286124"/>
            <a:ext cx="285752" cy="285752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63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4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1" grpId="0" animBg="1"/>
      <p:bldP spid="13" grpId="0" animBg="1"/>
      <p:bldP spid="15" grpId="0" animBg="1"/>
      <p:bldP spid="17" grpId="0" animBg="1"/>
      <p:bldP spid="18" grpId="0" animBg="1"/>
      <p:bldP spid="22" grpId="0"/>
      <p:bldP spid="24" grpId="0"/>
      <p:bldP spid="26" grpId="0"/>
      <p:bldP spid="31" grpId="0" animBg="1"/>
      <p:bldP spid="31" grpId="1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permeability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92652"/>
          </a:xfrm>
        </p:spPr>
        <p:txBody>
          <a:bodyPr/>
          <a:lstStyle/>
          <a:p>
            <a:r>
              <a:rPr lang="en-US" sz="2000" dirty="0" smtClean="0"/>
              <a:t>Assume all L1 </a:t>
            </a:r>
            <a:r>
              <a:rPr lang="en-US" sz="2000" dirty="0" err="1" smtClean="0"/>
              <a:t>dcache</a:t>
            </a:r>
            <a:r>
              <a:rPr lang="en-US" sz="2000" dirty="0" smtClean="0"/>
              <a:t> misses are isolated</a:t>
            </a:r>
          </a:p>
          <a:p>
            <a:endParaRPr lang="en-US" sz="1600" dirty="0" smtClean="0"/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214414" y="3284536"/>
            <a:ext cx="6858048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>
            <a:off x="1214414" y="4357694"/>
            <a:ext cx="6858048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Rectangle 44"/>
          <p:cNvSpPr>
            <a:spLocks noChangeArrowheads="1"/>
          </p:cNvSpPr>
          <p:nvPr/>
        </p:nvSpPr>
        <p:spPr bwMode="auto">
          <a:xfrm>
            <a:off x="357158" y="3000372"/>
            <a:ext cx="714380" cy="571504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/>
              <a:t>run 1</a:t>
            </a:r>
          </a:p>
          <a:p>
            <a:pPr algn="ctr"/>
            <a:r>
              <a:rPr lang="en-US" sz="1600" dirty="0" smtClean="0"/>
              <a:t>(perfect L2)</a:t>
            </a:r>
            <a:endParaRPr lang="en-US" sz="1600" dirty="0"/>
          </a:p>
        </p:txBody>
      </p:sp>
      <p:sp>
        <p:nvSpPr>
          <p:cNvPr id="66" name="Rectangle 44"/>
          <p:cNvSpPr>
            <a:spLocks noChangeArrowheads="1"/>
          </p:cNvSpPr>
          <p:nvPr/>
        </p:nvSpPr>
        <p:spPr bwMode="auto">
          <a:xfrm>
            <a:off x="428596" y="4071942"/>
            <a:ext cx="714380" cy="571504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/>
              <a:t>run 2</a:t>
            </a:r>
          </a:p>
          <a:p>
            <a:endParaRPr lang="en-US" sz="1600" dirty="0"/>
          </a:p>
        </p:txBody>
      </p:sp>
      <p:sp>
        <p:nvSpPr>
          <p:cNvPr id="77" name="Oval 76"/>
          <p:cNvSpPr/>
          <p:nvPr/>
        </p:nvSpPr>
        <p:spPr bwMode="auto">
          <a:xfrm>
            <a:off x="5072066" y="4214818"/>
            <a:ext cx="285752" cy="28575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cxnSp>
        <p:nvCxnSpPr>
          <p:cNvPr id="78" name="Straight Connector 77"/>
          <p:cNvCxnSpPr>
            <a:stCxn id="77" idx="7"/>
            <a:endCxn id="77" idx="3"/>
          </p:cNvCxnSpPr>
          <p:nvPr/>
        </p:nvCxnSpPr>
        <p:spPr bwMode="auto">
          <a:xfrm rot="16200000" flipH="1" flipV="1">
            <a:off x="5113913" y="4256665"/>
            <a:ext cx="202058" cy="20205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stCxn id="77" idx="1"/>
            <a:endCxn id="77" idx="5"/>
          </p:cNvCxnSpPr>
          <p:nvPr/>
        </p:nvCxnSpPr>
        <p:spPr bwMode="auto">
          <a:xfrm rot="16200000" flipH="1">
            <a:off x="5113913" y="4256665"/>
            <a:ext cx="202058" cy="20205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Rectangle 79"/>
          <p:cNvSpPr/>
          <p:nvPr/>
        </p:nvSpPr>
        <p:spPr bwMode="auto">
          <a:xfrm>
            <a:off x="5072066" y="4500570"/>
            <a:ext cx="285752" cy="35719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cxnSp>
        <p:nvCxnSpPr>
          <p:cNvPr id="81" name="Straight Arrow Connector 80"/>
          <p:cNvCxnSpPr/>
          <p:nvPr/>
        </p:nvCxnSpPr>
        <p:spPr bwMode="auto">
          <a:xfrm>
            <a:off x="1285852" y="5572140"/>
            <a:ext cx="6786610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Rectangle 44"/>
          <p:cNvSpPr>
            <a:spLocks noChangeArrowheads="1"/>
          </p:cNvSpPr>
          <p:nvPr/>
        </p:nvSpPr>
        <p:spPr bwMode="auto">
          <a:xfrm>
            <a:off x="428596" y="5286388"/>
            <a:ext cx="714380" cy="571504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/>
              <a:t>run3</a:t>
            </a:r>
            <a:endParaRPr lang="en-US" sz="1600" dirty="0"/>
          </a:p>
        </p:txBody>
      </p:sp>
      <p:sp>
        <p:nvSpPr>
          <p:cNvPr id="85" name="Oval 84"/>
          <p:cNvSpPr/>
          <p:nvPr/>
        </p:nvSpPr>
        <p:spPr bwMode="auto">
          <a:xfrm>
            <a:off x="3500430" y="5429264"/>
            <a:ext cx="285752" cy="28575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cxnSp>
        <p:nvCxnSpPr>
          <p:cNvPr id="86" name="Straight Connector 85"/>
          <p:cNvCxnSpPr>
            <a:stCxn id="85" idx="7"/>
            <a:endCxn id="85" idx="3"/>
          </p:cNvCxnSpPr>
          <p:nvPr/>
        </p:nvCxnSpPr>
        <p:spPr bwMode="auto">
          <a:xfrm rot="16200000" flipH="1" flipV="1">
            <a:off x="3542277" y="5471111"/>
            <a:ext cx="202058" cy="20205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85" idx="1"/>
            <a:endCxn id="85" idx="5"/>
          </p:cNvCxnSpPr>
          <p:nvPr/>
        </p:nvCxnSpPr>
        <p:spPr bwMode="auto">
          <a:xfrm rot="16200000" flipH="1">
            <a:off x="3542277" y="5471111"/>
            <a:ext cx="202058" cy="20205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Rectangle 44"/>
          <p:cNvSpPr>
            <a:spLocks noChangeArrowheads="1"/>
          </p:cNvSpPr>
          <p:nvPr/>
        </p:nvSpPr>
        <p:spPr bwMode="auto">
          <a:xfrm>
            <a:off x="1500166" y="3990980"/>
            <a:ext cx="419104" cy="3667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89" name="Rectangle 44"/>
          <p:cNvSpPr>
            <a:spLocks noChangeArrowheads="1"/>
          </p:cNvSpPr>
          <p:nvPr/>
        </p:nvSpPr>
        <p:spPr bwMode="auto">
          <a:xfrm>
            <a:off x="1500166" y="5205426"/>
            <a:ext cx="419104" cy="3667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90" name="Rectangle 44"/>
          <p:cNvSpPr>
            <a:spLocks noChangeArrowheads="1"/>
          </p:cNvSpPr>
          <p:nvPr/>
        </p:nvSpPr>
        <p:spPr bwMode="auto">
          <a:xfrm>
            <a:off x="1500166" y="2928934"/>
            <a:ext cx="419104" cy="3667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91" name="Oval 90"/>
          <p:cNvSpPr/>
          <p:nvPr/>
        </p:nvSpPr>
        <p:spPr bwMode="auto">
          <a:xfrm>
            <a:off x="2143108" y="4214818"/>
            <a:ext cx="285752" cy="28575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cxnSp>
        <p:nvCxnSpPr>
          <p:cNvPr id="92" name="Straight Connector 91"/>
          <p:cNvCxnSpPr>
            <a:stCxn id="91" idx="7"/>
            <a:endCxn id="91" idx="3"/>
          </p:cNvCxnSpPr>
          <p:nvPr/>
        </p:nvCxnSpPr>
        <p:spPr bwMode="auto">
          <a:xfrm rot="16200000" flipH="1" flipV="1">
            <a:off x="2184955" y="4256665"/>
            <a:ext cx="202058" cy="20205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>
            <a:stCxn id="91" idx="1"/>
            <a:endCxn id="91" idx="5"/>
          </p:cNvCxnSpPr>
          <p:nvPr/>
        </p:nvCxnSpPr>
        <p:spPr bwMode="auto">
          <a:xfrm rot="16200000" flipH="1">
            <a:off x="2184955" y="4256665"/>
            <a:ext cx="202058" cy="20205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 rot="5400000">
            <a:off x="2071670" y="2928140"/>
            <a:ext cx="42862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rot="5400000">
            <a:off x="3428198" y="2928140"/>
            <a:ext cx="42862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Rectangle 44"/>
          <p:cNvSpPr>
            <a:spLocks noChangeArrowheads="1"/>
          </p:cNvSpPr>
          <p:nvPr/>
        </p:nvSpPr>
        <p:spPr bwMode="auto">
          <a:xfrm>
            <a:off x="2500298" y="2500306"/>
            <a:ext cx="714380" cy="5715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a1 cycles</a:t>
            </a:r>
            <a:endParaRPr lang="en-US" dirty="0"/>
          </a:p>
        </p:txBody>
      </p:sp>
      <p:cxnSp>
        <p:nvCxnSpPr>
          <p:cNvPr id="97" name="Straight Arrow Connector 96"/>
          <p:cNvCxnSpPr/>
          <p:nvPr/>
        </p:nvCxnSpPr>
        <p:spPr bwMode="auto">
          <a:xfrm>
            <a:off x="2285984" y="3000372"/>
            <a:ext cx="135732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98" name="Oval 97"/>
          <p:cNvSpPr/>
          <p:nvPr/>
        </p:nvSpPr>
        <p:spPr bwMode="auto">
          <a:xfrm>
            <a:off x="6786578" y="5429264"/>
            <a:ext cx="285752" cy="28575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cxnSp>
        <p:nvCxnSpPr>
          <p:cNvPr id="99" name="Straight Connector 98"/>
          <p:cNvCxnSpPr>
            <a:stCxn id="98" idx="7"/>
            <a:endCxn id="98" idx="3"/>
          </p:cNvCxnSpPr>
          <p:nvPr/>
        </p:nvCxnSpPr>
        <p:spPr bwMode="auto">
          <a:xfrm rot="16200000" flipH="1" flipV="1">
            <a:off x="6828425" y="5471111"/>
            <a:ext cx="202058" cy="20205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98" idx="1"/>
            <a:endCxn id="98" idx="5"/>
          </p:cNvCxnSpPr>
          <p:nvPr/>
        </p:nvCxnSpPr>
        <p:spPr bwMode="auto">
          <a:xfrm rot="16200000" flipH="1">
            <a:off x="6828425" y="5471111"/>
            <a:ext cx="202058" cy="20205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Rectangle 44"/>
          <p:cNvSpPr>
            <a:spLocks noChangeArrowheads="1"/>
          </p:cNvSpPr>
          <p:nvPr/>
        </p:nvSpPr>
        <p:spPr bwMode="auto">
          <a:xfrm>
            <a:off x="1928794" y="6072206"/>
            <a:ext cx="714380" cy="5715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trace item </a:t>
            </a:r>
          </a:p>
          <a:p>
            <a:pPr algn="ctr"/>
            <a:r>
              <a:rPr lang="en-US" dirty="0" smtClean="0"/>
              <a:t>(n)</a:t>
            </a:r>
            <a:endParaRPr lang="en-US" dirty="0"/>
          </a:p>
        </p:txBody>
      </p:sp>
      <p:sp>
        <p:nvSpPr>
          <p:cNvPr id="103" name="Rectangle 44"/>
          <p:cNvSpPr>
            <a:spLocks noChangeArrowheads="1"/>
          </p:cNvSpPr>
          <p:nvPr/>
        </p:nvSpPr>
        <p:spPr bwMode="auto">
          <a:xfrm>
            <a:off x="3357554" y="6072206"/>
            <a:ext cx="714380" cy="5715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trace item </a:t>
            </a:r>
          </a:p>
          <a:p>
            <a:pPr algn="ctr"/>
            <a:r>
              <a:rPr lang="en-US" dirty="0" smtClean="0"/>
              <a:t>(n+1)</a:t>
            </a:r>
            <a:endParaRPr lang="en-US" dirty="0"/>
          </a:p>
        </p:txBody>
      </p:sp>
      <p:sp>
        <p:nvSpPr>
          <p:cNvPr id="104" name="Rectangle 44"/>
          <p:cNvSpPr>
            <a:spLocks noChangeArrowheads="1"/>
          </p:cNvSpPr>
          <p:nvPr/>
        </p:nvSpPr>
        <p:spPr bwMode="auto">
          <a:xfrm>
            <a:off x="7367606" y="3990980"/>
            <a:ext cx="419104" cy="3667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105" name="Rectangle 44"/>
          <p:cNvSpPr>
            <a:spLocks noChangeArrowheads="1"/>
          </p:cNvSpPr>
          <p:nvPr/>
        </p:nvSpPr>
        <p:spPr bwMode="auto">
          <a:xfrm>
            <a:off x="7367606" y="5205426"/>
            <a:ext cx="419104" cy="3667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106" name="Rectangle 44"/>
          <p:cNvSpPr>
            <a:spLocks noChangeArrowheads="1"/>
          </p:cNvSpPr>
          <p:nvPr/>
        </p:nvSpPr>
        <p:spPr bwMode="auto">
          <a:xfrm>
            <a:off x="7367606" y="2928934"/>
            <a:ext cx="419104" cy="3667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cxnSp>
        <p:nvCxnSpPr>
          <p:cNvPr id="107" name="Straight Connector 106"/>
          <p:cNvCxnSpPr/>
          <p:nvPr/>
        </p:nvCxnSpPr>
        <p:spPr bwMode="auto">
          <a:xfrm rot="5400000">
            <a:off x="2072464" y="3999710"/>
            <a:ext cx="42862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5400000">
            <a:off x="3428992" y="3998916"/>
            <a:ext cx="42862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Rectangle 44"/>
          <p:cNvSpPr>
            <a:spLocks noChangeArrowheads="1"/>
          </p:cNvSpPr>
          <p:nvPr/>
        </p:nvSpPr>
        <p:spPr bwMode="auto">
          <a:xfrm>
            <a:off x="2571736" y="3571876"/>
            <a:ext cx="714380" cy="5715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b1 cycles</a:t>
            </a:r>
            <a:endParaRPr lang="en-US" dirty="0"/>
          </a:p>
        </p:txBody>
      </p:sp>
      <p:cxnSp>
        <p:nvCxnSpPr>
          <p:cNvPr id="110" name="Straight Arrow Connector 109"/>
          <p:cNvCxnSpPr/>
          <p:nvPr/>
        </p:nvCxnSpPr>
        <p:spPr bwMode="auto">
          <a:xfrm>
            <a:off x="2286778" y="4071148"/>
            <a:ext cx="135732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11" name="Rectangle 110"/>
          <p:cNvSpPr/>
          <p:nvPr/>
        </p:nvSpPr>
        <p:spPr bwMode="auto">
          <a:xfrm>
            <a:off x="2143108" y="4500570"/>
            <a:ext cx="285752" cy="35719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umnst777 BT" pitchFamily="34" charset="0"/>
                <a:ea typeface="Gulim" pitchFamily="34" charset="-127"/>
              </a:rPr>
              <a:t>A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500034" y="2500306"/>
            <a:ext cx="1571636" cy="35719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Humnst777 BT" pitchFamily="34" charset="0"/>
                <a:ea typeface="Gulim" pitchFamily="34" charset="-127"/>
              </a:rPr>
              <a:t>L1 miss,</a:t>
            </a:r>
            <a:r>
              <a:rPr kumimoji="1" lang="en-US" altLang="ko-KR" sz="1400" i="0" u="none" strike="noStrike" cap="none" normalizeH="0" dirty="0" smtClean="0">
                <a:ln>
                  <a:noFill/>
                </a:ln>
                <a:solidFill>
                  <a:srgbClr val="0066FF"/>
                </a:solidFill>
                <a:effectLst/>
                <a:latin typeface="Humnst777 BT" pitchFamily="34" charset="0"/>
                <a:ea typeface="Gulim" pitchFamily="34" charset="-127"/>
              </a:rPr>
              <a:t> L2 hit</a:t>
            </a:r>
            <a:endParaRPr kumimoji="1" lang="ko-KR" altLang="en-US" sz="1400" i="0" u="none" strike="noStrike" cap="none" normalizeH="0" baseline="0" dirty="0" smtClean="0">
              <a:ln>
                <a:noFill/>
              </a:ln>
              <a:solidFill>
                <a:srgbClr val="0066FF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cxnSp>
        <p:nvCxnSpPr>
          <p:cNvPr id="113" name="Straight Arrow Connector 112"/>
          <p:cNvCxnSpPr>
            <a:stCxn id="112" idx="2"/>
          </p:cNvCxnSpPr>
          <p:nvPr/>
        </p:nvCxnSpPr>
        <p:spPr bwMode="auto">
          <a:xfrm rot="16200000" flipH="1">
            <a:off x="1535885" y="2607463"/>
            <a:ext cx="357190" cy="8572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4" name="Rectangle 113"/>
          <p:cNvSpPr/>
          <p:nvPr/>
        </p:nvSpPr>
        <p:spPr bwMode="auto">
          <a:xfrm>
            <a:off x="500034" y="3571876"/>
            <a:ext cx="1571636" cy="35719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Humnst777 BT" pitchFamily="34" charset="0"/>
                <a:ea typeface="Gulim" pitchFamily="34" charset="-127"/>
              </a:rPr>
              <a:t>L1 miss,</a:t>
            </a:r>
            <a:r>
              <a:rPr kumimoji="1" lang="en-US" altLang="ko-KR" sz="1400" i="0" u="none" strike="noStrike" cap="none" normalizeH="0" dirty="0" smtClean="0">
                <a:ln>
                  <a:noFill/>
                </a:ln>
                <a:solidFill>
                  <a:srgbClr val="0066FF"/>
                </a:solidFill>
                <a:effectLst/>
                <a:latin typeface="Humnst777 BT" pitchFamily="34" charset="0"/>
                <a:ea typeface="Gulim" pitchFamily="34" charset="-127"/>
              </a:rPr>
              <a:t> L2 miss</a:t>
            </a:r>
            <a:endParaRPr kumimoji="1" lang="ko-KR" altLang="en-US" sz="1400" i="0" u="none" strike="noStrike" cap="none" normalizeH="0" baseline="0" dirty="0" smtClean="0">
              <a:ln>
                <a:noFill/>
              </a:ln>
              <a:solidFill>
                <a:srgbClr val="0066FF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cxnSp>
        <p:nvCxnSpPr>
          <p:cNvPr id="115" name="Straight Arrow Connector 114"/>
          <p:cNvCxnSpPr>
            <a:stCxn id="114" idx="2"/>
          </p:cNvCxnSpPr>
          <p:nvPr/>
        </p:nvCxnSpPr>
        <p:spPr bwMode="auto">
          <a:xfrm rot="16200000" flipH="1">
            <a:off x="1535885" y="3679033"/>
            <a:ext cx="357190" cy="8572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6" name="Rectangle 115"/>
          <p:cNvSpPr/>
          <p:nvPr/>
        </p:nvSpPr>
        <p:spPr bwMode="auto">
          <a:xfrm>
            <a:off x="3500430" y="5715016"/>
            <a:ext cx="285752" cy="35719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umnst777 BT" pitchFamily="34" charset="0"/>
                <a:ea typeface="Gulim" pitchFamily="34" charset="-127"/>
              </a:rPr>
              <a:t>B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2143108" y="3429000"/>
            <a:ext cx="285752" cy="35719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Humnst777 BT" pitchFamily="34" charset="0"/>
                <a:ea typeface="Gulim" pitchFamily="34" charset="-127"/>
              </a:rPr>
              <a:t>A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3500430" y="3429000"/>
            <a:ext cx="285752" cy="35719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Humnst777 BT" pitchFamily="34" charset="0"/>
                <a:ea typeface="Gulim" pitchFamily="34" charset="-127"/>
              </a:rPr>
              <a:t>B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3500430" y="4500570"/>
            <a:ext cx="285752" cy="35719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Humnst777 BT" pitchFamily="34" charset="0"/>
                <a:ea typeface="Gulim" pitchFamily="34" charset="-127"/>
              </a:rPr>
              <a:t>B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2143108" y="5715016"/>
            <a:ext cx="285752" cy="35719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Humnst777 BT" pitchFamily="34" charset="0"/>
                <a:ea typeface="Gulim" pitchFamily="34" charset="-127"/>
              </a:rPr>
              <a:t>A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5929322" y="1357298"/>
            <a:ext cx="3000396" cy="1000132"/>
          </a:xfrm>
          <a:prstGeom prst="rect">
            <a:avLst/>
          </a:prstGeom>
          <a:solidFill>
            <a:schemeClr val="bg1"/>
          </a:solidFill>
          <a:ln w="222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Humnst777 BT" pitchFamily="34" charset="0"/>
                <a:ea typeface="Gulim" pitchFamily="34" charset="-127"/>
              </a:rPr>
              <a:t>trace simulation</a:t>
            </a:r>
          </a:p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Hit on </a:t>
            </a:r>
            <a:r>
              <a:rPr lang="en-US" dirty="0" err="1" smtClean="0"/>
              <a:t>addr</a:t>
            </a:r>
            <a:r>
              <a:rPr lang="en-US" dirty="0" smtClean="0"/>
              <a:t>. </a:t>
            </a:r>
            <a:r>
              <a:rPr lang="en-US" b="1" dirty="0" smtClean="0"/>
              <a:t>A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</a:rPr>
              <a:t>a1 </a:t>
            </a:r>
            <a:r>
              <a:rPr lang="en-US" dirty="0" err="1" smtClean="0">
                <a:solidFill>
                  <a:srgbClr val="0000FF"/>
                </a:solidFill>
              </a:rPr>
              <a:t>cycles</a:t>
            </a:r>
            <a:r>
              <a:rPr kumimoji="1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Miss</a:t>
            </a: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 on </a:t>
            </a:r>
            <a:r>
              <a:rPr kumimoji="1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addr</a:t>
            </a: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. </a:t>
            </a:r>
            <a:r>
              <a:rPr kumimoji="1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A</a:t>
            </a: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	</a:t>
            </a: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Humnst777 BT" pitchFamily="34" charset="0"/>
                <a:ea typeface="Gulim" pitchFamily="34" charset="-127"/>
              </a:rPr>
              <a:t>b1 cycles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1928794" y="2428868"/>
            <a:ext cx="2071702" cy="250033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5072066" y="3429000"/>
            <a:ext cx="285752" cy="35719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Humnst777 BT" pitchFamily="34" charset="0"/>
                <a:ea typeface="Gulim" pitchFamily="34" charset="-127"/>
              </a:rPr>
              <a:t>C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5072066" y="4500570"/>
            <a:ext cx="285752" cy="35719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umnst777 BT" pitchFamily="34" charset="0"/>
                <a:ea typeface="Gulim" pitchFamily="34" charset="-127"/>
              </a:rPr>
              <a:t>C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5072066" y="5715016"/>
            <a:ext cx="285752" cy="35719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Humnst777 BT" pitchFamily="34" charset="0"/>
                <a:ea typeface="Gulim" pitchFamily="34" charset="-127"/>
              </a:rPr>
              <a:t>C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3428992" y="2428868"/>
            <a:ext cx="2071702" cy="1357322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3428992" y="4929198"/>
            <a:ext cx="2071702" cy="1143008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cxnSp>
        <p:nvCxnSpPr>
          <p:cNvPr id="124" name="Straight Connector 123"/>
          <p:cNvCxnSpPr/>
          <p:nvPr/>
        </p:nvCxnSpPr>
        <p:spPr bwMode="auto">
          <a:xfrm rot="5400000">
            <a:off x="3429786" y="2927346"/>
            <a:ext cx="42862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4999834" y="2928140"/>
            <a:ext cx="42862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/>
          <p:nvPr/>
        </p:nvCxnSpPr>
        <p:spPr bwMode="auto">
          <a:xfrm rot="5400000">
            <a:off x="5001422" y="5214156"/>
            <a:ext cx="42862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/>
          <p:nvPr/>
        </p:nvCxnSpPr>
        <p:spPr bwMode="auto">
          <a:xfrm rot="5400000">
            <a:off x="3429786" y="5214156"/>
            <a:ext cx="42862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3643306" y="3000372"/>
            <a:ext cx="157163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32" name="Straight Arrow Connector 131"/>
          <p:cNvCxnSpPr/>
          <p:nvPr/>
        </p:nvCxnSpPr>
        <p:spPr bwMode="auto">
          <a:xfrm>
            <a:off x="3643306" y="5286388"/>
            <a:ext cx="157163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3" name="Rectangle 44"/>
          <p:cNvSpPr>
            <a:spLocks noChangeArrowheads="1"/>
          </p:cNvSpPr>
          <p:nvPr/>
        </p:nvSpPr>
        <p:spPr bwMode="auto">
          <a:xfrm>
            <a:off x="3929058" y="2500306"/>
            <a:ext cx="714380" cy="5715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a2 cycles</a:t>
            </a:r>
            <a:endParaRPr lang="en-US" dirty="0"/>
          </a:p>
        </p:txBody>
      </p:sp>
      <p:sp>
        <p:nvSpPr>
          <p:cNvPr id="134" name="Rectangle 44"/>
          <p:cNvSpPr>
            <a:spLocks noChangeArrowheads="1"/>
          </p:cNvSpPr>
          <p:nvPr/>
        </p:nvSpPr>
        <p:spPr bwMode="auto">
          <a:xfrm>
            <a:off x="3929058" y="4857760"/>
            <a:ext cx="714380" cy="5715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c2 cycles</a:t>
            </a:r>
            <a:endParaRPr lang="en-US" dirty="0"/>
          </a:p>
        </p:txBody>
      </p:sp>
      <p:sp>
        <p:nvSpPr>
          <p:cNvPr id="135" name="Rectangle 134"/>
          <p:cNvSpPr/>
          <p:nvPr/>
        </p:nvSpPr>
        <p:spPr bwMode="auto">
          <a:xfrm>
            <a:off x="4929190" y="2428868"/>
            <a:ext cx="2286016" cy="250033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5001422" y="2927346"/>
            <a:ext cx="42862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 rot="5400000">
            <a:off x="6715934" y="2927346"/>
            <a:ext cx="42862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Straight Connector 137"/>
          <p:cNvCxnSpPr/>
          <p:nvPr/>
        </p:nvCxnSpPr>
        <p:spPr bwMode="auto">
          <a:xfrm rot="5400000">
            <a:off x="5001422" y="3999710"/>
            <a:ext cx="42862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/>
          <p:cNvCxnSpPr/>
          <p:nvPr/>
        </p:nvCxnSpPr>
        <p:spPr bwMode="auto">
          <a:xfrm rot="5400000">
            <a:off x="6714346" y="3999710"/>
            <a:ext cx="42862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traight Arrow Connector 142"/>
          <p:cNvCxnSpPr/>
          <p:nvPr/>
        </p:nvCxnSpPr>
        <p:spPr bwMode="auto">
          <a:xfrm>
            <a:off x="5214942" y="3000372"/>
            <a:ext cx="171451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5" name="Straight Arrow Connector 144"/>
          <p:cNvCxnSpPr/>
          <p:nvPr/>
        </p:nvCxnSpPr>
        <p:spPr bwMode="auto">
          <a:xfrm>
            <a:off x="5214942" y="4071942"/>
            <a:ext cx="171451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8" name="Rectangle 44"/>
          <p:cNvSpPr>
            <a:spLocks noChangeArrowheads="1"/>
          </p:cNvSpPr>
          <p:nvPr/>
        </p:nvSpPr>
        <p:spPr bwMode="auto">
          <a:xfrm>
            <a:off x="5572132" y="2500306"/>
            <a:ext cx="714380" cy="5715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a3 cycles</a:t>
            </a:r>
            <a:endParaRPr lang="en-US" dirty="0"/>
          </a:p>
        </p:txBody>
      </p:sp>
      <p:sp>
        <p:nvSpPr>
          <p:cNvPr id="149" name="Rectangle 44"/>
          <p:cNvSpPr>
            <a:spLocks noChangeArrowheads="1"/>
          </p:cNvSpPr>
          <p:nvPr/>
        </p:nvSpPr>
        <p:spPr bwMode="auto">
          <a:xfrm>
            <a:off x="5572132" y="3571876"/>
            <a:ext cx="714380" cy="5715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b3 cycles</a:t>
            </a:r>
            <a:endParaRPr lang="en-US" dirty="0"/>
          </a:p>
        </p:txBody>
      </p:sp>
      <p:sp>
        <p:nvSpPr>
          <p:cNvPr id="151" name="Rectangle 150"/>
          <p:cNvSpPr/>
          <p:nvPr/>
        </p:nvSpPr>
        <p:spPr bwMode="auto">
          <a:xfrm>
            <a:off x="6786578" y="3429000"/>
            <a:ext cx="285752" cy="35719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Humnst777 BT" pitchFamily="34" charset="0"/>
                <a:ea typeface="Gulim" pitchFamily="34" charset="-127"/>
              </a:rPr>
              <a:t>D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6786578" y="4500570"/>
            <a:ext cx="285752" cy="35719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Humnst777 BT" pitchFamily="34" charset="0"/>
                <a:ea typeface="Gulim" pitchFamily="34" charset="-127"/>
              </a:rPr>
              <a:t>D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6786578" y="5715016"/>
            <a:ext cx="285752" cy="35719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umnst777 BT" pitchFamily="34" charset="0"/>
                <a:ea typeface="Gulim" pitchFamily="34" charset="-127"/>
              </a:rPr>
              <a:t>D</a:t>
            </a:r>
            <a:endParaRPr kumimoji="1" lang="ko-KR" altLang="en-US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31" name="Rectangle 44"/>
          <p:cNvSpPr>
            <a:spLocks noChangeArrowheads="1"/>
          </p:cNvSpPr>
          <p:nvPr/>
        </p:nvSpPr>
        <p:spPr bwMode="auto">
          <a:xfrm>
            <a:off x="4929190" y="6072206"/>
            <a:ext cx="714380" cy="5715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trace item </a:t>
            </a:r>
          </a:p>
          <a:p>
            <a:pPr algn="ctr"/>
            <a:r>
              <a:rPr lang="en-US" dirty="0" smtClean="0"/>
              <a:t>(n+2)</a:t>
            </a:r>
            <a:endParaRPr lang="en-US" dirty="0"/>
          </a:p>
        </p:txBody>
      </p:sp>
      <p:sp>
        <p:nvSpPr>
          <p:cNvPr id="144" name="Rectangle 44"/>
          <p:cNvSpPr>
            <a:spLocks noChangeArrowheads="1"/>
          </p:cNvSpPr>
          <p:nvPr/>
        </p:nvSpPr>
        <p:spPr bwMode="auto">
          <a:xfrm>
            <a:off x="6643702" y="6072206"/>
            <a:ext cx="714380" cy="5715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trace item </a:t>
            </a:r>
          </a:p>
          <a:p>
            <a:pPr algn="ctr"/>
            <a:r>
              <a:rPr lang="en-US" dirty="0" smtClean="0"/>
              <a:t>(n+3)</a:t>
            </a:r>
            <a:endParaRPr lang="en-US" dirty="0"/>
          </a:p>
        </p:txBody>
      </p:sp>
      <p:sp>
        <p:nvSpPr>
          <p:cNvPr id="146" name="Rectangle 145"/>
          <p:cNvSpPr/>
          <p:nvPr/>
        </p:nvSpPr>
        <p:spPr bwMode="auto">
          <a:xfrm>
            <a:off x="5929322" y="1357298"/>
            <a:ext cx="3000396" cy="1000132"/>
          </a:xfrm>
          <a:prstGeom prst="rect">
            <a:avLst/>
          </a:prstGeom>
          <a:solidFill>
            <a:schemeClr val="bg1"/>
          </a:solidFill>
          <a:ln w="222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Humnst777 BT" pitchFamily="34" charset="0"/>
                <a:ea typeface="Gulim" pitchFamily="34" charset="-127"/>
              </a:rPr>
              <a:t>trace simulation</a:t>
            </a:r>
          </a:p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Hit on </a:t>
            </a:r>
            <a:r>
              <a:rPr lang="en-US" dirty="0" err="1" smtClean="0"/>
              <a:t>addr</a:t>
            </a:r>
            <a:r>
              <a:rPr lang="en-US" dirty="0" smtClean="0"/>
              <a:t>. </a:t>
            </a:r>
            <a:r>
              <a:rPr lang="en-US" b="1" dirty="0" smtClean="0"/>
              <a:t>B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</a:rPr>
              <a:t>a2 </a:t>
            </a:r>
            <a:r>
              <a:rPr lang="en-US" dirty="0" err="1" smtClean="0">
                <a:solidFill>
                  <a:srgbClr val="0000FF"/>
                </a:solidFill>
              </a:rPr>
              <a:t>cycles</a:t>
            </a:r>
            <a:r>
              <a:rPr kumimoji="1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Miss</a:t>
            </a: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 on </a:t>
            </a:r>
            <a:r>
              <a:rPr kumimoji="1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addr</a:t>
            </a: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. </a:t>
            </a:r>
            <a:r>
              <a:rPr kumimoji="1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B</a:t>
            </a: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	</a:t>
            </a: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Humnst777 BT" pitchFamily="34" charset="0"/>
                <a:ea typeface="Gulim" pitchFamily="34" charset="-127"/>
              </a:rPr>
              <a:t>c2 cycles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5929322" y="1357298"/>
            <a:ext cx="3000396" cy="1000132"/>
          </a:xfrm>
          <a:prstGeom prst="rect">
            <a:avLst/>
          </a:prstGeom>
          <a:solidFill>
            <a:schemeClr val="bg1"/>
          </a:solidFill>
          <a:ln w="222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Humnst777 BT" pitchFamily="34" charset="0"/>
                <a:ea typeface="Gulim" pitchFamily="34" charset="-127"/>
              </a:rPr>
              <a:t>trace simulation</a:t>
            </a:r>
          </a:p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Hit on </a:t>
            </a:r>
            <a:r>
              <a:rPr lang="en-US" dirty="0" err="1" smtClean="0"/>
              <a:t>addr</a:t>
            </a:r>
            <a:r>
              <a:rPr lang="en-US" dirty="0" smtClean="0"/>
              <a:t>. </a:t>
            </a:r>
            <a:r>
              <a:rPr lang="en-US" b="1" dirty="0" smtClean="0"/>
              <a:t>C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</a:rPr>
              <a:t>a3 </a:t>
            </a:r>
            <a:r>
              <a:rPr lang="en-US" dirty="0" err="1" smtClean="0">
                <a:solidFill>
                  <a:srgbClr val="0000FF"/>
                </a:solidFill>
              </a:rPr>
              <a:t>cycles</a:t>
            </a:r>
            <a:r>
              <a:rPr kumimoji="1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Miss</a:t>
            </a: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 on </a:t>
            </a:r>
            <a:r>
              <a:rPr kumimoji="1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addr</a:t>
            </a: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. </a:t>
            </a:r>
            <a:r>
              <a:rPr lang="en-US" b="1" dirty="0" smtClean="0"/>
              <a:t>C</a:t>
            </a: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	</a:t>
            </a: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Humnst777 BT" pitchFamily="34" charset="0"/>
                <a:ea typeface="Gulim" pitchFamily="34" charset="-127"/>
              </a:rPr>
              <a:t>b3 cycles</a:t>
            </a:r>
          </a:p>
        </p:txBody>
      </p:sp>
      <p:sp>
        <p:nvSpPr>
          <p:cNvPr id="139" name="Oval 138"/>
          <p:cNvSpPr/>
          <p:nvPr/>
        </p:nvSpPr>
        <p:spPr bwMode="auto">
          <a:xfrm>
            <a:off x="2214546" y="3214686"/>
            <a:ext cx="142876" cy="142876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60" name="Oval 159"/>
          <p:cNvSpPr/>
          <p:nvPr/>
        </p:nvSpPr>
        <p:spPr bwMode="auto">
          <a:xfrm>
            <a:off x="3571868" y="4286256"/>
            <a:ext cx="142876" cy="142876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61" name="Oval 160"/>
          <p:cNvSpPr/>
          <p:nvPr/>
        </p:nvSpPr>
        <p:spPr bwMode="auto">
          <a:xfrm>
            <a:off x="3571868" y="3214686"/>
            <a:ext cx="142876" cy="142876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62" name="Oval 161"/>
          <p:cNvSpPr/>
          <p:nvPr/>
        </p:nvSpPr>
        <p:spPr bwMode="auto">
          <a:xfrm>
            <a:off x="5143504" y="3214686"/>
            <a:ext cx="142876" cy="142876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63" name="Oval 162"/>
          <p:cNvSpPr/>
          <p:nvPr/>
        </p:nvSpPr>
        <p:spPr bwMode="auto">
          <a:xfrm>
            <a:off x="6858016" y="4286256"/>
            <a:ext cx="142876" cy="142876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64" name="Oval 163"/>
          <p:cNvSpPr/>
          <p:nvPr/>
        </p:nvSpPr>
        <p:spPr bwMode="auto">
          <a:xfrm>
            <a:off x="2214546" y="5500702"/>
            <a:ext cx="142876" cy="142876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65" name="Oval 164"/>
          <p:cNvSpPr/>
          <p:nvPr/>
        </p:nvSpPr>
        <p:spPr bwMode="auto">
          <a:xfrm>
            <a:off x="5143504" y="5500702"/>
            <a:ext cx="142876" cy="142876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66" name="Oval 165"/>
          <p:cNvSpPr/>
          <p:nvPr/>
        </p:nvSpPr>
        <p:spPr bwMode="auto">
          <a:xfrm>
            <a:off x="6858016" y="3214686"/>
            <a:ext cx="142876" cy="142876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109" grpId="0"/>
      <p:bldP spid="112" grpId="0"/>
      <p:bldP spid="114" grpId="0"/>
      <p:bldP spid="141" grpId="0" animBg="1"/>
      <p:bldP spid="71" grpId="0" animBg="1"/>
      <p:bldP spid="121" grpId="0" animBg="1"/>
      <p:bldP spid="122" grpId="0" animBg="1"/>
      <p:bldP spid="133" grpId="0"/>
      <p:bldP spid="134" grpId="0"/>
      <p:bldP spid="135" grpId="0" animBg="1"/>
      <p:bldP spid="148" grpId="0"/>
      <p:bldP spid="149" grpId="0"/>
      <p:bldP spid="146" grpId="0" animBg="1"/>
      <p:bldP spid="1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Accuracy of isolated cache miss model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357158" y="5715016"/>
            <a:ext cx="6786610" cy="642942"/>
          </a:xfrm>
          <a:prstGeom prst="rect">
            <a:avLst/>
          </a:prstGeom>
          <a:solidFill>
            <a:schemeClr val="bg1"/>
          </a:soli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h</a:t>
            </a: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igh L1 </a:t>
            </a:r>
            <a:r>
              <a:rPr kumimoji="1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d</a:t>
            </a:r>
            <a:r>
              <a:rPr kumimoji="1" lang="en-US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cache</a:t>
            </a:r>
            <a:r>
              <a:rPr kumimoji="1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 miss rate + clustered L1 </a:t>
            </a:r>
            <a:r>
              <a:rPr kumimoji="1" lang="en-US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dcache</a:t>
            </a:r>
            <a:r>
              <a:rPr kumimoji="1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 misses</a:t>
            </a:r>
            <a:endParaRPr kumimoji="1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1142976" y="1500174"/>
          <a:ext cx="6357982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 bwMode="auto">
          <a:xfrm>
            <a:off x="5643570" y="4214818"/>
            <a:ext cx="1785950" cy="121444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143108" y="1500174"/>
            <a:ext cx="1928826" cy="392909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214646" y="5715016"/>
            <a:ext cx="5929354" cy="642942"/>
          </a:xfrm>
          <a:prstGeom prst="rect">
            <a:avLst/>
          </a:prstGeom>
          <a:solidFill>
            <a:schemeClr val="bg1"/>
          </a:soli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l</a:t>
            </a: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ow L1 </a:t>
            </a:r>
            <a:r>
              <a:rPr kumimoji="1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dcache</a:t>
            </a: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 miss rate</a:t>
            </a:r>
            <a:r>
              <a:rPr kumimoji="1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 + sparse L1 </a:t>
            </a:r>
            <a:r>
              <a:rPr kumimoji="1" lang="en-US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dcache</a:t>
            </a:r>
            <a:r>
              <a:rPr kumimoji="1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 misses</a:t>
            </a:r>
            <a:endParaRPr kumimoji="1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Weakness of isolated cache miss model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endParaRPr lang="en-US" altLang="ko-KR" sz="2000" dirty="0" smtClean="0"/>
          </a:p>
          <a:p>
            <a:r>
              <a:rPr lang="en-US" altLang="ko-KR" sz="2000" dirty="0" smtClean="0"/>
              <a:t>Memory accesses are processed sequentially (no possible MLP)</a:t>
            </a:r>
          </a:p>
          <a:p>
            <a:pPr lvl="1"/>
            <a:r>
              <a:rPr lang="en-US" altLang="ko-KR" dirty="0" smtClean="0"/>
              <a:t>Impact of L2 cache misses are accumulated</a:t>
            </a:r>
          </a:p>
          <a:p>
            <a:pPr lvl="1"/>
            <a:r>
              <a:rPr lang="en-US" altLang="ko-KR" dirty="0" smtClean="0"/>
              <a:t>Superscalar processor can overlap multiple independent memory accesses  </a:t>
            </a:r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r>
              <a:rPr lang="en-US" altLang="ko-KR" sz="2000" dirty="0" smtClean="0">
                <a:solidFill>
                  <a:srgbClr val="0000FF"/>
                </a:solidFill>
              </a:rPr>
              <a:t>Our approach:</a:t>
            </a:r>
          </a:p>
          <a:p>
            <a:r>
              <a:rPr lang="en-US" altLang="ko-KR" sz="2000" dirty="0" smtClean="0"/>
              <a:t>Consider MLP</a:t>
            </a:r>
          </a:p>
          <a:p>
            <a:r>
              <a:rPr lang="en-US" altLang="ko-KR" sz="2000" dirty="0" smtClean="0"/>
              <a:t>Use a model that can overlap memory accesses</a:t>
            </a:r>
          </a:p>
          <a:p>
            <a:pPr lvl="1"/>
            <a:r>
              <a:rPr lang="en-US" altLang="ko-KR" dirty="0" smtClean="0"/>
              <a:t>Model 2: Independent cache miss model</a:t>
            </a:r>
          </a:p>
          <a:p>
            <a:endParaRPr lang="en-US" altLang="ko-KR" sz="1800" dirty="0" smtClean="0"/>
          </a:p>
          <a:p>
            <a:endParaRPr lang="en-US" altLang="ko-KR" sz="1800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785786" y="4143380"/>
            <a:ext cx="5715040" cy="114300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How to process trace items in parallel?</a:t>
            </a:r>
            <a:endParaRPr lang="en-US" sz="3400" dirty="0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85860"/>
            <a:ext cx="8569325" cy="5214974"/>
          </a:xfrm>
        </p:spPr>
        <p:txBody>
          <a:bodyPr/>
          <a:lstStyle/>
          <a:p>
            <a:r>
              <a:rPr lang="en-US" sz="2000" dirty="0" smtClean="0"/>
              <a:t>Instructions can be issued after being placed in reorder buffer (ROB)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altLang="ko-KR" sz="2000" dirty="0" smtClean="0"/>
              <a:t>Assign a unique ROB sequence ID for every instruction</a:t>
            </a:r>
          </a:p>
          <a:p>
            <a:r>
              <a:rPr lang="en-US" altLang="ko-KR" sz="2000" dirty="0" smtClean="0"/>
              <a:t>Estimate which trace items can be processed in parallel by comparing the ROB sequence ID in the trace items </a:t>
            </a:r>
          </a:p>
          <a:p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1714480" y="4643446"/>
            <a:ext cx="714380" cy="571504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inst </a:t>
            </a:r>
          </a:p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#1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214678" y="5357826"/>
            <a:ext cx="2357454" cy="3571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64-entry Reorder Buffer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2428860" y="4643446"/>
            <a:ext cx="1285884" cy="571504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…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714744" y="4643446"/>
            <a:ext cx="714380" cy="571504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inst</a:t>
            </a:r>
            <a:endParaRPr kumimoji="1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#35</a:t>
            </a:r>
            <a:endParaRPr kumimoji="1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715008" y="4643446"/>
            <a:ext cx="714380" cy="571504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inst</a:t>
            </a:r>
          </a:p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#64</a:t>
            </a:r>
            <a:endParaRPr kumimoji="1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429388" y="4643446"/>
            <a:ext cx="714380" cy="571504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…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7143768" y="4643446"/>
            <a:ext cx="714380" cy="571504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inst</a:t>
            </a:r>
          </a:p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#80</a:t>
            </a:r>
            <a:endParaRPr kumimoji="1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429124" y="4643446"/>
            <a:ext cx="1285884" cy="571504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…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4143372" y="4643446"/>
            <a:ext cx="785818" cy="571504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…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5643570" y="4643446"/>
            <a:ext cx="1000132" cy="571504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…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928926" y="3286124"/>
            <a:ext cx="714380" cy="571504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inst </a:t>
            </a:r>
          </a:p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#1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643306" y="3286124"/>
            <a:ext cx="714380" cy="571504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inst</a:t>
            </a:r>
          </a:p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#35</a:t>
            </a:r>
            <a:endParaRPr kumimoji="1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357686" y="3286124"/>
            <a:ext cx="714380" cy="571504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inst</a:t>
            </a:r>
          </a:p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#64</a:t>
            </a:r>
            <a:endParaRPr kumimoji="1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72066" y="3286124"/>
            <a:ext cx="714380" cy="571504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inst</a:t>
            </a:r>
          </a:p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#80</a:t>
            </a:r>
            <a:endParaRPr kumimoji="1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786446" y="3286124"/>
            <a:ext cx="714380" cy="571504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…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571604" y="3357562"/>
            <a:ext cx="1285884" cy="35719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Trace file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xit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5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35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02361 -3.33333E-6 L -0.24184 0.00116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38" grpId="0" animBg="1"/>
      <p:bldP spid="40" grpId="0" animBg="1"/>
      <p:bldP spid="41" grpId="0"/>
      <p:bldP spid="42" grpId="0" animBg="1"/>
      <p:bldP spid="51" grpId="0" animBg="1"/>
      <p:bldP spid="52" grpId="0" animBg="1"/>
      <p:bldP spid="5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cache miss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92652"/>
          </a:xfrm>
        </p:spPr>
        <p:txBody>
          <a:bodyPr/>
          <a:lstStyle/>
          <a:p>
            <a:r>
              <a:rPr lang="en-US" sz="1600" dirty="0" smtClean="0"/>
              <a:t>L1 misses are assumed to be independent</a:t>
            </a:r>
          </a:p>
          <a:p>
            <a:endParaRPr lang="en-US" sz="1600" dirty="0" smtClean="0"/>
          </a:p>
        </p:txBody>
      </p:sp>
      <p:cxnSp>
        <p:nvCxnSpPr>
          <p:cNvPr id="56" name="Straight Arrow Connector 55"/>
          <p:cNvCxnSpPr/>
          <p:nvPr/>
        </p:nvCxnSpPr>
        <p:spPr bwMode="auto">
          <a:xfrm>
            <a:off x="928662" y="3498851"/>
            <a:ext cx="7858180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Rectangle 44"/>
          <p:cNvSpPr>
            <a:spLocks noChangeArrowheads="1"/>
          </p:cNvSpPr>
          <p:nvPr/>
        </p:nvSpPr>
        <p:spPr bwMode="auto">
          <a:xfrm>
            <a:off x="142844" y="3214687"/>
            <a:ext cx="714380" cy="571504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run 1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 bwMode="auto">
          <a:xfrm>
            <a:off x="1000100" y="3357563"/>
            <a:ext cx="285752" cy="285752"/>
          </a:xfrm>
          <a:prstGeom prst="ellipse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857356" y="3357563"/>
            <a:ext cx="285752" cy="285752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4143372" y="3357563"/>
            <a:ext cx="285752" cy="28575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cxnSp>
        <p:nvCxnSpPr>
          <p:cNvPr id="61" name="Straight Connector 60"/>
          <p:cNvCxnSpPr>
            <a:endCxn id="58" idx="0"/>
          </p:cNvCxnSpPr>
          <p:nvPr/>
        </p:nvCxnSpPr>
        <p:spPr bwMode="auto">
          <a:xfrm rot="5400000">
            <a:off x="928662" y="3143249"/>
            <a:ext cx="42862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5400000">
            <a:off x="1786712" y="3142455"/>
            <a:ext cx="42862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1142976" y="3214687"/>
            <a:ext cx="85725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4" name="Rectangle 44"/>
          <p:cNvSpPr>
            <a:spLocks noChangeArrowheads="1"/>
          </p:cNvSpPr>
          <p:nvPr/>
        </p:nvSpPr>
        <p:spPr bwMode="auto">
          <a:xfrm>
            <a:off x="8296300" y="3143249"/>
            <a:ext cx="419104" cy="3667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65" name="Rectangle 44"/>
          <p:cNvSpPr>
            <a:spLocks noChangeArrowheads="1"/>
          </p:cNvSpPr>
          <p:nvPr/>
        </p:nvSpPr>
        <p:spPr bwMode="auto">
          <a:xfrm>
            <a:off x="1142976" y="2571745"/>
            <a:ext cx="714380" cy="5715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/>
              <a:t>5 cycles</a:t>
            </a:r>
            <a:endParaRPr lang="en-US" sz="1600" dirty="0"/>
          </a:p>
        </p:txBody>
      </p:sp>
      <p:cxnSp>
        <p:nvCxnSpPr>
          <p:cNvPr id="66" name="Straight Arrow Connector 65"/>
          <p:cNvCxnSpPr/>
          <p:nvPr/>
        </p:nvCxnSpPr>
        <p:spPr bwMode="auto">
          <a:xfrm>
            <a:off x="2000232" y="3214687"/>
            <a:ext cx="228601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7" name="Rectangle 44"/>
          <p:cNvSpPr>
            <a:spLocks noChangeArrowheads="1"/>
          </p:cNvSpPr>
          <p:nvPr/>
        </p:nvSpPr>
        <p:spPr bwMode="auto">
          <a:xfrm>
            <a:off x="2714612" y="2571745"/>
            <a:ext cx="714380" cy="5715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/>
              <a:t>15 cycles</a:t>
            </a:r>
            <a:endParaRPr lang="en-US" sz="1600" dirty="0"/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4071139" y="3142455"/>
            <a:ext cx="42862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Oval 68"/>
          <p:cNvSpPr/>
          <p:nvPr/>
        </p:nvSpPr>
        <p:spPr bwMode="auto">
          <a:xfrm>
            <a:off x="6928660" y="3357563"/>
            <a:ext cx="285752" cy="28575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70" name="Rectangle 44"/>
          <p:cNvSpPr>
            <a:spLocks noChangeArrowheads="1"/>
          </p:cNvSpPr>
          <p:nvPr/>
        </p:nvSpPr>
        <p:spPr bwMode="auto">
          <a:xfrm>
            <a:off x="5214942" y="2571745"/>
            <a:ext cx="714380" cy="5715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/>
              <a:t>20 cycles</a:t>
            </a:r>
            <a:endParaRPr lang="en-US" sz="1600" dirty="0"/>
          </a:p>
        </p:txBody>
      </p:sp>
      <p:cxnSp>
        <p:nvCxnSpPr>
          <p:cNvPr id="72" name="Straight Connector 71"/>
          <p:cNvCxnSpPr/>
          <p:nvPr/>
        </p:nvCxnSpPr>
        <p:spPr bwMode="auto">
          <a:xfrm rot="5400000">
            <a:off x="6856427" y="3142455"/>
            <a:ext cx="42862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>
            <a:off x="4286248" y="3214687"/>
            <a:ext cx="278608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5" name="Oval 74"/>
          <p:cNvSpPr/>
          <p:nvPr/>
        </p:nvSpPr>
        <p:spPr bwMode="auto">
          <a:xfrm>
            <a:off x="7929586" y="3357563"/>
            <a:ext cx="285752" cy="285752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cxnSp>
        <p:nvCxnSpPr>
          <p:cNvPr id="76" name="Straight Connector 75"/>
          <p:cNvCxnSpPr/>
          <p:nvPr/>
        </p:nvCxnSpPr>
        <p:spPr bwMode="auto">
          <a:xfrm rot="5400000">
            <a:off x="7858942" y="3142455"/>
            <a:ext cx="42862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>
            <a:off x="7072330" y="3214687"/>
            <a:ext cx="100013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8" name="Rectangle 44"/>
          <p:cNvSpPr>
            <a:spLocks noChangeArrowheads="1"/>
          </p:cNvSpPr>
          <p:nvPr/>
        </p:nvSpPr>
        <p:spPr bwMode="auto">
          <a:xfrm>
            <a:off x="7215206" y="2571745"/>
            <a:ext cx="714380" cy="5715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/>
              <a:t>8 cycles</a:t>
            </a:r>
            <a:endParaRPr lang="en-US" sz="1600" dirty="0"/>
          </a:p>
        </p:txBody>
      </p:sp>
      <p:sp>
        <p:nvSpPr>
          <p:cNvPr id="79" name="Rectangle 44"/>
          <p:cNvSpPr>
            <a:spLocks noChangeArrowheads="1"/>
          </p:cNvSpPr>
          <p:nvPr/>
        </p:nvSpPr>
        <p:spPr bwMode="auto">
          <a:xfrm>
            <a:off x="785786" y="3714753"/>
            <a:ext cx="714380" cy="5715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solidFill>
                  <a:srgbClr val="002060"/>
                </a:solidFill>
              </a:rPr>
              <a:t>A (2)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80" name="Rectangle 44"/>
          <p:cNvSpPr>
            <a:spLocks noChangeArrowheads="1"/>
          </p:cNvSpPr>
          <p:nvPr/>
        </p:nvSpPr>
        <p:spPr bwMode="auto">
          <a:xfrm>
            <a:off x="1643042" y="3714753"/>
            <a:ext cx="714380" cy="5715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solidFill>
                  <a:srgbClr val="0000FF"/>
                </a:solidFill>
              </a:rPr>
              <a:t>B (10)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81" name="Rectangle 44"/>
          <p:cNvSpPr>
            <a:spLocks noChangeArrowheads="1"/>
          </p:cNvSpPr>
          <p:nvPr/>
        </p:nvSpPr>
        <p:spPr bwMode="auto">
          <a:xfrm>
            <a:off x="3857620" y="3714753"/>
            <a:ext cx="714380" cy="5715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 (40)</a:t>
            </a:r>
            <a:endParaRPr lang="en-US" sz="1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2" name="Rectangle 44"/>
          <p:cNvSpPr>
            <a:spLocks noChangeArrowheads="1"/>
          </p:cNvSpPr>
          <p:nvPr/>
        </p:nvSpPr>
        <p:spPr bwMode="auto">
          <a:xfrm>
            <a:off x="6643702" y="3714753"/>
            <a:ext cx="714380" cy="5715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solidFill>
                  <a:srgbClr val="00B050"/>
                </a:solidFill>
              </a:rPr>
              <a:t>D (85)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83" name="Rectangle 44"/>
          <p:cNvSpPr>
            <a:spLocks noChangeArrowheads="1"/>
          </p:cNvSpPr>
          <p:nvPr/>
        </p:nvSpPr>
        <p:spPr bwMode="auto">
          <a:xfrm>
            <a:off x="7715272" y="3714753"/>
            <a:ext cx="714380" cy="5715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solidFill>
                  <a:srgbClr val="7030A0"/>
                </a:solidFill>
              </a:rPr>
              <a:t>E (90)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14282" y="2143116"/>
            <a:ext cx="1714512" cy="4286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6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Humnst777 BT" pitchFamily="34" charset="0"/>
                <a:ea typeface="Gulim" pitchFamily="34" charset="-127"/>
              </a:rPr>
              <a:t>L1 miss,</a:t>
            </a:r>
            <a:r>
              <a:rPr kumimoji="1" lang="en-US" altLang="ko-KR" sz="160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Humnst777 BT" pitchFamily="34" charset="0"/>
                <a:ea typeface="Gulim" pitchFamily="34" charset="-127"/>
              </a:rPr>
              <a:t> L2 miss</a:t>
            </a:r>
            <a:endParaRPr kumimoji="1" lang="ko-KR" altLang="en-US" sz="16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cxnSp>
        <p:nvCxnSpPr>
          <p:cNvPr id="85" name="Straight Arrow Connector 84"/>
          <p:cNvCxnSpPr>
            <a:endCxn id="58" idx="0"/>
          </p:cNvCxnSpPr>
          <p:nvPr/>
        </p:nvCxnSpPr>
        <p:spPr bwMode="auto">
          <a:xfrm rot="16200000" flipH="1">
            <a:off x="678629" y="2893216"/>
            <a:ext cx="785818" cy="1428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Rectangle 85"/>
          <p:cNvSpPr/>
          <p:nvPr/>
        </p:nvSpPr>
        <p:spPr bwMode="auto">
          <a:xfrm>
            <a:off x="928662" y="3286124"/>
            <a:ext cx="3643338" cy="428628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88" name="Rectangle 87"/>
          <p:cNvSpPr>
            <a:spLocks noChangeArrowheads="1"/>
          </p:cNvSpPr>
          <p:nvPr/>
        </p:nvSpPr>
        <p:spPr bwMode="auto">
          <a:xfrm>
            <a:off x="2071670" y="5357826"/>
            <a:ext cx="2357454" cy="3571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/>
              <a:t>64-entry Reorder Buffer</a:t>
            </a:r>
            <a:endParaRPr lang="en-US" sz="1600" dirty="0"/>
          </a:p>
        </p:txBody>
      </p:sp>
      <p:sp>
        <p:nvSpPr>
          <p:cNvPr id="89" name="Rectangle 88"/>
          <p:cNvSpPr/>
          <p:nvPr/>
        </p:nvSpPr>
        <p:spPr bwMode="auto">
          <a:xfrm>
            <a:off x="2786050" y="4643446"/>
            <a:ext cx="1157296" cy="571504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…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3843332" y="4643446"/>
            <a:ext cx="714380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umnst777 BT" pitchFamily="34" charset="0"/>
                <a:ea typeface="Gulim" pitchFamily="34" charset="-127"/>
              </a:rPr>
              <a:t>C</a:t>
            </a:r>
          </a:p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/>
                </a:solidFill>
              </a:rPr>
              <a:t>#40</a:t>
            </a:r>
            <a:endParaRPr kumimoji="1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4557712" y="4643446"/>
            <a:ext cx="1157296" cy="571504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…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785786" y="4643445"/>
            <a:ext cx="714380" cy="571506"/>
          </a:xfrm>
          <a:prstGeom prst="rect">
            <a:avLst/>
          </a:prstGeom>
          <a:solidFill>
            <a:srgbClr val="002060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umnst777 BT" pitchFamily="34" charset="0"/>
                <a:ea typeface="Gulim" pitchFamily="34" charset="-127"/>
              </a:rPr>
              <a:t>A </a:t>
            </a:r>
          </a:p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umnst777 BT" pitchFamily="34" charset="0"/>
                <a:ea typeface="Gulim" pitchFamily="34" charset="-127"/>
              </a:rPr>
              <a:t>#2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2057382" y="4643445"/>
            <a:ext cx="728668" cy="571504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umnst777 BT" pitchFamily="34" charset="0"/>
                <a:ea typeface="Gulim" pitchFamily="34" charset="-127"/>
              </a:rPr>
              <a:t>B</a:t>
            </a:r>
          </a:p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/>
                </a:solidFill>
              </a:rPr>
              <a:t>#10</a:t>
            </a:r>
            <a:endParaRPr kumimoji="1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1500166" y="4643446"/>
            <a:ext cx="571504" cy="571504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…</a:t>
            </a:r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500034" y="5857892"/>
            <a:ext cx="8286808" cy="3571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/>
              <a:t>trace item </a:t>
            </a:r>
            <a:r>
              <a:rPr lang="en-US" sz="1600" b="1" dirty="0" smtClean="0">
                <a:solidFill>
                  <a:srgbClr val="0000FF"/>
                </a:solidFill>
              </a:rPr>
              <a:t>B</a:t>
            </a:r>
            <a:r>
              <a:rPr lang="en-US" sz="1600" dirty="0" smtClean="0"/>
              <a:t> and </a:t>
            </a:r>
            <a:r>
              <a:rPr lang="en-US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</a:t>
            </a:r>
            <a:r>
              <a:rPr lang="en-US" sz="1600" dirty="0" smtClean="0"/>
              <a:t> can be processed according to the # cycles recorded in its trace item</a:t>
            </a:r>
            <a:endParaRPr lang="en-US" sz="1600" dirty="0"/>
          </a:p>
        </p:txBody>
      </p:sp>
      <p:sp>
        <p:nvSpPr>
          <p:cNvPr id="96" name="Oval 95"/>
          <p:cNvSpPr/>
          <p:nvPr/>
        </p:nvSpPr>
        <p:spPr bwMode="auto">
          <a:xfrm>
            <a:off x="6500826" y="2428868"/>
            <a:ext cx="2214578" cy="2214578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1785918" y="3286124"/>
            <a:ext cx="3643338" cy="428628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714348" y="4572008"/>
            <a:ext cx="5786478" cy="7143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1643042" y="4643446"/>
            <a:ext cx="714380" cy="571504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umnst777 BT" pitchFamily="34" charset="0"/>
                <a:ea typeface="Gulim" pitchFamily="34" charset="-127"/>
              </a:rPr>
              <a:t>B </a:t>
            </a:r>
          </a:p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umnst777 BT" pitchFamily="34" charset="0"/>
                <a:ea typeface="Gulim" pitchFamily="34" charset="-127"/>
              </a:rPr>
              <a:t>#10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2357422" y="4643446"/>
            <a:ext cx="1071570" cy="57150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…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3428992" y="4643446"/>
            <a:ext cx="714380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/>
                </a:solidFill>
              </a:rPr>
              <a:t>C</a:t>
            </a:r>
            <a:endParaRPr kumimoji="1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umnst777 BT" pitchFamily="34" charset="0"/>
              <a:ea typeface="Gulim" pitchFamily="34" charset="-127"/>
            </a:endParaRPr>
          </a:p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/>
                </a:solidFill>
              </a:rPr>
              <a:t>#40</a:t>
            </a:r>
            <a:endParaRPr kumimoji="1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4143372" y="4643446"/>
            <a:ext cx="2428892" cy="57150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…</a:t>
            </a:r>
          </a:p>
        </p:txBody>
      </p: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500034" y="5929330"/>
            <a:ext cx="8286808" cy="357189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/>
              <a:t>trace item </a:t>
            </a:r>
            <a:r>
              <a:rPr lang="en-US" sz="1600" b="1" dirty="0" smtClean="0">
                <a:solidFill>
                  <a:srgbClr val="00B050"/>
                </a:solidFill>
              </a:rPr>
              <a:t>D</a:t>
            </a:r>
            <a:r>
              <a:rPr lang="en-US" sz="1600" b="1" dirty="0" smtClean="0">
                <a:solidFill>
                  <a:srgbClr val="7030A0"/>
                </a:solidFill>
              </a:rPr>
              <a:t> </a:t>
            </a:r>
            <a:r>
              <a:rPr lang="en-US" sz="1600" dirty="0" smtClean="0"/>
              <a:t>can be processed after trace item </a:t>
            </a:r>
            <a:r>
              <a:rPr lang="en-US" sz="1600" dirty="0" smtClean="0">
                <a:solidFill>
                  <a:srgbClr val="0000FF"/>
                </a:solidFill>
              </a:rPr>
              <a:t>B</a:t>
            </a:r>
            <a:r>
              <a:rPr lang="en-US" sz="1600" dirty="0" smtClean="0"/>
              <a:t> commits</a:t>
            </a:r>
            <a:endParaRPr lang="en-US" sz="1600" dirty="0"/>
          </a:p>
        </p:txBody>
      </p:sp>
      <p:sp>
        <p:nvSpPr>
          <p:cNvPr id="110" name="Rectangle 109"/>
          <p:cNvSpPr/>
          <p:nvPr/>
        </p:nvSpPr>
        <p:spPr bwMode="auto">
          <a:xfrm>
            <a:off x="1142976" y="4572008"/>
            <a:ext cx="5786478" cy="7143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3929058" y="4714884"/>
            <a:ext cx="714380" cy="571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/>
                </a:solidFill>
              </a:rPr>
              <a:t>C</a:t>
            </a:r>
            <a:endParaRPr kumimoji="1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umnst777 BT" pitchFamily="34" charset="0"/>
              <a:ea typeface="Gulim" pitchFamily="34" charset="-127"/>
            </a:endParaRPr>
          </a:p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/>
                </a:solidFill>
              </a:rPr>
              <a:t>#40</a:t>
            </a:r>
            <a:endParaRPr kumimoji="1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4643438" y="4714884"/>
            <a:ext cx="2071702" cy="57150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…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4071934" y="3286124"/>
            <a:ext cx="4214842" cy="428628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715140" y="4714884"/>
            <a:ext cx="714380" cy="571504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umnst777 BT" pitchFamily="34" charset="0"/>
                <a:ea typeface="Gulim" pitchFamily="34" charset="-127"/>
              </a:rPr>
              <a:t>D</a:t>
            </a:r>
          </a:p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/>
                </a:solidFill>
              </a:rPr>
              <a:t>#85</a:t>
            </a:r>
            <a:endParaRPr kumimoji="1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118" name="Rectangle 117"/>
          <p:cNvSpPr>
            <a:spLocks noChangeArrowheads="1"/>
          </p:cNvSpPr>
          <p:nvPr/>
        </p:nvSpPr>
        <p:spPr bwMode="auto">
          <a:xfrm>
            <a:off x="7000892" y="2000240"/>
            <a:ext cx="1143008" cy="3571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blocked!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21" name="Rectangle 44"/>
          <p:cNvSpPr>
            <a:spLocks noChangeArrowheads="1"/>
          </p:cNvSpPr>
          <p:nvPr/>
        </p:nvSpPr>
        <p:spPr bwMode="auto">
          <a:xfrm>
            <a:off x="7072330" y="2000240"/>
            <a:ext cx="1071570" cy="28575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dirty="0"/>
          </a:p>
        </p:txBody>
      </p:sp>
      <p:sp>
        <p:nvSpPr>
          <p:cNvPr id="123" name="Rectangle 44"/>
          <p:cNvSpPr>
            <a:spLocks noChangeArrowheads="1"/>
          </p:cNvSpPr>
          <p:nvPr/>
        </p:nvSpPr>
        <p:spPr bwMode="auto">
          <a:xfrm>
            <a:off x="7000892" y="2000240"/>
            <a:ext cx="1357322" cy="4286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solidFill>
                  <a:srgbClr val="FF0000"/>
                </a:solidFill>
              </a:rPr>
              <a:t>still blocked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500034" y="5929330"/>
            <a:ext cx="8286808" cy="357189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/>
              <a:t>trace item </a:t>
            </a:r>
            <a:r>
              <a:rPr lang="en-US" sz="1600" b="1" dirty="0" smtClean="0">
                <a:solidFill>
                  <a:srgbClr val="7030A0"/>
                </a:solidFill>
              </a:rPr>
              <a:t>E</a:t>
            </a:r>
            <a:r>
              <a:rPr lang="en-US" sz="1600" dirty="0" smtClean="0"/>
              <a:t> can be processed according to the # cycles recorded in the trace item</a:t>
            </a:r>
            <a:endParaRPr lang="en-US" sz="1600" dirty="0"/>
          </a:p>
        </p:txBody>
      </p:sp>
      <p:sp>
        <p:nvSpPr>
          <p:cNvPr id="130" name="Rectangle 129"/>
          <p:cNvSpPr/>
          <p:nvPr/>
        </p:nvSpPr>
        <p:spPr bwMode="auto">
          <a:xfrm>
            <a:off x="7786710" y="4714884"/>
            <a:ext cx="714380" cy="571504"/>
          </a:xfrm>
          <a:prstGeom prst="rect">
            <a:avLst/>
          </a:prstGeom>
          <a:solidFill>
            <a:srgbClr val="7030A0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umnst777 BT" pitchFamily="34" charset="0"/>
                <a:ea typeface="Gulim" pitchFamily="34" charset="-127"/>
              </a:rPr>
              <a:t>E</a:t>
            </a:r>
          </a:p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/>
                </a:solidFill>
              </a:rPr>
              <a:t>#90</a:t>
            </a:r>
            <a:endParaRPr kumimoji="1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umnst777 BT" pitchFamily="34" charset="0"/>
              <a:ea typeface="Gulim" pitchFamily="34" charset="-127"/>
            </a:endParaRP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5214942" y="5357826"/>
            <a:ext cx="2357454" cy="3571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/>
              <a:t>64-entry Reorder Buffer</a:t>
            </a:r>
            <a:endParaRPr lang="en-US" sz="1600" dirty="0"/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2143108" y="5357826"/>
            <a:ext cx="2357454" cy="357189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 dirty="0"/>
          </a:p>
        </p:txBody>
      </p:sp>
      <p:sp>
        <p:nvSpPr>
          <p:cNvPr id="87" name="Rectangle 86"/>
          <p:cNvSpPr/>
          <p:nvPr/>
        </p:nvSpPr>
        <p:spPr bwMode="auto">
          <a:xfrm>
            <a:off x="7429520" y="4714884"/>
            <a:ext cx="347666" cy="57150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…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8501090" y="4714884"/>
            <a:ext cx="347666" cy="571504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Gulim" pitchFamily="34" charset="-127"/>
              </a:rPr>
              <a:t>…</a:t>
            </a:r>
          </a:p>
        </p:txBody>
      </p:sp>
      <p:cxnSp>
        <p:nvCxnSpPr>
          <p:cNvPr id="100" name="Straight Connector 99"/>
          <p:cNvCxnSpPr/>
          <p:nvPr/>
        </p:nvCxnSpPr>
        <p:spPr bwMode="auto">
          <a:xfrm rot="5400000">
            <a:off x="643704" y="3500438"/>
            <a:ext cx="570710" cy="7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6" grpId="0" animBg="1"/>
      <p:bldP spid="86" grpId="1" animBg="1"/>
      <p:bldP spid="88" grpId="0"/>
      <p:bldP spid="89" grpId="0" animBg="1"/>
      <p:bldP spid="90" grpId="0" animBg="1"/>
      <p:bldP spid="91" grpId="0" animBg="1"/>
      <p:bldP spid="92" grpId="0" animBg="1"/>
      <p:bldP spid="92" grpId="1" animBg="1"/>
      <p:bldP spid="93" grpId="0" animBg="1"/>
      <p:bldP spid="94" grpId="0" animBg="1"/>
      <p:bldP spid="94" grpId="1" animBg="1"/>
      <p:bldP spid="95" grpId="0"/>
      <p:bldP spid="96" grpId="0" animBg="1"/>
      <p:bldP spid="96" grpId="1" animBg="1"/>
      <p:bldP spid="98" grpId="0" animBg="1"/>
      <p:bldP spid="98" grpId="1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11" grpId="0" animBg="1"/>
      <p:bldP spid="112" grpId="0" animBg="1"/>
      <p:bldP spid="113" grpId="0" animBg="1"/>
      <p:bldP spid="114" grpId="0" animBg="1"/>
      <p:bldP spid="118" grpId="0"/>
      <p:bldP spid="121" grpId="0" animBg="1"/>
      <p:bldP spid="123" grpId="0"/>
      <p:bldP spid="123" grpId="1"/>
      <p:bldP spid="125" grpId="0" animBg="1"/>
      <p:bldP spid="130" grpId="0" animBg="1"/>
      <p:bldP spid="71" grpId="0"/>
      <p:bldP spid="73" grpId="0" animBg="1"/>
      <p:bldP spid="87" grpId="0" animBg="1"/>
      <p:bldP spid="97" grpId="0" animBg="1"/>
    </p:bld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Humnst777 BT"/>
        <a:ea typeface="Gulim"/>
        <a:cs typeface=""/>
      </a:majorFont>
      <a:minorFont>
        <a:latin typeface="Humnst777 BT"/>
        <a:ea typeface="Guli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umnst777 BT" pitchFamily="34" charset="0"/>
            <a:ea typeface="Gulim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umnst777 BT" pitchFamily="34" charset="0"/>
            <a:ea typeface="Gulim" pitchFamily="34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35940</TotalTime>
  <Words>1347</Words>
  <Application>Microsoft PowerPoint</Application>
  <PresentationFormat>Letter Paper (8.5x11 in)</PresentationFormat>
  <Paragraphs>426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굴림</vt:lpstr>
      <vt:lpstr>Arial</vt:lpstr>
      <vt:lpstr>Humnst777 BT</vt:lpstr>
      <vt:lpstr>Wingdings</vt:lpstr>
      <vt:lpstr>Times New Roman</vt:lpstr>
      <vt:lpstr>Wingdings 2</vt:lpstr>
      <vt:lpstr>기본 디자인</vt:lpstr>
      <vt:lpstr> Accurately Approximating Superscalar Processor Performance from Traces</vt:lpstr>
      <vt:lpstr>Motivation</vt:lpstr>
      <vt:lpstr>Our contributions</vt:lpstr>
      <vt:lpstr>Isolated cache miss model</vt:lpstr>
      <vt:lpstr>Instruction permeability analysis</vt:lpstr>
      <vt:lpstr>Accuracy of isolated cache miss model</vt:lpstr>
      <vt:lpstr>Weakness of isolated cache miss model</vt:lpstr>
      <vt:lpstr>How to process trace items in parallel?</vt:lpstr>
      <vt:lpstr>Independent cache miss model</vt:lpstr>
      <vt:lpstr>Accuracy of Independent cache miss model</vt:lpstr>
      <vt:lpstr>Weakness of independent cache miss model</vt:lpstr>
      <vt:lpstr>Pairwise dependent cache miss model</vt:lpstr>
      <vt:lpstr> Accuracy of  Pairwise dependent cache miss model </vt:lpstr>
      <vt:lpstr> Accuracy of  Pairwise dependent cache miss model </vt:lpstr>
      <vt:lpstr>Dependency issues</vt:lpstr>
      <vt:lpstr> Accuracy of  Pairwise dependent cache miss model </vt:lpstr>
      <vt:lpstr>Does our model preserve a processor’s dynamic behavior?</vt:lpstr>
      <vt:lpstr>Can the model accurately project  the relative performance?</vt:lpstr>
      <vt:lpstr>Conclusions</vt:lpstr>
      <vt:lpstr>Accurately Approximating Superscalar  Processor Performance from Traces </vt:lpstr>
    </vt:vector>
  </TitlesOfParts>
  <Company>SEC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 </cp:lastModifiedBy>
  <cp:revision>1072</cp:revision>
  <dcterms:created xsi:type="dcterms:W3CDTF">2004-08-26T11:50:37Z</dcterms:created>
  <dcterms:modified xsi:type="dcterms:W3CDTF">2009-04-29T23:36:08Z</dcterms:modified>
</cp:coreProperties>
</file>