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7.xml" ContentType="application/vnd.openxmlformats-officedocument.presentationml.notesSlide+xml"/>
  <Override PartName="/ppt/charts/chart12.xml" ContentType="application/vnd.openxmlformats-officedocument.drawingml.chart+xml"/>
  <Override PartName="/ppt/notesSlides/notesSlide28.xml" ContentType="application/vnd.openxmlformats-officedocument.presentationml.notesSlide+xml"/>
  <Override PartName="/ppt/charts/chart13.xml" ContentType="application/vnd.openxmlformats-officedocument.drawingml.chart+xml"/>
  <Override PartName="/ppt/notesSlides/notesSlide29.xml" ContentType="application/vnd.openxmlformats-officedocument.presentationml.notesSlide+xml"/>
  <Override PartName="/ppt/charts/chart14.xml" ContentType="application/vnd.openxmlformats-officedocument.drawingml.chart+xml"/>
  <Override PartName="/ppt/notesSlides/notesSlide30.xml" ContentType="application/vnd.openxmlformats-officedocument.presentationml.notesSlide+xml"/>
  <Override PartName="/ppt/charts/chart15.xml" ContentType="application/vnd.openxmlformats-officedocument.drawingml.chart+xml"/>
  <Override PartName="/ppt/notesSlides/notesSlide31.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32.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tags/tag15.xml" ContentType="application/vnd.openxmlformats-officedocument.presentationml.tags+xml"/>
  <Override PartName="/ppt/notesSlides/notesSlide33.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34.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tags/tag16.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2" r:id="rId1"/>
  </p:sldMasterIdLst>
  <p:notesMasterIdLst>
    <p:notesMasterId r:id="rId39"/>
  </p:notesMasterIdLst>
  <p:handoutMasterIdLst>
    <p:handoutMasterId r:id="rId40"/>
  </p:handoutMasterIdLst>
  <p:sldIdLst>
    <p:sldId id="256" r:id="rId2"/>
    <p:sldId id="964" r:id="rId3"/>
    <p:sldId id="1021" r:id="rId4"/>
    <p:sldId id="1033" r:id="rId5"/>
    <p:sldId id="994" r:id="rId6"/>
    <p:sldId id="1002" r:id="rId7"/>
    <p:sldId id="1004" r:id="rId8"/>
    <p:sldId id="1006" r:id="rId9"/>
    <p:sldId id="999" r:id="rId10"/>
    <p:sldId id="967" r:id="rId11"/>
    <p:sldId id="968" r:id="rId12"/>
    <p:sldId id="988" r:id="rId13"/>
    <p:sldId id="970" r:id="rId14"/>
    <p:sldId id="1026" r:id="rId15"/>
    <p:sldId id="1035" r:id="rId16"/>
    <p:sldId id="1034" r:id="rId17"/>
    <p:sldId id="1010" r:id="rId18"/>
    <p:sldId id="1009" r:id="rId19"/>
    <p:sldId id="1012" r:id="rId20"/>
    <p:sldId id="974" r:id="rId21"/>
    <p:sldId id="1028" r:id="rId22"/>
    <p:sldId id="975" r:id="rId23"/>
    <p:sldId id="976" r:id="rId24"/>
    <p:sldId id="989" r:id="rId25"/>
    <p:sldId id="990" r:id="rId26"/>
    <p:sldId id="979" r:id="rId27"/>
    <p:sldId id="980" r:id="rId28"/>
    <p:sldId id="1014" r:id="rId29"/>
    <p:sldId id="1015" r:id="rId30"/>
    <p:sldId id="1016" r:id="rId31"/>
    <p:sldId id="981" r:id="rId32"/>
    <p:sldId id="1017" r:id="rId33"/>
    <p:sldId id="1018" r:id="rId34"/>
    <p:sldId id="982" r:id="rId35"/>
    <p:sldId id="983" r:id="rId36"/>
    <p:sldId id="984" r:id="rId37"/>
    <p:sldId id="985" r:id="rId38"/>
  </p:sldIdLst>
  <p:sldSz cx="9144000" cy="6858000" type="letter"/>
  <p:notesSz cx="6997700" cy="9283700"/>
  <p:embeddedFontLst>
    <p:embeddedFont>
      <p:font typeface="Calibri" pitchFamily="34" charset="0"/>
      <p:regular r:id="rId41"/>
      <p:bold r:id="rId42"/>
      <p:italic r:id="rId43"/>
      <p:boldItalic r:id="rId44"/>
    </p:embeddedFont>
    <p:embeddedFont>
      <p:font typeface="Corbel" pitchFamily="34" charset="0"/>
      <p:regular r:id="rId45"/>
      <p:bold r:id="rId46"/>
      <p:italic r:id="rId47"/>
      <p:boldItalic r:id="rId48"/>
    </p:embeddedFont>
    <p:embeddedFont>
      <p:font typeface="맑은 고딕" pitchFamily="34" charset="-127"/>
      <p:regular r:id="rId49"/>
      <p:bold r:id="rId50"/>
    </p:embeddedFont>
    <p:embeddedFont>
      <p:font typeface="굴림" pitchFamily="34" charset="-127"/>
      <p:regular r:id="rId51"/>
    </p:embeddedFont>
  </p:embeddedFontLst>
  <p:defaultTextStyle>
    <a:defPPr>
      <a:defRPr lang="ko-KR"/>
    </a:defPPr>
    <a:lvl1pPr algn="l" rtl="0" fontAlgn="base" latinLnBrk="1">
      <a:spcBef>
        <a:spcPct val="0"/>
      </a:spcBef>
      <a:spcAft>
        <a:spcPct val="0"/>
      </a:spcAft>
      <a:defRPr kumimoji="1" sz="1400" b="1" kern="1200">
        <a:solidFill>
          <a:schemeClr val="tx1"/>
        </a:solidFill>
        <a:latin typeface="Humnst777 BT" pitchFamily="34" charset="0"/>
        <a:ea typeface="굴림" pitchFamily="50" charset="-127"/>
        <a:cs typeface="+mn-cs"/>
      </a:defRPr>
    </a:lvl1pPr>
    <a:lvl2pPr marL="457200" algn="l" rtl="0" fontAlgn="base" latinLnBrk="1">
      <a:spcBef>
        <a:spcPct val="0"/>
      </a:spcBef>
      <a:spcAft>
        <a:spcPct val="0"/>
      </a:spcAft>
      <a:defRPr kumimoji="1" sz="1400" b="1" kern="1200">
        <a:solidFill>
          <a:schemeClr val="tx1"/>
        </a:solidFill>
        <a:latin typeface="Humnst777 BT" pitchFamily="34" charset="0"/>
        <a:ea typeface="굴림" pitchFamily="50" charset="-127"/>
        <a:cs typeface="+mn-cs"/>
      </a:defRPr>
    </a:lvl2pPr>
    <a:lvl3pPr marL="914400" algn="l" rtl="0" fontAlgn="base" latinLnBrk="1">
      <a:spcBef>
        <a:spcPct val="0"/>
      </a:spcBef>
      <a:spcAft>
        <a:spcPct val="0"/>
      </a:spcAft>
      <a:defRPr kumimoji="1" sz="1400" b="1" kern="1200">
        <a:solidFill>
          <a:schemeClr val="tx1"/>
        </a:solidFill>
        <a:latin typeface="Humnst777 BT" pitchFamily="34" charset="0"/>
        <a:ea typeface="굴림" pitchFamily="50" charset="-127"/>
        <a:cs typeface="+mn-cs"/>
      </a:defRPr>
    </a:lvl3pPr>
    <a:lvl4pPr marL="1371600" algn="l" rtl="0" fontAlgn="base" latinLnBrk="1">
      <a:spcBef>
        <a:spcPct val="0"/>
      </a:spcBef>
      <a:spcAft>
        <a:spcPct val="0"/>
      </a:spcAft>
      <a:defRPr kumimoji="1" sz="1400" b="1" kern="1200">
        <a:solidFill>
          <a:schemeClr val="tx1"/>
        </a:solidFill>
        <a:latin typeface="Humnst777 BT" pitchFamily="34" charset="0"/>
        <a:ea typeface="굴림" pitchFamily="50" charset="-127"/>
        <a:cs typeface="+mn-cs"/>
      </a:defRPr>
    </a:lvl4pPr>
    <a:lvl5pPr marL="1828800" algn="l" rtl="0" fontAlgn="base" latinLnBrk="1">
      <a:spcBef>
        <a:spcPct val="0"/>
      </a:spcBef>
      <a:spcAft>
        <a:spcPct val="0"/>
      </a:spcAft>
      <a:defRPr kumimoji="1" sz="1400" b="1" kern="1200">
        <a:solidFill>
          <a:schemeClr val="tx1"/>
        </a:solidFill>
        <a:latin typeface="Humnst777 BT" pitchFamily="34" charset="0"/>
        <a:ea typeface="굴림" pitchFamily="50" charset="-127"/>
        <a:cs typeface="+mn-cs"/>
      </a:defRPr>
    </a:lvl5pPr>
    <a:lvl6pPr marL="2286000" algn="l" defTabSz="914400" rtl="0" eaLnBrk="1" latinLnBrk="0" hangingPunct="1">
      <a:defRPr kumimoji="1" sz="1400" b="1" kern="1200">
        <a:solidFill>
          <a:schemeClr val="tx1"/>
        </a:solidFill>
        <a:latin typeface="Humnst777 BT" pitchFamily="34" charset="0"/>
        <a:ea typeface="굴림" pitchFamily="50" charset="-127"/>
        <a:cs typeface="+mn-cs"/>
      </a:defRPr>
    </a:lvl6pPr>
    <a:lvl7pPr marL="2743200" algn="l" defTabSz="914400" rtl="0" eaLnBrk="1" latinLnBrk="0" hangingPunct="1">
      <a:defRPr kumimoji="1" sz="1400" b="1" kern="1200">
        <a:solidFill>
          <a:schemeClr val="tx1"/>
        </a:solidFill>
        <a:latin typeface="Humnst777 BT" pitchFamily="34" charset="0"/>
        <a:ea typeface="굴림" pitchFamily="50" charset="-127"/>
        <a:cs typeface="+mn-cs"/>
      </a:defRPr>
    </a:lvl7pPr>
    <a:lvl8pPr marL="3200400" algn="l" defTabSz="914400" rtl="0" eaLnBrk="1" latinLnBrk="0" hangingPunct="1">
      <a:defRPr kumimoji="1" sz="1400" b="1" kern="1200">
        <a:solidFill>
          <a:schemeClr val="tx1"/>
        </a:solidFill>
        <a:latin typeface="Humnst777 BT" pitchFamily="34" charset="0"/>
        <a:ea typeface="굴림" pitchFamily="50" charset="-127"/>
        <a:cs typeface="+mn-cs"/>
      </a:defRPr>
    </a:lvl8pPr>
    <a:lvl9pPr marL="3657600" algn="l" defTabSz="914400" rtl="0" eaLnBrk="1" latinLnBrk="0" hangingPunct="1">
      <a:defRPr kumimoji="1" sz="1400" b="1" kern="1200">
        <a:solidFill>
          <a:schemeClr val="tx1"/>
        </a:solidFill>
        <a:latin typeface="Humnst777 BT" pitchFamily="34" charset="0"/>
        <a:ea typeface="굴림"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11155"/>
    <a:srgbClr val="0000FF"/>
    <a:srgbClr val="913533"/>
    <a:srgbClr val="0066FF"/>
    <a:srgbClr val="99CC00"/>
    <a:srgbClr val="800000"/>
    <a:srgbClr val="CC6600"/>
    <a:srgbClr val="3333CC"/>
    <a:srgbClr val="6699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1" autoAdjust="0"/>
    <p:restoredTop sz="89520" autoAdjust="0"/>
  </p:normalViewPr>
  <p:slideViewPr>
    <p:cSldViewPr snapToGrid="0" snapToObjects="1" showGuides="1">
      <p:cViewPr>
        <p:scale>
          <a:sx n="60" d="100"/>
          <a:sy n="60" d="100"/>
        </p:scale>
        <p:origin x="-396" y="-126"/>
      </p:cViewPr>
      <p:guideLst>
        <p:guide orient="horz" pos="3364"/>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56" d="100"/>
          <a:sy n="56" d="100"/>
        </p:scale>
        <p:origin x="-1794" y="-90"/>
      </p:cViewPr>
      <p:guideLst>
        <p:guide orient="horz" pos="2924"/>
        <p:guide pos="220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ad.cs.pitt.edu\Users\Users1\abraham\Desktop\CloudCache\L2.latency.Cloud.0BC.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ad.cs.pitt.edu\Users\Users1\abraham\Desktop\CloudCache\L2.latency.Cloud.0BC.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ad.cs.pitt.edu\Users\Users1\abraham\Desktop\CloudCache\IPC.multi.prog.64core.instance.1.0529.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ad.cs.pitt.edu\Users\Users1\abraham\Desktop\CloudCache\IPC.multi.prog.64core.instance.1.0529.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ad.cs.pitt.edu\Users\Users1\abraham\Desktop\CloudCache\IPC.multi.prog.64core.instance.1.0529.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ad.cs.pitt.edu\Users\Users1\abraham\Desktop\CloudCache\IPC.multi.prog.64core.instance.1.0529.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ad.cs.pitt.edu\Users\Users1\abraham\Desktop\CloudCache\IPC.multi.prog.64core.instance.4.0516.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ad.cs.pitt.edu\Users\Users1\abraham\Desktop\CloudCache\IPC.multi.prog.64core.instance.4.0516.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Documents%20and%20Settings\laptopuser\Desktop\Austin%20trip\Parsec.sim_num_insn_proc.cycle_proc.new.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d.cs.pitt.edu\Users\Users1\abraham\Desktop\CloudCache\HPCA_slide_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d.cs.pitt.edu\Users\Users1\abraham\Desktop\CloudCache\HPCA_slide_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d.cs.pitt.edu\Users\Users1\abraham\Desktop\CloudCache\HPCA_slide_dat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d.cs.pitt.edu\Users\Users1\abraham\Desktop\CloudCache\L2.latency.Cloud.0BC.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d.cs.pitt.edu\Users\Users1\abraham\Desktop\CloudCache\L2.latency.Cloud.0B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2581969372922224"/>
          <c:h val="0.90716827063283756"/>
        </c:manualLayout>
      </c:layout>
      <c:lineChart>
        <c:grouping val="standard"/>
        <c:varyColors val="0"/>
        <c:ser>
          <c:idx val="0"/>
          <c:order val="0"/>
          <c:tx>
            <c:strRef>
              <c:f>Sheet1!$B$1</c:f>
              <c:strCache>
                <c:ptCount val="1"/>
                <c:pt idx="0">
                  <c:v>misses</c:v>
                </c:pt>
              </c:strCache>
            </c:strRef>
          </c:tx>
          <c:spPr>
            <a:ln>
              <a:solidFill>
                <a:schemeClr val="accent2"/>
              </a:solidFill>
            </a:ln>
          </c:spPr>
          <c:marker>
            <c:spPr>
              <a:solidFill>
                <a:schemeClr val="accent2"/>
              </a:solidFill>
              <a:ln>
                <a:solidFill>
                  <a:schemeClr val="accent2"/>
                </a:solidFill>
              </a:ln>
            </c:spPr>
          </c:marker>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numCache>
            </c:numRef>
          </c:val>
          <c:smooth val="0"/>
        </c:ser>
        <c:dLbls>
          <c:showLegendKey val="0"/>
          <c:showVal val="0"/>
          <c:showCatName val="0"/>
          <c:showSerName val="0"/>
          <c:showPercent val="0"/>
          <c:showBubbleSize val="0"/>
        </c:dLbls>
        <c:marker val="1"/>
        <c:smooth val="0"/>
        <c:axId val="74143616"/>
        <c:axId val="77017088"/>
      </c:lineChart>
      <c:catAx>
        <c:axId val="74143616"/>
        <c:scaling>
          <c:orientation val="minMax"/>
        </c:scaling>
        <c:delete val="1"/>
        <c:axPos val="b"/>
        <c:numFmt formatCode="General" sourceLinked="1"/>
        <c:majorTickMark val="out"/>
        <c:minorTickMark val="none"/>
        <c:tickLblPos val="nextTo"/>
        <c:crossAx val="77017088"/>
        <c:crosses val="autoZero"/>
        <c:auto val="1"/>
        <c:lblAlgn val="ctr"/>
        <c:lblOffset val="100"/>
        <c:noMultiLvlLbl val="0"/>
      </c:catAx>
      <c:valAx>
        <c:axId val="77017088"/>
        <c:scaling>
          <c:orientation val="minMax"/>
        </c:scaling>
        <c:delete val="1"/>
        <c:axPos val="l"/>
        <c:majorGridlines/>
        <c:numFmt formatCode="General" sourceLinked="1"/>
        <c:majorTickMark val="out"/>
        <c:minorTickMark val="none"/>
        <c:tickLblPos val="nextTo"/>
        <c:crossAx val="74143616"/>
        <c:crosses val="autoZero"/>
        <c:crossBetween val="between"/>
        <c:majorUnit val="20"/>
      </c:valAx>
    </c:plotArea>
    <c:plotVisOnly val="1"/>
    <c:dispBlanksAs val="gap"/>
    <c:showDLblsOverMax val="0"/>
  </c:chart>
  <c:spPr>
    <a:solidFill>
      <a:schemeClr val="bg1"/>
    </a:solidFill>
    <a:ln>
      <a:solidFill>
        <a:schemeClr val="tx1"/>
      </a:solid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3233595800524937E-2"/>
          <c:w val="1"/>
          <c:h val="0.85353280839895018"/>
        </c:manualLayout>
      </c:layout>
      <c:lineChart>
        <c:grouping val="standard"/>
        <c:varyColors val="0"/>
        <c:ser>
          <c:idx val="0"/>
          <c:order val="0"/>
          <c:tx>
            <c:strRef>
              <c:f>shared.new!$F$1</c:f>
              <c:strCache>
                <c:ptCount val="1"/>
                <c:pt idx="0">
                  <c:v>401bzip2</c:v>
                </c:pt>
              </c:strCache>
            </c:strRef>
          </c:tx>
          <c:spPr>
            <a:ln w="15875">
              <a:solidFill>
                <a:schemeClr val="accent2"/>
              </a:solidFill>
            </a:ln>
          </c:spPr>
          <c:marker>
            <c:symbol val="none"/>
          </c:marker>
          <c:cat>
            <c:numRef>
              <c:f>shared.new!$E$6:$E$401</c:f>
              <c:numCache>
                <c:formatCode>General</c:formatCode>
                <c:ptCount val="3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numCache>
            </c:numRef>
          </c:cat>
          <c:val>
            <c:numRef>
              <c:f>shared.new!$F$6:$F$407</c:f>
              <c:numCache>
                <c:formatCode>General</c:formatCode>
                <c:ptCount val="402"/>
                <c:pt idx="0">
                  <c:v>0</c:v>
                </c:pt>
                <c:pt idx="1">
                  <c:v>0</c:v>
                </c:pt>
                <c:pt idx="2">
                  <c:v>0</c:v>
                </c:pt>
                <c:pt idx="3">
                  <c:v>0</c:v>
                </c:pt>
                <c:pt idx="4">
                  <c:v>0</c:v>
                </c:pt>
                <c:pt idx="5">
                  <c:v>0</c:v>
                </c:pt>
                <c:pt idx="6">
                  <c:v>0</c:v>
                </c:pt>
                <c:pt idx="7">
                  <c:v>0</c:v>
                </c:pt>
                <c:pt idx="8">
                  <c:v>0</c:v>
                </c:pt>
                <c:pt idx="9">
                  <c:v>0</c:v>
                </c:pt>
                <c:pt idx="10">
                  <c:v>0</c:v>
                </c:pt>
                <c:pt idx="11">
                  <c:v>0</c:v>
                </c:pt>
                <c:pt idx="12">
                  <c:v>459005</c:v>
                </c:pt>
                <c:pt idx="13">
                  <c:v>0</c:v>
                </c:pt>
                <c:pt idx="14">
                  <c:v>0</c:v>
                </c:pt>
                <c:pt idx="15">
                  <c:v>0</c:v>
                </c:pt>
                <c:pt idx="16">
                  <c:v>0</c:v>
                </c:pt>
                <c:pt idx="17">
                  <c:v>0</c:v>
                </c:pt>
                <c:pt idx="18">
                  <c:v>7615</c:v>
                </c:pt>
                <c:pt idx="19">
                  <c:v>0</c:v>
                </c:pt>
                <c:pt idx="20">
                  <c:v>0</c:v>
                </c:pt>
                <c:pt idx="21">
                  <c:v>0</c:v>
                </c:pt>
                <c:pt idx="22">
                  <c:v>76657</c:v>
                </c:pt>
                <c:pt idx="23">
                  <c:v>0</c:v>
                </c:pt>
                <c:pt idx="24">
                  <c:v>640445</c:v>
                </c:pt>
                <c:pt idx="25">
                  <c:v>0</c:v>
                </c:pt>
                <c:pt idx="26">
                  <c:v>0</c:v>
                </c:pt>
                <c:pt idx="27">
                  <c:v>0</c:v>
                </c:pt>
                <c:pt idx="28">
                  <c:v>0</c:v>
                </c:pt>
                <c:pt idx="29">
                  <c:v>0</c:v>
                </c:pt>
                <c:pt idx="30">
                  <c:v>15369</c:v>
                </c:pt>
                <c:pt idx="31">
                  <c:v>0</c:v>
                </c:pt>
                <c:pt idx="32">
                  <c:v>0</c:v>
                </c:pt>
                <c:pt idx="33">
                  <c:v>0</c:v>
                </c:pt>
                <c:pt idx="34">
                  <c:v>70999</c:v>
                </c:pt>
                <c:pt idx="35">
                  <c:v>0</c:v>
                </c:pt>
                <c:pt idx="36">
                  <c:v>910384</c:v>
                </c:pt>
                <c:pt idx="37">
                  <c:v>0</c:v>
                </c:pt>
                <c:pt idx="38">
                  <c:v>0</c:v>
                </c:pt>
                <c:pt idx="39">
                  <c:v>0</c:v>
                </c:pt>
                <c:pt idx="40">
                  <c:v>0</c:v>
                </c:pt>
                <c:pt idx="41">
                  <c:v>0</c:v>
                </c:pt>
                <c:pt idx="42">
                  <c:v>23103</c:v>
                </c:pt>
                <c:pt idx="43">
                  <c:v>0</c:v>
                </c:pt>
                <c:pt idx="44">
                  <c:v>0</c:v>
                </c:pt>
                <c:pt idx="45">
                  <c:v>0</c:v>
                </c:pt>
                <c:pt idx="46">
                  <c:v>104715</c:v>
                </c:pt>
                <c:pt idx="47">
                  <c:v>0</c:v>
                </c:pt>
                <c:pt idx="48">
                  <c:v>1089076</c:v>
                </c:pt>
                <c:pt idx="49">
                  <c:v>0</c:v>
                </c:pt>
                <c:pt idx="50">
                  <c:v>0</c:v>
                </c:pt>
                <c:pt idx="51">
                  <c:v>0</c:v>
                </c:pt>
                <c:pt idx="52">
                  <c:v>0</c:v>
                </c:pt>
                <c:pt idx="53">
                  <c:v>0</c:v>
                </c:pt>
                <c:pt idx="54">
                  <c:v>27002</c:v>
                </c:pt>
                <c:pt idx="55">
                  <c:v>0</c:v>
                </c:pt>
                <c:pt idx="56">
                  <c:v>0</c:v>
                </c:pt>
                <c:pt idx="57">
                  <c:v>0</c:v>
                </c:pt>
                <c:pt idx="58">
                  <c:v>70772</c:v>
                </c:pt>
                <c:pt idx="59">
                  <c:v>0</c:v>
                </c:pt>
                <c:pt idx="60">
                  <c:v>927199</c:v>
                </c:pt>
                <c:pt idx="61">
                  <c:v>0</c:v>
                </c:pt>
                <c:pt idx="62">
                  <c:v>0</c:v>
                </c:pt>
                <c:pt idx="63">
                  <c:v>0</c:v>
                </c:pt>
                <c:pt idx="64">
                  <c:v>0</c:v>
                </c:pt>
                <c:pt idx="65">
                  <c:v>0</c:v>
                </c:pt>
                <c:pt idx="66">
                  <c:v>23270</c:v>
                </c:pt>
                <c:pt idx="67">
                  <c:v>0</c:v>
                </c:pt>
                <c:pt idx="68">
                  <c:v>0</c:v>
                </c:pt>
                <c:pt idx="69">
                  <c:v>0</c:v>
                </c:pt>
                <c:pt idx="70">
                  <c:v>53754</c:v>
                </c:pt>
                <c:pt idx="71">
                  <c:v>0</c:v>
                </c:pt>
                <c:pt idx="72">
                  <c:v>613852</c:v>
                </c:pt>
                <c:pt idx="73">
                  <c:v>0</c:v>
                </c:pt>
                <c:pt idx="74">
                  <c:v>0</c:v>
                </c:pt>
                <c:pt idx="75">
                  <c:v>0</c:v>
                </c:pt>
                <c:pt idx="76">
                  <c:v>0</c:v>
                </c:pt>
                <c:pt idx="77">
                  <c:v>0</c:v>
                </c:pt>
                <c:pt idx="78">
                  <c:v>15403</c:v>
                </c:pt>
                <c:pt idx="79">
                  <c:v>0</c:v>
                </c:pt>
                <c:pt idx="80">
                  <c:v>0</c:v>
                </c:pt>
                <c:pt idx="81">
                  <c:v>0</c:v>
                </c:pt>
                <c:pt idx="82">
                  <c:v>19470</c:v>
                </c:pt>
                <c:pt idx="83">
                  <c:v>0</c:v>
                </c:pt>
                <c:pt idx="84">
                  <c:v>299082</c:v>
                </c:pt>
                <c:pt idx="85">
                  <c:v>0</c:v>
                </c:pt>
                <c:pt idx="86">
                  <c:v>0</c:v>
                </c:pt>
                <c:pt idx="87">
                  <c:v>0</c:v>
                </c:pt>
                <c:pt idx="88">
                  <c:v>0</c:v>
                </c:pt>
                <c:pt idx="89">
                  <c:v>0</c:v>
                </c:pt>
                <c:pt idx="90">
                  <c:v>7664</c:v>
                </c:pt>
                <c:pt idx="91">
                  <c:v>0</c:v>
                </c:pt>
                <c:pt idx="92">
                  <c:v>0</c:v>
                </c:pt>
                <c:pt idx="93">
                  <c:v>0</c:v>
                </c:pt>
                <c:pt idx="94">
                  <c:v>5595</c:v>
                </c:pt>
                <c:pt idx="95">
                  <c:v>0</c:v>
                </c:pt>
                <c:pt idx="96">
                  <c:v>76406</c:v>
                </c:pt>
                <c:pt idx="97">
                  <c:v>0</c:v>
                </c:pt>
                <c:pt idx="98">
                  <c:v>0</c:v>
                </c:pt>
                <c:pt idx="99">
                  <c:v>0</c:v>
                </c:pt>
                <c:pt idx="100">
                  <c:v>0</c:v>
                </c:pt>
                <c:pt idx="101">
                  <c:v>0</c:v>
                </c:pt>
                <c:pt idx="102">
                  <c:v>1938</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12167</c:v>
                </c:pt>
                <c:pt idx="274">
                  <c:v>0</c:v>
                </c:pt>
                <c:pt idx="275">
                  <c:v>0</c:v>
                </c:pt>
                <c:pt idx="276">
                  <c:v>0</c:v>
                </c:pt>
                <c:pt idx="277">
                  <c:v>0</c:v>
                </c:pt>
                <c:pt idx="278">
                  <c:v>0</c:v>
                </c:pt>
                <c:pt idx="279">
                  <c:v>0</c:v>
                </c:pt>
                <c:pt idx="280">
                  <c:v>0</c:v>
                </c:pt>
                <c:pt idx="281">
                  <c:v>3</c:v>
                </c:pt>
                <c:pt idx="282">
                  <c:v>0</c:v>
                </c:pt>
                <c:pt idx="283">
                  <c:v>0</c:v>
                </c:pt>
                <c:pt idx="284">
                  <c:v>0</c:v>
                </c:pt>
                <c:pt idx="285">
                  <c:v>2698</c:v>
                </c:pt>
                <c:pt idx="286">
                  <c:v>0</c:v>
                </c:pt>
                <c:pt idx="287">
                  <c:v>0</c:v>
                </c:pt>
                <c:pt idx="288">
                  <c:v>0</c:v>
                </c:pt>
                <c:pt idx="289">
                  <c:v>0</c:v>
                </c:pt>
                <c:pt idx="290">
                  <c:v>0</c:v>
                </c:pt>
                <c:pt idx="291">
                  <c:v>0</c:v>
                </c:pt>
                <c:pt idx="292">
                  <c:v>0</c:v>
                </c:pt>
                <c:pt idx="293">
                  <c:v>1</c:v>
                </c:pt>
                <c:pt idx="294">
                  <c:v>0</c:v>
                </c:pt>
                <c:pt idx="295">
                  <c:v>0</c:v>
                </c:pt>
                <c:pt idx="296">
                  <c:v>0</c:v>
                </c:pt>
                <c:pt idx="297">
                  <c:v>13423</c:v>
                </c:pt>
                <c:pt idx="298">
                  <c:v>1438</c:v>
                </c:pt>
                <c:pt idx="299">
                  <c:v>0</c:v>
                </c:pt>
                <c:pt idx="300">
                  <c:v>0</c:v>
                </c:pt>
                <c:pt idx="301">
                  <c:v>0</c:v>
                </c:pt>
                <c:pt idx="302">
                  <c:v>0</c:v>
                </c:pt>
                <c:pt idx="303">
                  <c:v>0</c:v>
                </c:pt>
                <c:pt idx="304">
                  <c:v>0</c:v>
                </c:pt>
                <c:pt idx="305">
                  <c:v>5</c:v>
                </c:pt>
                <c:pt idx="306">
                  <c:v>0</c:v>
                </c:pt>
                <c:pt idx="307">
                  <c:v>0</c:v>
                </c:pt>
                <c:pt idx="308">
                  <c:v>0</c:v>
                </c:pt>
                <c:pt idx="309">
                  <c:v>10800</c:v>
                </c:pt>
                <c:pt idx="310">
                  <c:v>0</c:v>
                </c:pt>
                <c:pt idx="311">
                  <c:v>0</c:v>
                </c:pt>
                <c:pt idx="312">
                  <c:v>0</c:v>
                </c:pt>
                <c:pt idx="313">
                  <c:v>0</c:v>
                </c:pt>
                <c:pt idx="314">
                  <c:v>0</c:v>
                </c:pt>
                <c:pt idx="315">
                  <c:v>0</c:v>
                </c:pt>
                <c:pt idx="316">
                  <c:v>0</c:v>
                </c:pt>
                <c:pt idx="317">
                  <c:v>3</c:v>
                </c:pt>
                <c:pt idx="318">
                  <c:v>0</c:v>
                </c:pt>
                <c:pt idx="319">
                  <c:v>0</c:v>
                </c:pt>
                <c:pt idx="320">
                  <c:v>0</c:v>
                </c:pt>
                <c:pt idx="321">
                  <c:v>4698</c:v>
                </c:pt>
                <c:pt idx="322">
                  <c:v>704</c:v>
                </c:pt>
                <c:pt idx="323">
                  <c:v>0</c:v>
                </c:pt>
                <c:pt idx="324">
                  <c:v>0</c:v>
                </c:pt>
                <c:pt idx="325">
                  <c:v>0</c:v>
                </c:pt>
                <c:pt idx="326">
                  <c:v>0</c:v>
                </c:pt>
                <c:pt idx="327">
                  <c:v>0</c:v>
                </c:pt>
                <c:pt idx="328">
                  <c:v>0</c:v>
                </c:pt>
                <c:pt idx="329">
                  <c:v>2</c:v>
                </c:pt>
                <c:pt idx="330">
                  <c:v>0</c:v>
                </c:pt>
                <c:pt idx="331">
                  <c:v>0</c:v>
                </c:pt>
                <c:pt idx="332">
                  <c:v>0</c:v>
                </c:pt>
                <c:pt idx="333">
                  <c:v>10473</c:v>
                </c:pt>
                <c:pt idx="334">
                  <c:v>334</c:v>
                </c:pt>
                <c:pt idx="335">
                  <c:v>0</c:v>
                </c:pt>
                <c:pt idx="336">
                  <c:v>0</c:v>
                </c:pt>
                <c:pt idx="337">
                  <c:v>0</c:v>
                </c:pt>
                <c:pt idx="338">
                  <c:v>0</c:v>
                </c:pt>
                <c:pt idx="339">
                  <c:v>0</c:v>
                </c:pt>
                <c:pt idx="340">
                  <c:v>0</c:v>
                </c:pt>
                <c:pt idx="341">
                  <c:v>5</c:v>
                </c:pt>
                <c:pt idx="342">
                  <c:v>0</c:v>
                </c:pt>
                <c:pt idx="343">
                  <c:v>0</c:v>
                </c:pt>
                <c:pt idx="344">
                  <c:v>0</c:v>
                </c:pt>
                <c:pt idx="345">
                  <c:v>5016</c:v>
                </c:pt>
                <c:pt idx="346">
                  <c:v>394</c:v>
                </c:pt>
                <c:pt idx="347">
                  <c:v>0</c:v>
                </c:pt>
                <c:pt idx="348">
                  <c:v>0</c:v>
                </c:pt>
                <c:pt idx="349">
                  <c:v>0</c:v>
                </c:pt>
                <c:pt idx="350">
                  <c:v>0</c:v>
                </c:pt>
                <c:pt idx="351">
                  <c:v>0</c:v>
                </c:pt>
                <c:pt idx="352">
                  <c:v>0</c:v>
                </c:pt>
                <c:pt idx="353">
                  <c:v>3</c:v>
                </c:pt>
                <c:pt idx="354">
                  <c:v>0</c:v>
                </c:pt>
                <c:pt idx="355">
                  <c:v>0</c:v>
                </c:pt>
                <c:pt idx="356">
                  <c:v>0</c:v>
                </c:pt>
                <c:pt idx="357">
                  <c:v>7766</c:v>
                </c:pt>
                <c:pt idx="358">
                  <c:v>341</c:v>
                </c:pt>
                <c:pt idx="359">
                  <c:v>0</c:v>
                </c:pt>
                <c:pt idx="360">
                  <c:v>0</c:v>
                </c:pt>
                <c:pt idx="361">
                  <c:v>0</c:v>
                </c:pt>
                <c:pt idx="362">
                  <c:v>0</c:v>
                </c:pt>
                <c:pt idx="363">
                  <c:v>0</c:v>
                </c:pt>
                <c:pt idx="364">
                  <c:v>0</c:v>
                </c:pt>
                <c:pt idx="365">
                  <c:v>7</c:v>
                </c:pt>
                <c:pt idx="366">
                  <c:v>0</c:v>
                </c:pt>
                <c:pt idx="367">
                  <c:v>0</c:v>
                </c:pt>
                <c:pt idx="368">
                  <c:v>0</c:v>
                </c:pt>
                <c:pt idx="369">
                  <c:v>3933</c:v>
                </c:pt>
                <c:pt idx="370">
                  <c:v>123</c:v>
                </c:pt>
                <c:pt idx="371">
                  <c:v>0</c:v>
                </c:pt>
                <c:pt idx="372">
                  <c:v>0</c:v>
                </c:pt>
                <c:pt idx="373">
                  <c:v>0</c:v>
                </c:pt>
                <c:pt idx="374">
                  <c:v>0</c:v>
                </c:pt>
                <c:pt idx="375">
                  <c:v>0</c:v>
                </c:pt>
                <c:pt idx="376">
                  <c:v>0</c:v>
                </c:pt>
                <c:pt idx="377">
                  <c:v>4</c:v>
                </c:pt>
                <c:pt idx="378">
                  <c:v>0</c:v>
                </c:pt>
                <c:pt idx="379">
                  <c:v>0</c:v>
                </c:pt>
                <c:pt idx="380">
                  <c:v>0</c:v>
                </c:pt>
                <c:pt idx="381">
                  <c:v>5070</c:v>
                </c:pt>
                <c:pt idx="382">
                  <c:v>337</c:v>
                </c:pt>
                <c:pt idx="383">
                  <c:v>0</c:v>
                </c:pt>
                <c:pt idx="384">
                  <c:v>0</c:v>
                </c:pt>
                <c:pt idx="385">
                  <c:v>0</c:v>
                </c:pt>
                <c:pt idx="386">
                  <c:v>0</c:v>
                </c:pt>
                <c:pt idx="387">
                  <c:v>0</c:v>
                </c:pt>
                <c:pt idx="388">
                  <c:v>0</c:v>
                </c:pt>
                <c:pt idx="389">
                  <c:v>3</c:v>
                </c:pt>
                <c:pt idx="390">
                  <c:v>0</c:v>
                </c:pt>
                <c:pt idx="391">
                  <c:v>0</c:v>
                </c:pt>
                <c:pt idx="392">
                  <c:v>0</c:v>
                </c:pt>
                <c:pt idx="393">
                  <c:v>1291</c:v>
                </c:pt>
                <c:pt idx="394">
                  <c:v>60</c:v>
                </c:pt>
                <c:pt idx="395">
                  <c:v>0</c:v>
                </c:pt>
              </c:numCache>
            </c:numRef>
          </c:val>
          <c:smooth val="0"/>
        </c:ser>
        <c:dLbls>
          <c:showLegendKey val="0"/>
          <c:showVal val="0"/>
          <c:showCatName val="0"/>
          <c:showSerName val="0"/>
          <c:showPercent val="0"/>
          <c:showBubbleSize val="0"/>
        </c:dLbls>
        <c:marker val="1"/>
        <c:smooth val="0"/>
        <c:axId val="78467456"/>
        <c:axId val="78468992"/>
      </c:lineChart>
      <c:catAx>
        <c:axId val="78467456"/>
        <c:scaling>
          <c:orientation val="minMax"/>
        </c:scaling>
        <c:delete val="1"/>
        <c:axPos val="b"/>
        <c:numFmt formatCode="General" sourceLinked="1"/>
        <c:majorTickMark val="out"/>
        <c:minorTickMark val="none"/>
        <c:tickLblPos val="none"/>
        <c:crossAx val="78468992"/>
        <c:crosses val="autoZero"/>
        <c:auto val="1"/>
        <c:lblAlgn val="ctr"/>
        <c:lblOffset val="100"/>
        <c:tickLblSkip val="100"/>
        <c:tickMarkSkip val="100"/>
        <c:noMultiLvlLbl val="0"/>
      </c:catAx>
      <c:valAx>
        <c:axId val="78468992"/>
        <c:scaling>
          <c:orientation val="minMax"/>
          <c:max val="2000000"/>
        </c:scaling>
        <c:delete val="0"/>
        <c:axPos val="l"/>
        <c:majorGridlines/>
        <c:numFmt formatCode="0.E+00" sourceLinked="0"/>
        <c:majorTickMark val="out"/>
        <c:minorTickMark val="none"/>
        <c:tickLblPos val="nextTo"/>
        <c:txPr>
          <a:bodyPr/>
          <a:lstStyle/>
          <a:p>
            <a:pPr>
              <a:defRPr sz="1200"/>
            </a:pPr>
            <a:endParaRPr lang="en-US"/>
          </a:p>
        </c:txPr>
        <c:crossAx val="78467456"/>
        <c:crosses val="autoZero"/>
        <c:crossBetween val="between"/>
        <c:majorUnit val="1000000"/>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503121110853"/>
          <c:y val="5.5903705251789011E-2"/>
          <c:w val="0.72131286335158318"/>
          <c:h val="0.68107711726873865"/>
        </c:manualLayout>
      </c:layout>
      <c:lineChart>
        <c:grouping val="standard"/>
        <c:varyColors val="0"/>
        <c:ser>
          <c:idx val="0"/>
          <c:order val="0"/>
          <c:tx>
            <c:strRef>
              <c:f>'cloud.2BC'!$F$1</c:f>
              <c:strCache>
                <c:ptCount val="1"/>
                <c:pt idx="0">
                  <c:v>401bzip2</c:v>
                </c:pt>
              </c:strCache>
            </c:strRef>
          </c:tx>
          <c:spPr>
            <a:ln w="15875">
              <a:solidFill>
                <a:schemeClr val="accent2"/>
              </a:solidFill>
            </a:ln>
          </c:spPr>
          <c:marker>
            <c:symbol val="none"/>
          </c:marker>
          <c:cat>
            <c:numRef>
              <c:f>'cloud.2BC'!$M$2:$M$401</c:f>
              <c:numCache>
                <c:formatCode>General</c:formatCode>
                <c:ptCount val="4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numCache>
            </c:numRef>
          </c:cat>
          <c:val>
            <c:numRef>
              <c:f>'cloud.2BC'!$F$2:$F$401</c:f>
              <c:numCache>
                <c:formatCode>General</c:formatCode>
                <c:ptCount val="400"/>
                <c:pt idx="0">
                  <c:v>0</c:v>
                </c:pt>
                <c:pt idx="1">
                  <c:v>0</c:v>
                </c:pt>
                <c:pt idx="2">
                  <c:v>0</c:v>
                </c:pt>
                <c:pt idx="3">
                  <c:v>0</c:v>
                </c:pt>
                <c:pt idx="4">
                  <c:v>0</c:v>
                </c:pt>
                <c:pt idx="5">
                  <c:v>0</c:v>
                </c:pt>
                <c:pt idx="6">
                  <c:v>0</c:v>
                </c:pt>
                <c:pt idx="7">
                  <c:v>0</c:v>
                </c:pt>
                <c:pt idx="8">
                  <c:v>0</c:v>
                </c:pt>
                <c:pt idx="9">
                  <c:v>0</c:v>
                </c:pt>
                <c:pt idx="10">
                  <c:v>0</c:v>
                </c:pt>
                <c:pt idx="11">
                  <c:v>0</c:v>
                </c:pt>
                <c:pt idx="12">
                  <c:v>13351963</c:v>
                </c:pt>
                <c:pt idx="13">
                  <c:v>0</c:v>
                </c:pt>
                <c:pt idx="14">
                  <c:v>0</c:v>
                </c:pt>
                <c:pt idx="15">
                  <c:v>0</c:v>
                </c:pt>
                <c:pt idx="16">
                  <c:v>0</c:v>
                </c:pt>
                <c:pt idx="17">
                  <c:v>0</c:v>
                </c:pt>
                <c:pt idx="18">
                  <c:v>0</c:v>
                </c:pt>
                <c:pt idx="19">
                  <c:v>0</c:v>
                </c:pt>
                <c:pt idx="20">
                  <c:v>0</c:v>
                </c:pt>
                <c:pt idx="21">
                  <c:v>353</c:v>
                </c:pt>
                <c:pt idx="22">
                  <c:v>295105</c:v>
                </c:pt>
                <c:pt idx="23">
                  <c:v>443859</c:v>
                </c:pt>
                <c:pt idx="24">
                  <c:v>456106</c:v>
                </c:pt>
                <c:pt idx="25">
                  <c:v>419444</c:v>
                </c:pt>
                <c:pt idx="26">
                  <c:v>399280</c:v>
                </c:pt>
                <c:pt idx="27">
                  <c:v>205580</c:v>
                </c:pt>
                <c:pt idx="28">
                  <c:v>308063</c:v>
                </c:pt>
                <c:pt idx="29">
                  <c:v>29477</c:v>
                </c:pt>
                <c:pt idx="30">
                  <c:v>16291</c:v>
                </c:pt>
                <c:pt idx="31">
                  <c:v>6222</c:v>
                </c:pt>
                <c:pt idx="32">
                  <c:v>706</c:v>
                </c:pt>
                <c:pt idx="33">
                  <c:v>56</c:v>
                </c:pt>
                <c:pt idx="34">
                  <c:v>1</c:v>
                </c:pt>
                <c:pt idx="35">
                  <c:v>27906</c:v>
                </c:pt>
                <c:pt idx="36">
                  <c:v>20102</c:v>
                </c:pt>
                <c:pt idx="37">
                  <c:v>15674</c:v>
                </c:pt>
                <c:pt idx="38">
                  <c:v>3631</c:v>
                </c:pt>
                <c:pt idx="39">
                  <c:v>368</c:v>
                </c:pt>
                <c:pt idx="40">
                  <c:v>42</c:v>
                </c:pt>
                <c:pt idx="41">
                  <c:v>6</c:v>
                </c:pt>
                <c:pt idx="42">
                  <c:v>59458</c:v>
                </c:pt>
                <c:pt idx="43">
                  <c:v>6631</c:v>
                </c:pt>
                <c:pt idx="44">
                  <c:v>53402</c:v>
                </c:pt>
                <c:pt idx="45">
                  <c:v>9810</c:v>
                </c:pt>
                <c:pt idx="46">
                  <c:v>28723</c:v>
                </c:pt>
                <c:pt idx="47">
                  <c:v>50458</c:v>
                </c:pt>
                <c:pt idx="48">
                  <c:v>57669</c:v>
                </c:pt>
                <c:pt idx="49">
                  <c:v>26193</c:v>
                </c:pt>
                <c:pt idx="50">
                  <c:v>6571</c:v>
                </c:pt>
                <c:pt idx="51">
                  <c:v>1245</c:v>
                </c:pt>
                <c:pt idx="52">
                  <c:v>477</c:v>
                </c:pt>
                <c:pt idx="53">
                  <c:v>340</c:v>
                </c:pt>
                <c:pt idx="54">
                  <c:v>69756</c:v>
                </c:pt>
                <c:pt idx="55">
                  <c:v>40804</c:v>
                </c:pt>
                <c:pt idx="56">
                  <c:v>24425</c:v>
                </c:pt>
                <c:pt idx="57">
                  <c:v>2746</c:v>
                </c:pt>
                <c:pt idx="58">
                  <c:v>602</c:v>
                </c:pt>
                <c:pt idx="59">
                  <c:v>46755</c:v>
                </c:pt>
                <c:pt idx="60">
                  <c:v>13941</c:v>
                </c:pt>
                <c:pt idx="61">
                  <c:v>28309</c:v>
                </c:pt>
                <c:pt idx="62">
                  <c:v>2634</c:v>
                </c:pt>
                <c:pt idx="63">
                  <c:v>695</c:v>
                </c:pt>
                <c:pt idx="64">
                  <c:v>278</c:v>
                </c:pt>
                <c:pt idx="65">
                  <c:v>208</c:v>
                </c:pt>
                <c:pt idx="66">
                  <c:v>13332</c:v>
                </c:pt>
                <c:pt idx="67">
                  <c:v>1433</c:v>
                </c:pt>
                <c:pt idx="68">
                  <c:v>1417</c:v>
                </c:pt>
                <c:pt idx="69">
                  <c:v>256</c:v>
                </c:pt>
                <c:pt idx="70">
                  <c:v>58</c:v>
                </c:pt>
                <c:pt idx="71">
                  <c:v>47251</c:v>
                </c:pt>
                <c:pt idx="72">
                  <c:v>17374</c:v>
                </c:pt>
                <c:pt idx="73">
                  <c:v>33688</c:v>
                </c:pt>
                <c:pt idx="74">
                  <c:v>4200</c:v>
                </c:pt>
                <c:pt idx="75">
                  <c:v>1374</c:v>
                </c:pt>
                <c:pt idx="76">
                  <c:v>162</c:v>
                </c:pt>
                <c:pt idx="77">
                  <c:v>335</c:v>
                </c:pt>
                <c:pt idx="78">
                  <c:v>39</c:v>
                </c:pt>
                <c:pt idx="79">
                  <c:v>17</c:v>
                </c:pt>
                <c:pt idx="80">
                  <c:v>0</c:v>
                </c:pt>
                <c:pt idx="81">
                  <c:v>0</c:v>
                </c:pt>
                <c:pt idx="82">
                  <c:v>1</c:v>
                </c:pt>
                <c:pt idx="83">
                  <c:v>33412</c:v>
                </c:pt>
                <c:pt idx="84">
                  <c:v>14703</c:v>
                </c:pt>
                <c:pt idx="85">
                  <c:v>25652</c:v>
                </c:pt>
                <c:pt idx="86">
                  <c:v>3096</c:v>
                </c:pt>
                <c:pt idx="87">
                  <c:v>500</c:v>
                </c:pt>
                <c:pt idx="88">
                  <c:v>6</c:v>
                </c:pt>
                <c:pt idx="89">
                  <c:v>194</c:v>
                </c:pt>
                <c:pt idx="90">
                  <c:v>0</c:v>
                </c:pt>
                <c:pt idx="91">
                  <c:v>0</c:v>
                </c:pt>
                <c:pt idx="92">
                  <c:v>0</c:v>
                </c:pt>
                <c:pt idx="93">
                  <c:v>0</c:v>
                </c:pt>
                <c:pt idx="94">
                  <c:v>1</c:v>
                </c:pt>
                <c:pt idx="95">
                  <c:v>17167</c:v>
                </c:pt>
                <c:pt idx="96">
                  <c:v>3668</c:v>
                </c:pt>
                <c:pt idx="97">
                  <c:v>12019</c:v>
                </c:pt>
                <c:pt idx="98">
                  <c:v>679</c:v>
                </c:pt>
                <c:pt idx="99">
                  <c:v>157</c:v>
                </c:pt>
                <c:pt idx="100">
                  <c:v>0</c:v>
                </c:pt>
                <c:pt idx="101">
                  <c:v>3</c:v>
                </c:pt>
                <c:pt idx="102">
                  <c:v>1</c:v>
                </c:pt>
                <c:pt idx="103">
                  <c:v>0</c:v>
                </c:pt>
                <c:pt idx="104">
                  <c:v>0</c:v>
                </c:pt>
                <c:pt idx="105">
                  <c:v>0</c:v>
                </c:pt>
                <c:pt idx="106">
                  <c:v>0</c:v>
                </c:pt>
                <c:pt idx="107">
                  <c:v>776</c:v>
                </c:pt>
                <c:pt idx="108">
                  <c:v>539</c:v>
                </c:pt>
                <c:pt idx="109">
                  <c:v>1239</c:v>
                </c:pt>
                <c:pt idx="110">
                  <c:v>21</c:v>
                </c:pt>
                <c:pt idx="111">
                  <c:v>8</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9926</c:v>
                </c:pt>
                <c:pt idx="278">
                  <c:v>2176</c:v>
                </c:pt>
                <c:pt idx="279">
                  <c:v>726</c:v>
                </c:pt>
                <c:pt idx="280">
                  <c:v>47</c:v>
                </c:pt>
                <c:pt idx="281">
                  <c:v>3</c:v>
                </c:pt>
                <c:pt idx="282">
                  <c:v>1</c:v>
                </c:pt>
                <c:pt idx="283">
                  <c:v>0</c:v>
                </c:pt>
                <c:pt idx="284">
                  <c:v>0</c:v>
                </c:pt>
                <c:pt idx="285">
                  <c:v>0</c:v>
                </c:pt>
                <c:pt idx="286">
                  <c:v>655</c:v>
                </c:pt>
                <c:pt idx="287">
                  <c:v>53</c:v>
                </c:pt>
                <c:pt idx="288">
                  <c:v>41</c:v>
                </c:pt>
                <c:pt idx="289">
                  <c:v>2538</c:v>
                </c:pt>
                <c:pt idx="290">
                  <c:v>333</c:v>
                </c:pt>
                <c:pt idx="291">
                  <c:v>148</c:v>
                </c:pt>
                <c:pt idx="292">
                  <c:v>2</c:v>
                </c:pt>
                <c:pt idx="293">
                  <c:v>0</c:v>
                </c:pt>
                <c:pt idx="294">
                  <c:v>1</c:v>
                </c:pt>
                <c:pt idx="295">
                  <c:v>0</c:v>
                </c:pt>
                <c:pt idx="296">
                  <c:v>0</c:v>
                </c:pt>
                <c:pt idx="297">
                  <c:v>1</c:v>
                </c:pt>
                <c:pt idx="298">
                  <c:v>0</c:v>
                </c:pt>
                <c:pt idx="299">
                  <c:v>0</c:v>
                </c:pt>
                <c:pt idx="300">
                  <c:v>0</c:v>
                </c:pt>
                <c:pt idx="301">
                  <c:v>10630</c:v>
                </c:pt>
                <c:pt idx="302">
                  <c:v>2799</c:v>
                </c:pt>
                <c:pt idx="303">
                  <c:v>800</c:v>
                </c:pt>
                <c:pt idx="304">
                  <c:v>141</c:v>
                </c:pt>
                <c:pt idx="305">
                  <c:v>2</c:v>
                </c:pt>
                <c:pt idx="306">
                  <c:v>0</c:v>
                </c:pt>
                <c:pt idx="307">
                  <c:v>0</c:v>
                </c:pt>
                <c:pt idx="308">
                  <c:v>0</c:v>
                </c:pt>
                <c:pt idx="309">
                  <c:v>0</c:v>
                </c:pt>
                <c:pt idx="310">
                  <c:v>672</c:v>
                </c:pt>
                <c:pt idx="311">
                  <c:v>54</c:v>
                </c:pt>
                <c:pt idx="312">
                  <c:v>41</c:v>
                </c:pt>
                <c:pt idx="313">
                  <c:v>10509</c:v>
                </c:pt>
                <c:pt idx="314">
                  <c:v>926</c:v>
                </c:pt>
                <c:pt idx="315">
                  <c:v>655</c:v>
                </c:pt>
                <c:pt idx="316">
                  <c:v>7</c:v>
                </c:pt>
                <c:pt idx="317">
                  <c:v>0</c:v>
                </c:pt>
                <c:pt idx="318">
                  <c:v>0</c:v>
                </c:pt>
                <c:pt idx="319">
                  <c:v>0</c:v>
                </c:pt>
                <c:pt idx="320">
                  <c:v>1</c:v>
                </c:pt>
                <c:pt idx="321">
                  <c:v>0</c:v>
                </c:pt>
                <c:pt idx="322">
                  <c:v>1346</c:v>
                </c:pt>
                <c:pt idx="323">
                  <c:v>87</c:v>
                </c:pt>
                <c:pt idx="324">
                  <c:v>79</c:v>
                </c:pt>
                <c:pt idx="325">
                  <c:v>4570</c:v>
                </c:pt>
                <c:pt idx="326">
                  <c:v>1077</c:v>
                </c:pt>
                <c:pt idx="327">
                  <c:v>371</c:v>
                </c:pt>
                <c:pt idx="328">
                  <c:v>39</c:v>
                </c:pt>
                <c:pt idx="329">
                  <c:v>1</c:v>
                </c:pt>
                <c:pt idx="330">
                  <c:v>2</c:v>
                </c:pt>
                <c:pt idx="331">
                  <c:v>0</c:v>
                </c:pt>
                <c:pt idx="332">
                  <c:v>0</c:v>
                </c:pt>
                <c:pt idx="333">
                  <c:v>0</c:v>
                </c:pt>
                <c:pt idx="334">
                  <c:v>0</c:v>
                </c:pt>
                <c:pt idx="335">
                  <c:v>0</c:v>
                </c:pt>
                <c:pt idx="336">
                  <c:v>0</c:v>
                </c:pt>
                <c:pt idx="337">
                  <c:v>9897</c:v>
                </c:pt>
                <c:pt idx="338">
                  <c:v>1499</c:v>
                </c:pt>
                <c:pt idx="339">
                  <c:v>662</c:v>
                </c:pt>
                <c:pt idx="340">
                  <c:v>51</c:v>
                </c:pt>
                <c:pt idx="341">
                  <c:v>0</c:v>
                </c:pt>
                <c:pt idx="342">
                  <c:v>0</c:v>
                </c:pt>
                <c:pt idx="343">
                  <c:v>0</c:v>
                </c:pt>
                <c:pt idx="344">
                  <c:v>0</c:v>
                </c:pt>
                <c:pt idx="345">
                  <c:v>0</c:v>
                </c:pt>
                <c:pt idx="346">
                  <c:v>0</c:v>
                </c:pt>
                <c:pt idx="347">
                  <c:v>0</c:v>
                </c:pt>
                <c:pt idx="348">
                  <c:v>0</c:v>
                </c:pt>
                <c:pt idx="349">
                  <c:v>5289</c:v>
                </c:pt>
                <c:pt idx="350">
                  <c:v>435</c:v>
                </c:pt>
                <c:pt idx="351">
                  <c:v>333</c:v>
                </c:pt>
                <c:pt idx="352">
                  <c:v>2</c:v>
                </c:pt>
                <c:pt idx="353">
                  <c:v>0</c:v>
                </c:pt>
                <c:pt idx="354">
                  <c:v>0</c:v>
                </c:pt>
                <c:pt idx="355">
                  <c:v>0</c:v>
                </c:pt>
                <c:pt idx="356">
                  <c:v>0</c:v>
                </c:pt>
                <c:pt idx="357">
                  <c:v>0</c:v>
                </c:pt>
                <c:pt idx="358">
                  <c:v>0</c:v>
                </c:pt>
                <c:pt idx="359">
                  <c:v>0</c:v>
                </c:pt>
                <c:pt idx="360">
                  <c:v>0</c:v>
                </c:pt>
                <c:pt idx="361">
                  <c:v>7958</c:v>
                </c:pt>
                <c:pt idx="362">
                  <c:v>669</c:v>
                </c:pt>
                <c:pt idx="363">
                  <c:v>456</c:v>
                </c:pt>
                <c:pt idx="364">
                  <c:v>4</c:v>
                </c:pt>
                <c:pt idx="365">
                  <c:v>2</c:v>
                </c:pt>
                <c:pt idx="366">
                  <c:v>0</c:v>
                </c:pt>
                <c:pt idx="367">
                  <c:v>0</c:v>
                </c:pt>
                <c:pt idx="368">
                  <c:v>0</c:v>
                </c:pt>
                <c:pt idx="369">
                  <c:v>0</c:v>
                </c:pt>
                <c:pt idx="370">
                  <c:v>0</c:v>
                </c:pt>
                <c:pt idx="371">
                  <c:v>0</c:v>
                </c:pt>
                <c:pt idx="372">
                  <c:v>0</c:v>
                </c:pt>
                <c:pt idx="373">
                  <c:v>3946</c:v>
                </c:pt>
                <c:pt idx="374">
                  <c:v>340</c:v>
                </c:pt>
                <c:pt idx="375">
                  <c:v>254</c:v>
                </c:pt>
                <c:pt idx="376">
                  <c:v>5</c:v>
                </c:pt>
                <c:pt idx="377">
                  <c:v>0</c:v>
                </c:pt>
                <c:pt idx="378">
                  <c:v>0</c:v>
                </c:pt>
                <c:pt idx="379">
                  <c:v>0</c:v>
                </c:pt>
                <c:pt idx="380">
                  <c:v>0</c:v>
                </c:pt>
                <c:pt idx="381">
                  <c:v>0</c:v>
                </c:pt>
                <c:pt idx="382">
                  <c:v>0</c:v>
                </c:pt>
                <c:pt idx="383">
                  <c:v>0</c:v>
                </c:pt>
                <c:pt idx="384">
                  <c:v>0</c:v>
                </c:pt>
                <c:pt idx="385">
                  <c:v>5268</c:v>
                </c:pt>
                <c:pt idx="386">
                  <c:v>446</c:v>
                </c:pt>
                <c:pt idx="387">
                  <c:v>346</c:v>
                </c:pt>
                <c:pt idx="388">
                  <c:v>2</c:v>
                </c:pt>
                <c:pt idx="389">
                  <c:v>1</c:v>
                </c:pt>
                <c:pt idx="390">
                  <c:v>2</c:v>
                </c:pt>
                <c:pt idx="391">
                  <c:v>0</c:v>
                </c:pt>
                <c:pt idx="392">
                  <c:v>0</c:v>
                </c:pt>
                <c:pt idx="393">
                  <c:v>0</c:v>
                </c:pt>
                <c:pt idx="394">
                  <c:v>0</c:v>
                </c:pt>
                <c:pt idx="395">
                  <c:v>0</c:v>
                </c:pt>
                <c:pt idx="396">
                  <c:v>0</c:v>
                </c:pt>
                <c:pt idx="397">
                  <c:v>1319</c:v>
                </c:pt>
                <c:pt idx="398">
                  <c:v>107</c:v>
                </c:pt>
                <c:pt idx="399">
                  <c:v>87</c:v>
                </c:pt>
              </c:numCache>
            </c:numRef>
          </c:val>
          <c:smooth val="0"/>
        </c:ser>
        <c:dLbls>
          <c:showLegendKey val="0"/>
          <c:showVal val="0"/>
          <c:showCatName val="0"/>
          <c:showSerName val="0"/>
          <c:showPercent val="0"/>
          <c:showBubbleSize val="0"/>
        </c:dLbls>
        <c:marker val="1"/>
        <c:smooth val="0"/>
        <c:axId val="78496896"/>
        <c:axId val="78498432"/>
      </c:lineChart>
      <c:catAx>
        <c:axId val="78496896"/>
        <c:scaling>
          <c:orientation val="minMax"/>
        </c:scaling>
        <c:delete val="0"/>
        <c:axPos val="b"/>
        <c:numFmt formatCode="General" sourceLinked="1"/>
        <c:majorTickMark val="out"/>
        <c:minorTickMark val="none"/>
        <c:tickLblPos val="nextTo"/>
        <c:txPr>
          <a:bodyPr/>
          <a:lstStyle/>
          <a:p>
            <a:pPr>
              <a:defRPr sz="900"/>
            </a:pPr>
            <a:endParaRPr lang="en-US"/>
          </a:p>
        </c:txPr>
        <c:crossAx val="78498432"/>
        <c:crosses val="autoZero"/>
        <c:auto val="1"/>
        <c:lblAlgn val="ctr"/>
        <c:lblOffset val="100"/>
        <c:tickLblSkip val="100"/>
        <c:tickMarkSkip val="100"/>
        <c:noMultiLvlLbl val="0"/>
      </c:catAx>
      <c:valAx>
        <c:axId val="78498432"/>
        <c:scaling>
          <c:orientation val="minMax"/>
          <c:max val="2000000"/>
        </c:scaling>
        <c:delete val="0"/>
        <c:axPos val="l"/>
        <c:majorGridlines/>
        <c:numFmt formatCode="0.E+00" sourceLinked="0"/>
        <c:majorTickMark val="out"/>
        <c:minorTickMark val="none"/>
        <c:tickLblPos val="nextTo"/>
        <c:txPr>
          <a:bodyPr/>
          <a:lstStyle/>
          <a:p>
            <a:pPr>
              <a:defRPr sz="1200"/>
            </a:pPr>
            <a:endParaRPr lang="en-US"/>
          </a:p>
        </c:txPr>
        <c:crossAx val="78496896"/>
        <c:crosses val="autoZero"/>
        <c:crossBetween val="between"/>
        <c:majorUnit val="1000000"/>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Sheet3!$T$9</c:f>
              <c:strCache>
                <c:ptCount val="1"/>
                <c:pt idx="0">
                  <c:v>Shared</c:v>
                </c:pt>
              </c:strCache>
            </c:strRef>
          </c:tx>
          <c:invertIfNegative val="0"/>
          <c:cat>
            <c:strRef>
              <c:f>Sheet3!$U$8:$Y$8</c:f>
              <c:strCache>
                <c:ptCount val="5"/>
                <c:pt idx="0">
                  <c:v>Comb</c:v>
                </c:pt>
                <c:pt idx="1">
                  <c:v>Light</c:v>
                </c:pt>
                <c:pt idx="2">
                  <c:v>Medium</c:v>
                </c:pt>
                <c:pt idx="3">
                  <c:v>Heavy</c:v>
                </c:pt>
                <c:pt idx="4">
                  <c:v>AVG</c:v>
                </c:pt>
              </c:strCache>
            </c:strRef>
          </c:cat>
          <c:val>
            <c:numRef>
              <c:f>Sheet3!$U$9:$Y$9</c:f>
              <c:numCache>
                <c:formatCode>General</c:formatCode>
                <c:ptCount val="5"/>
                <c:pt idx="0">
                  <c:v>0.81730461140518318</c:v>
                </c:pt>
                <c:pt idx="1">
                  <c:v>0.58906175912988623</c:v>
                </c:pt>
                <c:pt idx="2">
                  <c:v>0.87871235192414265</c:v>
                </c:pt>
                <c:pt idx="3">
                  <c:v>0.9290459128504972</c:v>
                </c:pt>
                <c:pt idx="4">
                  <c:v>0.76905843297861731</c:v>
                </c:pt>
              </c:numCache>
            </c:numRef>
          </c:val>
        </c:ser>
        <c:ser>
          <c:idx val="1"/>
          <c:order val="1"/>
          <c:tx>
            <c:strRef>
              <c:f>Sheet3!$T$10</c:f>
              <c:strCache>
                <c:ptCount val="1"/>
                <c:pt idx="0">
                  <c:v>DSR</c:v>
                </c:pt>
              </c:strCache>
            </c:strRef>
          </c:tx>
          <c:invertIfNegative val="0"/>
          <c:cat>
            <c:strRef>
              <c:f>Sheet3!$U$8:$Y$8</c:f>
              <c:strCache>
                <c:ptCount val="5"/>
                <c:pt idx="0">
                  <c:v>Comb</c:v>
                </c:pt>
                <c:pt idx="1">
                  <c:v>Light</c:v>
                </c:pt>
                <c:pt idx="2">
                  <c:v>Medium</c:v>
                </c:pt>
                <c:pt idx="3">
                  <c:v>Heavy</c:v>
                </c:pt>
                <c:pt idx="4">
                  <c:v>AVG</c:v>
                </c:pt>
              </c:strCache>
            </c:strRef>
          </c:cat>
          <c:val>
            <c:numRef>
              <c:f>Sheet3!$U$10:$Y$10</c:f>
              <c:numCache>
                <c:formatCode>General</c:formatCode>
                <c:ptCount val="5"/>
                <c:pt idx="0">
                  <c:v>1.0699242312103181</c:v>
                </c:pt>
                <c:pt idx="1">
                  <c:v>1.0438532464931269</c:v>
                </c:pt>
                <c:pt idx="2">
                  <c:v>1.0976155331198918</c:v>
                </c:pt>
                <c:pt idx="3">
                  <c:v>1.0239263934819509</c:v>
                </c:pt>
                <c:pt idx="4">
                  <c:v>1.0464648207309328</c:v>
                </c:pt>
              </c:numCache>
            </c:numRef>
          </c:val>
        </c:ser>
        <c:ser>
          <c:idx val="2"/>
          <c:order val="2"/>
          <c:tx>
            <c:strRef>
              <c:f>Sheet3!$T$11</c:f>
              <c:strCache>
                <c:ptCount val="1"/>
                <c:pt idx="0">
                  <c:v>ECC</c:v>
                </c:pt>
              </c:strCache>
            </c:strRef>
          </c:tx>
          <c:invertIfNegative val="0"/>
          <c:cat>
            <c:strRef>
              <c:f>Sheet3!$U$8:$Y$8</c:f>
              <c:strCache>
                <c:ptCount val="5"/>
                <c:pt idx="0">
                  <c:v>Comb</c:v>
                </c:pt>
                <c:pt idx="1">
                  <c:v>Light</c:v>
                </c:pt>
                <c:pt idx="2">
                  <c:v>Medium</c:v>
                </c:pt>
                <c:pt idx="3">
                  <c:v>Heavy</c:v>
                </c:pt>
                <c:pt idx="4">
                  <c:v>AVG</c:v>
                </c:pt>
              </c:strCache>
            </c:strRef>
          </c:cat>
          <c:val>
            <c:numRef>
              <c:f>Sheet3!$U$11:$Y$11</c:f>
              <c:numCache>
                <c:formatCode>General</c:formatCode>
                <c:ptCount val="5"/>
                <c:pt idx="0">
                  <c:v>1.1340318949558637</c:v>
                </c:pt>
                <c:pt idx="1">
                  <c:v>1.1506577319680584</c:v>
                </c:pt>
                <c:pt idx="2">
                  <c:v>1.0218309035811315</c:v>
                </c:pt>
                <c:pt idx="3">
                  <c:v>1.0269280125727536</c:v>
                </c:pt>
                <c:pt idx="4">
                  <c:v>1.0844361272318745</c:v>
                </c:pt>
              </c:numCache>
            </c:numRef>
          </c:val>
        </c:ser>
        <c:ser>
          <c:idx val="3"/>
          <c:order val="3"/>
          <c:tx>
            <c:strRef>
              <c:f>Sheet3!$T$12</c:f>
              <c:strCache>
                <c:ptCount val="1"/>
                <c:pt idx="0">
                  <c:v>CLOUD</c:v>
                </c:pt>
              </c:strCache>
            </c:strRef>
          </c:tx>
          <c:invertIfNegative val="0"/>
          <c:cat>
            <c:strRef>
              <c:f>Sheet3!$U$8:$Y$8</c:f>
              <c:strCache>
                <c:ptCount val="5"/>
                <c:pt idx="0">
                  <c:v>Comb</c:v>
                </c:pt>
                <c:pt idx="1">
                  <c:v>Light</c:v>
                </c:pt>
                <c:pt idx="2">
                  <c:v>Medium</c:v>
                </c:pt>
                <c:pt idx="3">
                  <c:v>Heavy</c:v>
                </c:pt>
                <c:pt idx="4">
                  <c:v>AVG</c:v>
                </c:pt>
              </c:strCache>
            </c:strRef>
          </c:cat>
          <c:val>
            <c:numRef>
              <c:f>Sheet3!$U$12:$Y$12</c:f>
              <c:numCache>
                <c:formatCode>General</c:formatCode>
                <c:ptCount val="5"/>
                <c:pt idx="0">
                  <c:v>1.2542661087493261</c:v>
                </c:pt>
                <c:pt idx="1">
                  <c:v>1.2220536972104912</c:v>
                </c:pt>
                <c:pt idx="2">
                  <c:v>1.2516574008250858</c:v>
                </c:pt>
                <c:pt idx="3">
                  <c:v>1.0311518043556531</c:v>
                </c:pt>
                <c:pt idx="4">
                  <c:v>1.1852102116577516</c:v>
                </c:pt>
              </c:numCache>
            </c:numRef>
          </c:val>
        </c:ser>
        <c:dLbls>
          <c:showLegendKey val="0"/>
          <c:showVal val="0"/>
          <c:showCatName val="0"/>
          <c:showSerName val="0"/>
          <c:showPercent val="0"/>
          <c:showBubbleSize val="0"/>
        </c:dLbls>
        <c:gapWidth val="150"/>
        <c:axId val="83878656"/>
        <c:axId val="83880192"/>
      </c:barChart>
      <c:catAx>
        <c:axId val="83878656"/>
        <c:scaling>
          <c:orientation val="minMax"/>
        </c:scaling>
        <c:delete val="0"/>
        <c:axPos val="b"/>
        <c:majorTickMark val="out"/>
        <c:minorTickMark val="none"/>
        <c:tickLblPos val="nextTo"/>
        <c:txPr>
          <a:bodyPr/>
          <a:lstStyle/>
          <a:p>
            <a:pPr>
              <a:defRPr sz="2000"/>
            </a:pPr>
            <a:endParaRPr lang="en-US"/>
          </a:p>
        </c:txPr>
        <c:crossAx val="83880192"/>
        <c:crosses val="autoZero"/>
        <c:auto val="1"/>
        <c:lblAlgn val="ctr"/>
        <c:lblOffset val="0"/>
        <c:noMultiLvlLbl val="0"/>
      </c:catAx>
      <c:valAx>
        <c:axId val="83880192"/>
        <c:scaling>
          <c:orientation val="minMax"/>
        </c:scaling>
        <c:delete val="0"/>
        <c:axPos val="l"/>
        <c:majorGridlines/>
        <c:title>
          <c:tx>
            <c:rich>
              <a:bodyPr rot="-5400000" vert="horz"/>
              <a:lstStyle/>
              <a:p>
                <a:pPr>
                  <a:defRPr sz="1800"/>
                </a:pPr>
                <a:r>
                  <a:rPr lang="en-US" sz="1800" dirty="0"/>
                  <a:t>Rel. Speed to Private</a:t>
                </a:r>
              </a:p>
            </c:rich>
          </c:tx>
          <c:layout>
            <c:manualLayout>
              <c:xMode val="edge"/>
              <c:yMode val="edge"/>
              <c:x val="0"/>
              <c:y val="0.2496465652636794"/>
            </c:manualLayout>
          </c:layout>
          <c:overlay val="0"/>
        </c:title>
        <c:numFmt formatCode="0%" sourceLinked="0"/>
        <c:majorTickMark val="out"/>
        <c:minorTickMark val="none"/>
        <c:tickLblPos val="nextTo"/>
        <c:crossAx val="83878656"/>
        <c:crosses val="autoZero"/>
        <c:crossBetween val="between"/>
      </c:valAx>
    </c:plotArea>
    <c:legend>
      <c:legendPos val="r"/>
      <c:layout/>
      <c:overlay val="0"/>
    </c:legend>
    <c:plotVisOnly val="1"/>
    <c:dispBlanksAs val="gap"/>
    <c:showDLblsOverMax val="0"/>
  </c:chart>
  <c:txPr>
    <a:bodyPr/>
    <a:lstStyle/>
    <a:p>
      <a:pPr>
        <a:defRPr sz="1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Sheet3!$T$9</c:f>
              <c:strCache>
                <c:ptCount val="1"/>
                <c:pt idx="0">
                  <c:v>Shared</c:v>
                </c:pt>
              </c:strCache>
            </c:strRef>
          </c:tx>
          <c:invertIfNegative val="0"/>
          <c:cat>
            <c:strRef>
              <c:f>Sheet3!$U$8:$Y$8</c:f>
              <c:strCache>
                <c:ptCount val="5"/>
                <c:pt idx="0">
                  <c:v>Comb</c:v>
                </c:pt>
                <c:pt idx="1">
                  <c:v>Light</c:v>
                </c:pt>
                <c:pt idx="2">
                  <c:v>Medium</c:v>
                </c:pt>
                <c:pt idx="3">
                  <c:v>Heavy</c:v>
                </c:pt>
                <c:pt idx="4">
                  <c:v>AVG</c:v>
                </c:pt>
              </c:strCache>
            </c:strRef>
          </c:cat>
          <c:val>
            <c:numRef>
              <c:f>Sheet3!$U$9:$Y$9</c:f>
              <c:numCache>
                <c:formatCode>General</c:formatCode>
                <c:ptCount val="5"/>
                <c:pt idx="0">
                  <c:v>0.81730461140518318</c:v>
                </c:pt>
                <c:pt idx="1">
                  <c:v>0.58906175912988623</c:v>
                </c:pt>
                <c:pt idx="2">
                  <c:v>0.87871235192414265</c:v>
                </c:pt>
                <c:pt idx="3">
                  <c:v>0.9290459128504972</c:v>
                </c:pt>
                <c:pt idx="4">
                  <c:v>0.76905843297861731</c:v>
                </c:pt>
              </c:numCache>
            </c:numRef>
          </c:val>
        </c:ser>
        <c:ser>
          <c:idx val="1"/>
          <c:order val="1"/>
          <c:tx>
            <c:strRef>
              <c:f>Sheet3!$T$10</c:f>
              <c:strCache>
                <c:ptCount val="1"/>
                <c:pt idx="0">
                  <c:v>DSR</c:v>
                </c:pt>
              </c:strCache>
            </c:strRef>
          </c:tx>
          <c:invertIfNegative val="0"/>
          <c:cat>
            <c:strRef>
              <c:f>Sheet3!$U$8:$Y$8</c:f>
              <c:strCache>
                <c:ptCount val="5"/>
                <c:pt idx="0">
                  <c:v>Comb</c:v>
                </c:pt>
                <c:pt idx="1">
                  <c:v>Light</c:v>
                </c:pt>
                <c:pt idx="2">
                  <c:v>Medium</c:v>
                </c:pt>
                <c:pt idx="3">
                  <c:v>Heavy</c:v>
                </c:pt>
                <c:pt idx="4">
                  <c:v>AVG</c:v>
                </c:pt>
              </c:strCache>
            </c:strRef>
          </c:cat>
          <c:val>
            <c:numRef>
              <c:f>Sheet3!$U$10:$Y$10</c:f>
              <c:numCache>
                <c:formatCode>General</c:formatCode>
                <c:ptCount val="5"/>
                <c:pt idx="0">
                  <c:v>1.0699242312103181</c:v>
                </c:pt>
                <c:pt idx="1">
                  <c:v>1.0438532464931269</c:v>
                </c:pt>
                <c:pt idx="2">
                  <c:v>1.0976155331198918</c:v>
                </c:pt>
                <c:pt idx="3">
                  <c:v>1.0239263934819509</c:v>
                </c:pt>
                <c:pt idx="4">
                  <c:v>1.0464648207309328</c:v>
                </c:pt>
              </c:numCache>
            </c:numRef>
          </c:val>
        </c:ser>
        <c:ser>
          <c:idx val="2"/>
          <c:order val="2"/>
          <c:tx>
            <c:strRef>
              <c:f>Sheet3!$T$11</c:f>
              <c:strCache>
                <c:ptCount val="1"/>
                <c:pt idx="0">
                  <c:v>ECC</c:v>
                </c:pt>
              </c:strCache>
            </c:strRef>
          </c:tx>
          <c:invertIfNegative val="0"/>
          <c:cat>
            <c:strRef>
              <c:f>Sheet3!$U$8:$Y$8</c:f>
              <c:strCache>
                <c:ptCount val="5"/>
                <c:pt idx="0">
                  <c:v>Comb</c:v>
                </c:pt>
                <c:pt idx="1">
                  <c:v>Light</c:v>
                </c:pt>
                <c:pt idx="2">
                  <c:v>Medium</c:v>
                </c:pt>
                <c:pt idx="3">
                  <c:v>Heavy</c:v>
                </c:pt>
                <c:pt idx="4">
                  <c:v>AVG</c:v>
                </c:pt>
              </c:strCache>
            </c:strRef>
          </c:cat>
          <c:val>
            <c:numRef>
              <c:f>Sheet3!$U$11:$Y$11</c:f>
              <c:numCache>
                <c:formatCode>General</c:formatCode>
                <c:ptCount val="5"/>
                <c:pt idx="0">
                  <c:v>1.1340318949558637</c:v>
                </c:pt>
                <c:pt idx="1">
                  <c:v>1.1506577319680584</c:v>
                </c:pt>
                <c:pt idx="2">
                  <c:v>1.0218309035811315</c:v>
                </c:pt>
                <c:pt idx="3">
                  <c:v>1.0269280125727536</c:v>
                </c:pt>
                <c:pt idx="4">
                  <c:v>1.0844361272318745</c:v>
                </c:pt>
              </c:numCache>
            </c:numRef>
          </c:val>
        </c:ser>
        <c:ser>
          <c:idx val="3"/>
          <c:order val="3"/>
          <c:tx>
            <c:strRef>
              <c:f>Sheet3!$T$12</c:f>
              <c:strCache>
                <c:ptCount val="1"/>
                <c:pt idx="0">
                  <c:v>CLOUD</c:v>
                </c:pt>
              </c:strCache>
            </c:strRef>
          </c:tx>
          <c:invertIfNegative val="0"/>
          <c:cat>
            <c:strRef>
              <c:f>Sheet3!$U$8:$Y$8</c:f>
              <c:strCache>
                <c:ptCount val="5"/>
                <c:pt idx="0">
                  <c:v>Comb</c:v>
                </c:pt>
                <c:pt idx="1">
                  <c:v>Light</c:v>
                </c:pt>
                <c:pt idx="2">
                  <c:v>Medium</c:v>
                </c:pt>
                <c:pt idx="3">
                  <c:v>Heavy</c:v>
                </c:pt>
                <c:pt idx="4">
                  <c:v>AVG</c:v>
                </c:pt>
              </c:strCache>
            </c:strRef>
          </c:cat>
          <c:val>
            <c:numRef>
              <c:f>Sheet3!$U$12:$Y$12</c:f>
              <c:numCache>
                <c:formatCode>General</c:formatCode>
                <c:ptCount val="5"/>
                <c:pt idx="0">
                  <c:v>1.2542661087493261</c:v>
                </c:pt>
                <c:pt idx="1">
                  <c:v>1.2220536972104912</c:v>
                </c:pt>
                <c:pt idx="2">
                  <c:v>1.2516574008250858</c:v>
                </c:pt>
                <c:pt idx="3">
                  <c:v>1.0311518043556531</c:v>
                </c:pt>
                <c:pt idx="4">
                  <c:v>1.1852102116577516</c:v>
                </c:pt>
              </c:numCache>
            </c:numRef>
          </c:val>
        </c:ser>
        <c:dLbls>
          <c:showLegendKey val="0"/>
          <c:showVal val="0"/>
          <c:showCatName val="0"/>
          <c:showSerName val="0"/>
          <c:showPercent val="0"/>
          <c:showBubbleSize val="0"/>
        </c:dLbls>
        <c:gapWidth val="150"/>
        <c:axId val="84458880"/>
        <c:axId val="84468864"/>
      </c:barChart>
      <c:catAx>
        <c:axId val="84458880"/>
        <c:scaling>
          <c:orientation val="minMax"/>
        </c:scaling>
        <c:delete val="0"/>
        <c:axPos val="b"/>
        <c:majorTickMark val="out"/>
        <c:minorTickMark val="none"/>
        <c:tickLblPos val="nextTo"/>
        <c:txPr>
          <a:bodyPr/>
          <a:lstStyle/>
          <a:p>
            <a:pPr>
              <a:defRPr sz="2000"/>
            </a:pPr>
            <a:endParaRPr lang="en-US"/>
          </a:p>
        </c:txPr>
        <c:crossAx val="84468864"/>
        <c:crosses val="autoZero"/>
        <c:auto val="1"/>
        <c:lblAlgn val="ctr"/>
        <c:lblOffset val="0"/>
        <c:noMultiLvlLbl val="0"/>
      </c:catAx>
      <c:valAx>
        <c:axId val="84468864"/>
        <c:scaling>
          <c:orientation val="minMax"/>
        </c:scaling>
        <c:delete val="0"/>
        <c:axPos val="l"/>
        <c:majorGridlines/>
        <c:title>
          <c:tx>
            <c:rich>
              <a:bodyPr rot="-5400000" vert="horz"/>
              <a:lstStyle/>
              <a:p>
                <a:pPr>
                  <a:defRPr sz="1800"/>
                </a:pPr>
                <a:r>
                  <a:rPr lang="en-US" sz="1800" dirty="0"/>
                  <a:t>Rel. Speed to Private</a:t>
                </a:r>
              </a:p>
            </c:rich>
          </c:tx>
          <c:layout>
            <c:manualLayout>
              <c:xMode val="edge"/>
              <c:yMode val="edge"/>
              <c:x val="0"/>
              <c:y val="0.2496465652636794"/>
            </c:manualLayout>
          </c:layout>
          <c:overlay val="0"/>
        </c:title>
        <c:numFmt formatCode="0%" sourceLinked="0"/>
        <c:majorTickMark val="out"/>
        <c:minorTickMark val="none"/>
        <c:tickLblPos val="nextTo"/>
        <c:crossAx val="84458880"/>
        <c:crosses val="autoZero"/>
        <c:crossBetween val="between"/>
      </c:valAx>
    </c:plotArea>
    <c:legend>
      <c:legendPos val="r"/>
      <c:layout/>
      <c:overlay val="0"/>
    </c:legend>
    <c:plotVisOnly val="1"/>
    <c:dispBlanksAs val="gap"/>
    <c:showDLblsOverMax val="0"/>
  </c:chart>
  <c:txPr>
    <a:bodyPr/>
    <a:lstStyle/>
    <a:p>
      <a:pPr>
        <a:defRPr sz="14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Sheet3!$T$9</c:f>
              <c:strCache>
                <c:ptCount val="1"/>
                <c:pt idx="0">
                  <c:v>Shared</c:v>
                </c:pt>
              </c:strCache>
            </c:strRef>
          </c:tx>
          <c:invertIfNegative val="0"/>
          <c:cat>
            <c:strRef>
              <c:f>Sheet3!$U$8:$Y$8</c:f>
              <c:strCache>
                <c:ptCount val="5"/>
                <c:pt idx="0">
                  <c:v>Comb</c:v>
                </c:pt>
                <c:pt idx="1">
                  <c:v>Light</c:v>
                </c:pt>
                <c:pt idx="2">
                  <c:v>Medium</c:v>
                </c:pt>
                <c:pt idx="3">
                  <c:v>Heavy</c:v>
                </c:pt>
                <c:pt idx="4">
                  <c:v>AVG</c:v>
                </c:pt>
              </c:strCache>
            </c:strRef>
          </c:cat>
          <c:val>
            <c:numRef>
              <c:f>Sheet3!$U$9:$Y$9</c:f>
              <c:numCache>
                <c:formatCode>General</c:formatCode>
                <c:ptCount val="5"/>
                <c:pt idx="0">
                  <c:v>0.81730461140518318</c:v>
                </c:pt>
                <c:pt idx="1">
                  <c:v>0.58906175912988623</c:v>
                </c:pt>
                <c:pt idx="2">
                  <c:v>0.87871235192414265</c:v>
                </c:pt>
                <c:pt idx="3">
                  <c:v>0.9290459128504972</c:v>
                </c:pt>
                <c:pt idx="4">
                  <c:v>0.76905843297861731</c:v>
                </c:pt>
              </c:numCache>
            </c:numRef>
          </c:val>
        </c:ser>
        <c:ser>
          <c:idx val="1"/>
          <c:order val="1"/>
          <c:tx>
            <c:strRef>
              <c:f>Sheet3!$T$10</c:f>
              <c:strCache>
                <c:ptCount val="1"/>
                <c:pt idx="0">
                  <c:v>DSR</c:v>
                </c:pt>
              </c:strCache>
            </c:strRef>
          </c:tx>
          <c:invertIfNegative val="0"/>
          <c:cat>
            <c:strRef>
              <c:f>Sheet3!$U$8:$Y$8</c:f>
              <c:strCache>
                <c:ptCount val="5"/>
                <c:pt idx="0">
                  <c:v>Comb</c:v>
                </c:pt>
                <c:pt idx="1">
                  <c:v>Light</c:v>
                </c:pt>
                <c:pt idx="2">
                  <c:v>Medium</c:v>
                </c:pt>
                <c:pt idx="3">
                  <c:v>Heavy</c:v>
                </c:pt>
                <c:pt idx="4">
                  <c:v>AVG</c:v>
                </c:pt>
              </c:strCache>
            </c:strRef>
          </c:cat>
          <c:val>
            <c:numRef>
              <c:f>Sheet3!$U$10:$Y$10</c:f>
              <c:numCache>
                <c:formatCode>General</c:formatCode>
                <c:ptCount val="5"/>
                <c:pt idx="0">
                  <c:v>1.0699242312103181</c:v>
                </c:pt>
                <c:pt idx="1">
                  <c:v>1.0438532464931269</c:v>
                </c:pt>
                <c:pt idx="2">
                  <c:v>1.0976155331198918</c:v>
                </c:pt>
                <c:pt idx="3">
                  <c:v>1.0239263934819509</c:v>
                </c:pt>
                <c:pt idx="4">
                  <c:v>1.0464648207309328</c:v>
                </c:pt>
              </c:numCache>
            </c:numRef>
          </c:val>
        </c:ser>
        <c:ser>
          <c:idx val="2"/>
          <c:order val="2"/>
          <c:tx>
            <c:strRef>
              <c:f>Sheet3!$T$11</c:f>
              <c:strCache>
                <c:ptCount val="1"/>
                <c:pt idx="0">
                  <c:v>ECC</c:v>
                </c:pt>
              </c:strCache>
            </c:strRef>
          </c:tx>
          <c:invertIfNegative val="0"/>
          <c:cat>
            <c:strRef>
              <c:f>Sheet3!$U$8:$Y$8</c:f>
              <c:strCache>
                <c:ptCount val="5"/>
                <c:pt idx="0">
                  <c:v>Comb</c:v>
                </c:pt>
                <c:pt idx="1">
                  <c:v>Light</c:v>
                </c:pt>
                <c:pt idx="2">
                  <c:v>Medium</c:v>
                </c:pt>
                <c:pt idx="3">
                  <c:v>Heavy</c:v>
                </c:pt>
                <c:pt idx="4">
                  <c:v>AVG</c:v>
                </c:pt>
              </c:strCache>
            </c:strRef>
          </c:cat>
          <c:val>
            <c:numRef>
              <c:f>Sheet3!$U$11:$Y$11</c:f>
              <c:numCache>
                <c:formatCode>General</c:formatCode>
                <c:ptCount val="5"/>
                <c:pt idx="0">
                  <c:v>1.1340318949558637</c:v>
                </c:pt>
                <c:pt idx="1">
                  <c:v>1.1506577319680584</c:v>
                </c:pt>
                <c:pt idx="2">
                  <c:v>1.0218309035811315</c:v>
                </c:pt>
                <c:pt idx="3">
                  <c:v>1.0269280125727536</c:v>
                </c:pt>
                <c:pt idx="4">
                  <c:v>1.0844361272318745</c:v>
                </c:pt>
              </c:numCache>
            </c:numRef>
          </c:val>
        </c:ser>
        <c:ser>
          <c:idx val="3"/>
          <c:order val="3"/>
          <c:tx>
            <c:strRef>
              <c:f>Sheet3!$T$12</c:f>
              <c:strCache>
                <c:ptCount val="1"/>
                <c:pt idx="0">
                  <c:v>CLOUD</c:v>
                </c:pt>
              </c:strCache>
            </c:strRef>
          </c:tx>
          <c:invertIfNegative val="0"/>
          <c:cat>
            <c:strRef>
              <c:f>Sheet3!$U$8:$Y$8</c:f>
              <c:strCache>
                <c:ptCount val="5"/>
                <c:pt idx="0">
                  <c:v>Comb</c:v>
                </c:pt>
                <c:pt idx="1">
                  <c:v>Light</c:v>
                </c:pt>
                <c:pt idx="2">
                  <c:v>Medium</c:v>
                </c:pt>
                <c:pt idx="3">
                  <c:v>Heavy</c:v>
                </c:pt>
                <c:pt idx="4">
                  <c:v>AVG</c:v>
                </c:pt>
              </c:strCache>
            </c:strRef>
          </c:cat>
          <c:val>
            <c:numRef>
              <c:f>Sheet3!$U$12:$Y$12</c:f>
              <c:numCache>
                <c:formatCode>General</c:formatCode>
                <c:ptCount val="5"/>
                <c:pt idx="0">
                  <c:v>1.2542661087493261</c:v>
                </c:pt>
                <c:pt idx="1">
                  <c:v>1.2220536972104912</c:v>
                </c:pt>
                <c:pt idx="2">
                  <c:v>1.2516574008250858</c:v>
                </c:pt>
                <c:pt idx="3">
                  <c:v>1.0311518043556531</c:v>
                </c:pt>
                <c:pt idx="4">
                  <c:v>1.1852102116577516</c:v>
                </c:pt>
              </c:numCache>
            </c:numRef>
          </c:val>
        </c:ser>
        <c:dLbls>
          <c:showLegendKey val="0"/>
          <c:showVal val="0"/>
          <c:showCatName val="0"/>
          <c:showSerName val="0"/>
          <c:showPercent val="0"/>
          <c:showBubbleSize val="0"/>
        </c:dLbls>
        <c:gapWidth val="150"/>
        <c:axId val="84191872"/>
        <c:axId val="84197760"/>
      </c:barChart>
      <c:catAx>
        <c:axId val="84191872"/>
        <c:scaling>
          <c:orientation val="minMax"/>
        </c:scaling>
        <c:delete val="0"/>
        <c:axPos val="b"/>
        <c:majorTickMark val="out"/>
        <c:minorTickMark val="none"/>
        <c:tickLblPos val="nextTo"/>
        <c:txPr>
          <a:bodyPr/>
          <a:lstStyle/>
          <a:p>
            <a:pPr>
              <a:defRPr sz="2000"/>
            </a:pPr>
            <a:endParaRPr lang="en-US"/>
          </a:p>
        </c:txPr>
        <c:crossAx val="84197760"/>
        <c:crosses val="autoZero"/>
        <c:auto val="1"/>
        <c:lblAlgn val="ctr"/>
        <c:lblOffset val="0"/>
        <c:noMultiLvlLbl val="0"/>
      </c:catAx>
      <c:valAx>
        <c:axId val="84197760"/>
        <c:scaling>
          <c:orientation val="minMax"/>
        </c:scaling>
        <c:delete val="0"/>
        <c:axPos val="l"/>
        <c:majorGridlines/>
        <c:title>
          <c:tx>
            <c:rich>
              <a:bodyPr rot="-5400000" vert="horz"/>
              <a:lstStyle/>
              <a:p>
                <a:pPr>
                  <a:defRPr sz="1800"/>
                </a:pPr>
                <a:r>
                  <a:rPr lang="en-US" sz="1800" dirty="0"/>
                  <a:t>Rel. Speed to Private</a:t>
                </a:r>
              </a:p>
            </c:rich>
          </c:tx>
          <c:layout>
            <c:manualLayout>
              <c:xMode val="edge"/>
              <c:yMode val="edge"/>
              <c:x val="0"/>
              <c:y val="0.2496465652636794"/>
            </c:manualLayout>
          </c:layout>
          <c:overlay val="0"/>
        </c:title>
        <c:numFmt formatCode="0%" sourceLinked="0"/>
        <c:majorTickMark val="out"/>
        <c:minorTickMark val="none"/>
        <c:tickLblPos val="nextTo"/>
        <c:crossAx val="84191872"/>
        <c:crosses val="autoZero"/>
        <c:crossBetween val="between"/>
      </c:valAx>
    </c:plotArea>
    <c:legend>
      <c:legendPos val="r"/>
      <c:layout/>
      <c:overlay val="0"/>
    </c:legend>
    <c:plotVisOnly val="1"/>
    <c:dispBlanksAs val="gap"/>
    <c:showDLblsOverMax val="0"/>
  </c:chart>
  <c:txPr>
    <a:bodyPr/>
    <a:lstStyle/>
    <a:p>
      <a:pPr>
        <a:defRPr sz="14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Sheet3!$T$9</c:f>
              <c:strCache>
                <c:ptCount val="1"/>
                <c:pt idx="0">
                  <c:v>Shared</c:v>
                </c:pt>
              </c:strCache>
            </c:strRef>
          </c:tx>
          <c:invertIfNegative val="0"/>
          <c:cat>
            <c:strRef>
              <c:f>Sheet3!$U$8:$Y$8</c:f>
              <c:strCache>
                <c:ptCount val="5"/>
                <c:pt idx="0">
                  <c:v>Comb</c:v>
                </c:pt>
                <c:pt idx="1">
                  <c:v>Light</c:v>
                </c:pt>
                <c:pt idx="2">
                  <c:v>Medium</c:v>
                </c:pt>
                <c:pt idx="3">
                  <c:v>Heavy</c:v>
                </c:pt>
                <c:pt idx="4">
                  <c:v>AVG</c:v>
                </c:pt>
              </c:strCache>
            </c:strRef>
          </c:cat>
          <c:val>
            <c:numRef>
              <c:f>Sheet3!$U$9:$Y$9</c:f>
              <c:numCache>
                <c:formatCode>General</c:formatCode>
                <c:ptCount val="5"/>
                <c:pt idx="0">
                  <c:v>0.81730461140518318</c:v>
                </c:pt>
                <c:pt idx="1">
                  <c:v>0.58906175912988623</c:v>
                </c:pt>
                <c:pt idx="2">
                  <c:v>0.87871235192414265</c:v>
                </c:pt>
                <c:pt idx="3">
                  <c:v>0.9290459128504972</c:v>
                </c:pt>
                <c:pt idx="4">
                  <c:v>0.76905843297861731</c:v>
                </c:pt>
              </c:numCache>
            </c:numRef>
          </c:val>
        </c:ser>
        <c:ser>
          <c:idx val="1"/>
          <c:order val="1"/>
          <c:tx>
            <c:strRef>
              <c:f>Sheet3!$T$10</c:f>
              <c:strCache>
                <c:ptCount val="1"/>
                <c:pt idx="0">
                  <c:v>DSR</c:v>
                </c:pt>
              </c:strCache>
            </c:strRef>
          </c:tx>
          <c:invertIfNegative val="0"/>
          <c:cat>
            <c:strRef>
              <c:f>Sheet3!$U$8:$Y$8</c:f>
              <c:strCache>
                <c:ptCount val="5"/>
                <c:pt idx="0">
                  <c:v>Comb</c:v>
                </c:pt>
                <c:pt idx="1">
                  <c:v>Light</c:v>
                </c:pt>
                <c:pt idx="2">
                  <c:v>Medium</c:v>
                </c:pt>
                <c:pt idx="3">
                  <c:v>Heavy</c:v>
                </c:pt>
                <c:pt idx="4">
                  <c:v>AVG</c:v>
                </c:pt>
              </c:strCache>
            </c:strRef>
          </c:cat>
          <c:val>
            <c:numRef>
              <c:f>Sheet3!$U$10:$Y$10</c:f>
              <c:numCache>
                <c:formatCode>General</c:formatCode>
                <c:ptCount val="5"/>
                <c:pt idx="0">
                  <c:v>1.0699242312103181</c:v>
                </c:pt>
                <c:pt idx="1">
                  <c:v>1.0438532464931269</c:v>
                </c:pt>
                <c:pt idx="2">
                  <c:v>1.0976155331198918</c:v>
                </c:pt>
                <c:pt idx="3">
                  <c:v>1.0239263934819509</c:v>
                </c:pt>
                <c:pt idx="4">
                  <c:v>1.0464648207309328</c:v>
                </c:pt>
              </c:numCache>
            </c:numRef>
          </c:val>
        </c:ser>
        <c:ser>
          <c:idx val="2"/>
          <c:order val="2"/>
          <c:tx>
            <c:strRef>
              <c:f>Sheet3!$T$11</c:f>
              <c:strCache>
                <c:ptCount val="1"/>
                <c:pt idx="0">
                  <c:v>ECC</c:v>
                </c:pt>
              </c:strCache>
            </c:strRef>
          </c:tx>
          <c:invertIfNegative val="0"/>
          <c:cat>
            <c:strRef>
              <c:f>Sheet3!$U$8:$Y$8</c:f>
              <c:strCache>
                <c:ptCount val="5"/>
                <c:pt idx="0">
                  <c:v>Comb</c:v>
                </c:pt>
                <c:pt idx="1">
                  <c:v>Light</c:v>
                </c:pt>
                <c:pt idx="2">
                  <c:v>Medium</c:v>
                </c:pt>
                <c:pt idx="3">
                  <c:v>Heavy</c:v>
                </c:pt>
                <c:pt idx="4">
                  <c:v>AVG</c:v>
                </c:pt>
              </c:strCache>
            </c:strRef>
          </c:cat>
          <c:val>
            <c:numRef>
              <c:f>Sheet3!$U$11:$Y$11</c:f>
              <c:numCache>
                <c:formatCode>General</c:formatCode>
                <c:ptCount val="5"/>
                <c:pt idx="0">
                  <c:v>1.1340318949558637</c:v>
                </c:pt>
                <c:pt idx="1">
                  <c:v>1.1506577319680584</c:v>
                </c:pt>
                <c:pt idx="2">
                  <c:v>1.0218309035811315</c:v>
                </c:pt>
                <c:pt idx="3">
                  <c:v>1.0269280125727536</c:v>
                </c:pt>
                <c:pt idx="4">
                  <c:v>1.0844361272318745</c:v>
                </c:pt>
              </c:numCache>
            </c:numRef>
          </c:val>
        </c:ser>
        <c:ser>
          <c:idx val="3"/>
          <c:order val="3"/>
          <c:tx>
            <c:strRef>
              <c:f>Sheet3!$T$12</c:f>
              <c:strCache>
                <c:ptCount val="1"/>
                <c:pt idx="0">
                  <c:v>CLOUD</c:v>
                </c:pt>
              </c:strCache>
            </c:strRef>
          </c:tx>
          <c:invertIfNegative val="0"/>
          <c:cat>
            <c:strRef>
              <c:f>Sheet3!$U$8:$Y$8</c:f>
              <c:strCache>
                <c:ptCount val="5"/>
                <c:pt idx="0">
                  <c:v>Comb</c:v>
                </c:pt>
                <c:pt idx="1">
                  <c:v>Light</c:v>
                </c:pt>
                <c:pt idx="2">
                  <c:v>Medium</c:v>
                </c:pt>
                <c:pt idx="3">
                  <c:v>Heavy</c:v>
                </c:pt>
                <c:pt idx="4">
                  <c:v>AVG</c:v>
                </c:pt>
              </c:strCache>
            </c:strRef>
          </c:cat>
          <c:val>
            <c:numRef>
              <c:f>Sheet3!$U$12:$Y$12</c:f>
              <c:numCache>
                <c:formatCode>General</c:formatCode>
                <c:ptCount val="5"/>
                <c:pt idx="0">
                  <c:v>1.2542661087493261</c:v>
                </c:pt>
                <c:pt idx="1">
                  <c:v>1.2220536972104912</c:v>
                </c:pt>
                <c:pt idx="2">
                  <c:v>1.2516574008250858</c:v>
                </c:pt>
                <c:pt idx="3">
                  <c:v>1.0311518043556531</c:v>
                </c:pt>
                <c:pt idx="4">
                  <c:v>1.1852102116577516</c:v>
                </c:pt>
              </c:numCache>
            </c:numRef>
          </c:val>
        </c:ser>
        <c:dLbls>
          <c:showLegendKey val="0"/>
          <c:showVal val="0"/>
          <c:showCatName val="0"/>
          <c:showSerName val="0"/>
          <c:showPercent val="0"/>
          <c:showBubbleSize val="0"/>
        </c:dLbls>
        <c:gapWidth val="150"/>
        <c:axId val="84245120"/>
        <c:axId val="84246912"/>
      </c:barChart>
      <c:catAx>
        <c:axId val="84245120"/>
        <c:scaling>
          <c:orientation val="minMax"/>
        </c:scaling>
        <c:delete val="0"/>
        <c:axPos val="b"/>
        <c:majorTickMark val="out"/>
        <c:minorTickMark val="none"/>
        <c:tickLblPos val="nextTo"/>
        <c:txPr>
          <a:bodyPr/>
          <a:lstStyle/>
          <a:p>
            <a:pPr>
              <a:defRPr sz="2000"/>
            </a:pPr>
            <a:endParaRPr lang="en-US"/>
          </a:p>
        </c:txPr>
        <c:crossAx val="84246912"/>
        <c:crosses val="autoZero"/>
        <c:auto val="1"/>
        <c:lblAlgn val="ctr"/>
        <c:lblOffset val="0"/>
        <c:noMultiLvlLbl val="0"/>
      </c:catAx>
      <c:valAx>
        <c:axId val="84246912"/>
        <c:scaling>
          <c:orientation val="minMax"/>
        </c:scaling>
        <c:delete val="0"/>
        <c:axPos val="l"/>
        <c:majorGridlines/>
        <c:title>
          <c:tx>
            <c:rich>
              <a:bodyPr rot="-5400000" vert="horz"/>
              <a:lstStyle/>
              <a:p>
                <a:pPr>
                  <a:defRPr sz="1800"/>
                </a:pPr>
                <a:r>
                  <a:rPr lang="en-US" sz="1800" dirty="0"/>
                  <a:t>Rel. Speed to Private</a:t>
                </a:r>
              </a:p>
            </c:rich>
          </c:tx>
          <c:layout>
            <c:manualLayout>
              <c:xMode val="edge"/>
              <c:yMode val="edge"/>
              <c:x val="0"/>
              <c:y val="0.2496465652636794"/>
            </c:manualLayout>
          </c:layout>
          <c:overlay val="0"/>
        </c:title>
        <c:numFmt formatCode="0%" sourceLinked="0"/>
        <c:majorTickMark val="out"/>
        <c:minorTickMark val="none"/>
        <c:tickLblPos val="nextTo"/>
        <c:crossAx val="84245120"/>
        <c:crosses val="autoZero"/>
        <c:crossBetween val="between"/>
      </c:valAx>
    </c:plotArea>
    <c:legend>
      <c:legendPos val="r"/>
      <c:layout/>
      <c:overlay val="0"/>
    </c:legend>
    <c:plotVisOnly val="1"/>
    <c:dispBlanksAs val="gap"/>
    <c:showDLblsOverMax val="0"/>
  </c:chart>
  <c:txPr>
    <a:bodyPr/>
    <a:lstStyle/>
    <a:p>
      <a:pPr>
        <a:defRPr sz="1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624E-2"/>
          <c:y val="9.3067220764071146E-2"/>
          <c:w val="0.92801159230096242"/>
          <c:h val="0.87868037328667248"/>
        </c:manualLayout>
      </c:layout>
      <c:barChart>
        <c:barDir val="col"/>
        <c:grouping val="clustered"/>
        <c:varyColors val="0"/>
        <c:ser>
          <c:idx val="0"/>
          <c:order val="0"/>
          <c:tx>
            <c:strRef>
              <c:f>Sheet2!$A$2</c:f>
              <c:strCache>
                <c:ptCount val="1"/>
                <c:pt idx="0">
                  <c:v>Shared</c:v>
                </c:pt>
              </c:strCache>
            </c:strRef>
          </c:tx>
          <c:invertIfNegative val="0"/>
          <c:cat>
            <c:strRef>
              <c:f>Sheet2!$B$1</c:f>
              <c:strCache>
                <c:ptCount val="1"/>
                <c:pt idx="0">
                  <c:v># of beneficiaries</c:v>
                </c:pt>
              </c:strCache>
            </c:strRef>
          </c:cat>
          <c:val>
            <c:numRef>
              <c:f>Sheet2!$B$2</c:f>
              <c:numCache>
                <c:formatCode>General</c:formatCode>
                <c:ptCount val="1"/>
                <c:pt idx="0">
                  <c:v>1</c:v>
                </c:pt>
              </c:numCache>
            </c:numRef>
          </c:val>
        </c:ser>
        <c:ser>
          <c:idx val="1"/>
          <c:order val="1"/>
          <c:tx>
            <c:strRef>
              <c:f>Sheet2!$A$3</c:f>
              <c:strCache>
                <c:ptCount val="1"/>
                <c:pt idx="0">
                  <c:v>DSR</c:v>
                </c:pt>
              </c:strCache>
            </c:strRef>
          </c:tx>
          <c:invertIfNegative val="0"/>
          <c:cat>
            <c:strRef>
              <c:f>Sheet2!$B$1</c:f>
              <c:strCache>
                <c:ptCount val="1"/>
                <c:pt idx="0">
                  <c:v># of beneficiaries</c:v>
                </c:pt>
              </c:strCache>
            </c:strRef>
          </c:cat>
          <c:val>
            <c:numRef>
              <c:f>Sheet2!$B$3</c:f>
              <c:numCache>
                <c:formatCode>General</c:formatCode>
                <c:ptCount val="1"/>
                <c:pt idx="0">
                  <c:v>10</c:v>
                </c:pt>
              </c:numCache>
            </c:numRef>
          </c:val>
        </c:ser>
        <c:ser>
          <c:idx val="2"/>
          <c:order val="2"/>
          <c:tx>
            <c:strRef>
              <c:f>Sheet2!$A$4</c:f>
              <c:strCache>
                <c:ptCount val="1"/>
                <c:pt idx="0">
                  <c:v>ECC</c:v>
                </c:pt>
              </c:strCache>
            </c:strRef>
          </c:tx>
          <c:invertIfNegative val="0"/>
          <c:cat>
            <c:strRef>
              <c:f>Sheet2!$B$1</c:f>
              <c:strCache>
                <c:ptCount val="1"/>
                <c:pt idx="0">
                  <c:v># of beneficiaries</c:v>
                </c:pt>
              </c:strCache>
            </c:strRef>
          </c:cat>
          <c:val>
            <c:numRef>
              <c:f>Sheet2!$B$4</c:f>
              <c:numCache>
                <c:formatCode>General</c:formatCode>
                <c:ptCount val="1"/>
                <c:pt idx="0">
                  <c:v>11</c:v>
                </c:pt>
              </c:numCache>
            </c:numRef>
          </c:val>
        </c:ser>
        <c:ser>
          <c:idx val="3"/>
          <c:order val="3"/>
          <c:tx>
            <c:strRef>
              <c:f>Sheet2!$A$5</c:f>
              <c:strCache>
                <c:ptCount val="1"/>
                <c:pt idx="0">
                  <c:v>Cloud</c:v>
                </c:pt>
              </c:strCache>
            </c:strRef>
          </c:tx>
          <c:invertIfNegative val="0"/>
          <c:cat>
            <c:strRef>
              <c:f>Sheet2!$B$1</c:f>
              <c:strCache>
                <c:ptCount val="1"/>
                <c:pt idx="0">
                  <c:v># of beneficiaries</c:v>
                </c:pt>
              </c:strCache>
            </c:strRef>
          </c:cat>
          <c:val>
            <c:numRef>
              <c:f>Sheet2!$B$5</c:f>
              <c:numCache>
                <c:formatCode>General</c:formatCode>
                <c:ptCount val="1"/>
                <c:pt idx="0">
                  <c:v>11</c:v>
                </c:pt>
              </c:numCache>
            </c:numRef>
          </c:val>
        </c:ser>
        <c:dLbls>
          <c:showLegendKey val="0"/>
          <c:showVal val="0"/>
          <c:showCatName val="0"/>
          <c:showSerName val="0"/>
          <c:showPercent val="0"/>
          <c:showBubbleSize val="0"/>
        </c:dLbls>
        <c:gapWidth val="150"/>
        <c:axId val="83921152"/>
        <c:axId val="83927040"/>
      </c:barChart>
      <c:catAx>
        <c:axId val="83921152"/>
        <c:scaling>
          <c:orientation val="minMax"/>
        </c:scaling>
        <c:delete val="1"/>
        <c:axPos val="b"/>
        <c:majorTickMark val="out"/>
        <c:minorTickMark val="none"/>
        <c:tickLblPos val="nextTo"/>
        <c:crossAx val="83927040"/>
        <c:crosses val="autoZero"/>
        <c:auto val="1"/>
        <c:lblAlgn val="ctr"/>
        <c:lblOffset val="100"/>
        <c:noMultiLvlLbl val="0"/>
      </c:catAx>
      <c:valAx>
        <c:axId val="83927040"/>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83921152"/>
        <c:crosses val="autoZero"/>
        <c:crossBetween val="between"/>
        <c:majorUnit val="1"/>
      </c:valAx>
    </c:plotArea>
    <c:legend>
      <c:legendPos val="r"/>
      <c:layout>
        <c:manualLayout>
          <c:xMode val="edge"/>
          <c:yMode val="edge"/>
          <c:x val="0.11413573303337081"/>
          <c:y val="3.8619130941965648E-3"/>
          <c:w val="0.88586426696662912"/>
          <c:h val="7.5609507144940205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66930821750176"/>
          <c:y val="9.3067220764071146E-2"/>
          <c:w val="0.85633069178249821"/>
          <c:h val="0.87868037328667248"/>
        </c:manualLayout>
      </c:layout>
      <c:barChart>
        <c:barDir val="col"/>
        <c:grouping val="clustered"/>
        <c:varyColors val="0"/>
        <c:ser>
          <c:idx val="0"/>
          <c:order val="0"/>
          <c:tx>
            <c:strRef>
              <c:f>Sheet2!$E$2</c:f>
              <c:strCache>
                <c:ptCount val="1"/>
                <c:pt idx="0">
                  <c:v>Shared</c:v>
                </c:pt>
              </c:strCache>
            </c:strRef>
          </c:tx>
          <c:invertIfNegative val="0"/>
          <c:cat>
            <c:strRef>
              <c:f>Sheet2!$F$1</c:f>
              <c:strCache>
                <c:ptCount val="1"/>
                <c:pt idx="0">
                  <c:v>ave. performance improvement</c:v>
                </c:pt>
              </c:strCache>
            </c:strRef>
          </c:cat>
          <c:val>
            <c:numRef>
              <c:f>Sheet2!$F$2</c:f>
              <c:numCache>
                <c:formatCode>General</c:formatCode>
                <c:ptCount val="1"/>
                <c:pt idx="0">
                  <c:v>0.18</c:v>
                </c:pt>
              </c:numCache>
            </c:numRef>
          </c:val>
        </c:ser>
        <c:ser>
          <c:idx val="1"/>
          <c:order val="1"/>
          <c:tx>
            <c:strRef>
              <c:f>Sheet2!$E$3</c:f>
              <c:strCache>
                <c:ptCount val="1"/>
                <c:pt idx="0">
                  <c:v>DSR</c:v>
                </c:pt>
              </c:strCache>
            </c:strRef>
          </c:tx>
          <c:invertIfNegative val="0"/>
          <c:cat>
            <c:strRef>
              <c:f>Sheet2!$F$1</c:f>
              <c:strCache>
                <c:ptCount val="1"/>
                <c:pt idx="0">
                  <c:v>ave. performance improvement</c:v>
                </c:pt>
              </c:strCache>
            </c:strRef>
          </c:cat>
          <c:val>
            <c:numRef>
              <c:f>Sheet2!$F$3</c:f>
              <c:numCache>
                <c:formatCode>General</c:formatCode>
                <c:ptCount val="1"/>
                <c:pt idx="0">
                  <c:v>9.5000000000000001E-2</c:v>
                </c:pt>
              </c:numCache>
            </c:numRef>
          </c:val>
        </c:ser>
        <c:ser>
          <c:idx val="2"/>
          <c:order val="2"/>
          <c:tx>
            <c:strRef>
              <c:f>Sheet2!$E$4</c:f>
              <c:strCache>
                <c:ptCount val="1"/>
                <c:pt idx="0">
                  <c:v>ECC</c:v>
                </c:pt>
              </c:strCache>
            </c:strRef>
          </c:tx>
          <c:invertIfNegative val="0"/>
          <c:cat>
            <c:strRef>
              <c:f>Sheet2!$F$1</c:f>
              <c:strCache>
                <c:ptCount val="1"/>
                <c:pt idx="0">
                  <c:v>ave. performance improvement</c:v>
                </c:pt>
              </c:strCache>
            </c:strRef>
          </c:cat>
          <c:val>
            <c:numRef>
              <c:f>Sheet2!$F$4</c:f>
              <c:numCache>
                <c:formatCode>General</c:formatCode>
                <c:ptCount val="1"/>
                <c:pt idx="0">
                  <c:v>0.14000000000000001</c:v>
                </c:pt>
              </c:numCache>
            </c:numRef>
          </c:val>
        </c:ser>
        <c:ser>
          <c:idx val="3"/>
          <c:order val="3"/>
          <c:tx>
            <c:strRef>
              <c:f>Sheet2!$E$5</c:f>
              <c:strCache>
                <c:ptCount val="1"/>
                <c:pt idx="0">
                  <c:v>Cloud</c:v>
                </c:pt>
              </c:strCache>
            </c:strRef>
          </c:tx>
          <c:invertIfNegative val="0"/>
          <c:cat>
            <c:strRef>
              <c:f>Sheet2!$F$1</c:f>
              <c:strCache>
                <c:ptCount val="1"/>
                <c:pt idx="0">
                  <c:v>ave. performance improvement</c:v>
                </c:pt>
              </c:strCache>
            </c:strRef>
          </c:cat>
          <c:val>
            <c:numRef>
              <c:f>Sheet2!$F$5</c:f>
              <c:numCache>
                <c:formatCode>General</c:formatCode>
                <c:ptCount val="1"/>
                <c:pt idx="0">
                  <c:v>0.27500000000000002</c:v>
                </c:pt>
              </c:numCache>
            </c:numRef>
          </c:val>
        </c:ser>
        <c:dLbls>
          <c:showLegendKey val="0"/>
          <c:showVal val="0"/>
          <c:showCatName val="0"/>
          <c:showSerName val="0"/>
          <c:showPercent val="0"/>
          <c:showBubbleSize val="0"/>
        </c:dLbls>
        <c:gapWidth val="150"/>
        <c:axId val="84027264"/>
        <c:axId val="84028800"/>
      </c:barChart>
      <c:catAx>
        <c:axId val="84027264"/>
        <c:scaling>
          <c:orientation val="minMax"/>
        </c:scaling>
        <c:delete val="1"/>
        <c:axPos val="b"/>
        <c:majorTickMark val="out"/>
        <c:minorTickMark val="none"/>
        <c:tickLblPos val="nextTo"/>
        <c:crossAx val="84028800"/>
        <c:crosses val="autoZero"/>
        <c:auto val="1"/>
        <c:lblAlgn val="ctr"/>
        <c:lblOffset val="100"/>
        <c:noMultiLvlLbl val="0"/>
      </c:catAx>
      <c:valAx>
        <c:axId val="84028800"/>
        <c:scaling>
          <c:orientation val="minMax"/>
        </c:scaling>
        <c:delete val="0"/>
        <c:axPos val="l"/>
        <c:majorGridlines/>
        <c:numFmt formatCode="0%" sourceLinked="0"/>
        <c:majorTickMark val="out"/>
        <c:minorTickMark val="none"/>
        <c:tickLblPos val="nextTo"/>
        <c:txPr>
          <a:bodyPr/>
          <a:lstStyle/>
          <a:p>
            <a:pPr>
              <a:defRPr sz="1400"/>
            </a:pPr>
            <a:endParaRPr lang="en-US"/>
          </a:p>
        </c:txPr>
        <c:crossAx val="84027264"/>
        <c:crosses val="autoZero"/>
        <c:crossBetween val="between"/>
      </c:valAx>
    </c:plotArea>
    <c:legend>
      <c:legendPos val="r"/>
      <c:layout>
        <c:manualLayout>
          <c:xMode val="edge"/>
          <c:yMode val="edge"/>
          <c:x val="0.16311902219079841"/>
          <c:y val="3.8619130941965648E-3"/>
          <c:w val="0.83688097780920156"/>
          <c:h val="7.5609507144940205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002405949256338E-2"/>
          <c:y val="9.7696850393700782E-2"/>
          <c:w val="0.92099759405074366"/>
          <c:h val="0.87405074365704283"/>
        </c:manualLayout>
      </c:layout>
      <c:barChart>
        <c:barDir val="col"/>
        <c:grouping val="clustered"/>
        <c:varyColors val="0"/>
        <c:ser>
          <c:idx val="0"/>
          <c:order val="0"/>
          <c:tx>
            <c:strRef>
              <c:f>Sheet2!$I$2</c:f>
              <c:strCache>
                <c:ptCount val="1"/>
                <c:pt idx="0">
                  <c:v>Shared</c:v>
                </c:pt>
              </c:strCache>
            </c:strRef>
          </c:tx>
          <c:invertIfNegative val="0"/>
          <c:cat>
            <c:strRef>
              <c:f>Sheet2!$J$1</c:f>
              <c:strCache>
                <c:ptCount val="1"/>
                <c:pt idx="0">
                  <c:v>max. performance improvement</c:v>
                </c:pt>
              </c:strCache>
            </c:strRef>
          </c:cat>
          <c:val>
            <c:numRef>
              <c:f>Sheet2!$J$2</c:f>
              <c:numCache>
                <c:formatCode>General</c:formatCode>
                <c:ptCount val="1"/>
                <c:pt idx="0">
                  <c:v>0.28999999999999998</c:v>
                </c:pt>
              </c:numCache>
            </c:numRef>
          </c:val>
        </c:ser>
        <c:ser>
          <c:idx val="1"/>
          <c:order val="1"/>
          <c:tx>
            <c:strRef>
              <c:f>Sheet2!$I$3</c:f>
              <c:strCache>
                <c:ptCount val="1"/>
                <c:pt idx="0">
                  <c:v>DSR</c:v>
                </c:pt>
              </c:strCache>
            </c:strRef>
          </c:tx>
          <c:invertIfNegative val="0"/>
          <c:cat>
            <c:strRef>
              <c:f>Sheet2!$J$1</c:f>
              <c:strCache>
                <c:ptCount val="1"/>
                <c:pt idx="0">
                  <c:v>max. performance improvement</c:v>
                </c:pt>
              </c:strCache>
            </c:strRef>
          </c:cat>
          <c:val>
            <c:numRef>
              <c:f>Sheet2!$J$3</c:f>
              <c:numCache>
                <c:formatCode>General</c:formatCode>
                <c:ptCount val="1"/>
                <c:pt idx="0">
                  <c:v>0.40500000000000003</c:v>
                </c:pt>
              </c:numCache>
            </c:numRef>
          </c:val>
        </c:ser>
        <c:ser>
          <c:idx val="2"/>
          <c:order val="2"/>
          <c:tx>
            <c:strRef>
              <c:f>Sheet2!$I$4</c:f>
              <c:strCache>
                <c:ptCount val="1"/>
                <c:pt idx="0">
                  <c:v>ECC</c:v>
                </c:pt>
              </c:strCache>
            </c:strRef>
          </c:tx>
          <c:invertIfNegative val="0"/>
          <c:cat>
            <c:strRef>
              <c:f>Sheet2!$J$1</c:f>
              <c:strCache>
                <c:ptCount val="1"/>
                <c:pt idx="0">
                  <c:v>max. performance improvement</c:v>
                </c:pt>
              </c:strCache>
            </c:strRef>
          </c:cat>
          <c:val>
            <c:numRef>
              <c:f>Sheet2!$J$4</c:f>
              <c:numCache>
                <c:formatCode>General</c:formatCode>
                <c:ptCount val="1"/>
                <c:pt idx="0">
                  <c:v>0.38500000000000001</c:v>
                </c:pt>
              </c:numCache>
            </c:numRef>
          </c:val>
        </c:ser>
        <c:ser>
          <c:idx val="3"/>
          <c:order val="3"/>
          <c:tx>
            <c:strRef>
              <c:f>Sheet2!$I$5</c:f>
              <c:strCache>
                <c:ptCount val="1"/>
                <c:pt idx="0">
                  <c:v>Cloud</c:v>
                </c:pt>
              </c:strCache>
            </c:strRef>
          </c:tx>
          <c:invertIfNegative val="0"/>
          <c:cat>
            <c:strRef>
              <c:f>Sheet2!$J$1</c:f>
              <c:strCache>
                <c:ptCount val="1"/>
                <c:pt idx="0">
                  <c:v>max. performance improvement</c:v>
                </c:pt>
              </c:strCache>
            </c:strRef>
          </c:cat>
          <c:val>
            <c:numRef>
              <c:f>Sheet2!$J$5</c:f>
              <c:numCache>
                <c:formatCode>General</c:formatCode>
                <c:ptCount val="1"/>
                <c:pt idx="0">
                  <c:v>0.72499999999999998</c:v>
                </c:pt>
              </c:numCache>
            </c:numRef>
          </c:val>
        </c:ser>
        <c:dLbls>
          <c:showLegendKey val="0"/>
          <c:showVal val="0"/>
          <c:showCatName val="0"/>
          <c:showSerName val="0"/>
          <c:showPercent val="0"/>
          <c:showBubbleSize val="0"/>
        </c:dLbls>
        <c:gapWidth val="150"/>
        <c:axId val="84063744"/>
        <c:axId val="84065280"/>
      </c:barChart>
      <c:catAx>
        <c:axId val="84063744"/>
        <c:scaling>
          <c:orientation val="minMax"/>
        </c:scaling>
        <c:delete val="1"/>
        <c:axPos val="b"/>
        <c:majorTickMark val="out"/>
        <c:minorTickMark val="none"/>
        <c:tickLblPos val="nextTo"/>
        <c:crossAx val="84065280"/>
        <c:crosses val="autoZero"/>
        <c:auto val="1"/>
        <c:lblAlgn val="ctr"/>
        <c:lblOffset val="100"/>
        <c:noMultiLvlLbl val="0"/>
      </c:catAx>
      <c:valAx>
        <c:axId val="84065280"/>
        <c:scaling>
          <c:orientation val="minMax"/>
        </c:scaling>
        <c:delete val="0"/>
        <c:axPos val="l"/>
        <c:majorGridlines/>
        <c:numFmt formatCode="0%" sourceLinked="0"/>
        <c:majorTickMark val="out"/>
        <c:minorTickMark val="none"/>
        <c:tickLblPos val="nextTo"/>
        <c:txPr>
          <a:bodyPr/>
          <a:lstStyle/>
          <a:p>
            <a:pPr>
              <a:defRPr sz="1400"/>
            </a:pPr>
            <a:endParaRPr lang="en-US"/>
          </a:p>
        </c:txPr>
        <c:crossAx val="84063744"/>
        <c:crosses val="autoZero"/>
        <c:crossBetween val="between"/>
      </c:valAx>
    </c:plotArea>
    <c:legend>
      <c:legendPos val="r"/>
      <c:layout>
        <c:manualLayout>
          <c:xMode val="edge"/>
          <c:yMode val="edge"/>
          <c:x val="7.9611986001749804E-2"/>
          <c:y val="3.8619130941965648E-3"/>
          <c:w val="0.92038789399112719"/>
          <c:h val="7.5609507144940205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624E-2"/>
          <c:y val="9.3067220764071146E-2"/>
          <c:w val="0.92801159230096242"/>
          <c:h val="0.87868037328667248"/>
        </c:manualLayout>
      </c:layout>
      <c:barChart>
        <c:barDir val="col"/>
        <c:grouping val="clustered"/>
        <c:varyColors val="0"/>
        <c:ser>
          <c:idx val="0"/>
          <c:order val="0"/>
          <c:tx>
            <c:strRef>
              <c:f>Sheet2!$A$2</c:f>
              <c:strCache>
                <c:ptCount val="1"/>
                <c:pt idx="0">
                  <c:v>Shared</c:v>
                </c:pt>
              </c:strCache>
            </c:strRef>
          </c:tx>
          <c:invertIfNegative val="0"/>
          <c:cat>
            <c:strRef>
              <c:f>Sheet2!$B$1</c:f>
              <c:strCache>
                <c:ptCount val="1"/>
                <c:pt idx="0">
                  <c:v># of beneficiaries</c:v>
                </c:pt>
              </c:strCache>
            </c:strRef>
          </c:cat>
          <c:val>
            <c:numRef>
              <c:f>Sheet2!$B$2</c:f>
              <c:numCache>
                <c:formatCode>General</c:formatCode>
                <c:ptCount val="1"/>
                <c:pt idx="0">
                  <c:v>1</c:v>
                </c:pt>
              </c:numCache>
            </c:numRef>
          </c:val>
        </c:ser>
        <c:ser>
          <c:idx val="1"/>
          <c:order val="1"/>
          <c:tx>
            <c:strRef>
              <c:f>Sheet2!$A$3</c:f>
              <c:strCache>
                <c:ptCount val="1"/>
                <c:pt idx="0">
                  <c:v>DSR</c:v>
                </c:pt>
              </c:strCache>
            </c:strRef>
          </c:tx>
          <c:invertIfNegative val="0"/>
          <c:cat>
            <c:strRef>
              <c:f>Sheet2!$B$1</c:f>
              <c:strCache>
                <c:ptCount val="1"/>
                <c:pt idx="0">
                  <c:v># of beneficiaries</c:v>
                </c:pt>
              </c:strCache>
            </c:strRef>
          </c:cat>
          <c:val>
            <c:numRef>
              <c:f>Sheet2!$B$3</c:f>
              <c:numCache>
                <c:formatCode>General</c:formatCode>
                <c:ptCount val="1"/>
                <c:pt idx="0">
                  <c:v>10</c:v>
                </c:pt>
              </c:numCache>
            </c:numRef>
          </c:val>
        </c:ser>
        <c:ser>
          <c:idx val="2"/>
          <c:order val="2"/>
          <c:tx>
            <c:strRef>
              <c:f>Sheet2!$A$4</c:f>
              <c:strCache>
                <c:ptCount val="1"/>
                <c:pt idx="0">
                  <c:v>ECC</c:v>
                </c:pt>
              </c:strCache>
            </c:strRef>
          </c:tx>
          <c:invertIfNegative val="0"/>
          <c:cat>
            <c:strRef>
              <c:f>Sheet2!$B$1</c:f>
              <c:strCache>
                <c:ptCount val="1"/>
                <c:pt idx="0">
                  <c:v># of beneficiaries</c:v>
                </c:pt>
              </c:strCache>
            </c:strRef>
          </c:cat>
          <c:val>
            <c:numRef>
              <c:f>Sheet2!$B$4</c:f>
              <c:numCache>
                <c:formatCode>General</c:formatCode>
                <c:ptCount val="1"/>
                <c:pt idx="0">
                  <c:v>11</c:v>
                </c:pt>
              </c:numCache>
            </c:numRef>
          </c:val>
        </c:ser>
        <c:ser>
          <c:idx val="3"/>
          <c:order val="3"/>
          <c:tx>
            <c:strRef>
              <c:f>Sheet2!$A$5</c:f>
              <c:strCache>
                <c:ptCount val="1"/>
                <c:pt idx="0">
                  <c:v>Cloud</c:v>
                </c:pt>
              </c:strCache>
            </c:strRef>
          </c:tx>
          <c:invertIfNegative val="0"/>
          <c:cat>
            <c:strRef>
              <c:f>Sheet2!$B$1</c:f>
              <c:strCache>
                <c:ptCount val="1"/>
                <c:pt idx="0">
                  <c:v># of beneficiaries</c:v>
                </c:pt>
              </c:strCache>
            </c:strRef>
          </c:cat>
          <c:val>
            <c:numRef>
              <c:f>Sheet2!$B$5</c:f>
              <c:numCache>
                <c:formatCode>General</c:formatCode>
                <c:ptCount val="1"/>
                <c:pt idx="0">
                  <c:v>11</c:v>
                </c:pt>
              </c:numCache>
            </c:numRef>
          </c:val>
        </c:ser>
        <c:dLbls>
          <c:showLegendKey val="0"/>
          <c:showVal val="0"/>
          <c:showCatName val="0"/>
          <c:showSerName val="0"/>
          <c:showPercent val="0"/>
          <c:showBubbleSize val="0"/>
        </c:dLbls>
        <c:gapWidth val="150"/>
        <c:axId val="84308736"/>
        <c:axId val="84310272"/>
      </c:barChart>
      <c:catAx>
        <c:axId val="84308736"/>
        <c:scaling>
          <c:orientation val="minMax"/>
        </c:scaling>
        <c:delete val="1"/>
        <c:axPos val="b"/>
        <c:majorTickMark val="out"/>
        <c:minorTickMark val="none"/>
        <c:tickLblPos val="nextTo"/>
        <c:crossAx val="84310272"/>
        <c:crosses val="autoZero"/>
        <c:auto val="1"/>
        <c:lblAlgn val="ctr"/>
        <c:lblOffset val="100"/>
        <c:noMultiLvlLbl val="0"/>
      </c:catAx>
      <c:valAx>
        <c:axId val="84310272"/>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84308736"/>
        <c:crosses val="autoZero"/>
        <c:crossBetween val="between"/>
        <c:majorUnit val="1"/>
      </c:valAx>
    </c:plotArea>
    <c:legend>
      <c:legendPos val="r"/>
      <c:layout>
        <c:manualLayout>
          <c:xMode val="edge"/>
          <c:yMode val="edge"/>
          <c:x val="0.11413573303337081"/>
          <c:y val="3.8619130941965648E-3"/>
          <c:w val="0.88586426696662912"/>
          <c:h val="7.5609507144940205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859011373578299"/>
          <c:h val="0.90716827063283756"/>
        </c:manualLayout>
      </c:layout>
      <c:lineChart>
        <c:grouping val="standard"/>
        <c:varyColors val="0"/>
        <c:ser>
          <c:idx val="0"/>
          <c:order val="0"/>
          <c:tx>
            <c:strRef>
              <c:f>Sheet1!$B$19</c:f>
              <c:strCache>
                <c:ptCount val="1"/>
                <c:pt idx="0">
                  <c:v>misses</c:v>
                </c:pt>
              </c:strCache>
            </c:strRef>
          </c:tx>
          <c:spPr>
            <a:ln>
              <a:solidFill>
                <a:schemeClr val="accent3"/>
              </a:solidFill>
            </a:ln>
          </c:spPr>
          <c:marker>
            <c:spPr>
              <a:solidFill>
                <a:schemeClr val="accent3"/>
              </a:solidFill>
              <a:ln>
                <a:solidFill>
                  <a:schemeClr val="accent3"/>
                </a:solidFill>
              </a:ln>
            </c:spPr>
          </c:marker>
          <c:cat>
            <c:numRef>
              <c:f>Sheet1!$A$20:$A$35</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Sheet1!$B$20:$B$35</c:f>
              <c:numCache>
                <c:formatCode>General</c:formatCode>
                <c:ptCount val="16"/>
                <c:pt idx="0">
                  <c:v>100</c:v>
                </c:pt>
                <c:pt idx="1">
                  <c:v>95</c:v>
                </c:pt>
                <c:pt idx="2">
                  <c:v>90</c:v>
                </c:pt>
                <c:pt idx="3">
                  <c:v>85</c:v>
                </c:pt>
                <c:pt idx="4">
                  <c:v>80</c:v>
                </c:pt>
                <c:pt idx="5">
                  <c:v>75</c:v>
                </c:pt>
                <c:pt idx="6">
                  <c:v>70</c:v>
                </c:pt>
                <c:pt idx="7">
                  <c:v>65</c:v>
                </c:pt>
                <c:pt idx="8">
                  <c:v>60</c:v>
                </c:pt>
                <c:pt idx="9">
                  <c:v>55</c:v>
                </c:pt>
                <c:pt idx="10">
                  <c:v>50</c:v>
                </c:pt>
                <c:pt idx="11">
                  <c:v>45</c:v>
                </c:pt>
                <c:pt idx="12">
                  <c:v>40</c:v>
                </c:pt>
                <c:pt idx="13">
                  <c:v>35</c:v>
                </c:pt>
                <c:pt idx="14">
                  <c:v>30</c:v>
                </c:pt>
                <c:pt idx="15">
                  <c:v>25</c:v>
                </c:pt>
              </c:numCache>
            </c:numRef>
          </c:val>
          <c:smooth val="0"/>
        </c:ser>
        <c:dLbls>
          <c:showLegendKey val="0"/>
          <c:showVal val="0"/>
          <c:showCatName val="0"/>
          <c:showSerName val="0"/>
          <c:showPercent val="0"/>
          <c:showBubbleSize val="0"/>
        </c:dLbls>
        <c:marker val="1"/>
        <c:smooth val="0"/>
        <c:axId val="77023872"/>
        <c:axId val="77042432"/>
      </c:lineChart>
      <c:catAx>
        <c:axId val="77023872"/>
        <c:scaling>
          <c:orientation val="minMax"/>
        </c:scaling>
        <c:delete val="1"/>
        <c:axPos val="b"/>
        <c:numFmt formatCode="General" sourceLinked="1"/>
        <c:majorTickMark val="out"/>
        <c:minorTickMark val="none"/>
        <c:tickLblPos val="nextTo"/>
        <c:crossAx val="77042432"/>
        <c:crosses val="autoZero"/>
        <c:auto val="1"/>
        <c:lblAlgn val="ctr"/>
        <c:lblOffset val="100"/>
        <c:noMultiLvlLbl val="0"/>
      </c:catAx>
      <c:valAx>
        <c:axId val="77042432"/>
        <c:scaling>
          <c:orientation val="minMax"/>
          <c:max val="240"/>
        </c:scaling>
        <c:delete val="1"/>
        <c:axPos val="l"/>
        <c:majorGridlines/>
        <c:numFmt formatCode="General" sourceLinked="1"/>
        <c:majorTickMark val="out"/>
        <c:minorTickMark val="none"/>
        <c:tickLblPos val="nextTo"/>
        <c:crossAx val="77023872"/>
        <c:crosses val="autoZero"/>
        <c:crossBetween val="between"/>
        <c:majorUnit val="40"/>
      </c:valAx>
    </c:plotArea>
    <c:plotVisOnly val="1"/>
    <c:dispBlanksAs val="gap"/>
    <c:showDLblsOverMax val="0"/>
  </c:chart>
  <c:spPr>
    <a:solidFill>
      <a:schemeClr val="bg1"/>
    </a:solidFill>
    <a:ln>
      <a:solidFill>
        <a:schemeClr val="tx1"/>
      </a:solid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66930821750176"/>
          <c:y val="9.3067220764071146E-2"/>
          <c:w val="0.85633069178249821"/>
          <c:h val="0.87868037328667248"/>
        </c:manualLayout>
      </c:layout>
      <c:barChart>
        <c:barDir val="col"/>
        <c:grouping val="clustered"/>
        <c:varyColors val="0"/>
        <c:ser>
          <c:idx val="0"/>
          <c:order val="0"/>
          <c:tx>
            <c:strRef>
              <c:f>Sheet2!$E$2</c:f>
              <c:strCache>
                <c:ptCount val="1"/>
                <c:pt idx="0">
                  <c:v>Shared</c:v>
                </c:pt>
              </c:strCache>
            </c:strRef>
          </c:tx>
          <c:invertIfNegative val="0"/>
          <c:cat>
            <c:strRef>
              <c:f>Sheet2!$F$1</c:f>
              <c:strCache>
                <c:ptCount val="1"/>
                <c:pt idx="0">
                  <c:v>ave. performance improvement</c:v>
                </c:pt>
              </c:strCache>
            </c:strRef>
          </c:cat>
          <c:val>
            <c:numRef>
              <c:f>Sheet2!$F$2</c:f>
              <c:numCache>
                <c:formatCode>General</c:formatCode>
                <c:ptCount val="1"/>
                <c:pt idx="0">
                  <c:v>0.18</c:v>
                </c:pt>
              </c:numCache>
            </c:numRef>
          </c:val>
        </c:ser>
        <c:ser>
          <c:idx val="1"/>
          <c:order val="1"/>
          <c:tx>
            <c:strRef>
              <c:f>Sheet2!$E$3</c:f>
              <c:strCache>
                <c:ptCount val="1"/>
                <c:pt idx="0">
                  <c:v>DSR</c:v>
                </c:pt>
              </c:strCache>
            </c:strRef>
          </c:tx>
          <c:invertIfNegative val="0"/>
          <c:cat>
            <c:strRef>
              <c:f>Sheet2!$F$1</c:f>
              <c:strCache>
                <c:ptCount val="1"/>
                <c:pt idx="0">
                  <c:v>ave. performance improvement</c:v>
                </c:pt>
              </c:strCache>
            </c:strRef>
          </c:cat>
          <c:val>
            <c:numRef>
              <c:f>Sheet2!$F$3</c:f>
              <c:numCache>
                <c:formatCode>General</c:formatCode>
                <c:ptCount val="1"/>
                <c:pt idx="0">
                  <c:v>9.5000000000000001E-2</c:v>
                </c:pt>
              </c:numCache>
            </c:numRef>
          </c:val>
        </c:ser>
        <c:ser>
          <c:idx val="2"/>
          <c:order val="2"/>
          <c:tx>
            <c:strRef>
              <c:f>Sheet2!$E$4</c:f>
              <c:strCache>
                <c:ptCount val="1"/>
                <c:pt idx="0">
                  <c:v>ECC</c:v>
                </c:pt>
              </c:strCache>
            </c:strRef>
          </c:tx>
          <c:invertIfNegative val="0"/>
          <c:cat>
            <c:strRef>
              <c:f>Sheet2!$F$1</c:f>
              <c:strCache>
                <c:ptCount val="1"/>
                <c:pt idx="0">
                  <c:v>ave. performance improvement</c:v>
                </c:pt>
              </c:strCache>
            </c:strRef>
          </c:cat>
          <c:val>
            <c:numRef>
              <c:f>Sheet2!$F$4</c:f>
              <c:numCache>
                <c:formatCode>General</c:formatCode>
                <c:ptCount val="1"/>
                <c:pt idx="0">
                  <c:v>0.14000000000000001</c:v>
                </c:pt>
              </c:numCache>
            </c:numRef>
          </c:val>
        </c:ser>
        <c:ser>
          <c:idx val="3"/>
          <c:order val="3"/>
          <c:tx>
            <c:strRef>
              <c:f>Sheet2!$E$5</c:f>
              <c:strCache>
                <c:ptCount val="1"/>
                <c:pt idx="0">
                  <c:v>Cloud</c:v>
                </c:pt>
              </c:strCache>
            </c:strRef>
          </c:tx>
          <c:invertIfNegative val="0"/>
          <c:cat>
            <c:strRef>
              <c:f>Sheet2!$F$1</c:f>
              <c:strCache>
                <c:ptCount val="1"/>
                <c:pt idx="0">
                  <c:v>ave. performance improvement</c:v>
                </c:pt>
              </c:strCache>
            </c:strRef>
          </c:cat>
          <c:val>
            <c:numRef>
              <c:f>Sheet2!$F$5</c:f>
              <c:numCache>
                <c:formatCode>General</c:formatCode>
                <c:ptCount val="1"/>
                <c:pt idx="0">
                  <c:v>0.27500000000000002</c:v>
                </c:pt>
              </c:numCache>
            </c:numRef>
          </c:val>
        </c:ser>
        <c:dLbls>
          <c:showLegendKey val="0"/>
          <c:showVal val="0"/>
          <c:showCatName val="0"/>
          <c:showSerName val="0"/>
          <c:showPercent val="0"/>
          <c:showBubbleSize val="0"/>
        </c:dLbls>
        <c:gapWidth val="150"/>
        <c:axId val="84341120"/>
        <c:axId val="84342656"/>
      </c:barChart>
      <c:catAx>
        <c:axId val="84341120"/>
        <c:scaling>
          <c:orientation val="minMax"/>
        </c:scaling>
        <c:delete val="1"/>
        <c:axPos val="b"/>
        <c:majorTickMark val="out"/>
        <c:minorTickMark val="none"/>
        <c:tickLblPos val="nextTo"/>
        <c:crossAx val="84342656"/>
        <c:crosses val="autoZero"/>
        <c:auto val="1"/>
        <c:lblAlgn val="ctr"/>
        <c:lblOffset val="100"/>
        <c:noMultiLvlLbl val="0"/>
      </c:catAx>
      <c:valAx>
        <c:axId val="84342656"/>
        <c:scaling>
          <c:orientation val="minMax"/>
        </c:scaling>
        <c:delete val="0"/>
        <c:axPos val="l"/>
        <c:majorGridlines/>
        <c:numFmt formatCode="0%" sourceLinked="0"/>
        <c:majorTickMark val="out"/>
        <c:minorTickMark val="none"/>
        <c:tickLblPos val="nextTo"/>
        <c:txPr>
          <a:bodyPr/>
          <a:lstStyle/>
          <a:p>
            <a:pPr>
              <a:defRPr sz="1400"/>
            </a:pPr>
            <a:endParaRPr lang="en-US"/>
          </a:p>
        </c:txPr>
        <c:crossAx val="84341120"/>
        <c:crosses val="autoZero"/>
        <c:crossBetween val="between"/>
      </c:valAx>
    </c:plotArea>
    <c:legend>
      <c:legendPos val="r"/>
      <c:layout>
        <c:manualLayout>
          <c:xMode val="edge"/>
          <c:yMode val="edge"/>
          <c:x val="0.16311902219079841"/>
          <c:y val="3.8619130941965648E-3"/>
          <c:w val="0.83688097780920156"/>
          <c:h val="7.5609507144940205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002405949256338E-2"/>
          <c:y val="9.7696850393700782E-2"/>
          <c:w val="0.92099759405074366"/>
          <c:h val="0.87405074365704283"/>
        </c:manualLayout>
      </c:layout>
      <c:barChart>
        <c:barDir val="col"/>
        <c:grouping val="clustered"/>
        <c:varyColors val="0"/>
        <c:ser>
          <c:idx val="0"/>
          <c:order val="0"/>
          <c:tx>
            <c:strRef>
              <c:f>Sheet2!$I$2</c:f>
              <c:strCache>
                <c:ptCount val="1"/>
                <c:pt idx="0">
                  <c:v>Shared</c:v>
                </c:pt>
              </c:strCache>
            </c:strRef>
          </c:tx>
          <c:invertIfNegative val="0"/>
          <c:cat>
            <c:strRef>
              <c:f>Sheet2!$J$1</c:f>
              <c:strCache>
                <c:ptCount val="1"/>
                <c:pt idx="0">
                  <c:v>max. performance improvement</c:v>
                </c:pt>
              </c:strCache>
            </c:strRef>
          </c:cat>
          <c:val>
            <c:numRef>
              <c:f>Sheet2!$J$2</c:f>
              <c:numCache>
                <c:formatCode>General</c:formatCode>
                <c:ptCount val="1"/>
                <c:pt idx="0">
                  <c:v>0.28999999999999998</c:v>
                </c:pt>
              </c:numCache>
            </c:numRef>
          </c:val>
        </c:ser>
        <c:ser>
          <c:idx val="1"/>
          <c:order val="1"/>
          <c:tx>
            <c:strRef>
              <c:f>Sheet2!$I$3</c:f>
              <c:strCache>
                <c:ptCount val="1"/>
                <c:pt idx="0">
                  <c:v>DSR</c:v>
                </c:pt>
              </c:strCache>
            </c:strRef>
          </c:tx>
          <c:invertIfNegative val="0"/>
          <c:cat>
            <c:strRef>
              <c:f>Sheet2!$J$1</c:f>
              <c:strCache>
                <c:ptCount val="1"/>
                <c:pt idx="0">
                  <c:v>max. performance improvement</c:v>
                </c:pt>
              </c:strCache>
            </c:strRef>
          </c:cat>
          <c:val>
            <c:numRef>
              <c:f>Sheet2!$J$3</c:f>
              <c:numCache>
                <c:formatCode>General</c:formatCode>
                <c:ptCount val="1"/>
                <c:pt idx="0">
                  <c:v>0.40500000000000003</c:v>
                </c:pt>
              </c:numCache>
            </c:numRef>
          </c:val>
        </c:ser>
        <c:ser>
          <c:idx val="2"/>
          <c:order val="2"/>
          <c:tx>
            <c:strRef>
              <c:f>Sheet2!$I$4</c:f>
              <c:strCache>
                <c:ptCount val="1"/>
                <c:pt idx="0">
                  <c:v>ECC</c:v>
                </c:pt>
              </c:strCache>
            </c:strRef>
          </c:tx>
          <c:invertIfNegative val="0"/>
          <c:cat>
            <c:strRef>
              <c:f>Sheet2!$J$1</c:f>
              <c:strCache>
                <c:ptCount val="1"/>
                <c:pt idx="0">
                  <c:v>max. performance improvement</c:v>
                </c:pt>
              </c:strCache>
            </c:strRef>
          </c:cat>
          <c:val>
            <c:numRef>
              <c:f>Sheet2!$J$4</c:f>
              <c:numCache>
                <c:formatCode>General</c:formatCode>
                <c:ptCount val="1"/>
                <c:pt idx="0">
                  <c:v>0.38500000000000001</c:v>
                </c:pt>
              </c:numCache>
            </c:numRef>
          </c:val>
        </c:ser>
        <c:ser>
          <c:idx val="3"/>
          <c:order val="3"/>
          <c:tx>
            <c:strRef>
              <c:f>Sheet2!$I$5</c:f>
              <c:strCache>
                <c:ptCount val="1"/>
                <c:pt idx="0">
                  <c:v>Cloud</c:v>
                </c:pt>
              </c:strCache>
            </c:strRef>
          </c:tx>
          <c:invertIfNegative val="0"/>
          <c:cat>
            <c:strRef>
              <c:f>Sheet2!$J$1</c:f>
              <c:strCache>
                <c:ptCount val="1"/>
                <c:pt idx="0">
                  <c:v>max. performance improvement</c:v>
                </c:pt>
              </c:strCache>
            </c:strRef>
          </c:cat>
          <c:val>
            <c:numRef>
              <c:f>Sheet2!$J$5</c:f>
              <c:numCache>
                <c:formatCode>General</c:formatCode>
                <c:ptCount val="1"/>
                <c:pt idx="0">
                  <c:v>0.72499999999999998</c:v>
                </c:pt>
              </c:numCache>
            </c:numRef>
          </c:val>
        </c:ser>
        <c:dLbls>
          <c:showLegendKey val="0"/>
          <c:showVal val="0"/>
          <c:showCatName val="0"/>
          <c:showSerName val="0"/>
          <c:showPercent val="0"/>
          <c:showBubbleSize val="0"/>
        </c:dLbls>
        <c:gapWidth val="150"/>
        <c:axId val="84381696"/>
        <c:axId val="84383232"/>
      </c:barChart>
      <c:catAx>
        <c:axId val="84381696"/>
        <c:scaling>
          <c:orientation val="minMax"/>
        </c:scaling>
        <c:delete val="1"/>
        <c:axPos val="b"/>
        <c:majorTickMark val="out"/>
        <c:minorTickMark val="none"/>
        <c:tickLblPos val="nextTo"/>
        <c:crossAx val="84383232"/>
        <c:crosses val="autoZero"/>
        <c:auto val="1"/>
        <c:lblAlgn val="ctr"/>
        <c:lblOffset val="100"/>
        <c:noMultiLvlLbl val="0"/>
      </c:catAx>
      <c:valAx>
        <c:axId val="84383232"/>
        <c:scaling>
          <c:orientation val="minMax"/>
        </c:scaling>
        <c:delete val="0"/>
        <c:axPos val="l"/>
        <c:majorGridlines/>
        <c:numFmt formatCode="0%" sourceLinked="0"/>
        <c:majorTickMark val="out"/>
        <c:minorTickMark val="none"/>
        <c:tickLblPos val="nextTo"/>
        <c:txPr>
          <a:bodyPr/>
          <a:lstStyle/>
          <a:p>
            <a:pPr>
              <a:defRPr sz="1400"/>
            </a:pPr>
            <a:endParaRPr lang="en-US"/>
          </a:p>
        </c:txPr>
        <c:crossAx val="84381696"/>
        <c:crosses val="autoZero"/>
        <c:crossBetween val="between"/>
      </c:valAx>
    </c:plotArea>
    <c:legend>
      <c:legendPos val="r"/>
      <c:layout>
        <c:manualLayout>
          <c:xMode val="edge"/>
          <c:yMode val="edge"/>
          <c:x val="7.9611986001749804E-2"/>
          <c:y val="3.8619130941965648E-3"/>
          <c:w val="0.92038789399112719"/>
          <c:h val="7.5609507144940205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624E-2"/>
          <c:y val="9.3067220764071146E-2"/>
          <c:w val="0.92801159230096242"/>
          <c:h val="0.87868037328667248"/>
        </c:manualLayout>
      </c:layout>
      <c:barChart>
        <c:barDir val="col"/>
        <c:grouping val="clustered"/>
        <c:varyColors val="0"/>
        <c:ser>
          <c:idx val="0"/>
          <c:order val="0"/>
          <c:tx>
            <c:strRef>
              <c:f>Sheet2!$A$2</c:f>
              <c:strCache>
                <c:ptCount val="1"/>
                <c:pt idx="0">
                  <c:v>Shared</c:v>
                </c:pt>
              </c:strCache>
            </c:strRef>
          </c:tx>
          <c:invertIfNegative val="0"/>
          <c:cat>
            <c:strRef>
              <c:f>Sheet2!$B$1</c:f>
              <c:strCache>
                <c:ptCount val="1"/>
                <c:pt idx="0">
                  <c:v># of beneficiaries</c:v>
                </c:pt>
              </c:strCache>
            </c:strRef>
          </c:cat>
          <c:val>
            <c:numRef>
              <c:f>Sheet2!$B$2</c:f>
              <c:numCache>
                <c:formatCode>General</c:formatCode>
                <c:ptCount val="1"/>
                <c:pt idx="0">
                  <c:v>1</c:v>
                </c:pt>
              </c:numCache>
            </c:numRef>
          </c:val>
        </c:ser>
        <c:ser>
          <c:idx val="1"/>
          <c:order val="1"/>
          <c:tx>
            <c:strRef>
              <c:f>Sheet2!$A$3</c:f>
              <c:strCache>
                <c:ptCount val="1"/>
                <c:pt idx="0">
                  <c:v>DSR</c:v>
                </c:pt>
              </c:strCache>
            </c:strRef>
          </c:tx>
          <c:invertIfNegative val="0"/>
          <c:cat>
            <c:strRef>
              <c:f>Sheet2!$B$1</c:f>
              <c:strCache>
                <c:ptCount val="1"/>
                <c:pt idx="0">
                  <c:v># of beneficiaries</c:v>
                </c:pt>
              </c:strCache>
            </c:strRef>
          </c:cat>
          <c:val>
            <c:numRef>
              <c:f>Sheet2!$B$3</c:f>
              <c:numCache>
                <c:formatCode>General</c:formatCode>
                <c:ptCount val="1"/>
                <c:pt idx="0">
                  <c:v>10</c:v>
                </c:pt>
              </c:numCache>
            </c:numRef>
          </c:val>
        </c:ser>
        <c:ser>
          <c:idx val="2"/>
          <c:order val="2"/>
          <c:tx>
            <c:strRef>
              <c:f>Sheet2!$A$4</c:f>
              <c:strCache>
                <c:ptCount val="1"/>
                <c:pt idx="0">
                  <c:v>ECC</c:v>
                </c:pt>
              </c:strCache>
            </c:strRef>
          </c:tx>
          <c:invertIfNegative val="0"/>
          <c:cat>
            <c:strRef>
              <c:f>Sheet2!$B$1</c:f>
              <c:strCache>
                <c:ptCount val="1"/>
                <c:pt idx="0">
                  <c:v># of beneficiaries</c:v>
                </c:pt>
              </c:strCache>
            </c:strRef>
          </c:cat>
          <c:val>
            <c:numRef>
              <c:f>Sheet2!$B$4</c:f>
              <c:numCache>
                <c:formatCode>General</c:formatCode>
                <c:ptCount val="1"/>
                <c:pt idx="0">
                  <c:v>11</c:v>
                </c:pt>
              </c:numCache>
            </c:numRef>
          </c:val>
        </c:ser>
        <c:ser>
          <c:idx val="3"/>
          <c:order val="3"/>
          <c:tx>
            <c:strRef>
              <c:f>Sheet2!$A$5</c:f>
              <c:strCache>
                <c:ptCount val="1"/>
                <c:pt idx="0">
                  <c:v>Cloud</c:v>
                </c:pt>
              </c:strCache>
            </c:strRef>
          </c:tx>
          <c:invertIfNegative val="0"/>
          <c:cat>
            <c:strRef>
              <c:f>Sheet2!$B$1</c:f>
              <c:strCache>
                <c:ptCount val="1"/>
                <c:pt idx="0">
                  <c:v># of beneficiaries</c:v>
                </c:pt>
              </c:strCache>
            </c:strRef>
          </c:cat>
          <c:val>
            <c:numRef>
              <c:f>Sheet2!$B$5</c:f>
              <c:numCache>
                <c:formatCode>General</c:formatCode>
                <c:ptCount val="1"/>
                <c:pt idx="0">
                  <c:v>11</c:v>
                </c:pt>
              </c:numCache>
            </c:numRef>
          </c:val>
        </c:ser>
        <c:dLbls>
          <c:showLegendKey val="0"/>
          <c:showVal val="0"/>
          <c:showCatName val="0"/>
          <c:showSerName val="0"/>
          <c:showPercent val="0"/>
          <c:showBubbleSize val="0"/>
        </c:dLbls>
        <c:gapWidth val="150"/>
        <c:axId val="84495744"/>
        <c:axId val="84505728"/>
      </c:barChart>
      <c:catAx>
        <c:axId val="84495744"/>
        <c:scaling>
          <c:orientation val="minMax"/>
        </c:scaling>
        <c:delete val="1"/>
        <c:axPos val="b"/>
        <c:majorTickMark val="out"/>
        <c:minorTickMark val="none"/>
        <c:tickLblPos val="nextTo"/>
        <c:crossAx val="84505728"/>
        <c:crosses val="autoZero"/>
        <c:auto val="1"/>
        <c:lblAlgn val="ctr"/>
        <c:lblOffset val="100"/>
        <c:noMultiLvlLbl val="0"/>
      </c:catAx>
      <c:valAx>
        <c:axId val="84505728"/>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84495744"/>
        <c:crosses val="autoZero"/>
        <c:crossBetween val="between"/>
        <c:majorUnit val="1"/>
      </c:valAx>
    </c:plotArea>
    <c:legend>
      <c:legendPos val="r"/>
      <c:layout>
        <c:manualLayout>
          <c:xMode val="edge"/>
          <c:yMode val="edge"/>
          <c:x val="0.11413573303337081"/>
          <c:y val="3.8619130941965648E-3"/>
          <c:w val="0.88586426696662912"/>
          <c:h val="7.5609507144940205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66930821750176"/>
          <c:y val="9.3067220764071146E-2"/>
          <c:w val="0.85633069178249821"/>
          <c:h val="0.87868037328667248"/>
        </c:manualLayout>
      </c:layout>
      <c:barChart>
        <c:barDir val="col"/>
        <c:grouping val="clustered"/>
        <c:varyColors val="0"/>
        <c:ser>
          <c:idx val="0"/>
          <c:order val="0"/>
          <c:tx>
            <c:strRef>
              <c:f>Sheet2!$E$2</c:f>
              <c:strCache>
                <c:ptCount val="1"/>
                <c:pt idx="0">
                  <c:v>Shared</c:v>
                </c:pt>
              </c:strCache>
            </c:strRef>
          </c:tx>
          <c:invertIfNegative val="0"/>
          <c:cat>
            <c:strRef>
              <c:f>Sheet2!$F$1</c:f>
              <c:strCache>
                <c:ptCount val="1"/>
                <c:pt idx="0">
                  <c:v>ave. performance improvement</c:v>
                </c:pt>
              </c:strCache>
            </c:strRef>
          </c:cat>
          <c:val>
            <c:numRef>
              <c:f>Sheet2!$F$2</c:f>
              <c:numCache>
                <c:formatCode>General</c:formatCode>
                <c:ptCount val="1"/>
                <c:pt idx="0">
                  <c:v>0.18</c:v>
                </c:pt>
              </c:numCache>
            </c:numRef>
          </c:val>
        </c:ser>
        <c:ser>
          <c:idx val="1"/>
          <c:order val="1"/>
          <c:tx>
            <c:strRef>
              <c:f>Sheet2!$E$3</c:f>
              <c:strCache>
                <c:ptCount val="1"/>
                <c:pt idx="0">
                  <c:v>DSR</c:v>
                </c:pt>
              </c:strCache>
            </c:strRef>
          </c:tx>
          <c:invertIfNegative val="0"/>
          <c:cat>
            <c:strRef>
              <c:f>Sheet2!$F$1</c:f>
              <c:strCache>
                <c:ptCount val="1"/>
                <c:pt idx="0">
                  <c:v>ave. performance improvement</c:v>
                </c:pt>
              </c:strCache>
            </c:strRef>
          </c:cat>
          <c:val>
            <c:numRef>
              <c:f>Sheet2!$F$3</c:f>
              <c:numCache>
                <c:formatCode>General</c:formatCode>
                <c:ptCount val="1"/>
                <c:pt idx="0">
                  <c:v>9.5000000000000001E-2</c:v>
                </c:pt>
              </c:numCache>
            </c:numRef>
          </c:val>
        </c:ser>
        <c:ser>
          <c:idx val="2"/>
          <c:order val="2"/>
          <c:tx>
            <c:strRef>
              <c:f>Sheet2!$E$4</c:f>
              <c:strCache>
                <c:ptCount val="1"/>
                <c:pt idx="0">
                  <c:v>ECC</c:v>
                </c:pt>
              </c:strCache>
            </c:strRef>
          </c:tx>
          <c:invertIfNegative val="0"/>
          <c:cat>
            <c:strRef>
              <c:f>Sheet2!$F$1</c:f>
              <c:strCache>
                <c:ptCount val="1"/>
                <c:pt idx="0">
                  <c:v>ave. performance improvement</c:v>
                </c:pt>
              </c:strCache>
            </c:strRef>
          </c:cat>
          <c:val>
            <c:numRef>
              <c:f>Sheet2!$F$4</c:f>
              <c:numCache>
                <c:formatCode>General</c:formatCode>
                <c:ptCount val="1"/>
                <c:pt idx="0">
                  <c:v>0.14000000000000001</c:v>
                </c:pt>
              </c:numCache>
            </c:numRef>
          </c:val>
        </c:ser>
        <c:ser>
          <c:idx val="3"/>
          <c:order val="3"/>
          <c:tx>
            <c:strRef>
              <c:f>Sheet2!$E$5</c:f>
              <c:strCache>
                <c:ptCount val="1"/>
                <c:pt idx="0">
                  <c:v>Cloud</c:v>
                </c:pt>
              </c:strCache>
            </c:strRef>
          </c:tx>
          <c:invertIfNegative val="0"/>
          <c:cat>
            <c:strRef>
              <c:f>Sheet2!$F$1</c:f>
              <c:strCache>
                <c:ptCount val="1"/>
                <c:pt idx="0">
                  <c:v>ave. performance improvement</c:v>
                </c:pt>
              </c:strCache>
            </c:strRef>
          </c:cat>
          <c:val>
            <c:numRef>
              <c:f>Sheet2!$F$5</c:f>
              <c:numCache>
                <c:formatCode>General</c:formatCode>
                <c:ptCount val="1"/>
                <c:pt idx="0">
                  <c:v>0.27500000000000002</c:v>
                </c:pt>
              </c:numCache>
            </c:numRef>
          </c:val>
        </c:ser>
        <c:dLbls>
          <c:showLegendKey val="0"/>
          <c:showVal val="0"/>
          <c:showCatName val="0"/>
          <c:showSerName val="0"/>
          <c:showPercent val="0"/>
          <c:showBubbleSize val="0"/>
        </c:dLbls>
        <c:gapWidth val="150"/>
        <c:axId val="84532224"/>
        <c:axId val="84538112"/>
      </c:barChart>
      <c:catAx>
        <c:axId val="84532224"/>
        <c:scaling>
          <c:orientation val="minMax"/>
        </c:scaling>
        <c:delete val="1"/>
        <c:axPos val="b"/>
        <c:majorTickMark val="out"/>
        <c:minorTickMark val="none"/>
        <c:tickLblPos val="nextTo"/>
        <c:crossAx val="84538112"/>
        <c:crosses val="autoZero"/>
        <c:auto val="1"/>
        <c:lblAlgn val="ctr"/>
        <c:lblOffset val="100"/>
        <c:noMultiLvlLbl val="0"/>
      </c:catAx>
      <c:valAx>
        <c:axId val="84538112"/>
        <c:scaling>
          <c:orientation val="minMax"/>
        </c:scaling>
        <c:delete val="0"/>
        <c:axPos val="l"/>
        <c:majorGridlines/>
        <c:numFmt formatCode="0%" sourceLinked="0"/>
        <c:majorTickMark val="out"/>
        <c:minorTickMark val="none"/>
        <c:tickLblPos val="nextTo"/>
        <c:txPr>
          <a:bodyPr/>
          <a:lstStyle/>
          <a:p>
            <a:pPr>
              <a:defRPr sz="1400"/>
            </a:pPr>
            <a:endParaRPr lang="en-US"/>
          </a:p>
        </c:txPr>
        <c:crossAx val="84532224"/>
        <c:crosses val="autoZero"/>
        <c:crossBetween val="between"/>
      </c:valAx>
    </c:plotArea>
    <c:legend>
      <c:legendPos val="r"/>
      <c:layout>
        <c:manualLayout>
          <c:xMode val="edge"/>
          <c:yMode val="edge"/>
          <c:x val="0.16311902219079841"/>
          <c:y val="3.8619130941965648E-3"/>
          <c:w val="0.83688097780920156"/>
          <c:h val="7.5609507144940205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002405949256338E-2"/>
          <c:y val="9.7696850393700782E-2"/>
          <c:w val="0.92099759405074366"/>
          <c:h val="0.87405074365704283"/>
        </c:manualLayout>
      </c:layout>
      <c:barChart>
        <c:barDir val="col"/>
        <c:grouping val="clustered"/>
        <c:varyColors val="0"/>
        <c:ser>
          <c:idx val="0"/>
          <c:order val="0"/>
          <c:tx>
            <c:strRef>
              <c:f>Sheet2!$I$2</c:f>
              <c:strCache>
                <c:ptCount val="1"/>
                <c:pt idx="0">
                  <c:v>Shared</c:v>
                </c:pt>
              </c:strCache>
            </c:strRef>
          </c:tx>
          <c:invertIfNegative val="0"/>
          <c:cat>
            <c:strRef>
              <c:f>Sheet2!$J$1</c:f>
              <c:strCache>
                <c:ptCount val="1"/>
                <c:pt idx="0">
                  <c:v>max. performance improvement</c:v>
                </c:pt>
              </c:strCache>
            </c:strRef>
          </c:cat>
          <c:val>
            <c:numRef>
              <c:f>Sheet2!$J$2</c:f>
              <c:numCache>
                <c:formatCode>General</c:formatCode>
                <c:ptCount val="1"/>
                <c:pt idx="0">
                  <c:v>0.28999999999999998</c:v>
                </c:pt>
              </c:numCache>
            </c:numRef>
          </c:val>
        </c:ser>
        <c:ser>
          <c:idx val="1"/>
          <c:order val="1"/>
          <c:tx>
            <c:strRef>
              <c:f>Sheet2!$I$3</c:f>
              <c:strCache>
                <c:ptCount val="1"/>
                <c:pt idx="0">
                  <c:v>DSR</c:v>
                </c:pt>
              </c:strCache>
            </c:strRef>
          </c:tx>
          <c:invertIfNegative val="0"/>
          <c:cat>
            <c:strRef>
              <c:f>Sheet2!$J$1</c:f>
              <c:strCache>
                <c:ptCount val="1"/>
                <c:pt idx="0">
                  <c:v>max. performance improvement</c:v>
                </c:pt>
              </c:strCache>
            </c:strRef>
          </c:cat>
          <c:val>
            <c:numRef>
              <c:f>Sheet2!$J$3</c:f>
              <c:numCache>
                <c:formatCode>General</c:formatCode>
                <c:ptCount val="1"/>
                <c:pt idx="0">
                  <c:v>0.40500000000000003</c:v>
                </c:pt>
              </c:numCache>
            </c:numRef>
          </c:val>
        </c:ser>
        <c:ser>
          <c:idx val="2"/>
          <c:order val="2"/>
          <c:tx>
            <c:strRef>
              <c:f>Sheet2!$I$4</c:f>
              <c:strCache>
                <c:ptCount val="1"/>
                <c:pt idx="0">
                  <c:v>ECC</c:v>
                </c:pt>
              </c:strCache>
            </c:strRef>
          </c:tx>
          <c:invertIfNegative val="0"/>
          <c:cat>
            <c:strRef>
              <c:f>Sheet2!$J$1</c:f>
              <c:strCache>
                <c:ptCount val="1"/>
                <c:pt idx="0">
                  <c:v>max. performance improvement</c:v>
                </c:pt>
              </c:strCache>
            </c:strRef>
          </c:cat>
          <c:val>
            <c:numRef>
              <c:f>Sheet2!$J$4</c:f>
              <c:numCache>
                <c:formatCode>General</c:formatCode>
                <c:ptCount val="1"/>
                <c:pt idx="0">
                  <c:v>0.38500000000000001</c:v>
                </c:pt>
              </c:numCache>
            </c:numRef>
          </c:val>
        </c:ser>
        <c:ser>
          <c:idx val="3"/>
          <c:order val="3"/>
          <c:tx>
            <c:strRef>
              <c:f>Sheet2!$I$5</c:f>
              <c:strCache>
                <c:ptCount val="1"/>
                <c:pt idx="0">
                  <c:v>Cloud</c:v>
                </c:pt>
              </c:strCache>
            </c:strRef>
          </c:tx>
          <c:invertIfNegative val="0"/>
          <c:cat>
            <c:strRef>
              <c:f>Sheet2!$J$1</c:f>
              <c:strCache>
                <c:ptCount val="1"/>
                <c:pt idx="0">
                  <c:v>max. performance improvement</c:v>
                </c:pt>
              </c:strCache>
            </c:strRef>
          </c:cat>
          <c:val>
            <c:numRef>
              <c:f>Sheet2!$J$5</c:f>
              <c:numCache>
                <c:formatCode>General</c:formatCode>
                <c:ptCount val="1"/>
                <c:pt idx="0">
                  <c:v>0.72499999999999998</c:v>
                </c:pt>
              </c:numCache>
            </c:numRef>
          </c:val>
        </c:ser>
        <c:dLbls>
          <c:showLegendKey val="0"/>
          <c:showVal val="0"/>
          <c:showCatName val="0"/>
          <c:showSerName val="0"/>
          <c:showPercent val="0"/>
          <c:showBubbleSize val="0"/>
        </c:dLbls>
        <c:gapWidth val="150"/>
        <c:axId val="84830848"/>
        <c:axId val="84840832"/>
      </c:barChart>
      <c:catAx>
        <c:axId val="84830848"/>
        <c:scaling>
          <c:orientation val="minMax"/>
        </c:scaling>
        <c:delete val="1"/>
        <c:axPos val="b"/>
        <c:majorTickMark val="out"/>
        <c:minorTickMark val="none"/>
        <c:tickLblPos val="nextTo"/>
        <c:crossAx val="84840832"/>
        <c:crosses val="autoZero"/>
        <c:auto val="1"/>
        <c:lblAlgn val="ctr"/>
        <c:lblOffset val="100"/>
        <c:noMultiLvlLbl val="0"/>
      </c:catAx>
      <c:valAx>
        <c:axId val="84840832"/>
        <c:scaling>
          <c:orientation val="minMax"/>
        </c:scaling>
        <c:delete val="0"/>
        <c:axPos val="l"/>
        <c:majorGridlines/>
        <c:numFmt formatCode="0%" sourceLinked="0"/>
        <c:majorTickMark val="out"/>
        <c:minorTickMark val="none"/>
        <c:tickLblPos val="nextTo"/>
        <c:txPr>
          <a:bodyPr/>
          <a:lstStyle/>
          <a:p>
            <a:pPr>
              <a:defRPr sz="1400"/>
            </a:pPr>
            <a:endParaRPr lang="en-US"/>
          </a:p>
        </c:txPr>
        <c:crossAx val="84830848"/>
        <c:crosses val="autoZero"/>
        <c:crossBetween val="between"/>
      </c:valAx>
    </c:plotArea>
    <c:legend>
      <c:legendPos val="r"/>
      <c:layout>
        <c:manualLayout>
          <c:xMode val="edge"/>
          <c:yMode val="edge"/>
          <c:x val="7.9611986001749804E-2"/>
          <c:y val="3.8619130941965648E-3"/>
          <c:w val="0.92038789399112719"/>
          <c:h val="7.5609507144940205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64 threads</a:t>
            </a:r>
          </a:p>
        </c:rich>
      </c:tx>
      <c:layout>
        <c:manualLayout>
          <c:xMode val="edge"/>
          <c:yMode val="edge"/>
          <c:x val="0.36221522309711285"/>
          <c:y val="5.5555555555555525E-2"/>
        </c:manualLayout>
      </c:layout>
      <c:overlay val="1"/>
    </c:title>
    <c:autoTitleDeleted val="0"/>
    <c:plotArea>
      <c:layout/>
      <c:barChart>
        <c:barDir val="col"/>
        <c:grouping val="clustered"/>
        <c:varyColors val="0"/>
        <c:ser>
          <c:idx val="0"/>
          <c:order val="0"/>
          <c:tx>
            <c:strRef>
              <c:f>'32.64core.sampled'!$G$4</c:f>
              <c:strCache>
                <c:ptCount val="1"/>
                <c:pt idx="0">
                  <c:v>Shared</c:v>
                </c:pt>
              </c:strCache>
            </c:strRef>
          </c:tx>
          <c:invertIfNegative val="0"/>
          <c:cat>
            <c:strRef>
              <c:f>'32.64core.sampled'!$H$3:$J$3</c:f>
              <c:strCache>
                <c:ptCount val="3"/>
                <c:pt idx="0">
                  <c:v>Comb</c:v>
                </c:pt>
                <c:pt idx="1">
                  <c:v>Light</c:v>
                </c:pt>
                <c:pt idx="2">
                  <c:v>AVE</c:v>
                </c:pt>
              </c:strCache>
            </c:strRef>
          </c:cat>
          <c:val>
            <c:numRef>
              <c:f>'32.64core.sampled'!$H$4:$J$4</c:f>
              <c:numCache>
                <c:formatCode>General</c:formatCode>
                <c:ptCount val="3"/>
                <c:pt idx="0">
                  <c:v>0.6417537215102993</c:v>
                </c:pt>
                <c:pt idx="1">
                  <c:v>0.59834949993800601</c:v>
                </c:pt>
                <c:pt idx="2">
                  <c:v>0.70937190815020645</c:v>
                </c:pt>
              </c:numCache>
            </c:numRef>
          </c:val>
        </c:ser>
        <c:ser>
          <c:idx val="1"/>
          <c:order val="1"/>
          <c:tx>
            <c:strRef>
              <c:f>'32.64core.sampled'!$G$5</c:f>
              <c:strCache>
                <c:ptCount val="1"/>
                <c:pt idx="0">
                  <c:v>DSR</c:v>
                </c:pt>
              </c:strCache>
            </c:strRef>
          </c:tx>
          <c:invertIfNegative val="0"/>
          <c:cat>
            <c:strRef>
              <c:f>'32.64core.sampled'!$H$3:$J$3</c:f>
              <c:strCache>
                <c:ptCount val="3"/>
                <c:pt idx="0">
                  <c:v>Comb</c:v>
                </c:pt>
                <c:pt idx="1">
                  <c:v>Light</c:v>
                </c:pt>
                <c:pt idx="2">
                  <c:v>AVE</c:v>
                </c:pt>
              </c:strCache>
            </c:strRef>
          </c:cat>
          <c:val>
            <c:numRef>
              <c:f>'32.64core.sampled'!$H$5:$J$5</c:f>
              <c:numCache>
                <c:formatCode>General</c:formatCode>
                <c:ptCount val="3"/>
                <c:pt idx="0">
                  <c:v>1.0138585420878934</c:v>
                </c:pt>
                <c:pt idx="1">
                  <c:v>1.1229026267629214</c:v>
                </c:pt>
                <c:pt idx="2">
                  <c:v>1.0285771734056757</c:v>
                </c:pt>
              </c:numCache>
            </c:numRef>
          </c:val>
        </c:ser>
        <c:ser>
          <c:idx val="2"/>
          <c:order val="2"/>
          <c:tx>
            <c:strRef>
              <c:f>'32.64core.sampled'!$G$6</c:f>
              <c:strCache>
                <c:ptCount val="1"/>
                <c:pt idx="0">
                  <c:v>ECC</c:v>
                </c:pt>
              </c:strCache>
            </c:strRef>
          </c:tx>
          <c:invertIfNegative val="0"/>
          <c:cat>
            <c:strRef>
              <c:f>'32.64core.sampled'!$H$3:$J$3</c:f>
              <c:strCache>
                <c:ptCount val="3"/>
                <c:pt idx="0">
                  <c:v>Comb</c:v>
                </c:pt>
                <c:pt idx="1">
                  <c:v>Light</c:v>
                </c:pt>
                <c:pt idx="2">
                  <c:v>AVE</c:v>
                </c:pt>
              </c:strCache>
            </c:strRef>
          </c:cat>
          <c:val>
            <c:numRef>
              <c:f>'32.64core.sampled'!$H$6:$J$6</c:f>
              <c:numCache>
                <c:formatCode>General</c:formatCode>
                <c:ptCount val="3"/>
                <c:pt idx="0">
                  <c:v>1.0510149768780963</c:v>
                </c:pt>
                <c:pt idx="1">
                  <c:v>1.1266784830207393</c:v>
                </c:pt>
                <c:pt idx="2">
                  <c:v>1.0505024294799441</c:v>
                </c:pt>
              </c:numCache>
            </c:numRef>
          </c:val>
        </c:ser>
        <c:ser>
          <c:idx val="3"/>
          <c:order val="3"/>
          <c:tx>
            <c:strRef>
              <c:f>'32.64core.sampled'!$G$7</c:f>
              <c:strCache>
                <c:ptCount val="1"/>
                <c:pt idx="0">
                  <c:v>CLOUD</c:v>
                </c:pt>
              </c:strCache>
            </c:strRef>
          </c:tx>
          <c:invertIfNegative val="0"/>
          <c:cat>
            <c:strRef>
              <c:f>'32.64core.sampled'!$H$3:$J$3</c:f>
              <c:strCache>
                <c:ptCount val="3"/>
                <c:pt idx="0">
                  <c:v>Comb</c:v>
                </c:pt>
                <c:pt idx="1">
                  <c:v>Light</c:v>
                </c:pt>
                <c:pt idx="2">
                  <c:v>AVE</c:v>
                </c:pt>
              </c:strCache>
            </c:strRef>
          </c:cat>
          <c:val>
            <c:numRef>
              <c:f>'32.64core.sampled'!$H$7:$J$7</c:f>
              <c:numCache>
                <c:formatCode>General</c:formatCode>
                <c:ptCount val="3"/>
                <c:pt idx="0">
                  <c:v>1.0940843333414563</c:v>
                </c:pt>
                <c:pt idx="1">
                  <c:v>1.1637537561588169</c:v>
                </c:pt>
                <c:pt idx="2">
                  <c:v>1.0752819931528721</c:v>
                </c:pt>
              </c:numCache>
            </c:numRef>
          </c:val>
        </c:ser>
        <c:dLbls>
          <c:showLegendKey val="0"/>
          <c:showVal val="0"/>
          <c:showCatName val="0"/>
          <c:showSerName val="0"/>
          <c:showPercent val="0"/>
          <c:showBubbleSize val="0"/>
        </c:dLbls>
        <c:gapWidth val="150"/>
        <c:axId val="84900096"/>
        <c:axId val="84910080"/>
      </c:barChart>
      <c:catAx>
        <c:axId val="84900096"/>
        <c:scaling>
          <c:orientation val="minMax"/>
        </c:scaling>
        <c:delete val="0"/>
        <c:axPos val="b"/>
        <c:majorTickMark val="out"/>
        <c:minorTickMark val="none"/>
        <c:tickLblPos val="nextTo"/>
        <c:txPr>
          <a:bodyPr/>
          <a:lstStyle/>
          <a:p>
            <a:pPr>
              <a:defRPr sz="1400"/>
            </a:pPr>
            <a:endParaRPr lang="en-US"/>
          </a:p>
        </c:txPr>
        <c:crossAx val="84910080"/>
        <c:crosses val="autoZero"/>
        <c:auto val="1"/>
        <c:lblAlgn val="ctr"/>
        <c:lblOffset val="0"/>
        <c:noMultiLvlLbl val="0"/>
      </c:catAx>
      <c:valAx>
        <c:axId val="84910080"/>
        <c:scaling>
          <c:orientation val="minMax"/>
        </c:scaling>
        <c:delete val="0"/>
        <c:axPos val="l"/>
        <c:majorGridlines/>
        <c:numFmt formatCode="0%" sourceLinked="0"/>
        <c:majorTickMark val="out"/>
        <c:minorTickMark val="none"/>
        <c:tickLblPos val="nextTo"/>
        <c:txPr>
          <a:bodyPr/>
          <a:lstStyle/>
          <a:p>
            <a:pPr>
              <a:defRPr sz="1400"/>
            </a:pPr>
            <a:endParaRPr lang="en-US"/>
          </a:p>
        </c:txPr>
        <c:crossAx val="84900096"/>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32 threads</a:t>
            </a:r>
          </a:p>
        </c:rich>
      </c:tx>
      <c:layout>
        <c:manualLayout>
          <c:xMode val="edge"/>
          <c:yMode val="edge"/>
          <c:x val="0.41258096894657786"/>
          <c:y val="5.5555555555555525E-2"/>
        </c:manualLayout>
      </c:layout>
      <c:overlay val="1"/>
    </c:title>
    <c:autoTitleDeleted val="0"/>
    <c:plotArea>
      <c:layout/>
      <c:barChart>
        <c:barDir val="col"/>
        <c:grouping val="clustered"/>
        <c:varyColors val="0"/>
        <c:ser>
          <c:idx val="0"/>
          <c:order val="0"/>
          <c:tx>
            <c:strRef>
              <c:f>'32.64core.sampled'!$A$4</c:f>
              <c:strCache>
                <c:ptCount val="1"/>
                <c:pt idx="0">
                  <c:v>Shared</c:v>
                </c:pt>
              </c:strCache>
            </c:strRef>
          </c:tx>
          <c:invertIfNegative val="0"/>
          <c:cat>
            <c:strRef>
              <c:f>'32.64core.sampled'!$B$3:$D$3</c:f>
              <c:strCache>
                <c:ptCount val="3"/>
                <c:pt idx="0">
                  <c:v>Comb</c:v>
                </c:pt>
                <c:pt idx="1">
                  <c:v>Light</c:v>
                </c:pt>
                <c:pt idx="2">
                  <c:v>AVE</c:v>
                </c:pt>
              </c:strCache>
            </c:strRef>
          </c:cat>
          <c:val>
            <c:numRef>
              <c:f>'32.64core.sampled'!$B$4:$D$4</c:f>
              <c:numCache>
                <c:formatCode>General</c:formatCode>
                <c:ptCount val="3"/>
                <c:pt idx="0">
                  <c:v>0.68914643979395396</c:v>
                </c:pt>
                <c:pt idx="1">
                  <c:v>0.6376572221557415</c:v>
                </c:pt>
                <c:pt idx="2">
                  <c:v>0.73541578421377496</c:v>
                </c:pt>
              </c:numCache>
            </c:numRef>
          </c:val>
        </c:ser>
        <c:ser>
          <c:idx val="1"/>
          <c:order val="1"/>
          <c:tx>
            <c:strRef>
              <c:f>'32.64core.sampled'!$A$5</c:f>
              <c:strCache>
                <c:ptCount val="1"/>
                <c:pt idx="0">
                  <c:v>DSR</c:v>
                </c:pt>
              </c:strCache>
            </c:strRef>
          </c:tx>
          <c:invertIfNegative val="0"/>
          <c:cat>
            <c:strRef>
              <c:f>'32.64core.sampled'!$B$3:$D$3</c:f>
              <c:strCache>
                <c:ptCount val="3"/>
                <c:pt idx="0">
                  <c:v>Comb</c:v>
                </c:pt>
                <c:pt idx="1">
                  <c:v>Light</c:v>
                </c:pt>
                <c:pt idx="2">
                  <c:v>AVE</c:v>
                </c:pt>
              </c:strCache>
            </c:strRef>
          </c:cat>
          <c:val>
            <c:numRef>
              <c:f>'32.64core.sampled'!$B$5:$D$5</c:f>
              <c:numCache>
                <c:formatCode>General</c:formatCode>
                <c:ptCount val="3"/>
                <c:pt idx="0">
                  <c:v>1.0159260295401005</c:v>
                </c:pt>
                <c:pt idx="1">
                  <c:v>1.0165211147042013</c:v>
                </c:pt>
                <c:pt idx="2">
                  <c:v>1.0080551668999311</c:v>
                </c:pt>
              </c:numCache>
            </c:numRef>
          </c:val>
        </c:ser>
        <c:ser>
          <c:idx val="2"/>
          <c:order val="2"/>
          <c:tx>
            <c:strRef>
              <c:f>'32.64core.sampled'!$A$6</c:f>
              <c:strCache>
                <c:ptCount val="1"/>
                <c:pt idx="0">
                  <c:v>ECC</c:v>
                </c:pt>
              </c:strCache>
            </c:strRef>
          </c:tx>
          <c:invertIfNegative val="0"/>
          <c:cat>
            <c:strRef>
              <c:f>'32.64core.sampled'!$B$3:$D$3</c:f>
              <c:strCache>
                <c:ptCount val="3"/>
                <c:pt idx="0">
                  <c:v>Comb</c:v>
                </c:pt>
                <c:pt idx="1">
                  <c:v>Light</c:v>
                </c:pt>
                <c:pt idx="2">
                  <c:v>AVE</c:v>
                </c:pt>
              </c:strCache>
            </c:strRef>
          </c:cat>
          <c:val>
            <c:numRef>
              <c:f>'32.64core.sampled'!$B$6:$D$6</c:f>
              <c:numCache>
                <c:formatCode>General</c:formatCode>
                <c:ptCount val="3"/>
                <c:pt idx="0">
                  <c:v>1.0198084006851582</c:v>
                </c:pt>
                <c:pt idx="1">
                  <c:v>1.0187529950050724</c:v>
                </c:pt>
                <c:pt idx="2">
                  <c:v>1.0226475567185085</c:v>
                </c:pt>
              </c:numCache>
            </c:numRef>
          </c:val>
        </c:ser>
        <c:ser>
          <c:idx val="3"/>
          <c:order val="3"/>
          <c:tx>
            <c:strRef>
              <c:f>'32.64core.sampled'!$A$7</c:f>
              <c:strCache>
                <c:ptCount val="1"/>
                <c:pt idx="0">
                  <c:v>CLOUD</c:v>
                </c:pt>
              </c:strCache>
            </c:strRef>
          </c:tx>
          <c:invertIfNegative val="0"/>
          <c:cat>
            <c:strRef>
              <c:f>'32.64core.sampled'!$B$3:$D$3</c:f>
              <c:strCache>
                <c:ptCount val="3"/>
                <c:pt idx="0">
                  <c:v>Comb</c:v>
                </c:pt>
                <c:pt idx="1">
                  <c:v>Light</c:v>
                </c:pt>
                <c:pt idx="2">
                  <c:v>AVE</c:v>
                </c:pt>
              </c:strCache>
            </c:strRef>
          </c:cat>
          <c:val>
            <c:numRef>
              <c:f>'32.64core.sampled'!$B$7:$D$7</c:f>
              <c:numCache>
                <c:formatCode>General</c:formatCode>
                <c:ptCount val="3"/>
                <c:pt idx="0">
                  <c:v>1.1016834719265194</c:v>
                </c:pt>
                <c:pt idx="1">
                  <c:v>1.2027059082831244</c:v>
                </c:pt>
                <c:pt idx="2">
                  <c:v>1.0943625814640467</c:v>
                </c:pt>
              </c:numCache>
            </c:numRef>
          </c:val>
        </c:ser>
        <c:dLbls>
          <c:showLegendKey val="0"/>
          <c:showVal val="0"/>
          <c:showCatName val="0"/>
          <c:showSerName val="0"/>
          <c:showPercent val="0"/>
          <c:showBubbleSize val="0"/>
        </c:dLbls>
        <c:gapWidth val="150"/>
        <c:axId val="84932864"/>
        <c:axId val="84934656"/>
      </c:barChart>
      <c:catAx>
        <c:axId val="84932864"/>
        <c:scaling>
          <c:orientation val="minMax"/>
        </c:scaling>
        <c:delete val="0"/>
        <c:axPos val="b"/>
        <c:majorTickMark val="out"/>
        <c:minorTickMark val="none"/>
        <c:tickLblPos val="nextTo"/>
        <c:txPr>
          <a:bodyPr/>
          <a:lstStyle/>
          <a:p>
            <a:pPr>
              <a:defRPr sz="1400"/>
            </a:pPr>
            <a:endParaRPr lang="en-US"/>
          </a:p>
        </c:txPr>
        <c:crossAx val="84934656"/>
        <c:crosses val="autoZero"/>
        <c:auto val="1"/>
        <c:lblAlgn val="ctr"/>
        <c:lblOffset val="0"/>
        <c:noMultiLvlLbl val="0"/>
      </c:catAx>
      <c:valAx>
        <c:axId val="84934656"/>
        <c:scaling>
          <c:orientation val="minMax"/>
        </c:scaling>
        <c:delete val="0"/>
        <c:axPos val="l"/>
        <c:majorGridlines/>
        <c:numFmt formatCode="0%" sourceLinked="0"/>
        <c:majorTickMark val="out"/>
        <c:minorTickMark val="none"/>
        <c:tickLblPos val="nextTo"/>
        <c:txPr>
          <a:bodyPr/>
          <a:lstStyle/>
          <a:p>
            <a:pPr>
              <a:defRPr sz="1400"/>
            </a:pPr>
            <a:endParaRPr lang="en-US"/>
          </a:p>
        </c:txPr>
        <c:crossAx val="84932864"/>
        <c:crosses val="autoZero"/>
        <c:crossBetween val="between"/>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64107611548556"/>
          <c:y val="0.10212384802246056"/>
          <c:w val="0.83835892388451461"/>
          <c:h val="0.73132556970917184"/>
        </c:manualLayout>
      </c:layout>
      <c:barChart>
        <c:barDir val="col"/>
        <c:grouping val="clustered"/>
        <c:varyColors val="0"/>
        <c:ser>
          <c:idx val="0"/>
          <c:order val="0"/>
          <c:tx>
            <c:strRef>
              <c:f>total!$AG$87</c:f>
              <c:strCache>
                <c:ptCount val="1"/>
                <c:pt idx="0">
                  <c:v>Shared</c:v>
                </c:pt>
              </c:strCache>
            </c:strRef>
          </c:tx>
          <c:spPr>
            <a:solidFill>
              <a:srgbClr val="0066FF"/>
            </a:solidFill>
          </c:spPr>
          <c:invertIfNegative val="0"/>
          <c:cat>
            <c:strRef>
              <c:f>total!$AH$86:$AL$86</c:f>
              <c:strCache>
                <c:ptCount val="5"/>
                <c:pt idx="0">
                  <c:v>Comb1</c:v>
                </c:pt>
                <c:pt idx="1">
                  <c:v>Comb2</c:v>
                </c:pt>
                <c:pt idx="2">
                  <c:v>Comb3</c:v>
                </c:pt>
                <c:pt idx="3">
                  <c:v>Comb4</c:v>
                </c:pt>
                <c:pt idx="4">
                  <c:v>Comb5</c:v>
                </c:pt>
              </c:strCache>
            </c:strRef>
          </c:cat>
          <c:val>
            <c:numRef>
              <c:f>total!$AH$87:$AL$87</c:f>
              <c:numCache>
                <c:formatCode>General</c:formatCode>
                <c:ptCount val="5"/>
                <c:pt idx="0">
                  <c:v>1.2013736690892725</c:v>
                </c:pt>
                <c:pt idx="1">
                  <c:v>1.0200019780066509</c:v>
                </c:pt>
                <c:pt idx="2">
                  <c:v>1.0747810027769329</c:v>
                </c:pt>
                <c:pt idx="3">
                  <c:v>1.1645232595334634</c:v>
                </c:pt>
                <c:pt idx="4">
                  <c:v>0.94801304557489841</c:v>
                </c:pt>
              </c:numCache>
            </c:numRef>
          </c:val>
        </c:ser>
        <c:ser>
          <c:idx val="1"/>
          <c:order val="1"/>
          <c:tx>
            <c:strRef>
              <c:f>total!$AG$88</c:f>
              <c:strCache>
                <c:ptCount val="1"/>
                <c:pt idx="0">
                  <c:v>DSR</c:v>
                </c:pt>
              </c:strCache>
            </c:strRef>
          </c:tx>
          <c:spPr>
            <a:solidFill>
              <a:srgbClr val="C00000"/>
            </a:solidFill>
          </c:spPr>
          <c:invertIfNegative val="0"/>
          <c:cat>
            <c:strRef>
              <c:f>total!$AH$86:$AL$86</c:f>
              <c:strCache>
                <c:ptCount val="5"/>
                <c:pt idx="0">
                  <c:v>Comb1</c:v>
                </c:pt>
                <c:pt idx="1">
                  <c:v>Comb2</c:v>
                </c:pt>
                <c:pt idx="2">
                  <c:v>Comb3</c:v>
                </c:pt>
                <c:pt idx="3">
                  <c:v>Comb4</c:v>
                </c:pt>
                <c:pt idx="4">
                  <c:v>Comb5</c:v>
                </c:pt>
              </c:strCache>
            </c:strRef>
          </c:cat>
          <c:val>
            <c:numRef>
              <c:f>total!$AH$88:$AL$88</c:f>
              <c:numCache>
                <c:formatCode>General</c:formatCode>
                <c:ptCount val="5"/>
                <c:pt idx="0">
                  <c:v>1.0204818592374458</c:v>
                </c:pt>
                <c:pt idx="1">
                  <c:v>1.0392516271039414</c:v>
                </c:pt>
                <c:pt idx="2">
                  <c:v>1.0473746942830178</c:v>
                </c:pt>
                <c:pt idx="3">
                  <c:v>1.0252508091924455</c:v>
                </c:pt>
                <c:pt idx="4">
                  <c:v>0.98466961779826434</c:v>
                </c:pt>
              </c:numCache>
            </c:numRef>
          </c:val>
        </c:ser>
        <c:ser>
          <c:idx val="2"/>
          <c:order val="2"/>
          <c:tx>
            <c:strRef>
              <c:f>total!$AG$89</c:f>
              <c:strCache>
                <c:ptCount val="1"/>
                <c:pt idx="0">
                  <c:v>ECC</c:v>
                </c:pt>
              </c:strCache>
            </c:strRef>
          </c:tx>
          <c:spPr>
            <a:solidFill>
              <a:srgbClr val="92D050"/>
            </a:solidFill>
          </c:spPr>
          <c:invertIfNegative val="0"/>
          <c:cat>
            <c:strRef>
              <c:f>total!$AH$86:$AL$86</c:f>
              <c:strCache>
                <c:ptCount val="5"/>
                <c:pt idx="0">
                  <c:v>Comb1</c:v>
                </c:pt>
                <c:pt idx="1">
                  <c:v>Comb2</c:v>
                </c:pt>
                <c:pt idx="2">
                  <c:v>Comb3</c:v>
                </c:pt>
                <c:pt idx="3">
                  <c:v>Comb4</c:v>
                </c:pt>
                <c:pt idx="4">
                  <c:v>Comb5</c:v>
                </c:pt>
              </c:strCache>
            </c:strRef>
          </c:cat>
          <c:val>
            <c:numRef>
              <c:f>total!$AH$89:$AL$89</c:f>
              <c:numCache>
                <c:formatCode>General</c:formatCode>
                <c:ptCount val="5"/>
                <c:pt idx="0">
                  <c:v>1.0473958347518062</c:v>
                </c:pt>
                <c:pt idx="1">
                  <c:v>1.0189518770813084</c:v>
                </c:pt>
                <c:pt idx="2">
                  <c:v>1.0221988510236852</c:v>
                </c:pt>
                <c:pt idx="3">
                  <c:v>1.0355734634170679</c:v>
                </c:pt>
                <c:pt idx="4">
                  <c:v>0.99105817565223431</c:v>
                </c:pt>
              </c:numCache>
            </c:numRef>
          </c:val>
        </c:ser>
        <c:ser>
          <c:idx val="3"/>
          <c:order val="3"/>
          <c:tx>
            <c:strRef>
              <c:f>total!$AG$90</c:f>
              <c:strCache>
                <c:ptCount val="1"/>
                <c:pt idx="0">
                  <c:v>CLOUD</c:v>
                </c:pt>
              </c:strCache>
            </c:strRef>
          </c:tx>
          <c:spPr>
            <a:solidFill>
              <a:srgbClr val="7030A0"/>
            </a:solidFill>
          </c:spPr>
          <c:invertIfNegative val="0"/>
          <c:cat>
            <c:strRef>
              <c:f>total!$AH$86:$AL$86</c:f>
              <c:strCache>
                <c:ptCount val="5"/>
                <c:pt idx="0">
                  <c:v>Comb1</c:v>
                </c:pt>
                <c:pt idx="1">
                  <c:v>Comb2</c:v>
                </c:pt>
                <c:pt idx="2">
                  <c:v>Comb3</c:v>
                </c:pt>
                <c:pt idx="3">
                  <c:v>Comb4</c:v>
                </c:pt>
                <c:pt idx="4">
                  <c:v>Comb5</c:v>
                </c:pt>
              </c:strCache>
            </c:strRef>
          </c:cat>
          <c:val>
            <c:numRef>
              <c:f>total!$AH$90:$AL$90</c:f>
              <c:numCache>
                <c:formatCode>General</c:formatCode>
                <c:ptCount val="5"/>
                <c:pt idx="0">
                  <c:v>1.3862115082483288</c:v>
                </c:pt>
                <c:pt idx="1">
                  <c:v>1.1893124080473982</c:v>
                </c:pt>
                <c:pt idx="2">
                  <c:v>1.2772477280584624</c:v>
                </c:pt>
                <c:pt idx="3">
                  <c:v>1.45298030576431</c:v>
                </c:pt>
                <c:pt idx="4">
                  <c:v>1.2423009229015975</c:v>
                </c:pt>
              </c:numCache>
            </c:numRef>
          </c:val>
        </c:ser>
        <c:dLbls>
          <c:showLegendKey val="0"/>
          <c:showVal val="0"/>
          <c:showCatName val="0"/>
          <c:showSerName val="0"/>
          <c:showPercent val="0"/>
          <c:showBubbleSize val="0"/>
        </c:dLbls>
        <c:gapWidth val="150"/>
        <c:axId val="85270912"/>
        <c:axId val="85272448"/>
      </c:barChart>
      <c:catAx>
        <c:axId val="85270912"/>
        <c:scaling>
          <c:orientation val="minMax"/>
        </c:scaling>
        <c:delete val="0"/>
        <c:axPos val="b"/>
        <c:majorTickMark val="out"/>
        <c:minorTickMark val="none"/>
        <c:tickLblPos val="nextTo"/>
        <c:crossAx val="85272448"/>
        <c:crosses val="autoZero"/>
        <c:auto val="1"/>
        <c:lblAlgn val="ctr"/>
        <c:lblOffset val="100"/>
        <c:noMultiLvlLbl val="0"/>
      </c:catAx>
      <c:valAx>
        <c:axId val="85272448"/>
        <c:scaling>
          <c:orientation val="minMax"/>
        </c:scaling>
        <c:delete val="0"/>
        <c:axPos val="l"/>
        <c:majorGridlines/>
        <c:title>
          <c:tx>
            <c:rich>
              <a:bodyPr rot="-5400000" vert="horz"/>
              <a:lstStyle/>
              <a:p>
                <a:pPr>
                  <a:defRPr/>
                </a:pPr>
                <a:r>
                  <a:rPr lang="en-US"/>
                  <a:t>speedup to private</a:t>
                </a:r>
              </a:p>
            </c:rich>
          </c:tx>
          <c:layout>
            <c:manualLayout>
              <c:xMode val="edge"/>
              <c:yMode val="edge"/>
              <c:x val="3.5779273102531844E-2"/>
              <c:y val="0.26137820193361938"/>
            </c:manualLayout>
          </c:layout>
          <c:overlay val="0"/>
        </c:title>
        <c:numFmt formatCode="General" sourceLinked="1"/>
        <c:majorTickMark val="out"/>
        <c:minorTickMark val="none"/>
        <c:tickLblPos val="nextTo"/>
        <c:crossAx val="85270912"/>
        <c:crosses val="autoZero"/>
        <c:crossBetween val="between"/>
      </c:valAx>
    </c:plotArea>
    <c:legend>
      <c:legendPos val="r"/>
      <c:layout>
        <c:manualLayout>
          <c:xMode val="edge"/>
          <c:yMode val="edge"/>
          <c:x val="0.1390152012248469"/>
          <c:y val="2.2374677249825973E-4"/>
          <c:w val="0.8609847987751531"/>
          <c:h val="0.10318255226306219"/>
        </c:manualLayout>
      </c:layout>
      <c:overlay val="0"/>
    </c:legend>
    <c:plotVisOnly val="1"/>
    <c:dispBlanksAs val="gap"/>
    <c:showDLblsOverMax val="0"/>
  </c:chart>
  <c:spPr>
    <a:ln>
      <a:noFill/>
    </a:ln>
  </c:spPr>
  <c:txPr>
    <a:bodyPr/>
    <a:lstStyle/>
    <a:p>
      <a:pPr>
        <a:defRPr sz="1400" baseline="0">
          <a:latin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859011373578299"/>
          <c:h val="0.90716827063283756"/>
        </c:manualLayout>
      </c:layout>
      <c:lineChart>
        <c:grouping val="standard"/>
        <c:varyColors val="0"/>
        <c:ser>
          <c:idx val="0"/>
          <c:order val="0"/>
          <c:tx>
            <c:strRef>
              <c:f>Sheet1!$B$37</c:f>
              <c:strCache>
                <c:ptCount val="1"/>
                <c:pt idx="0">
                  <c:v>misses</c:v>
                </c:pt>
              </c:strCache>
            </c:strRef>
          </c:tx>
          <c:cat>
            <c:numRef>
              <c:f>Sheet1!$A$38:$A$53</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Sheet1!$B$38:$B$53</c:f>
              <c:numCache>
                <c:formatCode>General</c:formatCode>
                <c:ptCount val="16"/>
                <c:pt idx="0">
                  <c:v>100</c:v>
                </c:pt>
                <c:pt idx="1">
                  <c:v>100</c:v>
                </c:pt>
                <c:pt idx="2">
                  <c:v>100</c:v>
                </c:pt>
                <c:pt idx="3">
                  <c:v>100</c:v>
                </c:pt>
                <c:pt idx="4">
                  <c:v>99</c:v>
                </c:pt>
                <c:pt idx="5">
                  <c:v>99</c:v>
                </c:pt>
                <c:pt idx="6">
                  <c:v>98</c:v>
                </c:pt>
                <c:pt idx="7">
                  <c:v>96</c:v>
                </c:pt>
                <c:pt idx="8">
                  <c:v>80</c:v>
                </c:pt>
                <c:pt idx="9">
                  <c:v>40</c:v>
                </c:pt>
                <c:pt idx="10">
                  <c:v>5</c:v>
                </c:pt>
                <c:pt idx="11">
                  <c:v>1</c:v>
                </c:pt>
                <c:pt idx="12">
                  <c:v>0</c:v>
                </c:pt>
                <c:pt idx="13">
                  <c:v>0</c:v>
                </c:pt>
                <c:pt idx="14">
                  <c:v>0</c:v>
                </c:pt>
                <c:pt idx="15">
                  <c:v>0</c:v>
                </c:pt>
              </c:numCache>
            </c:numRef>
          </c:val>
          <c:smooth val="0"/>
        </c:ser>
        <c:dLbls>
          <c:showLegendKey val="0"/>
          <c:showVal val="0"/>
          <c:showCatName val="0"/>
          <c:showSerName val="0"/>
          <c:showPercent val="0"/>
          <c:showBubbleSize val="0"/>
        </c:dLbls>
        <c:marker val="1"/>
        <c:smooth val="0"/>
        <c:axId val="77053952"/>
        <c:axId val="77055488"/>
      </c:lineChart>
      <c:catAx>
        <c:axId val="77053952"/>
        <c:scaling>
          <c:orientation val="minMax"/>
        </c:scaling>
        <c:delete val="1"/>
        <c:axPos val="b"/>
        <c:numFmt formatCode="General" sourceLinked="1"/>
        <c:majorTickMark val="out"/>
        <c:minorTickMark val="none"/>
        <c:tickLblPos val="nextTo"/>
        <c:crossAx val="77055488"/>
        <c:crosses val="autoZero"/>
        <c:auto val="1"/>
        <c:lblAlgn val="ctr"/>
        <c:lblOffset val="100"/>
        <c:noMultiLvlLbl val="0"/>
      </c:catAx>
      <c:valAx>
        <c:axId val="77055488"/>
        <c:scaling>
          <c:orientation val="minMax"/>
          <c:max val="240"/>
        </c:scaling>
        <c:delete val="1"/>
        <c:axPos val="l"/>
        <c:majorGridlines/>
        <c:numFmt formatCode="General" sourceLinked="1"/>
        <c:majorTickMark val="out"/>
        <c:minorTickMark val="none"/>
        <c:tickLblPos val="nextTo"/>
        <c:crossAx val="77053952"/>
        <c:crosses val="autoZero"/>
        <c:crossBetween val="between"/>
        <c:majorUnit val="40"/>
      </c:valAx>
    </c:plotArea>
    <c:plotVisOnly val="1"/>
    <c:dispBlanksAs val="gap"/>
    <c:showDLblsOverMax val="0"/>
  </c:chart>
  <c:spPr>
    <a:solidFill>
      <a:schemeClr val="bg1"/>
    </a:solidFill>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859011373578299"/>
          <c:h val="0.90716827063283756"/>
        </c:manualLayout>
      </c:layout>
      <c:lineChart>
        <c:grouping val="standard"/>
        <c:varyColors val="0"/>
        <c:ser>
          <c:idx val="0"/>
          <c:order val="0"/>
          <c:tx>
            <c:strRef>
              <c:f>Sheet1!$B$55</c:f>
              <c:strCache>
                <c:ptCount val="1"/>
                <c:pt idx="0">
                  <c:v>misses</c:v>
                </c:pt>
              </c:strCache>
            </c:strRef>
          </c:tx>
          <c:spPr>
            <a:ln>
              <a:solidFill>
                <a:schemeClr val="accent6"/>
              </a:solidFill>
            </a:ln>
          </c:spPr>
          <c:marker>
            <c:spPr>
              <a:solidFill>
                <a:schemeClr val="accent6"/>
              </a:solidFill>
              <a:ln>
                <a:solidFill>
                  <a:schemeClr val="accent6"/>
                </a:solidFill>
              </a:ln>
            </c:spPr>
          </c:marker>
          <c:cat>
            <c:numRef>
              <c:f>Sheet1!$A$56:$A$71</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Sheet1!$B$56:$B$71</c:f>
              <c:numCache>
                <c:formatCode>General</c:formatCode>
                <c:ptCount val="16"/>
                <c:pt idx="0">
                  <c:v>100</c:v>
                </c:pt>
                <c:pt idx="1">
                  <c:v>99</c:v>
                </c:pt>
                <c:pt idx="2">
                  <c:v>97</c:v>
                </c:pt>
                <c:pt idx="3">
                  <c:v>94</c:v>
                </c:pt>
                <c:pt idx="4">
                  <c:v>90</c:v>
                </c:pt>
                <c:pt idx="5">
                  <c:v>85</c:v>
                </c:pt>
                <c:pt idx="6">
                  <c:v>79</c:v>
                </c:pt>
                <c:pt idx="7">
                  <c:v>72</c:v>
                </c:pt>
                <c:pt idx="8">
                  <c:v>64</c:v>
                </c:pt>
                <c:pt idx="9">
                  <c:v>55</c:v>
                </c:pt>
                <c:pt idx="10">
                  <c:v>45</c:v>
                </c:pt>
                <c:pt idx="11">
                  <c:v>34</c:v>
                </c:pt>
                <c:pt idx="12">
                  <c:v>22</c:v>
                </c:pt>
                <c:pt idx="13">
                  <c:v>9</c:v>
                </c:pt>
                <c:pt idx="14">
                  <c:v>1</c:v>
                </c:pt>
                <c:pt idx="15">
                  <c:v>0</c:v>
                </c:pt>
              </c:numCache>
            </c:numRef>
          </c:val>
          <c:smooth val="0"/>
        </c:ser>
        <c:dLbls>
          <c:showLegendKey val="0"/>
          <c:showVal val="0"/>
          <c:showCatName val="0"/>
          <c:showSerName val="0"/>
          <c:showPercent val="0"/>
          <c:showBubbleSize val="0"/>
        </c:dLbls>
        <c:marker val="1"/>
        <c:smooth val="0"/>
        <c:axId val="77074816"/>
        <c:axId val="77076736"/>
      </c:lineChart>
      <c:catAx>
        <c:axId val="77074816"/>
        <c:scaling>
          <c:orientation val="minMax"/>
        </c:scaling>
        <c:delete val="1"/>
        <c:axPos val="b"/>
        <c:numFmt formatCode="General" sourceLinked="1"/>
        <c:majorTickMark val="out"/>
        <c:minorTickMark val="none"/>
        <c:tickLblPos val="nextTo"/>
        <c:crossAx val="77076736"/>
        <c:crosses val="autoZero"/>
        <c:auto val="1"/>
        <c:lblAlgn val="ctr"/>
        <c:lblOffset val="100"/>
        <c:noMultiLvlLbl val="0"/>
      </c:catAx>
      <c:valAx>
        <c:axId val="77076736"/>
        <c:scaling>
          <c:orientation val="minMax"/>
        </c:scaling>
        <c:delete val="1"/>
        <c:axPos val="l"/>
        <c:majorGridlines/>
        <c:numFmt formatCode="General" sourceLinked="1"/>
        <c:majorTickMark val="out"/>
        <c:minorTickMark val="none"/>
        <c:tickLblPos val="nextTo"/>
        <c:crossAx val="77074816"/>
        <c:crosses val="autoZero"/>
        <c:crossBetween val="between"/>
        <c:majorUnit val="20"/>
      </c:valAx>
    </c:plotArea>
    <c:plotVisOnly val="1"/>
    <c:dispBlanksAs val="gap"/>
    <c:showDLblsOverMax val="0"/>
  </c:chart>
  <c:spPr>
    <a:solidFill>
      <a:schemeClr val="bg1"/>
    </a:solidFill>
    <a:ln>
      <a:solidFill>
        <a:schemeClr val="tx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3052821522311E-2"/>
          <c:y val="0"/>
          <c:w val="0.9549356135170608"/>
          <c:h val="0.84984752122010843"/>
        </c:manualLayout>
      </c:layout>
      <c:lineChart>
        <c:grouping val="standard"/>
        <c:varyColors val="0"/>
        <c:ser>
          <c:idx val="0"/>
          <c:order val="0"/>
          <c:tx>
            <c:strRef>
              <c:f>Sheet2!$F$5</c:f>
              <c:strCache>
                <c:ptCount val="1"/>
                <c:pt idx="0">
                  <c:v>Hits</c:v>
                </c:pt>
              </c:strCache>
            </c:strRef>
          </c:tx>
          <c:cat>
            <c:numRef>
              <c:f>Sheet2!$E$6:$E$21</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Sheet2!$F$6:$F$21</c:f>
              <c:numCache>
                <c:formatCode>General</c:formatCode>
                <c:ptCount val="16"/>
                <c:pt idx="0">
                  <c:v>100</c:v>
                </c:pt>
                <c:pt idx="1">
                  <c:v>99</c:v>
                </c:pt>
                <c:pt idx="2">
                  <c:v>97</c:v>
                </c:pt>
                <c:pt idx="3">
                  <c:v>94</c:v>
                </c:pt>
                <c:pt idx="4">
                  <c:v>90</c:v>
                </c:pt>
                <c:pt idx="5">
                  <c:v>85</c:v>
                </c:pt>
                <c:pt idx="6">
                  <c:v>79</c:v>
                </c:pt>
                <c:pt idx="7">
                  <c:v>43</c:v>
                </c:pt>
                <c:pt idx="8">
                  <c:v>25</c:v>
                </c:pt>
                <c:pt idx="9">
                  <c:v>22</c:v>
                </c:pt>
                <c:pt idx="10">
                  <c:v>20</c:v>
                </c:pt>
                <c:pt idx="11">
                  <c:v>19</c:v>
                </c:pt>
                <c:pt idx="12">
                  <c:v>18</c:v>
                </c:pt>
                <c:pt idx="13">
                  <c:v>17</c:v>
                </c:pt>
                <c:pt idx="14">
                  <c:v>16</c:v>
                </c:pt>
                <c:pt idx="15">
                  <c:v>16</c:v>
                </c:pt>
              </c:numCache>
            </c:numRef>
          </c:val>
          <c:smooth val="0"/>
        </c:ser>
        <c:dLbls>
          <c:showLegendKey val="0"/>
          <c:showVal val="0"/>
          <c:showCatName val="0"/>
          <c:showSerName val="0"/>
          <c:showPercent val="0"/>
          <c:showBubbleSize val="0"/>
        </c:dLbls>
        <c:marker val="1"/>
        <c:smooth val="0"/>
        <c:axId val="27502464"/>
        <c:axId val="74403840"/>
      </c:lineChart>
      <c:catAx>
        <c:axId val="27502464"/>
        <c:scaling>
          <c:orientation val="minMax"/>
        </c:scaling>
        <c:delete val="1"/>
        <c:axPos val="b"/>
        <c:title>
          <c:tx>
            <c:rich>
              <a:bodyPr/>
              <a:lstStyle/>
              <a:p>
                <a:pPr>
                  <a:defRPr sz="1300"/>
                </a:pPr>
                <a:r>
                  <a:rPr lang="en-US" sz="1300" dirty="0" smtClean="0"/>
                  <a:t>Capacity</a:t>
                </a:r>
                <a:endParaRPr lang="en-US" sz="1300" dirty="0"/>
              </a:p>
            </c:rich>
          </c:tx>
          <c:layout/>
          <c:overlay val="0"/>
        </c:title>
        <c:numFmt formatCode="General" sourceLinked="1"/>
        <c:majorTickMark val="out"/>
        <c:minorTickMark val="none"/>
        <c:tickLblPos val="nextTo"/>
        <c:crossAx val="74403840"/>
        <c:crosses val="autoZero"/>
        <c:auto val="1"/>
        <c:lblAlgn val="ctr"/>
        <c:lblOffset val="0"/>
        <c:tickLblSkip val="2"/>
        <c:noMultiLvlLbl val="0"/>
      </c:catAx>
      <c:valAx>
        <c:axId val="74403840"/>
        <c:scaling>
          <c:orientation val="minMax"/>
        </c:scaling>
        <c:delete val="1"/>
        <c:axPos val="l"/>
        <c:majorGridlines/>
        <c:numFmt formatCode="General" sourceLinked="1"/>
        <c:majorTickMark val="out"/>
        <c:minorTickMark val="none"/>
        <c:tickLblPos val="none"/>
        <c:crossAx val="27502464"/>
        <c:crosses val="autoZero"/>
        <c:crossBetween val="between"/>
        <c:majorUnit val="20"/>
      </c:valAx>
    </c:plotArea>
    <c:plotVisOnly val="1"/>
    <c:dispBlanksAs val="gap"/>
    <c:showDLblsOverMax val="0"/>
  </c:chart>
  <c:spPr>
    <a:solidFill>
      <a:prstClr val="white"/>
    </a:solidFill>
    <a:ln>
      <a:solidFill>
        <a:prstClr val="black"/>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30528215223106E-2"/>
          <c:y val="0"/>
          <c:w val="0.9549356135170608"/>
          <c:h val="0.84984741679555798"/>
        </c:manualLayout>
      </c:layout>
      <c:lineChart>
        <c:grouping val="standard"/>
        <c:varyColors val="0"/>
        <c:ser>
          <c:idx val="0"/>
          <c:order val="0"/>
          <c:tx>
            <c:strRef>
              <c:f>Sheet2!$I$5</c:f>
              <c:strCache>
                <c:ptCount val="1"/>
                <c:pt idx="0">
                  <c:v>Hits</c:v>
                </c:pt>
              </c:strCache>
            </c:strRef>
          </c:tx>
          <c:spPr>
            <a:ln>
              <a:solidFill>
                <a:schemeClr val="accent2"/>
              </a:solidFill>
            </a:ln>
          </c:spPr>
          <c:marker>
            <c:symbol val="diamond"/>
            <c:size val="7"/>
            <c:spPr>
              <a:solidFill>
                <a:schemeClr val="accent2"/>
              </a:solidFill>
              <a:ln>
                <a:solidFill>
                  <a:srgbClr val="C0504D"/>
                </a:solidFill>
              </a:ln>
            </c:spPr>
          </c:marker>
          <c:cat>
            <c:numRef>
              <c:f>Sheet2!$H$6:$H$21</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Sheet2!$I$6:$I$21</c:f>
              <c:numCache>
                <c:formatCode>General</c:formatCode>
                <c:ptCount val="16"/>
                <c:pt idx="0">
                  <c:v>100</c:v>
                </c:pt>
                <c:pt idx="1">
                  <c:v>99</c:v>
                </c:pt>
                <c:pt idx="2">
                  <c:v>98</c:v>
                </c:pt>
                <c:pt idx="3">
                  <c:v>97</c:v>
                </c:pt>
                <c:pt idx="4">
                  <c:v>97</c:v>
                </c:pt>
                <c:pt idx="5">
                  <c:v>96</c:v>
                </c:pt>
                <c:pt idx="6">
                  <c:v>96</c:v>
                </c:pt>
                <c:pt idx="7">
                  <c:v>96</c:v>
                </c:pt>
                <c:pt idx="8">
                  <c:v>95</c:v>
                </c:pt>
                <c:pt idx="9">
                  <c:v>95</c:v>
                </c:pt>
                <c:pt idx="10">
                  <c:v>95</c:v>
                </c:pt>
                <c:pt idx="11">
                  <c:v>95</c:v>
                </c:pt>
                <c:pt idx="12">
                  <c:v>94</c:v>
                </c:pt>
                <c:pt idx="13">
                  <c:v>94</c:v>
                </c:pt>
                <c:pt idx="14">
                  <c:v>94</c:v>
                </c:pt>
                <c:pt idx="15">
                  <c:v>94</c:v>
                </c:pt>
              </c:numCache>
            </c:numRef>
          </c:val>
          <c:smooth val="0"/>
        </c:ser>
        <c:dLbls>
          <c:showLegendKey val="0"/>
          <c:showVal val="0"/>
          <c:showCatName val="0"/>
          <c:showSerName val="0"/>
          <c:showPercent val="0"/>
          <c:showBubbleSize val="0"/>
        </c:dLbls>
        <c:marker val="1"/>
        <c:smooth val="0"/>
        <c:axId val="74414720"/>
        <c:axId val="75793536"/>
      </c:lineChart>
      <c:catAx>
        <c:axId val="74414720"/>
        <c:scaling>
          <c:orientation val="minMax"/>
        </c:scaling>
        <c:delete val="1"/>
        <c:axPos val="b"/>
        <c:title>
          <c:tx>
            <c:rich>
              <a:bodyPr/>
              <a:lstStyle/>
              <a:p>
                <a:pPr>
                  <a:defRPr sz="1300"/>
                </a:pPr>
                <a:r>
                  <a:rPr lang="en-US" sz="1300" dirty="0" smtClean="0"/>
                  <a:t>Capacity</a:t>
                </a:r>
                <a:endParaRPr lang="en-US" sz="1300" dirty="0"/>
              </a:p>
            </c:rich>
          </c:tx>
          <c:layout/>
          <c:overlay val="0"/>
        </c:title>
        <c:numFmt formatCode="General" sourceLinked="1"/>
        <c:majorTickMark val="out"/>
        <c:minorTickMark val="none"/>
        <c:tickLblPos val="nextTo"/>
        <c:crossAx val="75793536"/>
        <c:crosses val="autoZero"/>
        <c:auto val="1"/>
        <c:lblAlgn val="ctr"/>
        <c:lblOffset val="0"/>
        <c:tickLblSkip val="2"/>
        <c:noMultiLvlLbl val="0"/>
      </c:catAx>
      <c:valAx>
        <c:axId val="75793536"/>
        <c:scaling>
          <c:orientation val="minMax"/>
          <c:min val="0"/>
        </c:scaling>
        <c:delete val="1"/>
        <c:axPos val="l"/>
        <c:majorGridlines/>
        <c:numFmt formatCode="General" sourceLinked="1"/>
        <c:majorTickMark val="out"/>
        <c:minorTickMark val="none"/>
        <c:tickLblPos val="none"/>
        <c:crossAx val="74414720"/>
        <c:crosses val="autoZero"/>
        <c:crossBetween val="between"/>
        <c:majorUnit val="20"/>
      </c:valAx>
    </c:plotArea>
    <c:plotVisOnly val="1"/>
    <c:dispBlanksAs val="gap"/>
    <c:showDLblsOverMax val="0"/>
  </c:chart>
  <c:spPr>
    <a:ln>
      <a:solidFill>
        <a:prstClr val="black"/>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30528215223106E-2"/>
          <c:y val="0"/>
          <c:w val="0.9549356135170608"/>
          <c:h val="0.84868342207236536"/>
        </c:manualLayout>
      </c:layout>
      <c:lineChart>
        <c:grouping val="standard"/>
        <c:varyColors val="0"/>
        <c:ser>
          <c:idx val="0"/>
          <c:order val="0"/>
          <c:tx>
            <c:strRef>
              <c:f>Sheet2!$C$5</c:f>
              <c:strCache>
                <c:ptCount val="1"/>
                <c:pt idx="0">
                  <c:v>Hits</c:v>
                </c:pt>
              </c:strCache>
            </c:strRef>
          </c:tx>
          <c:spPr>
            <a:ln>
              <a:solidFill>
                <a:schemeClr val="accent3"/>
              </a:solidFill>
            </a:ln>
          </c:spPr>
          <c:marker>
            <c:spPr>
              <a:solidFill>
                <a:schemeClr val="accent3"/>
              </a:solidFill>
              <a:ln>
                <a:solidFill>
                  <a:srgbClr val="9BBB59"/>
                </a:solidFill>
              </a:ln>
            </c:spPr>
          </c:marker>
          <c:cat>
            <c:numRef>
              <c:f>Sheet2!$B$6:$B$21</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Sheet2!$C$6:$C$21</c:f>
              <c:numCache>
                <c:formatCode>General</c:formatCode>
                <c:ptCount val="16"/>
                <c:pt idx="0">
                  <c:v>100</c:v>
                </c:pt>
                <c:pt idx="1">
                  <c:v>99</c:v>
                </c:pt>
                <c:pt idx="2">
                  <c:v>97</c:v>
                </c:pt>
                <c:pt idx="3">
                  <c:v>94</c:v>
                </c:pt>
                <c:pt idx="4">
                  <c:v>90</c:v>
                </c:pt>
                <c:pt idx="5">
                  <c:v>85</c:v>
                </c:pt>
                <c:pt idx="6">
                  <c:v>79</c:v>
                </c:pt>
                <c:pt idx="7">
                  <c:v>72</c:v>
                </c:pt>
                <c:pt idx="8">
                  <c:v>64</c:v>
                </c:pt>
                <c:pt idx="9">
                  <c:v>55</c:v>
                </c:pt>
                <c:pt idx="10">
                  <c:v>45</c:v>
                </c:pt>
                <c:pt idx="11">
                  <c:v>34</c:v>
                </c:pt>
                <c:pt idx="12">
                  <c:v>22</c:v>
                </c:pt>
                <c:pt idx="13">
                  <c:v>9</c:v>
                </c:pt>
                <c:pt idx="14">
                  <c:v>1</c:v>
                </c:pt>
                <c:pt idx="15">
                  <c:v>0</c:v>
                </c:pt>
              </c:numCache>
            </c:numRef>
          </c:val>
          <c:smooth val="0"/>
        </c:ser>
        <c:dLbls>
          <c:showLegendKey val="0"/>
          <c:showVal val="0"/>
          <c:showCatName val="0"/>
          <c:showSerName val="0"/>
          <c:showPercent val="0"/>
          <c:showBubbleSize val="0"/>
        </c:dLbls>
        <c:marker val="1"/>
        <c:smooth val="0"/>
        <c:axId val="74457088"/>
        <c:axId val="74459392"/>
      </c:lineChart>
      <c:catAx>
        <c:axId val="74457088"/>
        <c:scaling>
          <c:orientation val="minMax"/>
        </c:scaling>
        <c:delete val="1"/>
        <c:axPos val="b"/>
        <c:title>
          <c:tx>
            <c:rich>
              <a:bodyPr/>
              <a:lstStyle/>
              <a:p>
                <a:pPr>
                  <a:defRPr sz="1300"/>
                </a:pPr>
                <a:r>
                  <a:rPr lang="en-US" sz="1300" dirty="0" smtClean="0"/>
                  <a:t>Capacity</a:t>
                </a:r>
                <a:endParaRPr lang="en-US" sz="1300" dirty="0"/>
              </a:p>
            </c:rich>
          </c:tx>
          <c:layout/>
          <c:overlay val="0"/>
        </c:title>
        <c:numFmt formatCode="General" sourceLinked="1"/>
        <c:majorTickMark val="out"/>
        <c:minorTickMark val="none"/>
        <c:tickLblPos val="nextTo"/>
        <c:crossAx val="74459392"/>
        <c:crosses val="autoZero"/>
        <c:auto val="1"/>
        <c:lblAlgn val="ctr"/>
        <c:lblOffset val="0"/>
        <c:tickLblSkip val="2"/>
        <c:noMultiLvlLbl val="0"/>
      </c:catAx>
      <c:valAx>
        <c:axId val="74459392"/>
        <c:scaling>
          <c:orientation val="minMax"/>
          <c:min val="0"/>
        </c:scaling>
        <c:delete val="1"/>
        <c:axPos val="l"/>
        <c:majorGridlines/>
        <c:numFmt formatCode="General" sourceLinked="1"/>
        <c:majorTickMark val="out"/>
        <c:minorTickMark val="none"/>
        <c:tickLblPos val="none"/>
        <c:crossAx val="74457088"/>
        <c:crosses val="autoZero"/>
        <c:crossBetween val="between"/>
        <c:majorUnit val="20"/>
      </c:valAx>
    </c:plotArea>
    <c:plotVisOnly val="1"/>
    <c:dispBlanksAs val="gap"/>
    <c:showDLblsOverMax val="0"/>
  </c:chart>
  <c:spPr>
    <a:solidFill>
      <a:prstClr val="white"/>
    </a:solidFill>
    <a:ln>
      <a:solidFill>
        <a:prstClr val="black"/>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09951881014855"/>
          <c:y val="8.1366929133858262E-2"/>
          <c:w val="0.88090048118985131"/>
          <c:h val="0.83726614173227432"/>
        </c:manualLayout>
      </c:layout>
      <c:lineChart>
        <c:grouping val="standard"/>
        <c:varyColors val="0"/>
        <c:ser>
          <c:idx val="0"/>
          <c:order val="0"/>
          <c:tx>
            <c:strRef>
              <c:f>DSR!$F$1</c:f>
              <c:strCache>
                <c:ptCount val="1"/>
                <c:pt idx="0">
                  <c:v>401bzip2</c:v>
                </c:pt>
              </c:strCache>
            </c:strRef>
          </c:tx>
          <c:spPr>
            <a:ln w="15875">
              <a:solidFill>
                <a:schemeClr val="accent2"/>
              </a:solidFill>
            </a:ln>
          </c:spPr>
          <c:marker>
            <c:symbol val="none"/>
          </c:marker>
          <c:val>
            <c:numRef>
              <c:f>DSR!$F$2:$F$401</c:f>
              <c:numCache>
                <c:formatCode>General</c:formatCode>
                <c:ptCount val="400"/>
                <c:pt idx="0">
                  <c:v>0</c:v>
                </c:pt>
                <c:pt idx="1">
                  <c:v>0</c:v>
                </c:pt>
                <c:pt idx="2">
                  <c:v>0</c:v>
                </c:pt>
                <c:pt idx="3">
                  <c:v>0</c:v>
                </c:pt>
                <c:pt idx="4">
                  <c:v>0</c:v>
                </c:pt>
                <c:pt idx="5">
                  <c:v>0</c:v>
                </c:pt>
                <c:pt idx="6">
                  <c:v>0</c:v>
                </c:pt>
                <c:pt idx="7">
                  <c:v>0</c:v>
                </c:pt>
                <c:pt idx="8">
                  <c:v>0</c:v>
                </c:pt>
                <c:pt idx="9">
                  <c:v>0</c:v>
                </c:pt>
                <c:pt idx="10">
                  <c:v>0</c:v>
                </c:pt>
                <c:pt idx="11">
                  <c:v>0</c:v>
                </c:pt>
                <c:pt idx="12">
                  <c:v>11338250</c:v>
                </c:pt>
                <c:pt idx="13">
                  <c:v>0</c:v>
                </c:pt>
                <c:pt idx="14">
                  <c:v>0</c:v>
                </c:pt>
                <c:pt idx="15">
                  <c:v>0</c:v>
                </c:pt>
                <c:pt idx="16">
                  <c:v>0</c:v>
                </c:pt>
                <c:pt idx="17">
                  <c:v>0</c:v>
                </c:pt>
                <c:pt idx="18">
                  <c:v>0</c:v>
                </c:pt>
                <c:pt idx="19">
                  <c:v>0</c:v>
                </c:pt>
                <c:pt idx="20">
                  <c:v>0</c:v>
                </c:pt>
                <c:pt idx="21">
                  <c:v>0</c:v>
                </c:pt>
                <c:pt idx="22">
                  <c:v>0</c:v>
                </c:pt>
                <c:pt idx="23">
                  <c:v>11061</c:v>
                </c:pt>
                <c:pt idx="24">
                  <c:v>0</c:v>
                </c:pt>
                <c:pt idx="25">
                  <c:v>0</c:v>
                </c:pt>
                <c:pt idx="26">
                  <c:v>0</c:v>
                </c:pt>
                <c:pt idx="27">
                  <c:v>0</c:v>
                </c:pt>
                <c:pt idx="28">
                  <c:v>0</c:v>
                </c:pt>
                <c:pt idx="29">
                  <c:v>0</c:v>
                </c:pt>
                <c:pt idx="30">
                  <c:v>0</c:v>
                </c:pt>
                <c:pt idx="31">
                  <c:v>0</c:v>
                </c:pt>
                <c:pt idx="32">
                  <c:v>0</c:v>
                </c:pt>
                <c:pt idx="33">
                  <c:v>0</c:v>
                </c:pt>
                <c:pt idx="34">
                  <c:v>0</c:v>
                </c:pt>
                <c:pt idx="35">
                  <c:v>26088</c:v>
                </c:pt>
                <c:pt idx="36">
                  <c:v>0</c:v>
                </c:pt>
                <c:pt idx="37">
                  <c:v>181</c:v>
                </c:pt>
                <c:pt idx="38">
                  <c:v>0</c:v>
                </c:pt>
                <c:pt idx="39">
                  <c:v>191</c:v>
                </c:pt>
                <c:pt idx="40">
                  <c:v>0</c:v>
                </c:pt>
                <c:pt idx="41">
                  <c:v>0</c:v>
                </c:pt>
                <c:pt idx="42">
                  <c:v>0</c:v>
                </c:pt>
                <c:pt idx="43">
                  <c:v>0</c:v>
                </c:pt>
                <c:pt idx="44">
                  <c:v>0</c:v>
                </c:pt>
                <c:pt idx="45">
                  <c:v>0</c:v>
                </c:pt>
                <c:pt idx="46">
                  <c:v>0</c:v>
                </c:pt>
                <c:pt idx="47">
                  <c:v>67835</c:v>
                </c:pt>
                <c:pt idx="48">
                  <c:v>0</c:v>
                </c:pt>
                <c:pt idx="49">
                  <c:v>475</c:v>
                </c:pt>
                <c:pt idx="50">
                  <c:v>0</c:v>
                </c:pt>
                <c:pt idx="51">
                  <c:v>2300</c:v>
                </c:pt>
                <c:pt idx="52">
                  <c:v>0</c:v>
                </c:pt>
                <c:pt idx="53">
                  <c:v>0</c:v>
                </c:pt>
                <c:pt idx="54">
                  <c:v>0</c:v>
                </c:pt>
                <c:pt idx="55">
                  <c:v>5</c:v>
                </c:pt>
                <c:pt idx="56">
                  <c:v>0</c:v>
                </c:pt>
                <c:pt idx="57">
                  <c:v>0</c:v>
                </c:pt>
                <c:pt idx="58">
                  <c:v>0</c:v>
                </c:pt>
                <c:pt idx="59">
                  <c:v>145592</c:v>
                </c:pt>
                <c:pt idx="60">
                  <c:v>0</c:v>
                </c:pt>
                <c:pt idx="61">
                  <c:v>614</c:v>
                </c:pt>
                <c:pt idx="62">
                  <c:v>0</c:v>
                </c:pt>
                <c:pt idx="63">
                  <c:v>8255</c:v>
                </c:pt>
                <c:pt idx="64">
                  <c:v>0</c:v>
                </c:pt>
                <c:pt idx="65">
                  <c:v>0</c:v>
                </c:pt>
                <c:pt idx="66">
                  <c:v>0</c:v>
                </c:pt>
                <c:pt idx="67">
                  <c:v>9</c:v>
                </c:pt>
                <c:pt idx="68">
                  <c:v>0</c:v>
                </c:pt>
                <c:pt idx="69">
                  <c:v>0</c:v>
                </c:pt>
                <c:pt idx="70">
                  <c:v>0</c:v>
                </c:pt>
                <c:pt idx="71">
                  <c:v>273528</c:v>
                </c:pt>
                <c:pt idx="72">
                  <c:v>0</c:v>
                </c:pt>
                <c:pt idx="73">
                  <c:v>801</c:v>
                </c:pt>
                <c:pt idx="74">
                  <c:v>0</c:v>
                </c:pt>
                <c:pt idx="75">
                  <c:v>18374</c:v>
                </c:pt>
                <c:pt idx="76">
                  <c:v>0</c:v>
                </c:pt>
                <c:pt idx="77">
                  <c:v>0</c:v>
                </c:pt>
                <c:pt idx="78">
                  <c:v>0</c:v>
                </c:pt>
                <c:pt idx="79">
                  <c:v>59</c:v>
                </c:pt>
                <c:pt idx="80">
                  <c:v>0</c:v>
                </c:pt>
                <c:pt idx="81">
                  <c:v>0</c:v>
                </c:pt>
                <c:pt idx="82">
                  <c:v>0</c:v>
                </c:pt>
                <c:pt idx="83">
                  <c:v>411498</c:v>
                </c:pt>
                <c:pt idx="84">
                  <c:v>0</c:v>
                </c:pt>
                <c:pt idx="85">
                  <c:v>547</c:v>
                </c:pt>
                <c:pt idx="86">
                  <c:v>0</c:v>
                </c:pt>
                <c:pt idx="87">
                  <c:v>30444</c:v>
                </c:pt>
                <c:pt idx="88">
                  <c:v>0</c:v>
                </c:pt>
                <c:pt idx="89">
                  <c:v>0</c:v>
                </c:pt>
                <c:pt idx="90">
                  <c:v>0</c:v>
                </c:pt>
                <c:pt idx="91">
                  <c:v>94</c:v>
                </c:pt>
                <c:pt idx="92">
                  <c:v>0</c:v>
                </c:pt>
                <c:pt idx="93">
                  <c:v>0</c:v>
                </c:pt>
                <c:pt idx="94">
                  <c:v>0</c:v>
                </c:pt>
                <c:pt idx="95">
                  <c:v>492689</c:v>
                </c:pt>
                <c:pt idx="96">
                  <c:v>0</c:v>
                </c:pt>
                <c:pt idx="97">
                  <c:v>293</c:v>
                </c:pt>
                <c:pt idx="98">
                  <c:v>0</c:v>
                </c:pt>
                <c:pt idx="99">
                  <c:v>38119</c:v>
                </c:pt>
                <c:pt idx="100">
                  <c:v>0</c:v>
                </c:pt>
                <c:pt idx="101">
                  <c:v>0</c:v>
                </c:pt>
                <c:pt idx="102">
                  <c:v>0</c:v>
                </c:pt>
                <c:pt idx="103">
                  <c:v>122</c:v>
                </c:pt>
                <c:pt idx="104">
                  <c:v>0</c:v>
                </c:pt>
                <c:pt idx="105">
                  <c:v>0</c:v>
                </c:pt>
                <c:pt idx="106">
                  <c:v>0</c:v>
                </c:pt>
                <c:pt idx="107">
                  <c:v>467377</c:v>
                </c:pt>
                <c:pt idx="108">
                  <c:v>0</c:v>
                </c:pt>
                <c:pt idx="109">
                  <c:v>242</c:v>
                </c:pt>
                <c:pt idx="110">
                  <c:v>0</c:v>
                </c:pt>
                <c:pt idx="111">
                  <c:v>36242</c:v>
                </c:pt>
                <c:pt idx="112">
                  <c:v>0</c:v>
                </c:pt>
                <c:pt idx="113">
                  <c:v>0</c:v>
                </c:pt>
                <c:pt idx="114">
                  <c:v>0</c:v>
                </c:pt>
                <c:pt idx="115">
                  <c:v>147</c:v>
                </c:pt>
                <c:pt idx="116">
                  <c:v>0</c:v>
                </c:pt>
                <c:pt idx="117">
                  <c:v>0</c:v>
                </c:pt>
                <c:pt idx="118">
                  <c:v>0</c:v>
                </c:pt>
                <c:pt idx="119">
                  <c:v>358180</c:v>
                </c:pt>
                <c:pt idx="120">
                  <c:v>0</c:v>
                </c:pt>
                <c:pt idx="121">
                  <c:v>31</c:v>
                </c:pt>
                <c:pt idx="122">
                  <c:v>0</c:v>
                </c:pt>
                <c:pt idx="123">
                  <c:v>28263</c:v>
                </c:pt>
                <c:pt idx="124">
                  <c:v>0</c:v>
                </c:pt>
                <c:pt idx="125">
                  <c:v>0</c:v>
                </c:pt>
                <c:pt idx="126">
                  <c:v>0</c:v>
                </c:pt>
                <c:pt idx="127">
                  <c:v>95</c:v>
                </c:pt>
                <c:pt idx="128">
                  <c:v>0</c:v>
                </c:pt>
                <c:pt idx="129">
                  <c:v>0</c:v>
                </c:pt>
                <c:pt idx="130">
                  <c:v>0</c:v>
                </c:pt>
                <c:pt idx="131">
                  <c:v>238689</c:v>
                </c:pt>
                <c:pt idx="132">
                  <c:v>0</c:v>
                </c:pt>
                <c:pt idx="133">
                  <c:v>0</c:v>
                </c:pt>
                <c:pt idx="134">
                  <c:v>0</c:v>
                </c:pt>
                <c:pt idx="135">
                  <c:v>18800</c:v>
                </c:pt>
                <c:pt idx="136">
                  <c:v>0</c:v>
                </c:pt>
                <c:pt idx="137">
                  <c:v>0</c:v>
                </c:pt>
                <c:pt idx="138">
                  <c:v>0</c:v>
                </c:pt>
                <c:pt idx="139">
                  <c:v>54</c:v>
                </c:pt>
                <c:pt idx="140">
                  <c:v>0</c:v>
                </c:pt>
                <c:pt idx="141">
                  <c:v>0</c:v>
                </c:pt>
                <c:pt idx="142">
                  <c:v>0</c:v>
                </c:pt>
                <c:pt idx="143">
                  <c:v>145868</c:v>
                </c:pt>
                <c:pt idx="144">
                  <c:v>0</c:v>
                </c:pt>
                <c:pt idx="145">
                  <c:v>0</c:v>
                </c:pt>
                <c:pt idx="146">
                  <c:v>0</c:v>
                </c:pt>
                <c:pt idx="147">
                  <c:v>11634</c:v>
                </c:pt>
                <c:pt idx="148">
                  <c:v>0</c:v>
                </c:pt>
                <c:pt idx="149">
                  <c:v>0</c:v>
                </c:pt>
                <c:pt idx="150">
                  <c:v>0</c:v>
                </c:pt>
                <c:pt idx="151">
                  <c:v>32</c:v>
                </c:pt>
                <c:pt idx="152">
                  <c:v>0</c:v>
                </c:pt>
                <c:pt idx="153">
                  <c:v>0</c:v>
                </c:pt>
                <c:pt idx="154">
                  <c:v>0</c:v>
                </c:pt>
                <c:pt idx="155">
                  <c:v>68942</c:v>
                </c:pt>
                <c:pt idx="156">
                  <c:v>0</c:v>
                </c:pt>
                <c:pt idx="157">
                  <c:v>0</c:v>
                </c:pt>
                <c:pt idx="158">
                  <c:v>0</c:v>
                </c:pt>
                <c:pt idx="159">
                  <c:v>5458</c:v>
                </c:pt>
                <c:pt idx="160">
                  <c:v>0</c:v>
                </c:pt>
                <c:pt idx="161">
                  <c:v>0</c:v>
                </c:pt>
                <c:pt idx="162">
                  <c:v>0</c:v>
                </c:pt>
                <c:pt idx="163">
                  <c:v>20</c:v>
                </c:pt>
                <c:pt idx="164">
                  <c:v>0</c:v>
                </c:pt>
                <c:pt idx="165">
                  <c:v>0</c:v>
                </c:pt>
                <c:pt idx="166">
                  <c:v>0</c:v>
                </c:pt>
                <c:pt idx="167">
                  <c:v>26859</c:v>
                </c:pt>
                <c:pt idx="168">
                  <c:v>0</c:v>
                </c:pt>
                <c:pt idx="169">
                  <c:v>0</c:v>
                </c:pt>
                <c:pt idx="170">
                  <c:v>0</c:v>
                </c:pt>
                <c:pt idx="171">
                  <c:v>2107</c:v>
                </c:pt>
                <c:pt idx="172">
                  <c:v>0</c:v>
                </c:pt>
                <c:pt idx="173">
                  <c:v>0</c:v>
                </c:pt>
                <c:pt idx="174">
                  <c:v>0</c:v>
                </c:pt>
                <c:pt idx="175">
                  <c:v>4</c:v>
                </c:pt>
                <c:pt idx="176">
                  <c:v>0</c:v>
                </c:pt>
                <c:pt idx="177">
                  <c:v>0</c:v>
                </c:pt>
                <c:pt idx="178">
                  <c:v>0</c:v>
                </c:pt>
                <c:pt idx="179">
                  <c:v>10969</c:v>
                </c:pt>
                <c:pt idx="180">
                  <c:v>0</c:v>
                </c:pt>
                <c:pt idx="181">
                  <c:v>0</c:v>
                </c:pt>
                <c:pt idx="182">
                  <c:v>0</c:v>
                </c:pt>
                <c:pt idx="183">
                  <c:v>866</c:v>
                </c:pt>
                <c:pt idx="184">
                  <c:v>0</c:v>
                </c:pt>
                <c:pt idx="185">
                  <c:v>0</c:v>
                </c:pt>
                <c:pt idx="186">
                  <c:v>0</c:v>
                </c:pt>
                <c:pt idx="187">
                  <c:v>1</c:v>
                </c:pt>
                <c:pt idx="188">
                  <c:v>0</c:v>
                </c:pt>
                <c:pt idx="189">
                  <c:v>0</c:v>
                </c:pt>
                <c:pt idx="190">
                  <c:v>0</c:v>
                </c:pt>
                <c:pt idx="191">
                  <c:v>2356</c:v>
                </c:pt>
                <c:pt idx="192">
                  <c:v>0</c:v>
                </c:pt>
                <c:pt idx="193">
                  <c:v>0</c:v>
                </c:pt>
                <c:pt idx="194">
                  <c:v>0</c:v>
                </c:pt>
                <c:pt idx="195">
                  <c:v>182</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12167</c:v>
                </c:pt>
                <c:pt idx="278">
                  <c:v>0</c:v>
                </c:pt>
                <c:pt idx="279">
                  <c:v>0</c:v>
                </c:pt>
                <c:pt idx="280">
                  <c:v>0</c:v>
                </c:pt>
                <c:pt idx="281">
                  <c:v>0</c:v>
                </c:pt>
                <c:pt idx="282">
                  <c:v>0</c:v>
                </c:pt>
                <c:pt idx="283">
                  <c:v>0</c:v>
                </c:pt>
                <c:pt idx="284">
                  <c:v>0</c:v>
                </c:pt>
                <c:pt idx="285">
                  <c:v>3</c:v>
                </c:pt>
                <c:pt idx="286">
                  <c:v>0</c:v>
                </c:pt>
                <c:pt idx="287">
                  <c:v>0</c:v>
                </c:pt>
                <c:pt idx="288">
                  <c:v>0</c:v>
                </c:pt>
                <c:pt idx="289">
                  <c:v>2698</c:v>
                </c:pt>
                <c:pt idx="290">
                  <c:v>0</c:v>
                </c:pt>
                <c:pt idx="291">
                  <c:v>0</c:v>
                </c:pt>
                <c:pt idx="292">
                  <c:v>0</c:v>
                </c:pt>
                <c:pt idx="293">
                  <c:v>0</c:v>
                </c:pt>
                <c:pt idx="294">
                  <c:v>0</c:v>
                </c:pt>
                <c:pt idx="295">
                  <c:v>0</c:v>
                </c:pt>
                <c:pt idx="296">
                  <c:v>0</c:v>
                </c:pt>
                <c:pt idx="297">
                  <c:v>1</c:v>
                </c:pt>
                <c:pt idx="298">
                  <c:v>0</c:v>
                </c:pt>
                <c:pt idx="299">
                  <c:v>0</c:v>
                </c:pt>
                <c:pt idx="300">
                  <c:v>0</c:v>
                </c:pt>
                <c:pt idx="301">
                  <c:v>13423</c:v>
                </c:pt>
                <c:pt idx="302">
                  <c:v>1438</c:v>
                </c:pt>
                <c:pt idx="303">
                  <c:v>0</c:v>
                </c:pt>
                <c:pt idx="304">
                  <c:v>0</c:v>
                </c:pt>
                <c:pt idx="305">
                  <c:v>0</c:v>
                </c:pt>
                <c:pt idx="306">
                  <c:v>0</c:v>
                </c:pt>
                <c:pt idx="307">
                  <c:v>0</c:v>
                </c:pt>
                <c:pt idx="308">
                  <c:v>0</c:v>
                </c:pt>
                <c:pt idx="309">
                  <c:v>5</c:v>
                </c:pt>
                <c:pt idx="310">
                  <c:v>0</c:v>
                </c:pt>
                <c:pt idx="311">
                  <c:v>0</c:v>
                </c:pt>
                <c:pt idx="312">
                  <c:v>0</c:v>
                </c:pt>
                <c:pt idx="313">
                  <c:v>10800</c:v>
                </c:pt>
                <c:pt idx="314">
                  <c:v>0</c:v>
                </c:pt>
                <c:pt idx="315">
                  <c:v>0</c:v>
                </c:pt>
                <c:pt idx="316">
                  <c:v>0</c:v>
                </c:pt>
                <c:pt idx="317">
                  <c:v>0</c:v>
                </c:pt>
                <c:pt idx="318">
                  <c:v>0</c:v>
                </c:pt>
                <c:pt idx="319">
                  <c:v>0</c:v>
                </c:pt>
                <c:pt idx="320">
                  <c:v>0</c:v>
                </c:pt>
                <c:pt idx="321">
                  <c:v>3</c:v>
                </c:pt>
                <c:pt idx="322">
                  <c:v>0</c:v>
                </c:pt>
                <c:pt idx="323">
                  <c:v>0</c:v>
                </c:pt>
                <c:pt idx="324">
                  <c:v>0</c:v>
                </c:pt>
                <c:pt idx="325">
                  <c:v>4698</c:v>
                </c:pt>
                <c:pt idx="326">
                  <c:v>704</c:v>
                </c:pt>
                <c:pt idx="327">
                  <c:v>0</c:v>
                </c:pt>
                <c:pt idx="328">
                  <c:v>0</c:v>
                </c:pt>
                <c:pt idx="329">
                  <c:v>0</c:v>
                </c:pt>
                <c:pt idx="330">
                  <c:v>0</c:v>
                </c:pt>
                <c:pt idx="331">
                  <c:v>0</c:v>
                </c:pt>
                <c:pt idx="332">
                  <c:v>0</c:v>
                </c:pt>
                <c:pt idx="333">
                  <c:v>2</c:v>
                </c:pt>
                <c:pt idx="334">
                  <c:v>0</c:v>
                </c:pt>
                <c:pt idx="335">
                  <c:v>0</c:v>
                </c:pt>
                <c:pt idx="336">
                  <c:v>0</c:v>
                </c:pt>
                <c:pt idx="337">
                  <c:v>10473</c:v>
                </c:pt>
                <c:pt idx="338">
                  <c:v>334</c:v>
                </c:pt>
                <c:pt idx="339">
                  <c:v>0</c:v>
                </c:pt>
                <c:pt idx="340">
                  <c:v>0</c:v>
                </c:pt>
                <c:pt idx="341">
                  <c:v>0</c:v>
                </c:pt>
                <c:pt idx="342">
                  <c:v>0</c:v>
                </c:pt>
                <c:pt idx="343">
                  <c:v>0</c:v>
                </c:pt>
                <c:pt idx="344">
                  <c:v>0</c:v>
                </c:pt>
                <c:pt idx="345">
                  <c:v>5</c:v>
                </c:pt>
                <c:pt idx="346">
                  <c:v>0</c:v>
                </c:pt>
                <c:pt idx="347">
                  <c:v>0</c:v>
                </c:pt>
                <c:pt idx="348">
                  <c:v>0</c:v>
                </c:pt>
                <c:pt idx="349">
                  <c:v>5016</c:v>
                </c:pt>
                <c:pt idx="350">
                  <c:v>394</c:v>
                </c:pt>
                <c:pt idx="351">
                  <c:v>0</c:v>
                </c:pt>
                <c:pt idx="352">
                  <c:v>0</c:v>
                </c:pt>
                <c:pt idx="353">
                  <c:v>0</c:v>
                </c:pt>
                <c:pt idx="354">
                  <c:v>0</c:v>
                </c:pt>
                <c:pt idx="355">
                  <c:v>0</c:v>
                </c:pt>
                <c:pt idx="356">
                  <c:v>0</c:v>
                </c:pt>
                <c:pt idx="357">
                  <c:v>3</c:v>
                </c:pt>
                <c:pt idx="358">
                  <c:v>0</c:v>
                </c:pt>
                <c:pt idx="359">
                  <c:v>0</c:v>
                </c:pt>
                <c:pt idx="360">
                  <c:v>0</c:v>
                </c:pt>
                <c:pt idx="361">
                  <c:v>7766</c:v>
                </c:pt>
                <c:pt idx="362">
                  <c:v>341</c:v>
                </c:pt>
                <c:pt idx="363">
                  <c:v>0</c:v>
                </c:pt>
                <c:pt idx="364">
                  <c:v>0</c:v>
                </c:pt>
                <c:pt idx="365">
                  <c:v>0</c:v>
                </c:pt>
                <c:pt idx="366">
                  <c:v>0</c:v>
                </c:pt>
                <c:pt idx="367">
                  <c:v>0</c:v>
                </c:pt>
                <c:pt idx="368">
                  <c:v>0</c:v>
                </c:pt>
                <c:pt idx="369">
                  <c:v>7</c:v>
                </c:pt>
                <c:pt idx="370">
                  <c:v>0</c:v>
                </c:pt>
                <c:pt idx="371">
                  <c:v>0</c:v>
                </c:pt>
                <c:pt idx="372">
                  <c:v>0</c:v>
                </c:pt>
                <c:pt idx="373">
                  <c:v>3933</c:v>
                </c:pt>
                <c:pt idx="374">
                  <c:v>123</c:v>
                </c:pt>
                <c:pt idx="375">
                  <c:v>0</c:v>
                </c:pt>
                <c:pt idx="376">
                  <c:v>0</c:v>
                </c:pt>
                <c:pt idx="377">
                  <c:v>0</c:v>
                </c:pt>
                <c:pt idx="378">
                  <c:v>0</c:v>
                </c:pt>
                <c:pt idx="379">
                  <c:v>0</c:v>
                </c:pt>
                <c:pt idx="380">
                  <c:v>0</c:v>
                </c:pt>
                <c:pt idx="381">
                  <c:v>4</c:v>
                </c:pt>
                <c:pt idx="382">
                  <c:v>0</c:v>
                </c:pt>
                <c:pt idx="383">
                  <c:v>0</c:v>
                </c:pt>
                <c:pt idx="384">
                  <c:v>0</c:v>
                </c:pt>
                <c:pt idx="385">
                  <c:v>5070</c:v>
                </c:pt>
                <c:pt idx="386">
                  <c:v>337</c:v>
                </c:pt>
                <c:pt idx="387">
                  <c:v>0</c:v>
                </c:pt>
                <c:pt idx="388">
                  <c:v>0</c:v>
                </c:pt>
                <c:pt idx="389">
                  <c:v>0</c:v>
                </c:pt>
                <c:pt idx="390">
                  <c:v>0</c:v>
                </c:pt>
                <c:pt idx="391">
                  <c:v>0</c:v>
                </c:pt>
                <c:pt idx="392">
                  <c:v>0</c:v>
                </c:pt>
                <c:pt idx="393">
                  <c:v>3</c:v>
                </c:pt>
                <c:pt idx="394">
                  <c:v>0</c:v>
                </c:pt>
                <c:pt idx="395">
                  <c:v>0</c:v>
                </c:pt>
                <c:pt idx="396">
                  <c:v>0</c:v>
                </c:pt>
                <c:pt idx="397">
                  <c:v>1291</c:v>
                </c:pt>
                <c:pt idx="398">
                  <c:v>60</c:v>
                </c:pt>
                <c:pt idx="399">
                  <c:v>0</c:v>
                </c:pt>
              </c:numCache>
            </c:numRef>
          </c:val>
          <c:smooth val="0"/>
        </c:ser>
        <c:dLbls>
          <c:showLegendKey val="0"/>
          <c:showVal val="0"/>
          <c:showCatName val="0"/>
          <c:showSerName val="0"/>
          <c:showPercent val="0"/>
          <c:showBubbleSize val="0"/>
        </c:dLbls>
        <c:marker val="1"/>
        <c:smooth val="0"/>
        <c:axId val="77294208"/>
        <c:axId val="77320576"/>
      </c:lineChart>
      <c:catAx>
        <c:axId val="77294208"/>
        <c:scaling>
          <c:orientation val="minMax"/>
        </c:scaling>
        <c:delete val="1"/>
        <c:axPos val="b"/>
        <c:majorTickMark val="out"/>
        <c:minorTickMark val="none"/>
        <c:tickLblPos val="none"/>
        <c:crossAx val="77320576"/>
        <c:crosses val="autoZero"/>
        <c:auto val="1"/>
        <c:lblAlgn val="ctr"/>
        <c:lblOffset val="100"/>
        <c:noMultiLvlLbl val="0"/>
      </c:catAx>
      <c:valAx>
        <c:axId val="77320576"/>
        <c:scaling>
          <c:orientation val="minMax"/>
          <c:max val="2000000"/>
        </c:scaling>
        <c:delete val="0"/>
        <c:axPos val="l"/>
        <c:majorGridlines/>
        <c:numFmt formatCode="0.E+00" sourceLinked="0"/>
        <c:majorTickMark val="out"/>
        <c:minorTickMark val="none"/>
        <c:tickLblPos val="nextTo"/>
        <c:txPr>
          <a:bodyPr/>
          <a:lstStyle/>
          <a:p>
            <a:pPr>
              <a:defRPr sz="1200"/>
            </a:pPr>
            <a:endParaRPr lang="en-US"/>
          </a:p>
        </c:txPr>
        <c:crossAx val="77294208"/>
        <c:crosses val="autoZero"/>
        <c:crossBetween val="between"/>
        <c:majorUnit val="1000000"/>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09951881014855"/>
          <c:y val="8.1366929133858262E-2"/>
          <c:w val="0.88090048118985131"/>
          <c:h val="0.83726614173227432"/>
        </c:manualLayout>
      </c:layout>
      <c:lineChart>
        <c:grouping val="standard"/>
        <c:varyColors val="0"/>
        <c:ser>
          <c:idx val="0"/>
          <c:order val="0"/>
          <c:tx>
            <c:strRef>
              <c:f>Private!$F$1</c:f>
              <c:strCache>
                <c:ptCount val="1"/>
                <c:pt idx="0">
                  <c:v>401bzip2</c:v>
                </c:pt>
              </c:strCache>
            </c:strRef>
          </c:tx>
          <c:spPr>
            <a:ln w="15875">
              <a:solidFill>
                <a:schemeClr val="accent2"/>
              </a:solidFill>
            </a:ln>
          </c:spPr>
          <c:marker>
            <c:symbol val="none"/>
          </c:marker>
          <c:val>
            <c:numRef>
              <c:f>Private!$F$2:$F$407</c:f>
              <c:numCache>
                <c:formatCode>General</c:formatCode>
                <c:ptCount val="406"/>
                <c:pt idx="0">
                  <c:v>0</c:v>
                </c:pt>
                <c:pt idx="1">
                  <c:v>0</c:v>
                </c:pt>
                <c:pt idx="2">
                  <c:v>0</c:v>
                </c:pt>
                <c:pt idx="3">
                  <c:v>0</c:v>
                </c:pt>
                <c:pt idx="4">
                  <c:v>0</c:v>
                </c:pt>
                <c:pt idx="5">
                  <c:v>0</c:v>
                </c:pt>
                <c:pt idx="6">
                  <c:v>0</c:v>
                </c:pt>
                <c:pt idx="7">
                  <c:v>0</c:v>
                </c:pt>
                <c:pt idx="8">
                  <c:v>0</c:v>
                </c:pt>
                <c:pt idx="9">
                  <c:v>0</c:v>
                </c:pt>
                <c:pt idx="10">
                  <c:v>0</c:v>
                </c:pt>
                <c:pt idx="11">
                  <c:v>0</c:v>
                </c:pt>
                <c:pt idx="12">
                  <c:v>6809968</c:v>
                </c:pt>
                <c:pt idx="13">
                  <c:v>0</c:v>
                </c:pt>
                <c:pt idx="14">
                  <c:v>0</c:v>
                </c:pt>
                <c:pt idx="15">
                  <c:v>0</c:v>
                </c:pt>
                <c:pt idx="16">
                  <c:v>0</c:v>
                </c:pt>
                <c:pt idx="17">
                  <c:v>0</c:v>
                </c:pt>
                <c:pt idx="18">
                  <c:v>0</c:v>
                </c:pt>
                <c:pt idx="19">
                  <c:v>0</c:v>
                </c:pt>
                <c:pt idx="20">
                  <c:v>0</c:v>
                </c:pt>
                <c:pt idx="21">
                  <c:v>0</c:v>
                </c:pt>
                <c:pt idx="22">
                  <c:v>0</c:v>
                </c:pt>
                <c:pt idx="23">
                  <c:v>6788</c:v>
                </c:pt>
                <c:pt idx="24">
                  <c:v>0</c:v>
                </c:pt>
                <c:pt idx="25">
                  <c:v>0</c:v>
                </c:pt>
                <c:pt idx="26">
                  <c:v>0</c:v>
                </c:pt>
                <c:pt idx="27">
                  <c:v>0</c:v>
                </c:pt>
                <c:pt idx="28">
                  <c:v>0</c:v>
                </c:pt>
                <c:pt idx="29">
                  <c:v>0</c:v>
                </c:pt>
                <c:pt idx="30">
                  <c:v>0</c:v>
                </c:pt>
                <c:pt idx="31">
                  <c:v>0</c:v>
                </c:pt>
                <c:pt idx="32">
                  <c:v>0</c:v>
                </c:pt>
                <c:pt idx="33">
                  <c:v>0</c:v>
                </c:pt>
                <c:pt idx="34">
                  <c:v>0</c:v>
                </c:pt>
                <c:pt idx="35">
                  <c:v>12968</c:v>
                </c:pt>
                <c:pt idx="36">
                  <c:v>0</c:v>
                </c:pt>
                <c:pt idx="37">
                  <c:v>0</c:v>
                </c:pt>
                <c:pt idx="38">
                  <c:v>0</c:v>
                </c:pt>
                <c:pt idx="39">
                  <c:v>0</c:v>
                </c:pt>
                <c:pt idx="40">
                  <c:v>0</c:v>
                </c:pt>
                <c:pt idx="41">
                  <c:v>0</c:v>
                </c:pt>
                <c:pt idx="42">
                  <c:v>0</c:v>
                </c:pt>
                <c:pt idx="43">
                  <c:v>0</c:v>
                </c:pt>
                <c:pt idx="44">
                  <c:v>0</c:v>
                </c:pt>
                <c:pt idx="45">
                  <c:v>0</c:v>
                </c:pt>
                <c:pt idx="46">
                  <c:v>0</c:v>
                </c:pt>
                <c:pt idx="47">
                  <c:v>18723</c:v>
                </c:pt>
                <c:pt idx="48">
                  <c:v>0</c:v>
                </c:pt>
                <c:pt idx="49">
                  <c:v>0</c:v>
                </c:pt>
                <c:pt idx="50">
                  <c:v>0</c:v>
                </c:pt>
                <c:pt idx="51">
                  <c:v>0</c:v>
                </c:pt>
                <c:pt idx="52">
                  <c:v>0</c:v>
                </c:pt>
                <c:pt idx="53">
                  <c:v>0</c:v>
                </c:pt>
                <c:pt idx="54">
                  <c:v>0</c:v>
                </c:pt>
                <c:pt idx="55">
                  <c:v>0</c:v>
                </c:pt>
                <c:pt idx="56">
                  <c:v>0</c:v>
                </c:pt>
                <c:pt idx="57">
                  <c:v>0</c:v>
                </c:pt>
                <c:pt idx="58">
                  <c:v>0</c:v>
                </c:pt>
                <c:pt idx="59">
                  <c:v>19399</c:v>
                </c:pt>
                <c:pt idx="60">
                  <c:v>0</c:v>
                </c:pt>
                <c:pt idx="61">
                  <c:v>0</c:v>
                </c:pt>
                <c:pt idx="62">
                  <c:v>0</c:v>
                </c:pt>
                <c:pt idx="63">
                  <c:v>0</c:v>
                </c:pt>
                <c:pt idx="64">
                  <c:v>0</c:v>
                </c:pt>
                <c:pt idx="65">
                  <c:v>0</c:v>
                </c:pt>
                <c:pt idx="66">
                  <c:v>0</c:v>
                </c:pt>
                <c:pt idx="67">
                  <c:v>0</c:v>
                </c:pt>
                <c:pt idx="68">
                  <c:v>0</c:v>
                </c:pt>
                <c:pt idx="69">
                  <c:v>0</c:v>
                </c:pt>
                <c:pt idx="70">
                  <c:v>0</c:v>
                </c:pt>
                <c:pt idx="71">
                  <c:v>17170</c:v>
                </c:pt>
                <c:pt idx="72">
                  <c:v>0</c:v>
                </c:pt>
                <c:pt idx="73">
                  <c:v>0</c:v>
                </c:pt>
                <c:pt idx="74">
                  <c:v>0</c:v>
                </c:pt>
                <c:pt idx="75">
                  <c:v>0</c:v>
                </c:pt>
                <c:pt idx="76">
                  <c:v>0</c:v>
                </c:pt>
                <c:pt idx="77">
                  <c:v>0</c:v>
                </c:pt>
                <c:pt idx="78">
                  <c:v>0</c:v>
                </c:pt>
                <c:pt idx="79">
                  <c:v>0</c:v>
                </c:pt>
                <c:pt idx="80">
                  <c:v>0</c:v>
                </c:pt>
                <c:pt idx="81">
                  <c:v>0</c:v>
                </c:pt>
                <c:pt idx="82">
                  <c:v>0</c:v>
                </c:pt>
                <c:pt idx="83">
                  <c:v>10497</c:v>
                </c:pt>
                <c:pt idx="84">
                  <c:v>0</c:v>
                </c:pt>
                <c:pt idx="85">
                  <c:v>0</c:v>
                </c:pt>
                <c:pt idx="86">
                  <c:v>0</c:v>
                </c:pt>
                <c:pt idx="87">
                  <c:v>0</c:v>
                </c:pt>
                <c:pt idx="88">
                  <c:v>0</c:v>
                </c:pt>
                <c:pt idx="89">
                  <c:v>0</c:v>
                </c:pt>
                <c:pt idx="90">
                  <c:v>0</c:v>
                </c:pt>
                <c:pt idx="91">
                  <c:v>0</c:v>
                </c:pt>
                <c:pt idx="92">
                  <c:v>0</c:v>
                </c:pt>
                <c:pt idx="93">
                  <c:v>0</c:v>
                </c:pt>
                <c:pt idx="94">
                  <c:v>0</c:v>
                </c:pt>
                <c:pt idx="95">
                  <c:v>5220</c:v>
                </c:pt>
                <c:pt idx="96">
                  <c:v>0</c:v>
                </c:pt>
                <c:pt idx="97">
                  <c:v>0</c:v>
                </c:pt>
                <c:pt idx="98">
                  <c:v>0</c:v>
                </c:pt>
                <c:pt idx="99">
                  <c:v>0</c:v>
                </c:pt>
                <c:pt idx="100">
                  <c:v>0</c:v>
                </c:pt>
                <c:pt idx="101">
                  <c:v>0</c:v>
                </c:pt>
                <c:pt idx="102">
                  <c:v>0</c:v>
                </c:pt>
                <c:pt idx="103">
                  <c:v>0</c:v>
                </c:pt>
                <c:pt idx="104">
                  <c:v>0</c:v>
                </c:pt>
                <c:pt idx="105">
                  <c:v>0</c:v>
                </c:pt>
                <c:pt idx="106">
                  <c:v>0</c:v>
                </c:pt>
                <c:pt idx="107">
                  <c:v>1415</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255250</c:v>
                </c:pt>
                <c:pt idx="278">
                  <c:v>0</c:v>
                </c:pt>
                <c:pt idx="279">
                  <c:v>0</c:v>
                </c:pt>
                <c:pt idx="280">
                  <c:v>0</c:v>
                </c:pt>
                <c:pt idx="281">
                  <c:v>0</c:v>
                </c:pt>
                <c:pt idx="282">
                  <c:v>0</c:v>
                </c:pt>
                <c:pt idx="283">
                  <c:v>0</c:v>
                </c:pt>
                <c:pt idx="284">
                  <c:v>0</c:v>
                </c:pt>
                <c:pt idx="285">
                  <c:v>38</c:v>
                </c:pt>
                <c:pt idx="286">
                  <c:v>0</c:v>
                </c:pt>
                <c:pt idx="287">
                  <c:v>0</c:v>
                </c:pt>
                <c:pt idx="288">
                  <c:v>0</c:v>
                </c:pt>
                <c:pt idx="289">
                  <c:v>54038</c:v>
                </c:pt>
                <c:pt idx="290">
                  <c:v>0</c:v>
                </c:pt>
                <c:pt idx="291">
                  <c:v>0</c:v>
                </c:pt>
                <c:pt idx="292">
                  <c:v>0</c:v>
                </c:pt>
                <c:pt idx="293">
                  <c:v>0</c:v>
                </c:pt>
                <c:pt idx="294">
                  <c:v>0</c:v>
                </c:pt>
                <c:pt idx="295">
                  <c:v>0</c:v>
                </c:pt>
                <c:pt idx="296">
                  <c:v>0</c:v>
                </c:pt>
                <c:pt idx="297">
                  <c:v>7</c:v>
                </c:pt>
                <c:pt idx="298">
                  <c:v>0</c:v>
                </c:pt>
                <c:pt idx="299">
                  <c:v>0</c:v>
                </c:pt>
                <c:pt idx="300">
                  <c:v>0</c:v>
                </c:pt>
                <c:pt idx="301">
                  <c:v>311526</c:v>
                </c:pt>
                <c:pt idx="302">
                  <c:v>0</c:v>
                </c:pt>
                <c:pt idx="303">
                  <c:v>0</c:v>
                </c:pt>
                <c:pt idx="304">
                  <c:v>0</c:v>
                </c:pt>
                <c:pt idx="305">
                  <c:v>0</c:v>
                </c:pt>
                <c:pt idx="306">
                  <c:v>0</c:v>
                </c:pt>
                <c:pt idx="307">
                  <c:v>0</c:v>
                </c:pt>
                <c:pt idx="308">
                  <c:v>0</c:v>
                </c:pt>
                <c:pt idx="309">
                  <c:v>64</c:v>
                </c:pt>
                <c:pt idx="310">
                  <c:v>0</c:v>
                </c:pt>
                <c:pt idx="311">
                  <c:v>0</c:v>
                </c:pt>
                <c:pt idx="312">
                  <c:v>0</c:v>
                </c:pt>
                <c:pt idx="313">
                  <c:v>219332</c:v>
                </c:pt>
                <c:pt idx="314">
                  <c:v>0</c:v>
                </c:pt>
                <c:pt idx="315">
                  <c:v>0</c:v>
                </c:pt>
                <c:pt idx="316">
                  <c:v>0</c:v>
                </c:pt>
                <c:pt idx="317">
                  <c:v>0</c:v>
                </c:pt>
                <c:pt idx="318">
                  <c:v>0</c:v>
                </c:pt>
                <c:pt idx="319">
                  <c:v>0</c:v>
                </c:pt>
                <c:pt idx="320">
                  <c:v>0</c:v>
                </c:pt>
                <c:pt idx="321">
                  <c:v>35</c:v>
                </c:pt>
                <c:pt idx="322">
                  <c:v>0</c:v>
                </c:pt>
                <c:pt idx="323">
                  <c:v>0</c:v>
                </c:pt>
                <c:pt idx="324">
                  <c:v>0</c:v>
                </c:pt>
                <c:pt idx="325">
                  <c:v>112762</c:v>
                </c:pt>
                <c:pt idx="326">
                  <c:v>0</c:v>
                </c:pt>
                <c:pt idx="327">
                  <c:v>0</c:v>
                </c:pt>
                <c:pt idx="328">
                  <c:v>0</c:v>
                </c:pt>
                <c:pt idx="329">
                  <c:v>0</c:v>
                </c:pt>
                <c:pt idx="330">
                  <c:v>0</c:v>
                </c:pt>
                <c:pt idx="331">
                  <c:v>0</c:v>
                </c:pt>
                <c:pt idx="332">
                  <c:v>0</c:v>
                </c:pt>
                <c:pt idx="333">
                  <c:v>17</c:v>
                </c:pt>
                <c:pt idx="334">
                  <c:v>0</c:v>
                </c:pt>
                <c:pt idx="335">
                  <c:v>0</c:v>
                </c:pt>
                <c:pt idx="336">
                  <c:v>0</c:v>
                </c:pt>
                <c:pt idx="337">
                  <c:v>216854</c:v>
                </c:pt>
                <c:pt idx="338">
                  <c:v>0</c:v>
                </c:pt>
                <c:pt idx="339">
                  <c:v>0</c:v>
                </c:pt>
                <c:pt idx="340">
                  <c:v>0</c:v>
                </c:pt>
                <c:pt idx="341">
                  <c:v>0</c:v>
                </c:pt>
                <c:pt idx="342">
                  <c:v>0</c:v>
                </c:pt>
                <c:pt idx="343">
                  <c:v>0</c:v>
                </c:pt>
                <c:pt idx="344">
                  <c:v>0</c:v>
                </c:pt>
                <c:pt idx="345">
                  <c:v>48</c:v>
                </c:pt>
                <c:pt idx="346">
                  <c:v>0</c:v>
                </c:pt>
                <c:pt idx="347">
                  <c:v>0</c:v>
                </c:pt>
                <c:pt idx="348">
                  <c:v>0</c:v>
                </c:pt>
                <c:pt idx="349">
                  <c:v>113098</c:v>
                </c:pt>
                <c:pt idx="350">
                  <c:v>0</c:v>
                </c:pt>
                <c:pt idx="351">
                  <c:v>0</c:v>
                </c:pt>
                <c:pt idx="352">
                  <c:v>0</c:v>
                </c:pt>
                <c:pt idx="353">
                  <c:v>0</c:v>
                </c:pt>
                <c:pt idx="354">
                  <c:v>0</c:v>
                </c:pt>
                <c:pt idx="355">
                  <c:v>0</c:v>
                </c:pt>
                <c:pt idx="356">
                  <c:v>0</c:v>
                </c:pt>
                <c:pt idx="357">
                  <c:v>18</c:v>
                </c:pt>
                <c:pt idx="358">
                  <c:v>0</c:v>
                </c:pt>
                <c:pt idx="359">
                  <c:v>0</c:v>
                </c:pt>
                <c:pt idx="360">
                  <c:v>0</c:v>
                </c:pt>
                <c:pt idx="361">
                  <c:v>163516</c:v>
                </c:pt>
                <c:pt idx="362">
                  <c:v>0</c:v>
                </c:pt>
                <c:pt idx="363">
                  <c:v>0</c:v>
                </c:pt>
                <c:pt idx="364">
                  <c:v>0</c:v>
                </c:pt>
                <c:pt idx="365">
                  <c:v>0</c:v>
                </c:pt>
                <c:pt idx="366">
                  <c:v>0</c:v>
                </c:pt>
                <c:pt idx="367">
                  <c:v>0</c:v>
                </c:pt>
                <c:pt idx="368">
                  <c:v>0</c:v>
                </c:pt>
                <c:pt idx="369">
                  <c:v>90</c:v>
                </c:pt>
                <c:pt idx="370">
                  <c:v>0</c:v>
                </c:pt>
                <c:pt idx="371">
                  <c:v>0</c:v>
                </c:pt>
                <c:pt idx="372">
                  <c:v>0</c:v>
                </c:pt>
                <c:pt idx="373">
                  <c:v>84799</c:v>
                </c:pt>
                <c:pt idx="374">
                  <c:v>0</c:v>
                </c:pt>
                <c:pt idx="375">
                  <c:v>0</c:v>
                </c:pt>
                <c:pt idx="376">
                  <c:v>0</c:v>
                </c:pt>
                <c:pt idx="377">
                  <c:v>0</c:v>
                </c:pt>
                <c:pt idx="378">
                  <c:v>0</c:v>
                </c:pt>
                <c:pt idx="379">
                  <c:v>0</c:v>
                </c:pt>
                <c:pt idx="380">
                  <c:v>0</c:v>
                </c:pt>
                <c:pt idx="381">
                  <c:v>12</c:v>
                </c:pt>
                <c:pt idx="382">
                  <c:v>0</c:v>
                </c:pt>
                <c:pt idx="383">
                  <c:v>0</c:v>
                </c:pt>
                <c:pt idx="384">
                  <c:v>0</c:v>
                </c:pt>
                <c:pt idx="385">
                  <c:v>108601</c:v>
                </c:pt>
                <c:pt idx="386">
                  <c:v>0</c:v>
                </c:pt>
                <c:pt idx="387">
                  <c:v>0</c:v>
                </c:pt>
                <c:pt idx="388">
                  <c:v>0</c:v>
                </c:pt>
                <c:pt idx="389">
                  <c:v>0</c:v>
                </c:pt>
                <c:pt idx="390">
                  <c:v>0</c:v>
                </c:pt>
                <c:pt idx="391">
                  <c:v>0</c:v>
                </c:pt>
                <c:pt idx="392">
                  <c:v>0</c:v>
                </c:pt>
                <c:pt idx="393">
                  <c:v>73</c:v>
                </c:pt>
                <c:pt idx="394">
                  <c:v>0</c:v>
                </c:pt>
                <c:pt idx="395">
                  <c:v>0</c:v>
                </c:pt>
                <c:pt idx="396">
                  <c:v>0</c:v>
                </c:pt>
                <c:pt idx="397">
                  <c:v>27948</c:v>
                </c:pt>
                <c:pt idx="398">
                  <c:v>0</c:v>
                </c:pt>
                <c:pt idx="399">
                  <c:v>0</c:v>
                </c:pt>
              </c:numCache>
            </c:numRef>
          </c:val>
          <c:smooth val="0"/>
        </c:ser>
        <c:dLbls>
          <c:showLegendKey val="0"/>
          <c:showVal val="0"/>
          <c:showCatName val="0"/>
          <c:showSerName val="0"/>
          <c:showPercent val="0"/>
          <c:showBubbleSize val="0"/>
        </c:dLbls>
        <c:marker val="1"/>
        <c:smooth val="0"/>
        <c:axId val="77331840"/>
        <c:axId val="78451840"/>
      </c:lineChart>
      <c:catAx>
        <c:axId val="77331840"/>
        <c:scaling>
          <c:orientation val="minMax"/>
        </c:scaling>
        <c:delete val="1"/>
        <c:axPos val="b"/>
        <c:majorTickMark val="out"/>
        <c:minorTickMark val="none"/>
        <c:tickLblPos val="none"/>
        <c:crossAx val="78451840"/>
        <c:crosses val="autoZero"/>
        <c:auto val="1"/>
        <c:lblAlgn val="ctr"/>
        <c:lblOffset val="100"/>
        <c:noMultiLvlLbl val="0"/>
      </c:catAx>
      <c:valAx>
        <c:axId val="78451840"/>
        <c:scaling>
          <c:orientation val="minMax"/>
          <c:max val="2000000"/>
        </c:scaling>
        <c:delete val="0"/>
        <c:axPos val="l"/>
        <c:majorGridlines/>
        <c:numFmt formatCode="0.E+00" sourceLinked="0"/>
        <c:majorTickMark val="out"/>
        <c:minorTickMark val="none"/>
        <c:tickLblPos val="nextTo"/>
        <c:txPr>
          <a:bodyPr/>
          <a:lstStyle/>
          <a:p>
            <a:pPr>
              <a:defRPr sz="1200"/>
            </a:pPr>
            <a:endParaRPr lang="en-US"/>
          </a:p>
        </c:txPr>
        <c:crossAx val="77331840"/>
        <c:crosses val="autoZero"/>
        <c:crossBetween val="between"/>
        <c:majorUnit val="1000000"/>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3031710" cy="464186"/>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defTabSz="913833">
              <a:defRPr sz="1200" b="0">
                <a:latin typeface="굴림" pitchFamily="50" charset="-127"/>
              </a:defRPr>
            </a:lvl1pPr>
          </a:lstStyle>
          <a:p>
            <a:endParaRPr lang="en-US" altLang="ko-KR"/>
          </a:p>
        </p:txBody>
      </p:sp>
      <p:sp>
        <p:nvSpPr>
          <p:cNvPr id="25603" name="Rectangle 3"/>
          <p:cNvSpPr>
            <a:spLocks noGrp="1" noChangeArrowheads="1"/>
          </p:cNvSpPr>
          <p:nvPr>
            <p:ph type="dt" sz="quarter" idx="1"/>
          </p:nvPr>
        </p:nvSpPr>
        <p:spPr bwMode="auto">
          <a:xfrm>
            <a:off x="3964424" y="0"/>
            <a:ext cx="3031710" cy="464186"/>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defTabSz="913833">
              <a:defRPr sz="1200" b="0">
                <a:latin typeface="굴림" pitchFamily="50" charset="-127"/>
              </a:defRPr>
            </a:lvl1pPr>
          </a:lstStyle>
          <a:p>
            <a:endParaRPr lang="en-US" altLang="ko-KR"/>
          </a:p>
        </p:txBody>
      </p:sp>
      <p:sp>
        <p:nvSpPr>
          <p:cNvPr id="25604" name="Rectangle 4"/>
          <p:cNvSpPr>
            <a:spLocks noGrp="1" noChangeArrowheads="1"/>
          </p:cNvSpPr>
          <p:nvPr>
            <p:ph type="ftr" sz="quarter" idx="2"/>
          </p:nvPr>
        </p:nvSpPr>
        <p:spPr bwMode="auto">
          <a:xfrm>
            <a:off x="1" y="8817952"/>
            <a:ext cx="3031710" cy="464186"/>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defTabSz="913833">
              <a:defRPr sz="1200" b="0">
                <a:latin typeface="굴림" pitchFamily="50" charset="-127"/>
              </a:defRPr>
            </a:lvl1pPr>
          </a:lstStyle>
          <a:p>
            <a:endParaRPr lang="en-US" altLang="ko-KR"/>
          </a:p>
        </p:txBody>
      </p:sp>
      <p:sp>
        <p:nvSpPr>
          <p:cNvPr id="25605" name="Rectangle 5"/>
          <p:cNvSpPr>
            <a:spLocks noGrp="1" noChangeArrowheads="1"/>
          </p:cNvSpPr>
          <p:nvPr>
            <p:ph type="sldNum" sz="quarter" idx="3"/>
          </p:nvPr>
        </p:nvSpPr>
        <p:spPr bwMode="auto">
          <a:xfrm>
            <a:off x="3964424" y="8817952"/>
            <a:ext cx="3031710" cy="464186"/>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lgn="r" defTabSz="913833">
              <a:defRPr sz="1200" b="0">
                <a:latin typeface="굴림" pitchFamily="50" charset="-127"/>
              </a:defRPr>
            </a:lvl1pPr>
          </a:lstStyle>
          <a:p>
            <a:fld id="{B75E4CE5-024D-4711-AACB-CDACC8EDF680}" type="slidenum">
              <a:rPr lang="en-US" altLang="ko-KR"/>
              <a:pPr/>
              <a:t>‹#›</a:t>
            </a:fld>
            <a:endParaRPr lang="en-US" altLang="ko-KR"/>
          </a:p>
        </p:txBody>
      </p:sp>
    </p:spTree>
    <p:extLst>
      <p:ext uri="{BB962C8B-B14F-4D97-AF65-F5344CB8AC3E}">
        <p14:creationId xmlns:p14="http://schemas.microsoft.com/office/powerpoint/2010/main" val="2644987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1" y="0"/>
            <a:ext cx="3031710" cy="464186"/>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defTabSz="913833">
              <a:defRPr sz="1200" b="0">
                <a:latin typeface="굴림" pitchFamily="50" charset="-127"/>
              </a:defRPr>
            </a:lvl1pPr>
          </a:lstStyle>
          <a:p>
            <a:endParaRPr lang="en-US"/>
          </a:p>
        </p:txBody>
      </p:sp>
      <p:sp>
        <p:nvSpPr>
          <p:cNvPr id="199683" name="Rectangle 3"/>
          <p:cNvSpPr>
            <a:spLocks noGrp="1" noChangeArrowheads="1"/>
          </p:cNvSpPr>
          <p:nvPr>
            <p:ph type="dt" idx="1"/>
          </p:nvPr>
        </p:nvSpPr>
        <p:spPr bwMode="auto">
          <a:xfrm>
            <a:off x="3964424" y="0"/>
            <a:ext cx="3031710" cy="464186"/>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defTabSz="913833">
              <a:defRPr sz="1200" b="0">
                <a:latin typeface="굴림" pitchFamily="50" charset="-127"/>
              </a:defRPr>
            </a:lvl1pPr>
          </a:lstStyle>
          <a:p>
            <a:endParaRPr lang="en-US"/>
          </a:p>
        </p:txBody>
      </p:sp>
      <p:sp>
        <p:nvSpPr>
          <p:cNvPr id="19968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p:spPr>
      </p:sp>
      <p:sp>
        <p:nvSpPr>
          <p:cNvPr id="199685" name="Rectangle 5"/>
          <p:cNvSpPr>
            <a:spLocks noGrp="1" noChangeArrowheads="1"/>
          </p:cNvSpPr>
          <p:nvPr>
            <p:ph type="body" sz="quarter" idx="3"/>
          </p:nvPr>
        </p:nvSpPr>
        <p:spPr bwMode="auto">
          <a:xfrm>
            <a:off x="700711" y="4410539"/>
            <a:ext cx="5596279" cy="4176102"/>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p>
            <a:pPr lvl="0"/>
            <a:r>
              <a:rPr lang="en-US" smtClean="0"/>
              <a:t>마스터 텍스트 스타일을 편집합니다</a:t>
            </a:r>
          </a:p>
          <a:p>
            <a:pPr lvl="1"/>
            <a:r>
              <a:rPr lang="en-US" smtClean="0"/>
              <a:t>둘째 수준</a:t>
            </a:r>
          </a:p>
          <a:p>
            <a:pPr lvl="2"/>
            <a:r>
              <a:rPr lang="en-US" smtClean="0"/>
              <a:t>셋째 수준</a:t>
            </a:r>
          </a:p>
          <a:p>
            <a:pPr lvl="3"/>
            <a:r>
              <a:rPr lang="en-US" smtClean="0"/>
              <a:t>넷째 수준</a:t>
            </a:r>
          </a:p>
          <a:p>
            <a:pPr lvl="4"/>
            <a:r>
              <a:rPr lang="en-US" smtClean="0"/>
              <a:t>다섯째 수준</a:t>
            </a:r>
          </a:p>
        </p:txBody>
      </p:sp>
      <p:sp>
        <p:nvSpPr>
          <p:cNvPr id="199686" name="Rectangle 6"/>
          <p:cNvSpPr>
            <a:spLocks noGrp="1" noChangeArrowheads="1"/>
          </p:cNvSpPr>
          <p:nvPr>
            <p:ph type="ftr" sz="quarter" idx="4"/>
          </p:nvPr>
        </p:nvSpPr>
        <p:spPr bwMode="auto">
          <a:xfrm>
            <a:off x="1" y="8817952"/>
            <a:ext cx="3031710" cy="464186"/>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defTabSz="913833">
              <a:defRPr sz="1200" b="0">
                <a:latin typeface="굴림" pitchFamily="50" charset="-127"/>
              </a:defRPr>
            </a:lvl1pPr>
          </a:lstStyle>
          <a:p>
            <a:endParaRPr lang="en-US"/>
          </a:p>
        </p:txBody>
      </p:sp>
      <p:sp>
        <p:nvSpPr>
          <p:cNvPr id="199687" name="Rectangle 7"/>
          <p:cNvSpPr>
            <a:spLocks noGrp="1" noChangeArrowheads="1"/>
          </p:cNvSpPr>
          <p:nvPr>
            <p:ph type="sldNum" sz="quarter" idx="5"/>
          </p:nvPr>
        </p:nvSpPr>
        <p:spPr bwMode="auto">
          <a:xfrm>
            <a:off x="3964424" y="8817952"/>
            <a:ext cx="3031710" cy="464186"/>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lgn="r" defTabSz="913833">
              <a:defRPr sz="1200" b="0">
                <a:latin typeface="굴림" pitchFamily="50" charset="-127"/>
              </a:defRPr>
            </a:lvl1pPr>
          </a:lstStyle>
          <a:p>
            <a:fld id="{B72D4F42-D943-47D7-AC29-FF8A7E60A4F3}" type="slidenum">
              <a:rPr lang="en-US"/>
              <a:pPr/>
              <a:t>‹#›</a:t>
            </a:fld>
            <a:endParaRPr lang="en-US"/>
          </a:p>
        </p:txBody>
      </p:sp>
    </p:spTree>
    <p:extLst>
      <p:ext uri="{BB962C8B-B14F-4D97-AF65-F5344CB8AC3E}">
        <p14:creationId xmlns:p14="http://schemas.microsoft.com/office/powerpoint/2010/main" val="45767495"/>
      </p:ext>
    </p:extLst>
  </p:cSld>
  <p:clrMap bg1="lt1" tx1="dk1" bg2="lt2" tx2="dk2" accent1="accent1" accent2="accent2" accent3="accent3" accent4="accent4" accent5="accent5" accent6="accent6" hlink="hlink" folHlink="folHlink"/>
  <p:notesStyle>
    <a:lvl1pPr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219C2-8AE1-46A1-9A80-EED558443A05}" type="slidenum">
              <a:rPr lang="en-US"/>
              <a:pPr/>
              <a:t>1</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pPr marL="228600" indent="-228600">
              <a:buAutoNum type="arabicPeriod"/>
            </a:pPr>
            <a:r>
              <a:rPr lang="en-US" dirty="0" err="1" smtClean="0"/>
              <a:t>Hyunjin</a:t>
            </a:r>
            <a:r>
              <a:rPr lang="en-US" dirty="0" smtClean="0"/>
              <a:t> Lee from Univ. of Pittsburgh</a:t>
            </a:r>
          </a:p>
          <a:p>
            <a:pPr marL="228600" indent="-228600">
              <a:buAutoNum type="arabicPeriod"/>
            </a:pPr>
            <a:endParaRPr lang="en-US" dirty="0" smtClean="0"/>
          </a:p>
          <a:p>
            <a:pPr marL="228600" indent="-228600">
              <a:buAutoNum type="arabicPeriod"/>
            </a:pPr>
            <a:r>
              <a:rPr lang="en-US" dirty="0" err="1" smtClean="0"/>
              <a:t>CloudCache</a:t>
            </a:r>
            <a:r>
              <a:rPr lang="en-US" dirty="0" smtClean="0"/>
              <a:t>:</a:t>
            </a:r>
            <a:r>
              <a:rPr lang="en-US" baseline="0" dirty="0" smtClean="0"/>
              <a:t> expanding and shrinking private caches</a:t>
            </a:r>
          </a:p>
          <a:p>
            <a:pPr marL="228600" indent="-228600">
              <a:buAutoNum type="arabicPeriod"/>
            </a:pPr>
            <a:endParaRPr lang="en-US" baseline="0" dirty="0" smtClean="0"/>
          </a:p>
          <a:p>
            <a:pPr marL="228600" indent="-228600">
              <a:buAutoNum type="arabicPeriod"/>
            </a:pPr>
            <a:r>
              <a:rPr lang="en-US" baseline="0" dirty="0" smtClean="0"/>
              <a:t>Work was done with Dr. </a:t>
            </a:r>
            <a:r>
              <a:rPr lang="en-US" baseline="0" dirty="0" err="1" smtClean="0"/>
              <a:t>Sangyeun</a:t>
            </a:r>
            <a:r>
              <a:rPr lang="en-US" baseline="0" dirty="0" smtClean="0"/>
              <a:t> Cho and Dr. Bruce Childers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Cloud formation part.</a:t>
            </a:r>
          </a:p>
          <a:p>
            <a:endParaRPr lang="en-US" dirty="0" smtClean="0"/>
          </a:p>
          <a:p>
            <a:r>
              <a:rPr lang="en-US" dirty="0" smtClean="0"/>
              <a:t>Cloud is formed with four</a:t>
            </a:r>
            <a:r>
              <a:rPr lang="en-US" baseline="0" dirty="0" smtClean="0"/>
              <a:t> steps.</a:t>
            </a:r>
          </a:p>
          <a:p>
            <a:endParaRPr lang="en-US" baseline="0" dirty="0" smtClean="0"/>
          </a:p>
          <a:p>
            <a:pPr marL="228600" indent="-228600">
              <a:buAutoNum type="arabicPeriod"/>
            </a:pPr>
            <a:r>
              <a:rPr lang="en-US" baseline="0" dirty="0" smtClean="0"/>
              <a:t>First, each thread’s capacity demand is monitored.</a:t>
            </a:r>
          </a:p>
          <a:p>
            <a:pPr marL="228600" indent="-228600">
              <a:buAutoNum type="arabicPeriod"/>
            </a:pPr>
            <a:r>
              <a:rPr lang="en-US" baseline="0" dirty="0" smtClean="0"/>
              <a:t>Second, based on monitored data, cache capacity is partitioned to threads,</a:t>
            </a:r>
          </a:p>
          <a:p>
            <a:pPr marL="228600" indent="-228600">
              <a:buAutoNum type="arabicPeriod"/>
            </a:pPr>
            <a:r>
              <a:rPr lang="en-US" baseline="0" dirty="0" smtClean="0"/>
              <a:t>Third, once capacity is allocated to the threads, L2 banks and tokens are allocated to minimize access latency. Token is the allocated capacity for the thread in each L2 bank.</a:t>
            </a:r>
          </a:p>
          <a:p>
            <a:pPr marL="228600" indent="-228600">
              <a:buAutoNum type="arabicPeriod"/>
            </a:pPr>
            <a:r>
              <a:rPr lang="en-US" baseline="0" dirty="0" smtClean="0"/>
              <a:t>Last, Cache chain links are made with Bank and token data.</a:t>
            </a:r>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10</a:t>
            </a:fld>
            <a:endParaRPr lang="en-US"/>
          </a:p>
        </p:txBody>
      </p:sp>
    </p:spTree>
    <p:extLst>
      <p:ext uri="{BB962C8B-B14F-4D97-AF65-F5344CB8AC3E}">
        <p14:creationId xmlns:p14="http://schemas.microsoft.com/office/powerpoint/2010/main" val="811381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look</a:t>
            </a:r>
            <a:r>
              <a:rPr lang="en-US" baseline="0" dirty="0" smtClean="0"/>
              <a:t> at monitoring step.</a:t>
            </a:r>
          </a:p>
          <a:p>
            <a:endParaRPr lang="en-US" baseline="0" dirty="0" smtClean="0"/>
          </a:p>
          <a:p>
            <a:r>
              <a:rPr lang="en-US" baseline="0" dirty="0" err="1" smtClean="0"/>
              <a:t>CloudCache</a:t>
            </a:r>
            <a:r>
              <a:rPr lang="en-US" baseline="0" dirty="0" smtClean="0"/>
              <a:t> has GCA, global capacity allocator. </a:t>
            </a:r>
          </a:p>
          <a:p>
            <a:r>
              <a:rPr lang="en-US" baseline="0" dirty="0" smtClean="0"/>
              <a:t>Each core sends it’s cache hit counts at every 100M cycle. </a:t>
            </a:r>
          </a:p>
          <a:p>
            <a:r>
              <a:rPr lang="en-US" baseline="0" dirty="0" smtClean="0"/>
              <a:t>Then, GCA determines the each thread’s capacity allocation and transmits allocation information to each core.</a:t>
            </a:r>
          </a:p>
          <a:p>
            <a:endParaRPr lang="en-US" baseline="0" dirty="0" smtClean="0"/>
          </a:p>
          <a:p>
            <a:r>
              <a:rPr lang="en-US" baseline="0" dirty="0" smtClean="0"/>
              <a:t>Hit counts has the information how many hits are occurred in each way.</a:t>
            </a:r>
          </a:p>
          <a:p>
            <a:r>
              <a:rPr lang="en-US" baseline="0" dirty="0" smtClean="0"/>
              <a:t>These counters include the allocated capacity and the monitoring capacity.</a:t>
            </a:r>
          </a:p>
          <a:p>
            <a:r>
              <a:rPr lang="en-US" baseline="0" dirty="0" err="1" smtClean="0"/>
              <a:t>CloudCache</a:t>
            </a:r>
            <a:r>
              <a:rPr lang="en-US" baseline="0" dirty="0" smtClean="0"/>
              <a:t> has 32 ways monitoring tags to estimate additional benefit with more capacity.</a:t>
            </a:r>
          </a:p>
          <a:p>
            <a:endParaRPr lang="en-US" baseline="0" dirty="0" smtClean="0"/>
          </a:p>
          <a:p>
            <a:r>
              <a:rPr lang="en-US" baseline="0" dirty="0" smtClean="0"/>
              <a:t>With these information, GCA determines each thread’s partitioning. </a:t>
            </a:r>
          </a:p>
          <a:p>
            <a:r>
              <a:rPr lang="en-US" baseline="0" dirty="0" smtClean="0"/>
              <a:t>It considers Cache Utility and </a:t>
            </a:r>
            <a:r>
              <a:rPr lang="en-US" baseline="0" dirty="0" err="1" smtClean="0"/>
              <a:t>Qualltiy</a:t>
            </a:r>
            <a:r>
              <a:rPr lang="en-US" baseline="0" dirty="0" smtClean="0"/>
              <a:t> of Service. </a:t>
            </a:r>
          </a:p>
        </p:txBody>
      </p:sp>
      <p:sp>
        <p:nvSpPr>
          <p:cNvPr id="4" name="Slide Number Placeholder 3"/>
          <p:cNvSpPr>
            <a:spLocks noGrp="1"/>
          </p:cNvSpPr>
          <p:nvPr>
            <p:ph type="sldNum" sz="quarter" idx="10"/>
          </p:nvPr>
        </p:nvSpPr>
        <p:spPr/>
        <p:txBody>
          <a:bodyPr/>
          <a:lstStyle/>
          <a:p>
            <a:fld id="{B72D4F42-D943-47D7-AC29-FF8A7E60A4F3}" type="slidenum">
              <a:rPr lang="en-US" smtClean="0"/>
              <a:pPr/>
              <a:t>11</a:t>
            </a:fld>
            <a:endParaRPr lang="en-US"/>
          </a:p>
        </p:txBody>
      </p:sp>
    </p:spTree>
    <p:extLst>
      <p:ext uri="{BB962C8B-B14F-4D97-AF65-F5344CB8AC3E}">
        <p14:creationId xmlns:p14="http://schemas.microsoft.com/office/powerpoint/2010/main" val="415639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how</a:t>
            </a:r>
            <a:r>
              <a:rPr lang="en-US" baseline="0" dirty="0" smtClean="0"/>
              <a:t> partitioning is performed in detail.</a:t>
            </a:r>
          </a:p>
          <a:p>
            <a:endParaRPr lang="en-US" baseline="0" dirty="0" smtClean="0"/>
          </a:p>
          <a:p>
            <a:r>
              <a:rPr lang="en-US" baseline="0" dirty="0" smtClean="0"/>
              <a:t>GCA has the information of hit counts from allocated capacity and monitoring capacity.</a:t>
            </a:r>
          </a:p>
          <a:p>
            <a:r>
              <a:rPr lang="en-US" baseline="0" dirty="0" smtClean="0"/>
              <a:t>Right figure shows the miss counts with cache capacity. X-axis shows the capacity, and Y-axis shows the miss counts.</a:t>
            </a:r>
          </a:p>
          <a:p>
            <a:r>
              <a:rPr lang="en-US" baseline="0" dirty="0" smtClean="0"/>
              <a:t>With the hit counts information, GCA determines how much capacity should be allocated to each thread to minimize overall miss counts.</a:t>
            </a:r>
          </a:p>
        </p:txBody>
      </p:sp>
      <p:sp>
        <p:nvSpPr>
          <p:cNvPr id="4" name="Slide Number Placeholder 3"/>
          <p:cNvSpPr>
            <a:spLocks noGrp="1"/>
          </p:cNvSpPr>
          <p:nvPr>
            <p:ph type="sldNum" sz="quarter" idx="10"/>
          </p:nvPr>
        </p:nvSpPr>
        <p:spPr/>
        <p:txBody>
          <a:bodyPr/>
          <a:lstStyle/>
          <a:p>
            <a:fld id="{B72D4F42-D943-47D7-AC29-FF8A7E60A4F3}" type="slidenum">
              <a:rPr lang="en-US" smtClean="0"/>
              <a:pPr/>
              <a:t>12</a:t>
            </a:fld>
            <a:endParaRPr lang="en-US"/>
          </a:p>
        </p:txBody>
      </p:sp>
    </p:spTree>
    <p:extLst>
      <p:ext uri="{BB962C8B-B14F-4D97-AF65-F5344CB8AC3E}">
        <p14:creationId xmlns:p14="http://schemas.microsoft.com/office/powerpoint/2010/main" val="3113709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cache capacity for each thread is determined, </a:t>
            </a:r>
          </a:p>
          <a:p>
            <a:r>
              <a:rPr lang="en-US" dirty="0" smtClean="0"/>
              <a:t>Cache banks and token</a:t>
            </a:r>
            <a:r>
              <a:rPr lang="en-US" baseline="0" dirty="0" smtClean="0"/>
              <a:t> </a:t>
            </a:r>
            <a:r>
              <a:rPr lang="en-US" dirty="0" smtClean="0"/>
              <a:t>should be chosen</a:t>
            </a:r>
            <a:r>
              <a:rPr lang="en-US" baseline="0" dirty="0" smtClean="0"/>
              <a:t> for each thread.</a:t>
            </a:r>
          </a:p>
          <a:p>
            <a:endParaRPr lang="en-US" baseline="0" dirty="0" smtClean="0"/>
          </a:p>
          <a:p>
            <a:r>
              <a:rPr lang="en-US" baseline="0" dirty="0" smtClean="0"/>
              <a:t>We propose simple three step greedy algorithm.</a:t>
            </a:r>
          </a:p>
          <a:p>
            <a:r>
              <a:rPr lang="en-US" baseline="0" dirty="0" smtClean="0"/>
              <a:t>First, Local l2 cache should be used first, because it provides the fastest access latency.</a:t>
            </a:r>
          </a:p>
          <a:p>
            <a:r>
              <a:rPr lang="en-US" baseline="0" dirty="0" smtClean="0"/>
              <a:t>Second, available cache banks should be </a:t>
            </a:r>
            <a:r>
              <a:rPr lang="en-US" baseline="0" dirty="0" err="1" smtClean="0"/>
              <a:t>alloated</a:t>
            </a:r>
            <a:r>
              <a:rPr lang="en-US" baseline="0" dirty="0" smtClean="0"/>
              <a:t> to the thread with larger capacity demands first, because that threads might have much more benefit from the additional cache capacity</a:t>
            </a:r>
          </a:p>
          <a:p>
            <a:r>
              <a:rPr lang="en-US" baseline="0" dirty="0" smtClean="0"/>
              <a:t>Third, one thread is determined, closer L2 banks in terms of hop-count should be chosen.</a:t>
            </a:r>
          </a:p>
          <a:p>
            <a:endParaRPr lang="en-US" baseline="0" dirty="0" smtClean="0"/>
          </a:p>
          <a:p>
            <a:r>
              <a:rPr lang="en-US" baseline="0" dirty="0" smtClean="0"/>
              <a:t>Let me explain with an example.</a:t>
            </a:r>
          </a:p>
          <a:p>
            <a:endParaRPr lang="en-US" baseline="0" dirty="0" smtClean="0"/>
          </a:p>
          <a:p>
            <a:r>
              <a:rPr lang="en-US" baseline="0" dirty="0" smtClean="0"/>
              <a:t>In this example, we have two active threads, allocated to core 0 and 1</a:t>
            </a:r>
          </a:p>
          <a:p>
            <a:r>
              <a:rPr lang="en-US" baseline="0" dirty="0" smtClean="0"/>
              <a:t>There are four available L2 banks, 0,1,2, and 3.</a:t>
            </a:r>
          </a:p>
          <a:p>
            <a:r>
              <a:rPr lang="en-US" baseline="0" dirty="0" smtClean="0"/>
              <a:t>The capacity demands for thread 0 and 1 are 2.75 and 1.25, respectively.</a:t>
            </a:r>
          </a:p>
          <a:p>
            <a:endParaRPr lang="en-US" baseline="0" dirty="0" smtClean="0"/>
          </a:p>
          <a:p>
            <a:r>
              <a:rPr lang="en-US" baseline="0" dirty="0" smtClean="0"/>
              <a:t>Step …….</a:t>
            </a:r>
          </a:p>
          <a:p>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13</a:t>
            </a:fld>
            <a:endParaRPr lang="en-US"/>
          </a:p>
        </p:txBody>
      </p:sp>
    </p:spTree>
    <p:extLst>
      <p:ext uri="{BB962C8B-B14F-4D97-AF65-F5344CB8AC3E}">
        <p14:creationId xmlns:p14="http://schemas.microsoft.com/office/powerpoint/2010/main" val="246985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last step to form a Cloud is to build a cache chain link.</a:t>
            </a:r>
          </a:p>
          <a:p>
            <a:r>
              <a:rPr lang="en-US" baseline="0" dirty="0" smtClean="0"/>
              <a:t>Once each thread has cache banks as well as token counts, the those banks are used to build a virtual L2 cache for the thread.</a:t>
            </a:r>
          </a:p>
          <a:p>
            <a:pPr marL="0" marR="0" indent="0" algn="l" defTabSz="914400" rtl="0" eaLnBrk="1" fontAlgn="base" latinLnBrk="1" hangingPunct="1">
              <a:lnSpc>
                <a:spcPct val="100000"/>
              </a:lnSpc>
              <a:spcBef>
                <a:spcPct val="30000"/>
              </a:spcBef>
              <a:spcAft>
                <a:spcPct val="0"/>
              </a:spcAft>
              <a:buClrTx/>
              <a:buSzTx/>
              <a:buFontTx/>
              <a:buNone/>
              <a:tabLst/>
              <a:defRPr/>
            </a:pPr>
            <a:r>
              <a:rPr lang="en-US" baseline="0" dirty="0" smtClean="0"/>
              <a:t>Each L2 bank has pointers to the next chain linked L2 bank.</a:t>
            </a:r>
          </a:p>
          <a:p>
            <a:endParaRPr lang="en-US" baseline="0" dirty="0" smtClean="0"/>
          </a:p>
          <a:p>
            <a:r>
              <a:rPr lang="en-US" baseline="0" dirty="0" smtClean="0"/>
              <a:t>The fastest bank, banks 0 is used for the most recently used data, and the slowest bank is used for the least recently used data.</a:t>
            </a:r>
          </a:p>
          <a:p>
            <a:r>
              <a:rPr lang="en-US" baseline="0" dirty="0" smtClean="0"/>
              <a:t>Thus this virtual L2 cache minimize overall access latency.</a:t>
            </a:r>
          </a:p>
          <a:p>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14</a:t>
            </a:fld>
            <a:endParaRPr lang="en-US"/>
          </a:p>
        </p:txBody>
      </p:sp>
    </p:spTree>
    <p:extLst>
      <p:ext uri="{BB962C8B-B14F-4D97-AF65-F5344CB8AC3E}">
        <p14:creationId xmlns:p14="http://schemas.microsoft.com/office/powerpoint/2010/main" val="2960597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t>
            </a:r>
            <a:r>
              <a:rPr lang="en-US" dirty="0" err="1" smtClean="0"/>
              <a:t>ClouldCache</a:t>
            </a:r>
            <a:r>
              <a:rPr lang="en-US" baseline="0" dirty="0" smtClean="0"/>
              <a:t> builds a Cloud, which is partitioned cache capacity to the thread, with two techniques, Global capacity partitioning and distance aware cache chain links.</a:t>
            </a:r>
          </a:p>
          <a:p>
            <a:endParaRPr lang="en-US" baseline="0" dirty="0" smtClean="0"/>
          </a:p>
          <a:p>
            <a:r>
              <a:rPr lang="en-US" baseline="0" dirty="0" smtClean="0"/>
              <a:t>Once Clouds are built, limited target broadcast boost performance with skipping directory lookup for most accesses.</a:t>
            </a:r>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15</a:t>
            </a:fld>
            <a:endParaRPr lang="en-US"/>
          </a:p>
        </p:txBody>
      </p:sp>
    </p:spTree>
    <p:extLst>
      <p:ext uri="{BB962C8B-B14F-4D97-AF65-F5344CB8AC3E}">
        <p14:creationId xmlns:p14="http://schemas.microsoft.com/office/powerpoint/2010/main" val="4273217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t>
            </a:r>
            <a:r>
              <a:rPr lang="en-US" dirty="0" err="1" smtClean="0"/>
              <a:t>ClouldCache</a:t>
            </a:r>
            <a:r>
              <a:rPr lang="en-US" baseline="0" dirty="0" smtClean="0"/>
              <a:t> builds a Cloud, which is partitioned cache capacity to the thread, with two techniques, Global capacity partitioning and distance aware cache chain links.</a:t>
            </a:r>
          </a:p>
          <a:p>
            <a:endParaRPr lang="en-US" baseline="0" dirty="0" smtClean="0"/>
          </a:p>
          <a:p>
            <a:r>
              <a:rPr lang="en-US" baseline="0" dirty="0" smtClean="0"/>
              <a:t>Once Clouds are built, limited target broadcast boost performance with skipping directory lookup for most accesses.</a:t>
            </a:r>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16</a:t>
            </a:fld>
            <a:endParaRPr lang="en-US"/>
          </a:p>
        </p:txBody>
      </p:sp>
    </p:spTree>
    <p:extLst>
      <p:ext uri="{BB962C8B-B14F-4D97-AF65-F5344CB8AC3E}">
        <p14:creationId xmlns:p14="http://schemas.microsoft.com/office/powerpoint/2010/main" val="4273217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me move on to the Limited target broad cast.</a:t>
            </a:r>
          </a:p>
          <a:p>
            <a:r>
              <a:rPr lang="en-US" dirty="0" smtClean="0"/>
              <a:t>In this example, bright</a:t>
            </a:r>
            <a:r>
              <a:rPr lang="en-US" baseline="0" dirty="0" smtClean="0"/>
              <a:t> blue should the allocated cache banks to the thread.</a:t>
            </a:r>
          </a:p>
          <a:p>
            <a:r>
              <a:rPr lang="en-US" baseline="0" dirty="0" smtClean="0"/>
              <a:t>LTB differentiate private data from shared data.</a:t>
            </a:r>
          </a:p>
          <a:p>
            <a:r>
              <a:rPr lang="en-US" baseline="0" dirty="0" smtClean="0"/>
              <a:t>For private data, it doesn’t perform directory lookup first, instead data is fetched with simple broadcast.</a:t>
            </a:r>
          </a:p>
          <a:p>
            <a:r>
              <a:rPr lang="en-US" baseline="0" dirty="0" smtClean="0"/>
              <a:t>Once data is transferred to the requesting thread, directory update is performed.</a:t>
            </a:r>
          </a:p>
        </p:txBody>
      </p:sp>
      <p:sp>
        <p:nvSpPr>
          <p:cNvPr id="4" name="Slide Number Placeholder 3"/>
          <p:cNvSpPr>
            <a:spLocks noGrp="1"/>
          </p:cNvSpPr>
          <p:nvPr>
            <p:ph type="sldNum" sz="quarter" idx="10"/>
          </p:nvPr>
        </p:nvSpPr>
        <p:spPr/>
        <p:txBody>
          <a:bodyPr/>
          <a:lstStyle/>
          <a:p>
            <a:fld id="{B72D4F42-D943-47D7-AC29-FF8A7E60A4F3}" type="slidenum">
              <a:rPr lang="en-US" smtClean="0"/>
              <a:pPr/>
              <a:t>17</a:t>
            </a:fld>
            <a:endParaRPr lang="en-US"/>
          </a:p>
        </p:txBody>
      </p:sp>
    </p:spTree>
    <p:extLst>
      <p:ext uri="{BB962C8B-B14F-4D97-AF65-F5344CB8AC3E}">
        <p14:creationId xmlns:p14="http://schemas.microsoft.com/office/powerpoint/2010/main" val="1276575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shared</a:t>
            </a:r>
            <a:r>
              <a:rPr lang="en-US" baseline="0" dirty="0" smtClean="0"/>
              <a:t> data, original directory coherence is used.</a:t>
            </a:r>
          </a:p>
          <a:p>
            <a:endParaRPr lang="en-US" baseline="0" dirty="0" smtClean="0"/>
          </a:p>
          <a:p>
            <a:r>
              <a:rPr lang="en-US" baseline="0" dirty="0" smtClean="0"/>
              <a:t>Most applications have much more private data than shared data, LTB makes most cases super fast, rare cases not so fast.</a:t>
            </a:r>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18</a:t>
            </a:fld>
            <a:endParaRPr lang="en-US"/>
          </a:p>
        </p:txBody>
      </p:sp>
    </p:spTree>
    <p:extLst>
      <p:ext uri="{BB962C8B-B14F-4D97-AF65-F5344CB8AC3E}">
        <p14:creationId xmlns:p14="http://schemas.microsoft.com/office/powerpoint/2010/main" val="4075074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the question is how to deal</a:t>
            </a:r>
            <a:r>
              <a:rPr lang="en-US" baseline="0" dirty="0" smtClean="0"/>
              <a:t> with the race condition.</a:t>
            </a:r>
          </a:p>
          <a:p>
            <a:r>
              <a:rPr lang="en-US" baseline="0" dirty="0" smtClean="0"/>
              <a:t>We propose Limited target broadcast protocol, which is detailed in the paper.</a:t>
            </a:r>
          </a:p>
          <a:p>
            <a:endParaRPr lang="en-US" baseline="0" dirty="0" smtClean="0"/>
          </a:p>
          <a:p>
            <a:r>
              <a:rPr lang="en-US" baseline="0" dirty="0" smtClean="0"/>
              <a:t>Let me explain the protocol with a simple example.</a:t>
            </a:r>
          </a:p>
          <a:p>
            <a:r>
              <a:rPr lang="en-US" baseline="0" dirty="0" smtClean="0"/>
              <a:t>Race condition happens if data is fetched with broadcast, and directory is not updated yet while another core tries to access the fetched data.</a:t>
            </a:r>
          </a:p>
          <a:p>
            <a:r>
              <a:rPr lang="en-US" baseline="0" dirty="0" smtClean="0"/>
              <a:t>At this time, directory has a stale information of data location.</a:t>
            </a:r>
          </a:p>
          <a:p>
            <a:endParaRPr lang="en-US" baseline="0" dirty="0" smtClean="0"/>
          </a:p>
          <a:p>
            <a:r>
              <a:rPr lang="en-US" baseline="0" dirty="0" smtClean="0"/>
              <a:t>Limited target broadcast protocol maintains the state machines, one for the directory and the other for the L2 banks. These state machine manages the potential race conditions.</a:t>
            </a:r>
          </a:p>
        </p:txBody>
      </p:sp>
      <p:sp>
        <p:nvSpPr>
          <p:cNvPr id="4" name="Slide Number Placeholder 3"/>
          <p:cNvSpPr>
            <a:spLocks noGrp="1"/>
          </p:cNvSpPr>
          <p:nvPr>
            <p:ph type="sldNum" sz="quarter" idx="10"/>
          </p:nvPr>
        </p:nvSpPr>
        <p:spPr/>
        <p:txBody>
          <a:bodyPr/>
          <a:lstStyle/>
          <a:p>
            <a:fld id="{B72D4F42-D943-47D7-AC29-FF8A7E60A4F3}" type="slidenum">
              <a:rPr lang="en-US" smtClean="0"/>
              <a:pPr/>
              <a:t>19</a:t>
            </a:fld>
            <a:endParaRPr lang="en-US"/>
          </a:p>
        </p:txBody>
      </p:sp>
    </p:spTree>
    <p:extLst>
      <p:ext uri="{BB962C8B-B14F-4D97-AF65-F5344CB8AC3E}">
        <p14:creationId xmlns:p14="http://schemas.microsoft.com/office/powerpoint/2010/main" val="369284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Let’s </a:t>
            </a:r>
            <a:r>
              <a:rPr lang="en-US" dirty="0" err="1" smtClean="0"/>
              <a:t>begine</a:t>
            </a:r>
            <a:r>
              <a:rPr lang="en-US" dirty="0" smtClean="0"/>
              <a:t> with L2 cache design challenges</a:t>
            </a:r>
          </a:p>
          <a:p>
            <a:pPr marL="228600" indent="-228600">
              <a:buAutoNum type="arabicPeriod"/>
            </a:pPr>
            <a:endParaRPr lang="en-US" dirty="0" smtClean="0"/>
          </a:p>
          <a:p>
            <a:pPr marL="228600" indent="-228600">
              <a:buAutoNum type="arabicPeriod"/>
            </a:pPr>
            <a:r>
              <a:rPr lang="en-US" dirty="0" smtClean="0"/>
              <a:t>We have many-core CMPs, Intel 48 core Single-chip Cloud</a:t>
            </a:r>
            <a:r>
              <a:rPr lang="en-US" baseline="0" dirty="0" smtClean="0"/>
              <a:t> Computer, </a:t>
            </a:r>
            <a:r>
              <a:rPr lang="en-US" baseline="0" dirty="0" err="1" smtClean="0"/>
              <a:t>Tilera</a:t>
            </a:r>
            <a:r>
              <a:rPr lang="en-US" baseline="0" dirty="0" smtClean="0"/>
              <a:t> has 100 cores CMP</a:t>
            </a:r>
          </a:p>
          <a:p>
            <a:pPr marL="685800" lvl="1" indent="-228600">
              <a:buAutoNum type="arabicPeriod"/>
            </a:pPr>
            <a:r>
              <a:rPr lang="en-US" baseline="0" dirty="0" smtClean="0"/>
              <a:t>Each tile has one processing unit and one L2 bank, thus there are 10s to 100s L2 banks in a single chip</a:t>
            </a:r>
          </a:p>
          <a:p>
            <a:pPr marL="228600" lvl="0" indent="-228600">
              <a:buAutoNum type="arabicPeriod"/>
            </a:pPr>
            <a:endParaRPr lang="en-US" baseline="0" dirty="0" smtClean="0"/>
          </a:p>
          <a:p>
            <a:pPr marL="228600" lvl="0" indent="-228600">
              <a:buAutoNum type="arabicPeriod"/>
            </a:pPr>
            <a:r>
              <a:rPr lang="en-US" baseline="0" dirty="0" smtClean="0"/>
              <a:t>With this many cores, there are multiple virtual machine from multiple users, each VM has multiple applications. This heterogenetic workload behavior will be even more severe with Cloud Computing on many-core systems. Furthermore, not all cores are working even in today’s data center. Notably, average data center utilization is less than 30%</a:t>
            </a:r>
          </a:p>
          <a:p>
            <a:pPr marL="228600" lvl="0" indent="-228600">
              <a:buAutoNum type="arabicPeriod"/>
            </a:pPr>
            <a:endParaRPr lang="en-US" baseline="0" dirty="0" smtClean="0"/>
          </a:p>
          <a:p>
            <a:pPr marL="228600" lvl="0" indent="-228600">
              <a:buAutoNum type="arabicPeriod"/>
            </a:pPr>
            <a:r>
              <a:rPr lang="en-US" baseline="0" dirty="0" smtClean="0"/>
              <a:t>Along with workload behavior, L2 cache in many-core is inherently heterogeneous.</a:t>
            </a:r>
          </a:p>
          <a:p>
            <a:pPr marL="685800" lvl="1" indent="-228600">
              <a:buAutoNum type="arabicPeriod"/>
            </a:pPr>
            <a:r>
              <a:rPr lang="en-US" baseline="0" dirty="0" smtClean="0"/>
              <a:t>The access latency gap between local L2 and remote L2 is increasing with more core counts</a:t>
            </a:r>
          </a:p>
          <a:p>
            <a:pPr marL="685800" lvl="1" indent="-228600">
              <a:buAutoNum type="arabicPeriod"/>
            </a:pPr>
            <a:r>
              <a:rPr lang="en-US" baseline="0" dirty="0" smtClean="0"/>
              <a:t>Furthermore, on-chip directory memory, which is mandatory choice for many-core CMP design with shared memory architecture, should incur additional access latency because whenever remote L2 cache is access, the data location should be check with on-chip directory.</a:t>
            </a:r>
          </a:p>
          <a:p>
            <a:pPr marL="228600" lvl="0" indent="-228600">
              <a:buAutoNum type="arabicPeriod"/>
            </a:pPr>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2</a:t>
            </a:fld>
            <a:endParaRPr lang="en-US"/>
          </a:p>
        </p:txBody>
      </p:sp>
    </p:spTree>
    <p:extLst>
      <p:ext uri="{BB962C8B-B14F-4D97-AF65-F5344CB8AC3E}">
        <p14:creationId xmlns:p14="http://schemas.microsoft.com/office/powerpoint/2010/main" val="3529942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evaluate </a:t>
            </a:r>
            <a:r>
              <a:rPr lang="en-US" dirty="0" err="1" smtClean="0"/>
              <a:t>CloudCache</a:t>
            </a:r>
            <a:r>
              <a:rPr lang="en-US" baseline="0" dirty="0" smtClean="0"/>
              <a:t> with TPTS simulator for 64-core CMP model.</a:t>
            </a:r>
          </a:p>
          <a:p>
            <a:r>
              <a:rPr lang="en-US" baseline="0" dirty="0" smtClean="0"/>
              <a:t>Two workload sets are studied. </a:t>
            </a:r>
          </a:p>
          <a:p>
            <a:r>
              <a:rPr lang="en-US" baseline="0" dirty="0" smtClean="0"/>
              <a:t>For </a:t>
            </a:r>
            <a:r>
              <a:rPr lang="en-US" baseline="0" dirty="0" err="1" smtClean="0"/>
              <a:t>multiprogrammed</a:t>
            </a:r>
            <a:r>
              <a:rPr lang="en-US" baseline="0" dirty="0" smtClean="0"/>
              <a:t> workloads, SPEC2006 is used.</a:t>
            </a:r>
          </a:p>
          <a:p>
            <a:r>
              <a:rPr lang="en-US" baseline="0" dirty="0" smtClean="0"/>
              <a:t>For multithreaded workloads, PARSEC benchmarks are used.</a:t>
            </a:r>
          </a:p>
          <a:p>
            <a:endParaRPr lang="en-US" baseline="0" dirty="0" smtClean="0"/>
          </a:p>
        </p:txBody>
      </p:sp>
      <p:sp>
        <p:nvSpPr>
          <p:cNvPr id="4" name="Slide Number Placeholder 3"/>
          <p:cNvSpPr>
            <a:spLocks noGrp="1"/>
          </p:cNvSpPr>
          <p:nvPr>
            <p:ph type="sldNum" sz="quarter" idx="10"/>
          </p:nvPr>
        </p:nvSpPr>
        <p:spPr/>
        <p:txBody>
          <a:bodyPr/>
          <a:lstStyle/>
          <a:p>
            <a:fld id="{B72D4F42-D943-47D7-AC29-FF8A7E60A4F3}" type="slidenum">
              <a:rPr lang="en-US" smtClean="0"/>
              <a:pPr/>
              <a:t>20</a:t>
            </a:fld>
            <a:endParaRPr lang="en-US"/>
          </a:p>
        </p:txBody>
      </p:sp>
    </p:spTree>
    <p:extLst>
      <p:ext uri="{BB962C8B-B14F-4D97-AF65-F5344CB8AC3E}">
        <p14:creationId xmlns:p14="http://schemas.microsoft.com/office/powerpoint/2010/main" val="2035111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evaluate five techniques:</a:t>
            </a:r>
            <a:r>
              <a:rPr lang="en-US" baseline="0" dirty="0" smtClean="0"/>
              <a:t> Shared, Private, DSR, ECC and </a:t>
            </a:r>
            <a:r>
              <a:rPr lang="en-US" baseline="0" dirty="0" err="1" smtClean="0"/>
              <a:t>CloudCache</a:t>
            </a:r>
            <a:r>
              <a:rPr lang="en-US" baseline="0" dirty="0" smtClean="0"/>
              <a:t>.</a:t>
            </a:r>
          </a:p>
          <a:p>
            <a:endParaRPr lang="en-US" baseline="0" dirty="0" smtClean="0"/>
          </a:p>
          <a:p>
            <a:r>
              <a:rPr lang="en-US" baseline="0" dirty="0" smtClean="0"/>
              <a:t>DSR determines each core as spiller and receiver based on capacity usages.</a:t>
            </a:r>
          </a:p>
          <a:p>
            <a:r>
              <a:rPr lang="en-US" baseline="0" dirty="0" smtClean="0"/>
              <a:t>Spiller cores spill their evicted data to randomly selected receiver cores.</a:t>
            </a:r>
          </a:p>
          <a:p>
            <a:endParaRPr lang="en-US" baseline="0" dirty="0" smtClean="0"/>
          </a:p>
          <a:p>
            <a:r>
              <a:rPr lang="en-US" baseline="0" dirty="0" smtClean="0"/>
              <a:t>ECC has private and shared partition in each core. </a:t>
            </a:r>
          </a:p>
          <a:p>
            <a:r>
              <a:rPr lang="en-US" baseline="0" dirty="0" smtClean="0"/>
              <a:t>If a thread needs more cache capacity, it spills the evicted data to shared partition in the randomly selected core.</a:t>
            </a:r>
          </a:p>
          <a:p>
            <a:endParaRPr lang="en-US" baseline="0" dirty="0" smtClean="0"/>
          </a:p>
        </p:txBody>
      </p:sp>
      <p:sp>
        <p:nvSpPr>
          <p:cNvPr id="4" name="Slide Number Placeholder 3"/>
          <p:cNvSpPr>
            <a:spLocks noGrp="1"/>
          </p:cNvSpPr>
          <p:nvPr>
            <p:ph type="sldNum" sz="quarter" idx="10"/>
          </p:nvPr>
        </p:nvSpPr>
        <p:spPr/>
        <p:txBody>
          <a:bodyPr/>
          <a:lstStyle/>
          <a:p>
            <a:fld id="{B72D4F42-D943-47D7-AC29-FF8A7E60A4F3}" type="slidenum">
              <a:rPr lang="en-US" smtClean="0"/>
              <a:pPr/>
              <a:t>21</a:t>
            </a:fld>
            <a:endParaRPr lang="en-US"/>
          </a:p>
        </p:txBody>
      </p:sp>
    </p:spTree>
    <p:extLst>
      <p:ext uri="{BB962C8B-B14F-4D97-AF65-F5344CB8AC3E}">
        <p14:creationId xmlns:p14="http://schemas.microsoft.com/office/powerpoint/2010/main" val="2035111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impact</a:t>
            </a:r>
            <a:r>
              <a:rPr lang="en-US" baseline="0" dirty="0" smtClean="0"/>
              <a:t> of global partitioning first.</a:t>
            </a:r>
          </a:p>
          <a:p>
            <a:endParaRPr lang="en-US" baseline="0" dirty="0" smtClean="0"/>
          </a:p>
          <a:p>
            <a:r>
              <a:rPr lang="en-US" baseline="0" dirty="0" smtClean="0"/>
              <a:t>This figures shows the misses counts per 1000 instruction during execution. </a:t>
            </a:r>
          </a:p>
          <a:p>
            <a:r>
              <a:rPr lang="en-US" dirty="0" smtClean="0"/>
              <a:t>Each row shows</a:t>
            </a:r>
            <a:r>
              <a:rPr lang="en-US" baseline="0" dirty="0" smtClean="0"/>
              <a:t> one thread, High/ Medium/ Low shows the cache capacity demands for each thread.</a:t>
            </a:r>
          </a:p>
          <a:p>
            <a:r>
              <a:rPr lang="en-US" baseline="0" dirty="0" smtClean="0"/>
              <a:t>Each column shows cache management techniques.</a:t>
            </a:r>
          </a:p>
          <a:p>
            <a:r>
              <a:rPr lang="en-US" baseline="0" dirty="0" smtClean="0"/>
              <a:t>From the left column, Shared, Private, DSR, ECC, and </a:t>
            </a:r>
            <a:r>
              <a:rPr lang="en-US" baseline="0" dirty="0" err="1" smtClean="0"/>
              <a:t>CloudCache</a:t>
            </a:r>
            <a:r>
              <a:rPr lang="en-US" baseline="0" dirty="0" smtClean="0"/>
              <a:t> are shown.</a:t>
            </a:r>
          </a:p>
          <a:p>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22</a:t>
            </a:fld>
            <a:endParaRPr lang="en-US"/>
          </a:p>
        </p:txBody>
      </p:sp>
    </p:spTree>
    <p:extLst>
      <p:ext uri="{BB962C8B-B14F-4D97-AF65-F5344CB8AC3E}">
        <p14:creationId xmlns:p14="http://schemas.microsoft.com/office/powerpoint/2010/main" val="2078033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a:t>
            </a:r>
            <a:r>
              <a:rPr lang="en-US" baseline="0" dirty="0" smtClean="0"/>
              <a:t> at the first thread.</a:t>
            </a:r>
          </a:p>
          <a:p>
            <a:endParaRPr lang="en-US" baseline="0" dirty="0" smtClean="0"/>
          </a:p>
          <a:p>
            <a:r>
              <a:rPr lang="en-US" baseline="0" dirty="0" smtClean="0"/>
              <a:t>This thread has high misses, 30 misses per 1000 instruction.</a:t>
            </a:r>
          </a:p>
          <a:p>
            <a:r>
              <a:rPr lang="en-US" baseline="0" dirty="0" smtClean="0"/>
              <a:t>While, Shared and ECC utilize additional cache capacity to reduce miss counts, </a:t>
            </a:r>
            <a:r>
              <a:rPr lang="en-US" baseline="0" dirty="0" err="1" smtClean="0"/>
              <a:t>CloudCache</a:t>
            </a:r>
            <a:r>
              <a:rPr lang="en-US" baseline="0" dirty="0" smtClean="0"/>
              <a:t> eliminates most misses.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23</a:t>
            </a:fld>
            <a:endParaRPr lang="en-US"/>
          </a:p>
        </p:txBody>
      </p:sp>
    </p:spTree>
    <p:extLst>
      <p:ext uri="{BB962C8B-B14F-4D97-AF65-F5344CB8AC3E}">
        <p14:creationId xmlns:p14="http://schemas.microsoft.com/office/powerpoint/2010/main" val="2094665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t>
            </a:r>
            <a:r>
              <a:rPr lang="en-US" baseline="0" dirty="0" smtClean="0"/>
              <a:t> and third thread has 20 and 4 misses per 1000 instructions.</a:t>
            </a:r>
          </a:p>
          <a:p>
            <a:r>
              <a:rPr lang="en-US" baseline="0" dirty="0" smtClean="0"/>
              <a:t>DSR and ECC has eliminated many misses only for one thread.</a:t>
            </a:r>
          </a:p>
          <a:p>
            <a:r>
              <a:rPr lang="en-US" baseline="0" dirty="0" smtClean="0"/>
              <a:t>DSR determines high thread as a spiller and medium thread as a receiver in this case.</a:t>
            </a:r>
          </a:p>
          <a:p>
            <a:r>
              <a:rPr lang="en-US" baseline="0" dirty="0" smtClean="0"/>
              <a:t>ECC’s additional shared </a:t>
            </a:r>
            <a:r>
              <a:rPr lang="en-US" baseline="0" dirty="0" err="1" smtClean="0"/>
              <a:t>paritioning</a:t>
            </a:r>
            <a:r>
              <a:rPr lang="en-US" baseline="0" dirty="0" smtClean="0"/>
              <a:t> reduces misses for both threads, but not very effective for High thread. </a:t>
            </a:r>
          </a:p>
          <a:p>
            <a:pPr marL="0" marR="0" indent="0" algn="l" defTabSz="914400" rtl="0" eaLnBrk="1" fontAlgn="base" latinLnBrk="1" hangingPunct="1">
              <a:lnSpc>
                <a:spcPct val="100000"/>
              </a:lnSpc>
              <a:spcBef>
                <a:spcPct val="30000"/>
              </a:spcBef>
              <a:spcAft>
                <a:spcPct val="0"/>
              </a:spcAft>
              <a:buClrTx/>
              <a:buSzTx/>
              <a:buFontTx/>
              <a:buNone/>
              <a:tabLst/>
              <a:defRPr/>
            </a:pPr>
            <a:r>
              <a:rPr lang="en-US" baseline="0" dirty="0" err="1" smtClean="0"/>
              <a:t>CloudCache</a:t>
            </a:r>
            <a:r>
              <a:rPr lang="en-US" baseline="0" dirty="0" smtClean="0"/>
              <a:t> follows similar miss counts pattern of the best technique for each thread.</a:t>
            </a:r>
          </a:p>
          <a:p>
            <a:endParaRPr lang="en-US" baseline="0" dirty="0" smtClean="0"/>
          </a:p>
        </p:txBody>
      </p:sp>
      <p:sp>
        <p:nvSpPr>
          <p:cNvPr id="4" name="Slide Number Placeholder 3"/>
          <p:cNvSpPr>
            <a:spLocks noGrp="1"/>
          </p:cNvSpPr>
          <p:nvPr>
            <p:ph type="sldNum" sz="quarter" idx="10"/>
          </p:nvPr>
        </p:nvSpPr>
        <p:spPr/>
        <p:txBody>
          <a:bodyPr/>
          <a:lstStyle/>
          <a:p>
            <a:fld id="{B72D4F42-D943-47D7-AC29-FF8A7E60A4F3}" type="slidenum">
              <a:rPr lang="en-US" smtClean="0"/>
              <a:pPr/>
              <a:t>24</a:t>
            </a:fld>
            <a:endParaRPr lang="en-US"/>
          </a:p>
        </p:txBody>
      </p:sp>
    </p:spTree>
    <p:extLst>
      <p:ext uri="{BB962C8B-B14F-4D97-AF65-F5344CB8AC3E}">
        <p14:creationId xmlns:p14="http://schemas.microsoft.com/office/powerpoint/2010/main" val="2336369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thread shows an interesting result.</a:t>
            </a:r>
          </a:p>
          <a:p>
            <a:r>
              <a:rPr lang="en-US" baseline="0" dirty="0" err="1" smtClean="0"/>
              <a:t>CloudCache</a:t>
            </a:r>
            <a:r>
              <a:rPr lang="en-US" baseline="0" dirty="0" smtClean="0"/>
              <a:t> shows the highest miss counts.</a:t>
            </a:r>
          </a:p>
          <a:p>
            <a:r>
              <a:rPr lang="en-US" baseline="0" dirty="0" smtClean="0"/>
              <a:t>However, this does not mean </a:t>
            </a:r>
            <a:r>
              <a:rPr lang="en-US" baseline="0" dirty="0" err="1" smtClean="0"/>
              <a:t>CloudCache</a:t>
            </a:r>
            <a:r>
              <a:rPr lang="en-US" baseline="0" dirty="0" smtClean="0"/>
              <a:t> degrades the performance of this thread.</a:t>
            </a:r>
          </a:p>
          <a:p>
            <a:r>
              <a:rPr lang="en-US" baseline="0" dirty="0" smtClean="0"/>
              <a:t>The miss count per 1000 instructions of this thread is less than 0.16, which is much smaller than other threads’ miss count like 30 or 20.</a:t>
            </a:r>
          </a:p>
          <a:p>
            <a:r>
              <a:rPr lang="en-US" baseline="0" dirty="0" smtClean="0"/>
              <a:t>In fact, </a:t>
            </a:r>
            <a:r>
              <a:rPr lang="en-US" baseline="0" dirty="0" err="1" smtClean="0"/>
              <a:t>CloudCache’s</a:t>
            </a:r>
            <a:r>
              <a:rPr lang="en-US" baseline="0" dirty="0" smtClean="0"/>
              <a:t> performance degradation for this thread was less than 1%.</a:t>
            </a:r>
          </a:p>
          <a:p>
            <a:endParaRPr lang="en-US" baseline="0" dirty="0" smtClean="0"/>
          </a:p>
          <a:p>
            <a:r>
              <a:rPr lang="en-US" baseline="0" dirty="0" smtClean="0"/>
              <a:t>This clearly shows the impact of global partitioning.</a:t>
            </a:r>
          </a:p>
          <a:p>
            <a:r>
              <a:rPr lang="en-US" baseline="0" dirty="0" smtClean="0"/>
              <a:t>It monitors cache capacity utilization for all thread, then aggressively reclaims cache capacity from the thread with low capacity demands. </a:t>
            </a:r>
          </a:p>
          <a:p>
            <a:r>
              <a:rPr lang="en-US" baseline="0" dirty="0" smtClean="0"/>
              <a:t>Then it allocates the available capacity to the most beneficial threads to maximize overall utilization.</a:t>
            </a:r>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25</a:t>
            </a:fld>
            <a:endParaRPr lang="en-US"/>
          </a:p>
        </p:txBody>
      </p:sp>
    </p:spTree>
    <p:extLst>
      <p:ext uri="{BB962C8B-B14F-4D97-AF65-F5344CB8AC3E}">
        <p14:creationId xmlns:p14="http://schemas.microsoft.com/office/powerpoint/2010/main" val="2159763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a:t>
            </a:r>
            <a:r>
              <a:rPr lang="en-US" baseline="0" dirty="0" smtClean="0"/>
              <a:t> at the L2 cache latency behaviors.</a:t>
            </a:r>
          </a:p>
          <a:p>
            <a:r>
              <a:rPr lang="en-US" baseline="0" dirty="0" smtClean="0"/>
              <a:t>These figures show access counts versus access latency.</a:t>
            </a:r>
          </a:p>
          <a:p>
            <a:r>
              <a:rPr lang="en-US" baseline="0" dirty="0" smtClean="0"/>
              <a:t>X-axis shows the access latency and Y-axis shows the access counts.</a:t>
            </a:r>
          </a:p>
          <a:p>
            <a:endParaRPr lang="en-US" baseline="0" dirty="0" smtClean="0"/>
          </a:p>
          <a:p>
            <a:r>
              <a:rPr lang="en-US" baseline="0" dirty="0" smtClean="0"/>
              <a:t>First, shared cache has widely spread latency shape because all accesses are distributed over all L2 banks with simple address bits interleaving. </a:t>
            </a:r>
          </a:p>
          <a:p>
            <a:endParaRPr lang="en-US" baseline="0" dirty="0" smtClean="0"/>
          </a:p>
          <a:p>
            <a:r>
              <a:rPr lang="en-US" baseline="0" dirty="0" smtClean="0"/>
              <a:t>Second, Private cache provides fast local accesses, thus this figure shows a high peak at low latency. However, it does not provide addition cache capacity, it causes many off-chip accesses.</a:t>
            </a:r>
          </a:p>
          <a:p>
            <a:endParaRPr lang="en-US" baseline="0" dirty="0" smtClean="0"/>
          </a:p>
          <a:p>
            <a:r>
              <a:rPr lang="en-US" baseline="0" dirty="0" smtClean="0"/>
              <a:t>Third, DSR and ECC also provides fast local accesses. </a:t>
            </a:r>
          </a:p>
          <a:p>
            <a:r>
              <a:rPr lang="en-US" baseline="0" dirty="0" smtClean="0"/>
              <a:t>Additional they provide remote L2 cache capacity, thus reduce off-chip accesses.</a:t>
            </a:r>
          </a:p>
          <a:p>
            <a:r>
              <a:rPr lang="en-US" baseline="0" dirty="0" smtClean="0"/>
              <a:t>Their remote L2 cache banks are randomly chosen, thus access latencies are widely spread.</a:t>
            </a:r>
          </a:p>
          <a:p>
            <a:endParaRPr lang="en-US" baseline="0" dirty="0" smtClean="0"/>
          </a:p>
          <a:p>
            <a:r>
              <a:rPr lang="en-US" baseline="0" dirty="0" smtClean="0"/>
              <a:t>Lastly, </a:t>
            </a:r>
            <a:r>
              <a:rPr lang="en-US" baseline="0" dirty="0" err="1" smtClean="0"/>
              <a:t>CloudCache</a:t>
            </a:r>
            <a:r>
              <a:rPr lang="en-US" baseline="0" dirty="0" smtClean="0"/>
              <a:t> provides fast remote L2 accesses as well as fast local L2 accesses.</a:t>
            </a:r>
          </a:p>
          <a:p>
            <a:r>
              <a:rPr lang="en-US" baseline="0" dirty="0" smtClean="0"/>
              <a:t>Most L2 accesses are for 1 or 2-hop distance. </a:t>
            </a:r>
          </a:p>
        </p:txBody>
      </p:sp>
      <p:sp>
        <p:nvSpPr>
          <p:cNvPr id="4" name="Slide Number Placeholder 3"/>
          <p:cNvSpPr>
            <a:spLocks noGrp="1"/>
          </p:cNvSpPr>
          <p:nvPr>
            <p:ph type="sldNum" sz="quarter" idx="10"/>
          </p:nvPr>
        </p:nvSpPr>
        <p:spPr/>
        <p:txBody>
          <a:bodyPr/>
          <a:lstStyle/>
          <a:p>
            <a:fld id="{B72D4F42-D943-47D7-AC29-FF8A7E60A4F3}" type="slidenum">
              <a:rPr lang="en-US" smtClean="0"/>
              <a:pPr/>
              <a:t>26</a:t>
            </a:fld>
            <a:endParaRPr lang="en-US"/>
          </a:p>
        </p:txBody>
      </p:sp>
    </p:spTree>
    <p:extLst>
      <p:ext uri="{BB962C8B-B14F-4D97-AF65-F5344CB8AC3E}">
        <p14:creationId xmlns:p14="http://schemas.microsoft.com/office/powerpoint/2010/main" val="2249685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performance results</a:t>
            </a:r>
          </a:p>
          <a:p>
            <a:endParaRPr lang="en-US" dirty="0" smtClean="0"/>
          </a:p>
          <a:p>
            <a:r>
              <a:rPr lang="en-US" dirty="0" smtClean="0"/>
              <a:t>This figure</a:t>
            </a:r>
            <a:r>
              <a:rPr lang="en-US" baseline="0" dirty="0" smtClean="0"/>
              <a:t> shows the throughput normalized to private cache.</a:t>
            </a:r>
          </a:p>
          <a:p>
            <a:r>
              <a:rPr lang="en-US" baseline="0" dirty="0" smtClean="0"/>
              <a:t>X-axis shows four workloads and Average.</a:t>
            </a:r>
          </a:p>
          <a:p>
            <a:r>
              <a:rPr lang="en-US" baseline="0" dirty="0" smtClean="0"/>
              <a:t>Each workload names shows the cache capacity demands of threads in the workload.</a:t>
            </a:r>
          </a:p>
          <a:p>
            <a:r>
              <a:rPr lang="en-US" baseline="0" dirty="0" smtClean="0"/>
              <a:t>In this experiment, 16 threads are running on 64-cores.</a:t>
            </a:r>
          </a:p>
        </p:txBody>
      </p:sp>
      <p:sp>
        <p:nvSpPr>
          <p:cNvPr id="4" name="Slide Number Placeholder 3"/>
          <p:cNvSpPr>
            <a:spLocks noGrp="1"/>
          </p:cNvSpPr>
          <p:nvPr>
            <p:ph type="sldNum" sz="quarter" idx="10"/>
          </p:nvPr>
        </p:nvSpPr>
        <p:spPr/>
        <p:txBody>
          <a:bodyPr/>
          <a:lstStyle/>
          <a:p>
            <a:fld id="{B72D4F42-D943-47D7-AC29-FF8A7E60A4F3}" type="slidenum">
              <a:rPr lang="en-US" smtClean="0"/>
              <a:pPr/>
              <a:t>27</a:t>
            </a:fld>
            <a:endParaRPr lang="en-US"/>
          </a:p>
        </p:txBody>
      </p:sp>
    </p:spTree>
    <p:extLst>
      <p:ext uri="{BB962C8B-B14F-4D97-AF65-F5344CB8AC3E}">
        <p14:creationId xmlns:p14="http://schemas.microsoft.com/office/powerpoint/2010/main" val="4155187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first three workloads.</a:t>
            </a:r>
          </a:p>
          <a:p>
            <a:r>
              <a:rPr lang="en-US" dirty="0" smtClean="0"/>
              <a:t>These</a:t>
            </a:r>
            <a:r>
              <a:rPr lang="en-US" baseline="0" dirty="0" smtClean="0"/>
              <a:t> workloads have highly heterogeneous cache capacity demands.</a:t>
            </a:r>
          </a:p>
          <a:p>
            <a:endParaRPr lang="en-US" dirty="0" smtClean="0"/>
          </a:p>
          <a:p>
            <a:r>
              <a:rPr lang="en-US" dirty="0" smtClean="0"/>
              <a:t>Combination has light/medium/heavy</a:t>
            </a:r>
            <a:r>
              <a:rPr lang="en-US" baseline="0" dirty="0" smtClean="0"/>
              <a:t> threads.</a:t>
            </a:r>
          </a:p>
          <a:p>
            <a:r>
              <a:rPr lang="en-US" baseline="0" dirty="0" smtClean="0"/>
              <a:t>Light and medium workloads also have much chance of aggressive capacity allocation.</a:t>
            </a:r>
          </a:p>
          <a:p>
            <a:r>
              <a:rPr lang="en-US" baseline="0" dirty="0" err="1" smtClean="0"/>
              <a:t>CloudCache</a:t>
            </a:r>
            <a:r>
              <a:rPr lang="en-US" baseline="0" dirty="0" smtClean="0"/>
              <a:t> clearly outperforms all other techniques.</a:t>
            </a:r>
          </a:p>
          <a:p>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28</a:t>
            </a:fld>
            <a:endParaRPr lang="en-US"/>
          </a:p>
        </p:txBody>
      </p:sp>
    </p:spTree>
    <p:extLst>
      <p:ext uri="{BB962C8B-B14F-4D97-AF65-F5344CB8AC3E}">
        <p14:creationId xmlns:p14="http://schemas.microsoft.com/office/powerpoint/2010/main" val="1261060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heavy</a:t>
            </a:r>
            <a:r>
              <a:rPr lang="en-US" baseline="0" dirty="0" smtClean="0"/>
              <a:t> workload, all threads have high cache capacity demands.</a:t>
            </a:r>
          </a:p>
          <a:p>
            <a:r>
              <a:rPr lang="en-US" baseline="0" dirty="0" smtClean="0"/>
              <a:t>Thus, the chance of aggressive capacity partitioning is small.</a:t>
            </a:r>
          </a:p>
          <a:p>
            <a:r>
              <a:rPr lang="en-US" baseline="0" dirty="0" smtClean="0"/>
              <a:t>However, </a:t>
            </a:r>
            <a:r>
              <a:rPr lang="en-US" baseline="0" dirty="0" err="1" smtClean="0"/>
              <a:t>cloudcache</a:t>
            </a:r>
            <a:r>
              <a:rPr lang="en-US" baseline="0" dirty="0" smtClean="0"/>
              <a:t> is slightly better than all other techniques even for this workload.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29</a:t>
            </a:fld>
            <a:endParaRPr lang="en-US"/>
          </a:p>
        </p:txBody>
      </p:sp>
    </p:spTree>
    <p:extLst>
      <p:ext uri="{BB962C8B-B14F-4D97-AF65-F5344CB8AC3E}">
        <p14:creationId xmlns:p14="http://schemas.microsoft.com/office/powerpoint/2010/main" val="127721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come up with these challenges, We propose three techniques</a:t>
            </a:r>
          </a:p>
          <a:p>
            <a:endParaRPr lang="en-US" baseline="0" dirty="0" smtClean="0"/>
          </a:p>
          <a:p>
            <a:pPr marL="228600" indent="-228600">
              <a:buAutoNum type="arabicPeriod"/>
            </a:pPr>
            <a:r>
              <a:rPr lang="en-US" baseline="0" dirty="0" smtClean="0"/>
              <a:t>first, global partitioning monitors all threads cache capacity demands, allocates the right amount of cache capacity to minimize overall cache misses</a:t>
            </a:r>
          </a:p>
          <a:p>
            <a:pPr marL="228600" indent="-228600">
              <a:buAutoNum type="arabicPeriod"/>
            </a:pPr>
            <a:r>
              <a:rPr lang="en-US" baseline="0" dirty="0" smtClean="0"/>
              <a:t>Second, the allocated cache capacity uses nearby L2 cache banks to each thread, so that remote L2 cache access latency should be minimized.</a:t>
            </a:r>
          </a:p>
          <a:p>
            <a:pPr marL="228600" indent="-228600">
              <a:buAutoNum type="arabicPeriod"/>
            </a:pPr>
            <a:r>
              <a:rPr lang="en-US" baseline="0" dirty="0" smtClean="0"/>
              <a:t>Last, we propose limited target broadcast, it skips directory accesses for most data, then fetches the data using economical broadcast without generating much network overhead. It dramatically reduce directory access latency.</a:t>
            </a:r>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3</a:t>
            </a:fld>
            <a:endParaRPr lang="en-US"/>
          </a:p>
        </p:txBody>
      </p:sp>
    </p:spTree>
    <p:extLst>
      <p:ext uri="{BB962C8B-B14F-4D97-AF65-F5344CB8AC3E}">
        <p14:creationId xmlns:p14="http://schemas.microsoft.com/office/powerpoint/2010/main" val="2592863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Averagely, </a:t>
            </a:r>
            <a:r>
              <a:rPr lang="en-US" dirty="0" err="1" smtClean="0"/>
              <a:t>CloudCache</a:t>
            </a:r>
            <a:r>
              <a:rPr lang="en-US" baseline="0" dirty="0" smtClean="0"/>
              <a:t> performance improvement is 19%, much higher than all other techniques.</a:t>
            </a:r>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30</a:t>
            </a:fld>
            <a:endParaRPr lang="en-US"/>
          </a:p>
        </p:txBody>
      </p:sp>
    </p:spTree>
    <p:extLst>
      <p:ext uri="{BB962C8B-B14F-4D97-AF65-F5344CB8AC3E}">
        <p14:creationId xmlns:p14="http://schemas.microsoft.com/office/powerpoint/2010/main" val="761156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performance improvement</a:t>
            </a:r>
            <a:r>
              <a:rPr lang="en-US" baseline="0" dirty="0" smtClean="0"/>
              <a:t> of beneficiaries.</a:t>
            </a:r>
          </a:p>
          <a:p>
            <a:r>
              <a:rPr lang="en-US" baseline="0" dirty="0" smtClean="0"/>
              <a:t>Beneficiaries are threads which show performance improvement.</a:t>
            </a:r>
          </a:p>
          <a:p>
            <a:endParaRPr lang="en-US" baseline="0" dirty="0" smtClean="0"/>
          </a:p>
          <a:p>
            <a:r>
              <a:rPr lang="en-US" baseline="0" dirty="0" smtClean="0"/>
              <a:t>Three figures shows the number of beneficiaries, average speedup of beneficiaries, and maximum speedup of beneficiaries.</a:t>
            </a:r>
          </a:p>
          <a:p>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31</a:t>
            </a:fld>
            <a:endParaRPr lang="en-US"/>
          </a:p>
        </p:txBody>
      </p:sp>
    </p:spTree>
    <p:extLst>
      <p:ext uri="{BB962C8B-B14F-4D97-AF65-F5344CB8AC3E}">
        <p14:creationId xmlns:p14="http://schemas.microsoft.com/office/powerpoint/2010/main" val="841372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lest figure show</a:t>
            </a:r>
            <a:r>
              <a:rPr lang="en-US" baseline="0" dirty="0" smtClean="0"/>
              <a:t> the number of beneficiaries.</a:t>
            </a:r>
          </a:p>
          <a:p>
            <a:endParaRPr lang="en-US" baseline="0" dirty="0" smtClean="0"/>
          </a:p>
          <a:p>
            <a:r>
              <a:rPr lang="en-US" baseline="0" dirty="0" smtClean="0"/>
              <a:t>Shared cache has only one thread which has better performance than private cache.</a:t>
            </a:r>
          </a:p>
          <a:p>
            <a:r>
              <a:rPr lang="en-US" baseline="0" dirty="0" smtClean="0"/>
              <a:t>DSR, ECC, and </a:t>
            </a:r>
            <a:r>
              <a:rPr lang="en-US" baseline="0" dirty="0" err="1" smtClean="0"/>
              <a:t>CloudCache</a:t>
            </a:r>
            <a:r>
              <a:rPr lang="en-US" baseline="0" dirty="0" smtClean="0"/>
              <a:t> has 10 to 11 threads which show the better performance from each technique. </a:t>
            </a:r>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32</a:t>
            </a:fld>
            <a:endParaRPr lang="en-US"/>
          </a:p>
        </p:txBody>
      </p:sp>
    </p:spTree>
    <p:extLst>
      <p:ext uri="{BB962C8B-B14F-4D97-AF65-F5344CB8AC3E}">
        <p14:creationId xmlns:p14="http://schemas.microsoft.com/office/powerpoint/2010/main" val="1685884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Middle and right figures shows average and</a:t>
            </a:r>
            <a:r>
              <a:rPr lang="en-US" baseline="0" dirty="0" smtClean="0"/>
              <a:t> maximum performance improvement of beneficiaries.</a:t>
            </a:r>
          </a:p>
          <a:p>
            <a:endParaRPr lang="en-US" baseline="0" dirty="0" smtClean="0"/>
          </a:p>
          <a:p>
            <a:r>
              <a:rPr lang="en-US" baseline="0" dirty="0" smtClean="0"/>
              <a:t>While shared cache’s average speedup is higher than DSR and ECC, it is only for one beneficiary.</a:t>
            </a:r>
          </a:p>
          <a:p>
            <a:r>
              <a:rPr lang="en-US" baseline="0" dirty="0" err="1" smtClean="0"/>
              <a:t>CloudCache’s</a:t>
            </a:r>
            <a:r>
              <a:rPr lang="en-US" baseline="0" dirty="0" smtClean="0"/>
              <a:t> performance improvement for beneficiaries is much higher than all other techniques.</a:t>
            </a:r>
          </a:p>
          <a:p>
            <a:endParaRPr lang="en-US" dirty="0" smtClean="0"/>
          </a:p>
          <a:p>
            <a:r>
              <a:rPr lang="en-US" dirty="0" smtClean="0"/>
              <a:t>Again, </a:t>
            </a:r>
            <a:r>
              <a:rPr lang="en-US" dirty="0" err="1" smtClean="0"/>
              <a:t>CloudCache</a:t>
            </a:r>
            <a:r>
              <a:rPr lang="en-US" dirty="0" smtClean="0"/>
              <a:t> aggressively allocates capacity to beneficiaries, and </a:t>
            </a:r>
            <a:r>
              <a:rPr lang="en-US" baseline="0" dirty="0" smtClean="0"/>
              <a:t>improves beneficiaries’ performance.</a:t>
            </a:r>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33</a:t>
            </a:fld>
            <a:endParaRPr lang="en-US"/>
          </a:p>
        </p:txBody>
      </p:sp>
    </p:spTree>
    <p:extLst>
      <p:ext uri="{BB962C8B-B14F-4D97-AF65-F5344CB8AC3E}">
        <p14:creationId xmlns:p14="http://schemas.microsoft.com/office/powerpoint/2010/main" val="2842007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34</a:t>
            </a:fld>
            <a:endParaRPr lang="en-US"/>
          </a:p>
        </p:txBody>
      </p:sp>
    </p:spTree>
    <p:extLst>
      <p:ext uri="{BB962C8B-B14F-4D97-AF65-F5344CB8AC3E}">
        <p14:creationId xmlns:p14="http://schemas.microsoft.com/office/powerpoint/2010/main" val="2915702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219C2-8AE1-46A1-9A80-EED558443A05}" type="slidenum">
              <a:rPr lang="en-US"/>
              <a:pPr/>
              <a:t>37</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should how example cache formation with global partitioning and cache chain link.</a:t>
            </a:r>
          </a:p>
          <a:p>
            <a:r>
              <a:rPr lang="en-US" baseline="0" dirty="0" smtClean="0"/>
              <a:t>Dotted circles show active threads and each thread has different cache capacity demands.</a:t>
            </a:r>
          </a:p>
          <a:p>
            <a:endParaRPr lang="en-US" baseline="0" dirty="0" smtClean="0"/>
          </a:p>
          <a:p>
            <a:r>
              <a:rPr lang="en-US" baseline="0" dirty="0" smtClean="0"/>
              <a:t>The right amount of cache capacity is allocated to thread with nearby L2 caches. </a:t>
            </a:r>
          </a:p>
          <a:p>
            <a:r>
              <a:rPr lang="en-US" baseline="0" dirty="0" smtClean="0"/>
              <a:t>Interestingly, one thread even does not use its own local L2 bank to borrow some capacity to another core.</a:t>
            </a:r>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4</a:t>
            </a:fld>
            <a:endParaRPr lang="en-US"/>
          </a:p>
        </p:txBody>
      </p:sp>
    </p:spTree>
    <p:extLst>
      <p:ext uri="{BB962C8B-B14F-4D97-AF65-F5344CB8AC3E}">
        <p14:creationId xmlns:p14="http://schemas.microsoft.com/office/powerpoint/2010/main" val="403929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should how example cache formation with global partitioning and cache chain link.</a:t>
            </a:r>
          </a:p>
          <a:p>
            <a:r>
              <a:rPr lang="en-US" baseline="0" dirty="0" smtClean="0"/>
              <a:t>Dotted circles show active threads and each thread has different cache capacity demands.</a:t>
            </a:r>
          </a:p>
          <a:p>
            <a:endParaRPr lang="en-US" baseline="0" dirty="0" smtClean="0"/>
          </a:p>
          <a:p>
            <a:r>
              <a:rPr lang="en-US" baseline="0" dirty="0" smtClean="0"/>
              <a:t>The right amount of cache capacity is allocated to thread with nearby L2 caches. </a:t>
            </a:r>
          </a:p>
          <a:p>
            <a:r>
              <a:rPr lang="en-US" baseline="0" dirty="0" smtClean="0"/>
              <a:t>Interestingly, one thread even does not use its own local L2 bank to borrow some capacity to another core.</a:t>
            </a:r>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5</a:t>
            </a:fld>
            <a:endParaRPr lang="en-US"/>
          </a:p>
        </p:txBody>
      </p:sp>
    </p:spTree>
    <p:extLst>
      <p:ext uri="{BB962C8B-B14F-4D97-AF65-F5344CB8AC3E}">
        <p14:creationId xmlns:p14="http://schemas.microsoft.com/office/powerpoint/2010/main" val="403929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a:t>
            </a:r>
            <a:r>
              <a:rPr lang="en-US" baseline="0" dirty="0" smtClean="0"/>
              <a:t> explain how limited target broadcast is working with this example.</a:t>
            </a:r>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6</a:t>
            </a:fld>
            <a:endParaRPr lang="en-US"/>
          </a:p>
        </p:txBody>
      </p:sp>
    </p:spTree>
    <p:extLst>
      <p:ext uri="{BB962C8B-B14F-4D97-AF65-F5344CB8AC3E}">
        <p14:creationId xmlns:p14="http://schemas.microsoft.com/office/powerpoint/2010/main" val="359614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data is located</a:t>
            </a:r>
            <a:r>
              <a:rPr lang="en-US" baseline="0" dirty="0" smtClean="0"/>
              <a:t> close to the core where the thread is running, remote L2 access should be consulted with directory because the core does not have data location information.</a:t>
            </a:r>
          </a:p>
          <a:p>
            <a:endParaRPr lang="en-US" baseline="0" dirty="0" smtClean="0"/>
          </a:p>
          <a:p>
            <a:r>
              <a:rPr lang="en-US" baseline="0" dirty="0" err="1" smtClean="0"/>
              <a:t>CloudCache</a:t>
            </a:r>
            <a:r>
              <a:rPr lang="en-US" baseline="0" dirty="0" smtClean="0"/>
              <a:t> skips costly directory look-up for most data</a:t>
            </a:r>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7</a:t>
            </a:fld>
            <a:endParaRPr lang="en-US"/>
          </a:p>
        </p:txBody>
      </p:sp>
    </p:spTree>
    <p:extLst>
      <p:ext uri="{BB962C8B-B14F-4D97-AF65-F5344CB8AC3E}">
        <p14:creationId xmlns:p14="http://schemas.microsoft.com/office/powerpoint/2010/main" val="1718433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Limited</a:t>
            </a:r>
            <a:r>
              <a:rPr lang="en-US" baseline="0" dirty="0" smtClean="0"/>
              <a:t> target broadcast, LTB, sends broadcast requests to nearby banks to check if they have the requested data.</a:t>
            </a:r>
          </a:p>
          <a:p>
            <a:r>
              <a:rPr lang="en-US" baseline="0" dirty="0" smtClean="0"/>
              <a:t>To minimize the network traffic overhead, LTB only sends the request packets to the L2 cache banks allocated to the core within one or two hop distance.</a:t>
            </a:r>
          </a:p>
          <a:p>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8</a:t>
            </a:fld>
            <a:endParaRPr lang="en-US"/>
          </a:p>
        </p:txBody>
      </p:sp>
    </p:spTree>
    <p:extLst>
      <p:ext uri="{BB962C8B-B14F-4D97-AF65-F5344CB8AC3E}">
        <p14:creationId xmlns:p14="http://schemas.microsoft.com/office/powerpoint/2010/main" val="291201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t>
            </a:r>
            <a:r>
              <a:rPr lang="en-US" dirty="0" err="1" smtClean="0"/>
              <a:t>ClouldCache</a:t>
            </a:r>
            <a:r>
              <a:rPr lang="en-US" baseline="0" dirty="0" smtClean="0"/>
              <a:t> builds a Cloud, which is partitioned cache capacity to the thread, with two techniques, Global capacity partitioning and distance aware cache chain links.</a:t>
            </a:r>
          </a:p>
          <a:p>
            <a:endParaRPr lang="en-US" baseline="0" dirty="0" smtClean="0"/>
          </a:p>
          <a:p>
            <a:r>
              <a:rPr lang="en-US" baseline="0" dirty="0" smtClean="0"/>
              <a:t>Once Clouds are built, limited target broadcast boost performance with skipping directory lookup for most accesses.</a:t>
            </a:r>
            <a:endParaRPr lang="en-US" dirty="0"/>
          </a:p>
        </p:txBody>
      </p:sp>
      <p:sp>
        <p:nvSpPr>
          <p:cNvPr id="4" name="Slide Number Placeholder 3"/>
          <p:cNvSpPr>
            <a:spLocks noGrp="1"/>
          </p:cNvSpPr>
          <p:nvPr>
            <p:ph type="sldNum" sz="quarter" idx="10"/>
          </p:nvPr>
        </p:nvSpPr>
        <p:spPr/>
        <p:txBody>
          <a:bodyPr/>
          <a:lstStyle/>
          <a:p>
            <a:fld id="{B72D4F42-D943-47D7-AC29-FF8A7E60A4F3}" type="slidenum">
              <a:rPr lang="en-US" smtClean="0"/>
              <a:pPr/>
              <a:t>9</a:t>
            </a:fld>
            <a:endParaRPr lang="en-US"/>
          </a:p>
        </p:txBody>
      </p:sp>
    </p:spTree>
    <p:extLst>
      <p:ext uri="{BB962C8B-B14F-4D97-AF65-F5344CB8AC3E}">
        <p14:creationId xmlns:p14="http://schemas.microsoft.com/office/powerpoint/2010/main" val="4273217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6182758"/>
            <a:ext cx="9144000" cy="67524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12" name="Rectangle 11"/>
          <p:cNvSpPr/>
          <p:nvPr userDrawn="1"/>
        </p:nvSpPr>
        <p:spPr>
          <a:xfrm>
            <a:off x="0" y="0"/>
            <a:ext cx="9144000" cy="67524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974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82234"/>
            <a:ext cx="8229600" cy="47439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dirty="0"/>
          </a:p>
        </p:txBody>
      </p:sp>
      <p:sp>
        <p:nvSpPr>
          <p:cNvPr id="7" name="Rectangle 6"/>
          <p:cNvSpPr/>
          <p:nvPr userDrawn="1"/>
        </p:nvSpPr>
        <p:spPr>
          <a:xfrm>
            <a:off x="0" y="0"/>
            <a:ext cx="9144000" cy="122274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1ABA4E-CD72-497B-97AA-7213B3980F60}"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7" name="Rectangle 6"/>
          <p:cNvSpPr/>
          <p:nvPr userDrawn="1"/>
        </p:nvSpPr>
        <p:spPr>
          <a:xfrm>
            <a:off x="0" y="0"/>
            <a:ext cx="91440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1ABA4E-CD72-497B-97AA-7213B3980F60}"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ABA4E-CD72-497B-97AA-7213B3980F60}" type="datetimeFigureOut">
              <a:rPr lang="en-US" smtClean="0"/>
              <a:pPr/>
              <a:t>2/23/2011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ABA4E-CD72-497B-97AA-7213B3980F60}" type="datetimeFigureOut">
              <a:rPr lang="en-US" smtClean="0"/>
              <a:pPr/>
              <a:t>2/23/2011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BA4E-CD72-497B-97AA-7213B3980F60}" type="datetimeFigureOut">
              <a:rPr lang="en-US" smtClean="0"/>
              <a:pPr/>
              <a:t>2/23/2011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BA4E-CD72-497B-97AA-7213B3980F60}"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BA4E-CD72-497B-97AA-7213B3980F60}"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ABA4E-CD72-497B-97AA-7213B3980F60}" type="datetimeFigureOut">
              <a:rPr lang="en-US" smtClean="0"/>
              <a:pPr/>
              <a:t>2/23/2011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57653-3E58-4892-A7ED-712530ACC680}"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it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2.xml"/><Relationship Id="rId7"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chart" Target="../charts/chart1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chart" Target="../charts/chart2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7.xml.rels><?xml version="1.0" encoding="UTF-8" standalone="yes"?>
<Relationships xmlns="http://schemas.openxmlformats.org/package/2006/relationships"><Relationship Id="rId3" Type="http://schemas.openxmlformats.org/officeDocument/2006/relationships/hyperlink" Target="http://www.pitt.edu/"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796901"/>
            <a:ext cx="9144000" cy="1533230"/>
          </a:xfrm>
        </p:spPr>
        <p:txBody>
          <a:bodyPr/>
          <a:lstStyle/>
          <a:p>
            <a:pPr algn="ctr"/>
            <a:r>
              <a:rPr lang="en-US" altLang="ko-KR" sz="5400" b="1" dirty="0" err="1" smtClean="0">
                <a:latin typeface="Corbel" pitchFamily="34" charset="0"/>
              </a:rPr>
              <a:t>CloudCache</a:t>
            </a:r>
            <a:r>
              <a:rPr lang="en-US" altLang="ko-KR" sz="3800" b="1" dirty="0" smtClean="0">
                <a:latin typeface="Corbel" pitchFamily="34" charset="0"/>
              </a:rPr>
              <a:t/>
            </a:r>
            <a:br>
              <a:rPr lang="en-US" altLang="ko-KR" sz="3800" b="1" dirty="0" smtClean="0">
                <a:latin typeface="Corbel" pitchFamily="34" charset="0"/>
              </a:rPr>
            </a:br>
            <a:r>
              <a:rPr lang="en-US" altLang="ko-KR" sz="3600" b="1" dirty="0" smtClean="0">
                <a:latin typeface="Corbel" pitchFamily="34" charset="0"/>
              </a:rPr>
              <a:t>Expanding and Shrinking Private Caches</a:t>
            </a:r>
            <a:endParaRPr lang="en-US" altLang="ko-KR" sz="3600" b="1" strike="dblStrike" dirty="0">
              <a:latin typeface="Corbel" pitchFamily="34" charset="0"/>
            </a:endParaRPr>
          </a:p>
        </p:txBody>
      </p:sp>
      <p:sp>
        <p:nvSpPr>
          <p:cNvPr id="2051" name="Rectangle 3"/>
          <p:cNvSpPr>
            <a:spLocks noGrp="1" noChangeArrowheads="1"/>
          </p:cNvSpPr>
          <p:nvPr>
            <p:ph type="subTitle" idx="1"/>
          </p:nvPr>
        </p:nvSpPr>
        <p:spPr>
          <a:xfrm>
            <a:off x="1373188" y="4038600"/>
            <a:ext cx="6400800" cy="720725"/>
          </a:xfrm>
        </p:spPr>
        <p:txBody>
          <a:bodyPr/>
          <a:lstStyle/>
          <a:p>
            <a:r>
              <a:rPr lang="en-US" altLang="ko-KR" sz="2400" b="1" u="sng" dirty="0" err="1" smtClean="0">
                <a:solidFill>
                  <a:schemeClr val="tx1"/>
                </a:solidFill>
              </a:rPr>
              <a:t>Hyunjin</a:t>
            </a:r>
            <a:r>
              <a:rPr lang="en-US" altLang="ko-KR" sz="2400" b="1" u="sng" dirty="0" smtClean="0">
                <a:solidFill>
                  <a:schemeClr val="tx1"/>
                </a:solidFill>
              </a:rPr>
              <a:t> Lee</a:t>
            </a:r>
            <a:r>
              <a:rPr lang="en-US" altLang="ko-KR" sz="2400" dirty="0" smtClean="0">
                <a:solidFill>
                  <a:schemeClr val="tx1"/>
                </a:solidFill>
              </a:rPr>
              <a:t>, </a:t>
            </a:r>
            <a:r>
              <a:rPr lang="en-US" altLang="ko-KR" sz="2400" dirty="0" err="1" smtClean="0">
                <a:solidFill>
                  <a:schemeClr val="tx1"/>
                </a:solidFill>
              </a:rPr>
              <a:t>Sangyeun</a:t>
            </a:r>
            <a:r>
              <a:rPr lang="en-US" altLang="ko-KR" sz="2400" dirty="0" smtClean="0">
                <a:solidFill>
                  <a:schemeClr val="tx1"/>
                </a:solidFill>
              </a:rPr>
              <a:t> Cho, and Bruce R. Childers</a:t>
            </a:r>
            <a:endParaRPr lang="en-US" altLang="ko-KR" sz="2400" dirty="0">
              <a:solidFill>
                <a:schemeClr val="tx1"/>
              </a:solidFill>
            </a:endParaRPr>
          </a:p>
        </p:txBody>
      </p:sp>
      <p:pic>
        <p:nvPicPr>
          <p:cNvPr id="54276" name="Picture 4" descr="University of Pittsburgh">
            <a:hlinkClick r:id="rId3"/>
          </p:cNvPr>
          <p:cNvPicPr>
            <a:picLocks noChangeAspect="1" noChangeArrowheads="1"/>
          </p:cNvPicPr>
          <p:nvPr/>
        </p:nvPicPr>
        <p:blipFill>
          <a:blip r:embed="rId4" cstate="print"/>
          <a:srcRect/>
          <a:stretch>
            <a:fillRect/>
          </a:stretch>
        </p:blipFill>
        <p:spPr bwMode="auto">
          <a:xfrm>
            <a:off x="2762250" y="5208239"/>
            <a:ext cx="3514725" cy="623992"/>
          </a:xfrm>
          <a:prstGeom prst="rect">
            <a:avLst/>
          </a:prstGeom>
          <a:noFill/>
        </p:spPr>
      </p:pic>
    </p:spTree>
  </p:cSld>
  <p:clrMapOvr>
    <a:masterClrMapping/>
  </p:clrMapOvr>
  <p:transition advTm="15011">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I. Cloud</a:t>
            </a:r>
            <a:r>
              <a:rPr lang="en-US" sz="3200" dirty="0" smtClean="0">
                <a:solidFill>
                  <a:schemeClr val="bg1"/>
                </a:solidFill>
              </a:rPr>
              <a:t> </a:t>
            </a:r>
            <a:r>
              <a:rPr lang="en-US" dirty="0" smtClean="0">
                <a:solidFill>
                  <a:schemeClr val="bg1"/>
                </a:solidFill>
              </a:rPr>
              <a:t>formation</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dirty="0" smtClean="0"/>
              <a:t>Four step process to forming clouds based on workload demand</a:t>
            </a:r>
          </a:p>
          <a:p>
            <a:endParaRPr lang="en-US" dirty="0"/>
          </a:p>
          <a:p>
            <a:pPr marL="400050" lvl="1" indent="0">
              <a:buNone/>
            </a:pPr>
            <a:r>
              <a:rPr lang="en-US" dirty="0" smtClean="0"/>
              <a:t>Step 1: Monitoring</a:t>
            </a:r>
            <a:endParaRPr lang="en-US" dirty="0"/>
          </a:p>
          <a:p>
            <a:pPr marL="400050" lvl="1" indent="0">
              <a:buNone/>
            </a:pPr>
            <a:r>
              <a:rPr lang="en-US" dirty="0" smtClean="0"/>
              <a:t>Step 2: Capacity determination</a:t>
            </a:r>
            <a:endParaRPr lang="en-US" dirty="0"/>
          </a:p>
          <a:p>
            <a:pPr marL="400050" lvl="1" indent="0">
              <a:buNone/>
            </a:pPr>
            <a:r>
              <a:rPr lang="en-US" dirty="0" smtClean="0"/>
              <a:t>Step 3: L2 bank/token allocation</a:t>
            </a:r>
            <a:endParaRPr lang="en-US" dirty="0"/>
          </a:p>
          <a:p>
            <a:pPr marL="400050" lvl="1" indent="0">
              <a:buNone/>
            </a:pPr>
            <a:r>
              <a:rPr lang="en-US" dirty="0" smtClean="0"/>
              <a:t>Step 4: Chain links formation</a:t>
            </a:r>
          </a:p>
        </p:txBody>
      </p:sp>
    </p:spTree>
    <p:extLst>
      <p:ext uri="{BB962C8B-B14F-4D97-AF65-F5344CB8AC3E}">
        <p14:creationId xmlns:p14="http://schemas.microsoft.com/office/powerpoint/2010/main" val="884980744"/>
      </p:ext>
    </p:extLst>
  </p:cSld>
  <p:clrMapOvr>
    <a:masterClrMapping/>
  </p:clrMapOvr>
  <p:transition advTm="17945">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Step 1: Monitoring</a:t>
            </a:r>
            <a:endParaRPr lang="en-US" dirty="0">
              <a:solidFill>
                <a:schemeClr val="bg1"/>
              </a:solidFill>
            </a:endParaRPr>
          </a:p>
        </p:txBody>
      </p:sp>
      <p:sp>
        <p:nvSpPr>
          <p:cNvPr id="3" name="Content Placeholder 2"/>
          <p:cNvSpPr>
            <a:spLocks noGrp="1"/>
          </p:cNvSpPr>
          <p:nvPr>
            <p:ph idx="1"/>
          </p:nvPr>
        </p:nvSpPr>
        <p:spPr>
          <a:xfrm>
            <a:off x="494984" y="1719618"/>
            <a:ext cx="4991416" cy="4671768"/>
          </a:xfrm>
        </p:spPr>
        <p:txBody>
          <a:bodyPr>
            <a:noAutofit/>
          </a:bodyPr>
          <a:lstStyle/>
          <a:p>
            <a:r>
              <a:rPr lang="en-US" sz="2800" dirty="0" smtClean="0"/>
              <a:t>GCA </a:t>
            </a:r>
            <a:r>
              <a:rPr lang="en-US" sz="2400" dirty="0" smtClean="0"/>
              <a:t>(Global capacity allocator)</a:t>
            </a:r>
          </a:p>
          <a:p>
            <a:pPr lvl="4"/>
            <a:endParaRPr lang="en-US" dirty="0" smtClean="0"/>
          </a:p>
          <a:p>
            <a:r>
              <a:rPr lang="en-US" sz="2800" i="1" dirty="0" smtClean="0"/>
              <a:t>Hit count per  LRU position            </a:t>
            </a:r>
          </a:p>
          <a:p>
            <a:pPr>
              <a:buNone/>
            </a:pPr>
            <a:r>
              <a:rPr lang="en-US" sz="2400" i="1" dirty="0">
                <a:solidFill>
                  <a:srgbClr val="0066FF"/>
                </a:solidFill>
              </a:rPr>
              <a:t> </a:t>
            </a:r>
            <a:r>
              <a:rPr lang="en-US" sz="2400" i="1" dirty="0" smtClean="0">
                <a:solidFill>
                  <a:srgbClr val="0066FF"/>
                </a:solidFill>
              </a:rPr>
              <a:t>   </a:t>
            </a:r>
            <a:r>
              <a:rPr lang="en-US" sz="2400" b="1" dirty="0" smtClean="0">
                <a:solidFill>
                  <a:srgbClr val="FF0000"/>
                </a:solidFill>
              </a:rPr>
              <a:t>“allocated capacity” </a:t>
            </a:r>
          </a:p>
          <a:p>
            <a:pPr>
              <a:buNone/>
            </a:pPr>
            <a:r>
              <a:rPr lang="en-US" sz="2400" dirty="0"/>
              <a:t> </a:t>
            </a:r>
            <a:r>
              <a:rPr lang="en-US" sz="2400" dirty="0" smtClean="0"/>
              <a:t>   + </a:t>
            </a:r>
            <a:r>
              <a:rPr lang="en-US" sz="2400" b="1" dirty="0" smtClean="0">
                <a:solidFill>
                  <a:srgbClr val="0000FF"/>
                </a:solidFill>
              </a:rPr>
              <a:t>“monitoring capacity” </a:t>
            </a:r>
            <a:r>
              <a:rPr lang="en-US" sz="2000" dirty="0" smtClean="0"/>
              <a:t>(of 32 ways)</a:t>
            </a:r>
          </a:p>
          <a:p>
            <a:pPr lvl="4"/>
            <a:endParaRPr lang="en-US" dirty="0" smtClean="0"/>
          </a:p>
          <a:p>
            <a:r>
              <a:rPr lang="en-US" sz="2800" dirty="0" smtClean="0"/>
              <a:t>Partitioning: </a:t>
            </a:r>
          </a:p>
          <a:p>
            <a:pPr>
              <a:buNone/>
            </a:pPr>
            <a:r>
              <a:rPr lang="en-US" sz="2800" dirty="0"/>
              <a:t> </a:t>
            </a:r>
            <a:r>
              <a:rPr lang="en-US" sz="2800" dirty="0" smtClean="0"/>
              <a:t>   Utility </a:t>
            </a:r>
            <a:r>
              <a:rPr lang="en-US" sz="1600" dirty="0" smtClean="0"/>
              <a:t>[</a:t>
            </a:r>
            <a:r>
              <a:rPr lang="en-US" sz="1600" dirty="0" err="1" smtClean="0"/>
              <a:t>Qureshi</a:t>
            </a:r>
            <a:r>
              <a:rPr lang="en-US" sz="1600" dirty="0" smtClean="0"/>
              <a:t> &amp; </a:t>
            </a:r>
            <a:r>
              <a:rPr lang="en-US" sz="1600" dirty="0" err="1" smtClean="0"/>
              <a:t>Patt</a:t>
            </a:r>
            <a:r>
              <a:rPr lang="en-US" sz="1600" dirty="0" smtClean="0"/>
              <a:t>, MICRO ‘06]</a:t>
            </a:r>
            <a:r>
              <a:rPr lang="en-US" sz="2800" dirty="0" smtClean="0"/>
              <a:t> and </a:t>
            </a:r>
            <a:r>
              <a:rPr lang="en-US" sz="2800" dirty="0" err="1" smtClean="0"/>
              <a:t>QoS</a:t>
            </a:r>
            <a:endParaRPr lang="en-US" sz="2800" dirty="0" smtClean="0"/>
          </a:p>
        </p:txBody>
      </p:sp>
      <p:grpSp>
        <p:nvGrpSpPr>
          <p:cNvPr id="11" name="Group 10"/>
          <p:cNvGrpSpPr/>
          <p:nvPr/>
        </p:nvGrpSpPr>
        <p:grpSpPr>
          <a:xfrm>
            <a:off x="5527797" y="2032410"/>
            <a:ext cx="3450819" cy="3819637"/>
            <a:chOff x="1417748" y="3430994"/>
            <a:chExt cx="2687146" cy="2634593"/>
          </a:xfrm>
        </p:grpSpPr>
        <p:grpSp>
          <p:nvGrpSpPr>
            <p:cNvPr id="399" name="Group 427"/>
            <p:cNvGrpSpPr/>
            <p:nvPr/>
          </p:nvGrpSpPr>
          <p:grpSpPr>
            <a:xfrm>
              <a:off x="1562196" y="3635882"/>
              <a:ext cx="320658" cy="279697"/>
              <a:chOff x="762000" y="1295400"/>
              <a:chExt cx="1066800" cy="990600"/>
            </a:xfrm>
          </p:grpSpPr>
          <p:sp>
            <p:nvSpPr>
              <p:cNvPr id="401" name="Rectangle 400"/>
              <p:cNvSpPr/>
              <p:nvPr/>
            </p:nvSpPr>
            <p:spPr>
              <a:xfrm>
                <a:off x="762000" y="1295400"/>
                <a:ext cx="609600" cy="685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402" name="Rectangle 401"/>
              <p:cNvSpPr/>
              <p:nvPr/>
            </p:nvSpPr>
            <p:spPr>
              <a:xfrm>
                <a:off x="1371600" y="1295400"/>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a:solidFill>
                    <a:schemeClr val="tx1"/>
                  </a:solidFill>
                  <a:latin typeface="Arial" pitchFamily="34" charset="0"/>
                  <a:cs typeface="Arial" pitchFamily="34" charset="0"/>
                </a:endParaRPr>
              </a:p>
            </p:txBody>
          </p:sp>
          <p:sp>
            <p:nvSpPr>
              <p:cNvPr id="403" name="Rectangle 402"/>
              <p:cNvSpPr/>
              <p:nvPr/>
            </p:nvSpPr>
            <p:spPr>
              <a:xfrm>
                <a:off x="1371600" y="1600200"/>
                <a:ext cx="457200" cy="381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latin typeface="Arial" pitchFamily="34" charset="0"/>
                  <a:cs typeface="Arial" pitchFamily="34" charset="0"/>
                </a:endParaRPr>
              </a:p>
            </p:txBody>
          </p:sp>
          <p:sp>
            <p:nvSpPr>
              <p:cNvPr id="404" name="Rectangle 403"/>
              <p:cNvSpPr/>
              <p:nvPr/>
            </p:nvSpPr>
            <p:spPr>
              <a:xfrm>
                <a:off x="762000" y="1981200"/>
                <a:ext cx="3810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latin typeface="Arial" pitchFamily="34" charset="0"/>
                  <a:cs typeface="Arial" pitchFamily="34" charset="0"/>
                </a:endParaRPr>
              </a:p>
            </p:txBody>
          </p:sp>
          <p:sp>
            <p:nvSpPr>
              <p:cNvPr id="405" name="Rectangle 404"/>
              <p:cNvSpPr/>
              <p:nvPr/>
            </p:nvSpPr>
            <p:spPr>
              <a:xfrm>
                <a:off x="1143000" y="1981200"/>
                <a:ext cx="6858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latin typeface="Arial" pitchFamily="34" charset="0"/>
                  <a:cs typeface="Arial" pitchFamily="34" charset="0"/>
                </a:endParaRPr>
              </a:p>
            </p:txBody>
          </p:sp>
        </p:grpSp>
        <p:grpSp>
          <p:nvGrpSpPr>
            <p:cNvPr id="400" name="Group 427"/>
            <p:cNvGrpSpPr/>
            <p:nvPr/>
          </p:nvGrpSpPr>
          <p:grpSpPr>
            <a:xfrm>
              <a:off x="2020279" y="3635882"/>
              <a:ext cx="320658" cy="279697"/>
              <a:chOff x="762000" y="1295400"/>
              <a:chExt cx="1066800" cy="990600"/>
            </a:xfrm>
          </p:grpSpPr>
          <p:sp>
            <p:nvSpPr>
              <p:cNvPr id="407" name="Rectangle 406"/>
              <p:cNvSpPr/>
              <p:nvPr/>
            </p:nvSpPr>
            <p:spPr>
              <a:xfrm>
                <a:off x="762000" y="1295400"/>
                <a:ext cx="609600" cy="685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408" name="Rectangle 407"/>
              <p:cNvSpPr/>
              <p:nvPr/>
            </p:nvSpPr>
            <p:spPr>
              <a:xfrm>
                <a:off x="1371600" y="1295400"/>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a:solidFill>
                    <a:schemeClr val="tx1"/>
                  </a:solidFill>
                  <a:latin typeface="Arial" pitchFamily="34" charset="0"/>
                  <a:cs typeface="Arial" pitchFamily="34" charset="0"/>
                </a:endParaRPr>
              </a:p>
            </p:txBody>
          </p:sp>
          <p:sp>
            <p:nvSpPr>
              <p:cNvPr id="409" name="Rectangle 408"/>
              <p:cNvSpPr/>
              <p:nvPr/>
            </p:nvSpPr>
            <p:spPr>
              <a:xfrm>
                <a:off x="1371600" y="1600200"/>
                <a:ext cx="457200" cy="381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latin typeface="Arial" pitchFamily="34" charset="0"/>
                  <a:cs typeface="Arial" pitchFamily="34" charset="0"/>
                </a:endParaRPr>
              </a:p>
            </p:txBody>
          </p:sp>
          <p:sp>
            <p:nvSpPr>
              <p:cNvPr id="410" name="Rectangle 409"/>
              <p:cNvSpPr/>
              <p:nvPr/>
            </p:nvSpPr>
            <p:spPr>
              <a:xfrm>
                <a:off x="762000" y="1981200"/>
                <a:ext cx="3810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latin typeface="Arial" pitchFamily="34" charset="0"/>
                  <a:cs typeface="Arial" pitchFamily="34" charset="0"/>
                </a:endParaRPr>
              </a:p>
            </p:txBody>
          </p:sp>
          <p:sp>
            <p:nvSpPr>
              <p:cNvPr id="411" name="Rectangle 410"/>
              <p:cNvSpPr/>
              <p:nvPr/>
            </p:nvSpPr>
            <p:spPr>
              <a:xfrm>
                <a:off x="1143000" y="1981200"/>
                <a:ext cx="6858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latin typeface="Arial" pitchFamily="34" charset="0"/>
                  <a:cs typeface="Arial" pitchFamily="34" charset="0"/>
                </a:endParaRPr>
              </a:p>
            </p:txBody>
          </p:sp>
        </p:grpSp>
        <p:grpSp>
          <p:nvGrpSpPr>
            <p:cNvPr id="406" name="Group 427"/>
            <p:cNvGrpSpPr/>
            <p:nvPr/>
          </p:nvGrpSpPr>
          <p:grpSpPr>
            <a:xfrm>
              <a:off x="3394526" y="3635882"/>
              <a:ext cx="320658" cy="279697"/>
              <a:chOff x="762000" y="1295400"/>
              <a:chExt cx="1066800" cy="990600"/>
            </a:xfrm>
          </p:grpSpPr>
          <p:sp>
            <p:nvSpPr>
              <p:cNvPr id="413" name="Rectangle 412"/>
              <p:cNvSpPr/>
              <p:nvPr/>
            </p:nvSpPr>
            <p:spPr>
              <a:xfrm>
                <a:off x="762000" y="1295400"/>
                <a:ext cx="609600" cy="685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itchFamily="34" charset="0"/>
                  <a:cs typeface="Arial" pitchFamily="34" charset="0"/>
                </a:endParaRPr>
              </a:p>
            </p:txBody>
          </p:sp>
          <p:sp>
            <p:nvSpPr>
              <p:cNvPr id="414" name="Rectangle 413"/>
              <p:cNvSpPr/>
              <p:nvPr/>
            </p:nvSpPr>
            <p:spPr>
              <a:xfrm>
                <a:off x="1371600" y="1295400"/>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00" dirty="0">
                  <a:solidFill>
                    <a:schemeClr val="tx1"/>
                  </a:solidFill>
                  <a:latin typeface="Arial" pitchFamily="34" charset="0"/>
                  <a:cs typeface="Arial" pitchFamily="34" charset="0"/>
                </a:endParaRPr>
              </a:p>
            </p:txBody>
          </p:sp>
          <p:sp>
            <p:nvSpPr>
              <p:cNvPr id="415" name="Rectangle 414"/>
              <p:cNvSpPr/>
              <p:nvPr/>
            </p:nvSpPr>
            <p:spPr>
              <a:xfrm>
                <a:off x="1371600" y="1600200"/>
                <a:ext cx="457200" cy="381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latin typeface="Arial" pitchFamily="34" charset="0"/>
                  <a:cs typeface="Arial" pitchFamily="34" charset="0"/>
                </a:endParaRPr>
              </a:p>
            </p:txBody>
          </p:sp>
          <p:sp>
            <p:nvSpPr>
              <p:cNvPr id="416" name="Rectangle 415"/>
              <p:cNvSpPr/>
              <p:nvPr/>
            </p:nvSpPr>
            <p:spPr>
              <a:xfrm>
                <a:off x="762000" y="1981200"/>
                <a:ext cx="3810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latin typeface="Arial" pitchFamily="34" charset="0"/>
                  <a:cs typeface="Arial" pitchFamily="34" charset="0"/>
                </a:endParaRPr>
              </a:p>
            </p:txBody>
          </p:sp>
          <p:sp>
            <p:nvSpPr>
              <p:cNvPr id="417" name="Rectangle 416"/>
              <p:cNvSpPr/>
              <p:nvPr/>
            </p:nvSpPr>
            <p:spPr>
              <a:xfrm>
                <a:off x="1143000" y="1981200"/>
                <a:ext cx="6858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400" dirty="0">
                  <a:solidFill>
                    <a:schemeClr val="tx1"/>
                  </a:solidFill>
                  <a:latin typeface="Arial" pitchFamily="34" charset="0"/>
                  <a:cs typeface="Arial" pitchFamily="34" charset="0"/>
                </a:endParaRPr>
              </a:p>
            </p:txBody>
          </p:sp>
        </p:grpSp>
        <p:sp>
          <p:nvSpPr>
            <p:cNvPr id="419" name="Cloud 418"/>
            <p:cNvSpPr/>
            <p:nvPr/>
          </p:nvSpPr>
          <p:spPr>
            <a:xfrm>
              <a:off x="2020279" y="4413570"/>
              <a:ext cx="1309086" cy="608426"/>
            </a:xfrm>
            <a:prstGeom prst="cloud">
              <a:avLst/>
            </a:prstGeom>
            <a:noFill/>
            <a:ln>
              <a:solidFill>
                <a:srgbClr val="00B0F0"/>
              </a:solid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000" b="1" dirty="0" smtClean="0">
                  <a:solidFill>
                    <a:schemeClr val="tx1"/>
                  </a:solidFill>
                  <a:latin typeface="Arial" pitchFamily="34" charset="0"/>
                  <a:cs typeface="Arial" pitchFamily="34" charset="0"/>
                </a:rPr>
                <a:t>network</a:t>
              </a:r>
              <a:endParaRPr lang="en-US" sz="2000" b="1" dirty="0">
                <a:solidFill>
                  <a:schemeClr val="tx1"/>
                </a:solidFill>
                <a:latin typeface="Arial" pitchFamily="34" charset="0"/>
                <a:cs typeface="Arial" pitchFamily="34" charset="0"/>
              </a:endParaRPr>
            </a:p>
          </p:txBody>
        </p:sp>
        <p:cxnSp>
          <p:nvCxnSpPr>
            <p:cNvPr id="421" name="Straight Arrow Connector 420"/>
            <p:cNvCxnSpPr/>
            <p:nvPr/>
          </p:nvCxnSpPr>
          <p:spPr>
            <a:xfrm rot="16200000" flipH="1">
              <a:off x="1622254" y="4118298"/>
              <a:ext cx="337967" cy="229041"/>
            </a:xfrm>
            <a:prstGeom prst="straightConnector1">
              <a:avLst/>
            </a:prstGeom>
            <a:ln w="5715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4" name="Rectangle 423"/>
            <p:cNvSpPr/>
            <p:nvPr/>
          </p:nvSpPr>
          <p:spPr>
            <a:xfrm>
              <a:off x="2020279" y="5603230"/>
              <a:ext cx="1374247" cy="462357"/>
            </a:xfrm>
            <a:prstGeom prst="rect">
              <a:avLst/>
            </a:prstGeom>
            <a:solidFill>
              <a:srgbClr val="0070C0"/>
            </a:solidFill>
            <a:ln w="9525">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Arial" pitchFamily="34" charset="0"/>
                  <a:cs typeface="Arial" pitchFamily="34" charset="0"/>
                </a:rPr>
                <a:t>GCA</a:t>
              </a:r>
              <a:endParaRPr lang="en-US" sz="2000" dirty="0">
                <a:solidFill>
                  <a:schemeClr val="bg1"/>
                </a:solidFill>
                <a:latin typeface="Arial" pitchFamily="34" charset="0"/>
                <a:cs typeface="Arial" pitchFamily="34" charset="0"/>
              </a:endParaRPr>
            </a:p>
          </p:txBody>
        </p:sp>
        <p:cxnSp>
          <p:nvCxnSpPr>
            <p:cNvPr id="429" name="Straight Arrow Connector 428"/>
            <p:cNvCxnSpPr/>
            <p:nvPr/>
          </p:nvCxnSpPr>
          <p:spPr>
            <a:xfrm rot="5400000" flipH="1" flipV="1">
              <a:off x="3340063" y="4118298"/>
              <a:ext cx="337967" cy="229041"/>
            </a:xfrm>
            <a:prstGeom prst="straightConnector1">
              <a:avLst/>
            </a:prstGeom>
            <a:ln w="5715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30" name="TextBox 429"/>
            <p:cNvSpPr txBox="1"/>
            <p:nvPr/>
          </p:nvSpPr>
          <p:spPr>
            <a:xfrm>
              <a:off x="1417748" y="5142701"/>
              <a:ext cx="1060614" cy="275976"/>
            </a:xfrm>
            <a:prstGeom prst="rect">
              <a:avLst/>
            </a:prstGeom>
            <a:noFill/>
          </p:spPr>
          <p:txBody>
            <a:bodyPr wrap="square" rtlCol="0">
              <a:spAutoFit/>
            </a:bodyPr>
            <a:lstStyle/>
            <a:p>
              <a:r>
                <a:rPr lang="en-US" sz="2000" b="0" dirty="0" smtClean="0">
                  <a:latin typeface="Arial" pitchFamily="34" charset="0"/>
                  <a:cs typeface="Arial" pitchFamily="34" charset="0"/>
                </a:rPr>
                <a:t>Hit counts</a:t>
              </a:r>
              <a:endParaRPr lang="en-US" sz="2000" b="0" dirty="0">
                <a:latin typeface="Arial" pitchFamily="34" charset="0"/>
                <a:cs typeface="Arial" pitchFamily="34" charset="0"/>
              </a:endParaRPr>
            </a:p>
          </p:txBody>
        </p:sp>
        <p:sp>
          <p:nvSpPr>
            <p:cNvPr id="431" name="TextBox 430"/>
            <p:cNvSpPr txBox="1"/>
            <p:nvPr/>
          </p:nvSpPr>
          <p:spPr>
            <a:xfrm>
              <a:off x="3006213" y="5036557"/>
              <a:ext cx="1098681" cy="488264"/>
            </a:xfrm>
            <a:prstGeom prst="rect">
              <a:avLst/>
            </a:prstGeom>
            <a:noFill/>
          </p:spPr>
          <p:txBody>
            <a:bodyPr wrap="square" rtlCol="0">
              <a:spAutoFit/>
            </a:bodyPr>
            <a:lstStyle/>
            <a:p>
              <a:pPr algn="ctr"/>
              <a:r>
                <a:rPr lang="en-US" sz="2000" b="0" dirty="0" smtClean="0">
                  <a:latin typeface="Arial" pitchFamily="34" charset="0"/>
                  <a:cs typeface="Arial" pitchFamily="34" charset="0"/>
                </a:rPr>
                <a:t>Cache </a:t>
              </a:r>
            </a:p>
            <a:p>
              <a:pPr algn="ctr"/>
              <a:r>
                <a:rPr lang="en-US" sz="2000" b="0" dirty="0" err="1" smtClean="0">
                  <a:latin typeface="Arial" pitchFamily="34" charset="0"/>
                  <a:cs typeface="Arial" pitchFamily="34" charset="0"/>
                </a:rPr>
                <a:t>alloc</a:t>
              </a:r>
              <a:r>
                <a:rPr lang="en-US" sz="2000" b="0" dirty="0" smtClean="0">
                  <a:latin typeface="Arial" pitchFamily="34" charset="0"/>
                  <a:cs typeface="Arial" pitchFamily="34" charset="0"/>
                </a:rPr>
                <a:t>. info</a:t>
              </a:r>
              <a:endParaRPr lang="en-US" sz="2000" b="0" dirty="0">
                <a:latin typeface="Arial" pitchFamily="34" charset="0"/>
                <a:cs typeface="Arial" pitchFamily="34" charset="0"/>
              </a:endParaRPr>
            </a:p>
          </p:txBody>
        </p:sp>
        <p:sp>
          <p:nvSpPr>
            <p:cNvPr id="62" name="TextBox 61"/>
            <p:cNvSpPr txBox="1"/>
            <p:nvPr/>
          </p:nvSpPr>
          <p:spPr>
            <a:xfrm>
              <a:off x="2209937" y="3430994"/>
              <a:ext cx="1345617" cy="523220"/>
            </a:xfrm>
            <a:prstGeom prst="rect">
              <a:avLst/>
            </a:prstGeom>
            <a:noFill/>
          </p:spPr>
          <p:txBody>
            <a:bodyPr wrap="square" rtlCol="0">
              <a:spAutoFit/>
            </a:bodyPr>
            <a:lstStyle/>
            <a:p>
              <a:pPr algn="ct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cxnSp>
          <p:nvCxnSpPr>
            <p:cNvPr id="63" name="Straight Arrow Connector 62"/>
            <p:cNvCxnSpPr/>
            <p:nvPr/>
          </p:nvCxnSpPr>
          <p:spPr>
            <a:xfrm rot="16200000" flipH="1">
              <a:off x="2068884" y="4027599"/>
              <a:ext cx="337967" cy="229041"/>
            </a:xfrm>
            <a:prstGeom prst="straightConnector1">
              <a:avLst/>
            </a:prstGeom>
            <a:ln w="5715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3219294" y="4018493"/>
              <a:ext cx="232492" cy="292610"/>
            </a:xfrm>
            <a:prstGeom prst="straightConnector1">
              <a:avLst/>
            </a:prstGeom>
            <a:ln w="5715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477168" y="5080211"/>
              <a:ext cx="1194" cy="450439"/>
            </a:xfrm>
            <a:prstGeom prst="straightConnector1">
              <a:avLst/>
            </a:prstGeom>
            <a:ln w="5715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2340937" y="3973900"/>
              <a:ext cx="137425" cy="337968"/>
            </a:xfrm>
            <a:prstGeom prst="straightConnector1">
              <a:avLst/>
            </a:prstGeom>
            <a:ln w="5715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1882854" y="4018493"/>
              <a:ext cx="229041" cy="357788"/>
            </a:xfrm>
            <a:prstGeom prst="straightConnector1">
              <a:avLst/>
            </a:prstGeom>
            <a:ln w="5715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2936444" y="5086038"/>
              <a:ext cx="0" cy="438783"/>
            </a:xfrm>
            <a:prstGeom prst="straightConnector1">
              <a:avLst/>
            </a:prstGeom>
            <a:ln w="5715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945526807"/>
      </p:ext>
    </p:extLst>
  </p:cSld>
  <p:clrMapOvr>
    <a:masterClrMapping/>
  </p:clrMapOvr>
  <p:transition advTm="4894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Step 2: Capacity determination</a:t>
            </a:r>
            <a:endParaRPr lang="en-US" dirty="0">
              <a:solidFill>
                <a:schemeClr val="bg1"/>
              </a:solidFill>
            </a:endParaRPr>
          </a:p>
        </p:txBody>
      </p:sp>
      <p:sp>
        <p:nvSpPr>
          <p:cNvPr id="37" name="Rectangle 36"/>
          <p:cNvSpPr/>
          <p:nvPr/>
        </p:nvSpPr>
        <p:spPr>
          <a:xfrm>
            <a:off x="919381" y="1907294"/>
            <a:ext cx="3773036" cy="1845839"/>
          </a:xfrm>
          <a:prstGeom prst="rect">
            <a:avLst/>
          </a:prstGeom>
          <a:solidFill>
            <a:srgbClr val="0070C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Arial" pitchFamily="34" charset="0"/>
              <a:cs typeface="Arial" pitchFamily="34" charset="0"/>
            </a:endParaRPr>
          </a:p>
        </p:txBody>
      </p:sp>
      <p:sp>
        <p:nvSpPr>
          <p:cNvPr id="38" name="Rectangle 37"/>
          <p:cNvSpPr/>
          <p:nvPr/>
        </p:nvSpPr>
        <p:spPr>
          <a:xfrm>
            <a:off x="1076727" y="4130861"/>
            <a:ext cx="697354" cy="431235"/>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9" name="Rectangle 38"/>
          <p:cNvSpPr/>
          <p:nvPr/>
        </p:nvSpPr>
        <p:spPr>
          <a:xfrm>
            <a:off x="1271354" y="4809514"/>
            <a:ext cx="331815" cy="404584"/>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0" name="TextBox 39"/>
          <p:cNvSpPr txBox="1"/>
          <p:nvPr/>
        </p:nvSpPr>
        <p:spPr>
          <a:xfrm>
            <a:off x="1774081" y="4096710"/>
            <a:ext cx="2821929" cy="400110"/>
          </a:xfrm>
          <a:prstGeom prst="rect">
            <a:avLst/>
          </a:prstGeom>
          <a:noFill/>
        </p:spPr>
        <p:txBody>
          <a:bodyPr wrap="square" rtlCol="0">
            <a:spAutoFit/>
          </a:bodyPr>
          <a:lstStyle/>
          <a:p>
            <a:pPr algn="ctr"/>
            <a:r>
              <a:rPr lang="en-US" sz="2000" b="0" dirty="0" smtClean="0">
                <a:latin typeface="Arial" pitchFamily="34" charset="0"/>
                <a:cs typeface="Arial" pitchFamily="34" charset="0"/>
              </a:rPr>
              <a:t>from allocated capacity</a:t>
            </a:r>
            <a:endParaRPr lang="en-US" sz="2000" b="0" dirty="0">
              <a:latin typeface="Arial" pitchFamily="34" charset="0"/>
              <a:cs typeface="Arial" pitchFamily="34" charset="0"/>
            </a:endParaRPr>
          </a:p>
        </p:txBody>
      </p:sp>
      <p:sp>
        <p:nvSpPr>
          <p:cNvPr id="41" name="TextBox 40"/>
          <p:cNvSpPr txBox="1"/>
          <p:nvPr/>
        </p:nvSpPr>
        <p:spPr>
          <a:xfrm>
            <a:off x="1756509" y="4809514"/>
            <a:ext cx="2978752" cy="400110"/>
          </a:xfrm>
          <a:prstGeom prst="rect">
            <a:avLst/>
          </a:prstGeom>
          <a:noFill/>
        </p:spPr>
        <p:txBody>
          <a:bodyPr wrap="square" rtlCol="0">
            <a:spAutoFit/>
          </a:bodyPr>
          <a:lstStyle/>
          <a:p>
            <a:pPr algn="ctr"/>
            <a:r>
              <a:rPr lang="en-US" sz="2000" b="0" dirty="0" smtClean="0">
                <a:latin typeface="Arial" pitchFamily="34" charset="0"/>
                <a:cs typeface="Arial" pitchFamily="34" charset="0"/>
              </a:rPr>
              <a:t>from monitoring capacity</a:t>
            </a:r>
            <a:endParaRPr lang="en-US" sz="2000" b="0" dirty="0">
              <a:latin typeface="Arial" pitchFamily="34" charset="0"/>
              <a:cs typeface="Arial" pitchFamily="34" charset="0"/>
            </a:endParaRPr>
          </a:p>
        </p:txBody>
      </p:sp>
      <p:sp>
        <p:nvSpPr>
          <p:cNvPr id="42" name="Rectangle 41"/>
          <p:cNvSpPr/>
          <p:nvPr/>
        </p:nvSpPr>
        <p:spPr>
          <a:xfrm>
            <a:off x="1085726" y="2313415"/>
            <a:ext cx="1255879" cy="1312615"/>
          </a:xfrm>
          <a:prstGeom prst="rect">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800" dirty="0" smtClean="0">
                <a:solidFill>
                  <a:schemeClr val="bg1"/>
                </a:solidFill>
                <a:latin typeface="Arial" pitchFamily="34" charset="0"/>
                <a:cs typeface="Arial" pitchFamily="34" charset="0"/>
              </a:rPr>
              <a:t>Allocation</a:t>
            </a:r>
          </a:p>
          <a:p>
            <a:pPr algn="ctr"/>
            <a:r>
              <a:rPr lang="en-US" sz="1800" dirty="0" smtClean="0">
                <a:solidFill>
                  <a:schemeClr val="bg1"/>
                </a:solidFill>
                <a:latin typeface="Arial" pitchFamily="34" charset="0"/>
                <a:cs typeface="Arial" pitchFamily="34" charset="0"/>
              </a:rPr>
              <a:t>engine</a:t>
            </a:r>
            <a:endParaRPr lang="en-US" sz="1800" dirty="0">
              <a:solidFill>
                <a:schemeClr val="bg1"/>
              </a:solidFill>
              <a:latin typeface="Arial" pitchFamily="34" charset="0"/>
              <a:cs typeface="Arial" pitchFamily="34" charset="0"/>
            </a:endParaRPr>
          </a:p>
        </p:txBody>
      </p:sp>
      <p:cxnSp>
        <p:nvCxnSpPr>
          <p:cNvPr id="43" name="Straight Arrow Connector 42"/>
          <p:cNvCxnSpPr/>
          <p:nvPr/>
        </p:nvCxnSpPr>
        <p:spPr>
          <a:xfrm>
            <a:off x="2352908" y="3224647"/>
            <a:ext cx="348677" cy="4227"/>
          </a:xfrm>
          <a:prstGeom prst="straightConnector1">
            <a:avLst/>
          </a:prstGeom>
          <a:ln w="254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679712" y="2318941"/>
            <a:ext cx="1829700" cy="1307088"/>
          </a:xfrm>
          <a:prstGeom prst="rect">
            <a:avLst/>
          </a:prstGeom>
          <a:solidFill>
            <a:schemeClr val="bg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Arial" pitchFamily="34" charset="0"/>
              <a:cs typeface="Arial" pitchFamily="34" charset="0"/>
            </a:endParaRPr>
          </a:p>
        </p:txBody>
      </p:sp>
      <p:sp>
        <p:nvSpPr>
          <p:cNvPr id="48" name="Rectangle 47"/>
          <p:cNvSpPr/>
          <p:nvPr/>
        </p:nvSpPr>
        <p:spPr>
          <a:xfrm>
            <a:off x="2780982" y="2406414"/>
            <a:ext cx="1627159" cy="31039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9" name="Rectangle 48"/>
          <p:cNvSpPr/>
          <p:nvPr/>
        </p:nvSpPr>
        <p:spPr>
          <a:xfrm>
            <a:off x="2780980" y="2805552"/>
            <a:ext cx="1627159" cy="31039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0" name="Rectangle 49"/>
          <p:cNvSpPr/>
          <p:nvPr/>
        </p:nvSpPr>
        <p:spPr>
          <a:xfrm>
            <a:off x="2780984" y="3226908"/>
            <a:ext cx="1627159" cy="31039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3" name="Rectangle 52"/>
          <p:cNvSpPr/>
          <p:nvPr/>
        </p:nvSpPr>
        <p:spPr>
          <a:xfrm>
            <a:off x="2780982" y="2406414"/>
            <a:ext cx="464903" cy="31039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4" name="Rectangle 53"/>
          <p:cNvSpPr/>
          <p:nvPr/>
        </p:nvSpPr>
        <p:spPr>
          <a:xfrm>
            <a:off x="2780980" y="2805552"/>
            <a:ext cx="542387" cy="31039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5" name="Rectangle 54"/>
          <p:cNvSpPr/>
          <p:nvPr/>
        </p:nvSpPr>
        <p:spPr>
          <a:xfrm>
            <a:off x="2780984" y="3226908"/>
            <a:ext cx="232451" cy="310396"/>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8" name="Rectangle 57"/>
          <p:cNvSpPr/>
          <p:nvPr/>
        </p:nvSpPr>
        <p:spPr>
          <a:xfrm>
            <a:off x="3245885" y="2406414"/>
            <a:ext cx="388824" cy="31039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9" name="Rectangle 58"/>
          <p:cNvSpPr/>
          <p:nvPr/>
        </p:nvSpPr>
        <p:spPr>
          <a:xfrm>
            <a:off x="3323367" y="2805552"/>
            <a:ext cx="388824" cy="31039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0" name="Rectangle 59"/>
          <p:cNvSpPr/>
          <p:nvPr/>
        </p:nvSpPr>
        <p:spPr>
          <a:xfrm>
            <a:off x="2990633" y="3228874"/>
            <a:ext cx="388824" cy="31039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5" name="TextBox 44"/>
          <p:cNvSpPr txBox="1"/>
          <p:nvPr/>
        </p:nvSpPr>
        <p:spPr>
          <a:xfrm>
            <a:off x="2353038" y="1907296"/>
            <a:ext cx="1047820" cy="381476"/>
          </a:xfrm>
          <a:prstGeom prst="rect">
            <a:avLst/>
          </a:prstGeom>
          <a:noFill/>
        </p:spPr>
        <p:txBody>
          <a:bodyPr wrap="square" rtlCol="0">
            <a:spAutoFit/>
          </a:bodyPr>
          <a:lstStyle/>
          <a:p>
            <a:pPr algn="ctr"/>
            <a:r>
              <a:rPr lang="en-US" sz="2400" dirty="0" smtClean="0">
                <a:solidFill>
                  <a:schemeClr val="bg1"/>
                </a:solidFill>
                <a:latin typeface="Arial" pitchFamily="34" charset="0"/>
                <a:cs typeface="Arial" pitchFamily="34" charset="0"/>
              </a:rPr>
              <a:t>GCA</a:t>
            </a:r>
            <a:endParaRPr lang="en-US" sz="2400" dirty="0">
              <a:solidFill>
                <a:schemeClr val="bg1"/>
              </a:solidFill>
              <a:latin typeface="Arial" pitchFamily="34" charset="0"/>
              <a:cs typeface="Arial" pitchFamily="34" charset="0"/>
            </a:endParaRPr>
          </a:p>
        </p:txBody>
      </p:sp>
      <p:cxnSp>
        <p:nvCxnSpPr>
          <p:cNvPr id="14" name="Straight Connector 13"/>
          <p:cNvCxnSpPr/>
          <p:nvPr/>
        </p:nvCxnSpPr>
        <p:spPr>
          <a:xfrm flipV="1">
            <a:off x="4509412" y="1418409"/>
            <a:ext cx="828695" cy="870364"/>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09412" y="3626030"/>
            <a:ext cx="828695" cy="1772800"/>
          </a:xfrm>
          <a:prstGeom prst="line">
            <a:avLst/>
          </a:prstGeom>
          <a:ln w="508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5968" y="5522683"/>
            <a:ext cx="8466082" cy="584775"/>
          </a:xfrm>
          <a:prstGeom prst="rect">
            <a:avLst/>
          </a:prstGeom>
          <a:solidFill>
            <a:srgbClr val="111155"/>
          </a:solidFill>
        </p:spPr>
        <p:txBody>
          <a:bodyPr wrap="square" rtlCol="0">
            <a:spAutoFit/>
          </a:bodyPr>
          <a:lstStyle/>
          <a:p>
            <a:pPr algn="ctr"/>
            <a:r>
              <a:rPr lang="en-US" sz="3100" dirty="0" smtClean="0">
                <a:solidFill>
                  <a:schemeClr val="bg1"/>
                </a:solidFill>
              </a:rPr>
              <a:t>Output: capacity to minimize overall misses</a:t>
            </a:r>
            <a:endParaRPr lang="en-US" sz="3100" dirty="0">
              <a:solidFill>
                <a:schemeClr val="bg1"/>
              </a:solidFill>
            </a:endParaRPr>
          </a:p>
        </p:txBody>
      </p:sp>
      <p:grpSp>
        <p:nvGrpSpPr>
          <p:cNvPr id="26" name="Group 25"/>
          <p:cNvGrpSpPr/>
          <p:nvPr/>
        </p:nvGrpSpPr>
        <p:grpSpPr>
          <a:xfrm>
            <a:off x="5338107" y="1418409"/>
            <a:ext cx="2438400" cy="3980421"/>
            <a:chOff x="5338107" y="1418409"/>
            <a:chExt cx="2438400" cy="4383349"/>
          </a:xfrm>
        </p:grpSpPr>
        <p:graphicFrame>
          <p:nvGraphicFramePr>
            <p:cNvPr id="78" name="Chart 77"/>
            <p:cNvGraphicFramePr/>
            <p:nvPr>
              <p:extLst>
                <p:ext uri="{D42A27DB-BD31-4B8C-83A1-F6EECF244321}">
                  <p14:modId xmlns:p14="http://schemas.microsoft.com/office/powerpoint/2010/main" val="1522874174"/>
                </p:ext>
              </p:extLst>
            </p:nvPr>
          </p:nvGraphicFramePr>
          <p:xfrm>
            <a:off x="5338107" y="4363853"/>
            <a:ext cx="2438400" cy="14379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9" name="Chart 78"/>
            <p:cNvGraphicFramePr/>
            <p:nvPr>
              <p:extLst>
                <p:ext uri="{D42A27DB-BD31-4B8C-83A1-F6EECF244321}">
                  <p14:modId xmlns:p14="http://schemas.microsoft.com/office/powerpoint/2010/main" val="159482488"/>
                </p:ext>
              </p:extLst>
            </p:nvPr>
          </p:nvGraphicFramePr>
          <p:xfrm>
            <a:off x="5338107" y="1418409"/>
            <a:ext cx="2438400" cy="14379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0" name="Chart 79"/>
            <p:cNvGraphicFramePr/>
            <p:nvPr>
              <p:extLst>
                <p:ext uri="{D42A27DB-BD31-4B8C-83A1-F6EECF244321}">
                  <p14:modId xmlns:p14="http://schemas.microsoft.com/office/powerpoint/2010/main" val="4026381333"/>
                </p:ext>
              </p:extLst>
            </p:nvPr>
          </p:nvGraphicFramePr>
          <p:xfrm>
            <a:off x="5338107" y="2897754"/>
            <a:ext cx="2438400" cy="1426843"/>
          </p:xfrm>
          <a:graphic>
            <a:graphicData uri="http://schemas.openxmlformats.org/drawingml/2006/chart">
              <c:chart xmlns:c="http://schemas.openxmlformats.org/drawingml/2006/chart" xmlns:r="http://schemas.openxmlformats.org/officeDocument/2006/relationships" r:id="rId6"/>
            </a:graphicData>
          </a:graphic>
        </p:graphicFrame>
        <p:sp>
          <p:nvSpPr>
            <p:cNvPr id="4" name="Freeform 3"/>
            <p:cNvSpPr/>
            <p:nvPr/>
          </p:nvSpPr>
          <p:spPr>
            <a:xfrm>
              <a:off x="5447800" y="1631765"/>
              <a:ext cx="885825" cy="1009650"/>
            </a:xfrm>
            <a:custGeom>
              <a:avLst/>
              <a:gdLst>
                <a:gd name="connsiteX0" fmla="*/ 0 w 885825"/>
                <a:gd name="connsiteY0" fmla="*/ 1009650 h 1009650"/>
                <a:gd name="connsiteX1" fmla="*/ 885825 w 885825"/>
                <a:gd name="connsiteY1" fmla="*/ 1009650 h 1009650"/>
                <a:gd name="connsiteX2" fmla="*/ 885825 w 885825"/>
                <a:gd name="connsiteY2" fmla="*/ 38100 h 1009650"/>
                <a:gd name="connsiteX3" fmla="*/ 0 w 885825"/>
                <a:gd name="connsiteY3" fmla="*/ 0 h 1009650"/>
                <a:gd name="connsiteX4" fmla="*/ 0 w 885825"/>
                <a:gd name="connsiteY4" fmla="*/ 100965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1009650">
                  <a:moveTo>
                    <a:pt x="0" y="1009650"/>
                  </a:moveTo>
                  <a:lnTo>
                    <a:pt x="885825" y="1009650"/>
                  </a:lnTo>
                  <a:lnTo>
                    <a:pt x="885825" y="38100"/>
                  </a:lnTo>
                  <a:lnTo>
                    <a:pt x="0" y="0"/>
                  </a:lnTo>
                  <a:lnTo>
                    <a:pt x="0" y="100965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333625" y="1641290"/>
              <a:ext cx="885825" cy="1002896"/>
            </a:xfrm>
            <a:custGeom>
              <a:avLst/>
              <a:gdLst>
                <a:gd name="connsiteX0" fmla="*/ 0 w 885825"/>
                <a:gd name="connsiteY0" fmla="*/ 1009650 h 1009650"/>
                <a:gd name="connsiteX1" fmla="*/ 885825 w 885825"/>
                <a:gd name="connsiteY1" fmla="*/ 1009650 h 1009650"/>
                <a:gd name="connsiteX2" fmla="*/ 885825 w 885825"/>
                <a:gd name="connsiteY2" fmla="*/ 38100 h 1009650"/>
                <a:gd name="connsiteX3" fmla="*/ 0 w 885825"/>
                <a:gd name="connsiteY3" fmla="*/ 0 h 1009650"/>
                <a:gd name="connsiteX4" fmla="*/ 0 w 885825"/>
                <a:gd name="connsiteY4" fmla="*/ 1009650 h 1009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1009650">
                  <a:moveTo>
                    <a:pt x="0" y="1009650"/>
                  </a:moveTo>
                  <a:lnTo>
                    <a:pt x="885825" y="1009650"/>
                  </a:lnTo>
                  <a:lnTo>
                    <a:pt x="885825" y="38100"/>
                  </a:lnTo>
                  <a:lnTo>
                    <a:pt x="0" y="0"/>
                  </a:lnTo>
                  <a:lnTo>
                    <a:pt x="0" y="1009650"/>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438275" y="3096250"/>
              <a:ext cx="1171575" cy="1009650"/>
            </a:xfrm>
            <a:custGeom>
              <a:avLst/>
              <a:gdLst>
                <a:gd name="connsiteX0" fmla="*/ 0 w 1171575"/>
                <a:gd name="connsiteY0" fmla="*/ 1009650 h 1009650"/>
                <a:gd name="connsiteX1" fmla="*/ 1171575 w 1171575"/>
                <a:gd name="connsiteY1" fmla="*/ 1009650 h 1009650"/>
                <a:gd name="connsiteX2" fmla="*/ 1171575 w 1171575"/>
                <a:gd name="connsiteY2" fmla="*/ 371475 h 1009650"/>
                <a:gd name="connsiteX3" fmla="*/ 1019175 w 1171575"/>
                <a:gd name="connsiteY3" fmla="*/ 276225 h 1009650"/>
                <a:gd name="connsiteX4" fmla="*/ 876300 w 1171575"/>
                <a:gd name="connsiteY4" fmla="*/ 209550 h 1009650"/>
                <a:gd name="connsiteX5" fmla="*/ 733425 w 1171575"/>
                <a:gd name="connsiteY5" fmla="*/ 142875 h 1009650"/>
                <a:gd name="connsiteX6" fmla="*/ 590550 w 1171575"/>
                <a:gd name="connsiteY6" fmla="*/ 114300 h 1009650"/>
                <a:gd name="connsiteX7" fmla="*/ 438150 w 1171575"/>
                <a:gd name="connsiteY7" fmla="*/ 57150 h 1009650"/>
                <a:gd name="connsiteX8" fmla="*/ 304800 w 1171575"/>
                <a:gd name="connsiteY8" fmla="*/ 38100 h 1009650"/>
                <a:gd name="connsiteX9" fmla="*/ 152400 w 1171575"/>
                <a:gd name="connsiteY9" fmla="*/ 9525 h 1009650"/>
                <a:gd name="connsiteX10" fmla="*/ 9525 w 1171575"/>
                <a:gd name="connsiteY10" fmla="*/ 0 h 1009650"/>
                <a:gd name="connsiteX11" fmla="*/ 0 w 1171575"/>
                <a:gd name="connsiteY11"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1575" h="1009650">
                  <a:moveTo>
                    <a:pt x="0" y="1009650"/>
                  </a:moveTo>
                  <a:lnTo>
                    <a:pt x="1171575" y="1009650"/>
                  </a:lnTo>
                  <a:lnTo>
                    <a:pt x="1171575" y="371475"/>
                  </a:lnTo>
                  <a:lnTo>
                    <a:pt x="1019175" y="276225"/>
                  </a:lnTo>
                  <a:lnTo>
                    <a:pt x="876300" y="209550"/>
                  </a:lnTo>
                  <a:lnTo>
                    <a:pt x="733425" y="142875"/>
                  </a:lnTo>
                  <a:lnTo>
                    <a:pt x="590550" y="114300"/>
                  </a:lnTo>
                  <a:lnTo>
                    <a:pt x="438150" y="57150"/>
                  </a:lnTo>
                  <a:lnTo>
                    <a:pt x="304800" y="38100"/>
                  </a:lnTo>
                  <a:lnTo>
                    <a:pt x="152400" y="9525"/>
                  </a:lnTo>
                  <a:lnTo>
                    <a:pt x="9525" y="0"/>
                  </a:lnTo>
                  <a:lnTo>
                    <a:pt x="0" y="100965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609850" y="3467725"/>
              <a:ext cx="876300" cy="638175"/>
            </a:xfrm>
            <a:custGeom>
              <a:avLst/>
              <a:gdLst>
                <a:gd name="connsiteX0" fmla="*/ 0 w 876300"/>
                <a:gd name="connsiteY0" fmla="*/ 638175 h 638175"/>
                <a:gd name="connsiteX1" fmla="*/ 876300 w 876300"/>
                <a:gd name="connsiteY1" fmla="*/ 638175 h 638175"/>
                <a:gd name="connsiteX2" fmla="*/ 723900 w 876300"/>
                <a:gd name="connsiteY2" fmla="*/ 552450 h 638175"/>
                <a:gd name="connsiteX3" fmla="*/ 590550 w 876300"/>
                <a:gd name="connsiteY3" fmla="*/ 438150 h 638175"/>
                <a:gd name="connsiteX4" fmla="*/ 438150 w 876300"/>
                <a:gd name="connsiteY4" fmla="*/ 295275 h 638175"/>
                <a:gd name="connsiteX5" fmla="*/ 285750 w 876300"/>
                <a:gd name="connsiteY5" fmla="*/ 190500 h 638175"/>
                <a:gd name="connsiteX6" fmla="*/ 152400 w 876300"/>
                <a:gd name="connsiteY6" fmla="*/ 95250 h 638175"/>
                <a:gd name="connsiteX7" fmla="*/ 0 w 876300"/>
                <a:gd name="connsiteY7" fmla="*/ 0 h 638175"/>
                <a:gd name="connsiteX8" fmla="*/ 0 w 876300"/>
                <a:gd name="connsiteY8" fmla="*/ 6381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300" h="638175">
                  <a:moveTo>
                    <a:pt x="0" y="638175"/>
                  </a:moveTo>
                  <a:lnTo>
                    <a:pt x="876300" y="638175"/>
                  </a:lnTo>
                  <a:lnTo>
                    <a:pt x="723900" y="552450"/>
                  </a:lnTo>
                  <a:lnTo>
                    <a:pt x="590550" y="438150"/>
                  </a:lnTo>
                  <a:lnTo>
                    <a:pt x="438150" y="295275"/>
                  </a:lnTo>
                  <a:lnTo>
                    <a:pt x="285750" y="190500"/>
                  </a:lnTo>
                  <a:lnTo>
                    <a:pt x="152400" y="95250"/>
                  </a:lnTo>
                  <a:lnTo>
                    <a:pt x="0" y="0"/>
                  </a:lnTo>
                  <a:lnTo>
                    <a:pt x="0" y="638175"/>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49629" y="4578625"/>
              <a:ext cx="438912" cy="1016813"/>
            </a:xfrm>
            <a:custGeom>
              <a:avLst/>
              <a:gdLst>
                <a:gd name="connsiteX0" fmla="*/ 0 w 438912"/>
                <a:gd name="connsiteY0" fmla="*/ 1009498 h 1016813"/>
                <a:gd name="connsiteX1" fmla="*/ 438912 w 438912"/>
                <a:gd name="connsiteY1" fmla="*/ 1016813 h 1016813"/>
                <a:gd name="connsiteX2" fmla="*/ 438912 w 438912"/>
                <a:gd name="connsiteY2" fmla="*/ 73152 h 1016813"/>
                <a:gd name="connsiteX3" fmla="*/ 285293 w 438912"/>
                <a:gd name="connsiteY3" fmla="*/ 36576 h 1016813"/>
                <a:gd name="connsiteX4" fmla="*/ 138989 w 438912"/>
                <a:gd name="connsiteY4" fmla="*/ 7316 h 1016813"/>
                <a:gd name="connsiteX5" fmla="*/ 0 w 438912"/>
                <a:gd name="connsiteY5" fmla="*/ 0 h 1016813"/>
                <a:gd name="connsiteX6" fmla="*/ 0 w 438912"/>
                <a:gd name="connsiteY6" fmla="*/ 1009498 h 101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912" h="1016813">
                  <a:moveTo>
                    <a:pt x="0" y="1009498"/>
                  </a:moveTo>
                  <a:lnTo>
                    <a:pt x="438912" y="1016813"/>
                  </a:lnTo>
                  <a:lnTo>
                    <a:pt x="438912" y="73152"/>
                  </a:lnTo>
                  <a:lnTo>
                    <a:pt x="285293" y="36576"/>
                  </a:lnTo>
                  <a:lnTo>
                    <a:pt x="138989" y="7316"/>
                  </a:lnTo>
                  <a:lnTo>
                    <a:pt x="0" y="0"/>
                  </a:lnTo>
                  <a:lnTo>
                    <a:pt x="0" y="1009498"/>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5868537" y="4640239"/>
              <a:ext cx="880281" cy="941695"/>
            </a:xfrm>
            <a:custGeom>
              <a:avLst/>
              <a:gdLst>
                <a:gd name="connsiteX0" fmla="*/ 6824 w 880281"/>
                <a:gd name="connsiteY0" fmla="*/ 941695 h 941695"/>
                <a:gd name="connsiteX1" fmla="*/ 880281 w 880281"/>
                <a:gd name="connsiteY1" fmla="*/ 941695 h 941695"/>
                <a:gd name="connsiteX2" fmla="*/ 880281 w 880281"/>
                <a:gd name="connsiteY2" fmla="*/ 736979 h 941695"/>
                <a:gd name="connsiteX3" fmla="*/ 730155 w 880281"/>
                <a:gd name="connsiteY3" fmla="*/ 702860 h 941695"/>
                <a:gd name="connsiteX4" fmla="*/ 586854 w 880281"/>
                <a:gd name="connsiteY4" fmla="*/ 511791 h 941695"/>
                <a:gd name="connsiteX5" fmla="*/ 436728 w 880281"/>
                <a:gd name="connsiteY5" fmla="*/ 143301 h 941695"/>
                <a:gd name="connsiteX6" fmla="*/ 300251 w 880281"/>
                <a:gd name="connsiteY6" fmla="*/ 81886 h 941695"/>
                <a:gd name="connsiteX7" fmla="*/ 156949 w 880281"/>
                <a:gd name="connsiteY7" fmla="*/ 40943 h 941695"/>
                <a:gd name="connsiteX8" fmla="*/ 0 w 880281"/>
                <a:gd name="connsiteY8" fmla="*/ 0 h 941695"/>
                <a:gd name="connsiteX9" fmla="*/ 6824 w 880281"/>
                <a:gd name="connsiteY9" fmla="*/ 941695 h 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281" h="941695">
                  <a:moveTo>
                    <a:pt x="6824" y="941695"/>
                  </a:moveTo>
                  <a:lnTo>
                    <a:pt x="880281" y="941695"/>
                  </a:lnTo>
                  <a:lnTo>
                    <a:pt x="880281" y="736979"/>
                  </a:lnTo>
                  <a:lnTo>
                    <a:pt x="730155" y="702860"/>
                  </a:lnTo>
                  <a:lnTo>
                    <a:pt x="586854" y="511791"/>
                  </a:lnTo>
                  <a:lnTo>
                    <a:pt x="436728" y="143301"/>
                  </a:lnTo>
                  <a:lnTo>
                    <a:pt x="300251" y="81886"/>
                  </a:lnTo>
                  <a:lnTo>
                    <a:pt x="156949" y="40943"/>
                  </a:lnTo>
                  <a:lnTo>
                    <a:pt x="0" y="0"/>
                  </a:lnTo>
                  <a:cubicBezTo>
                    <a:pt x="2275" y="313898"/>
                    <a:pt x="4549" y="627797"/>
                    <a:pt x="6824" y="941695"/>
                  </a:cubicBez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389024604"/>
      </p:ext>
    </p:extLst>
  </p:cSld>
  <p:clrMapOvr>
    <a:masterClrMapping/>
  </p:clrMapOvr>
  <p:transition advTm="387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9"/>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2613957" y="3737445"/>
            <a:ext cx="868260" cy="461665"/>
          </a:xfrm>
          <a:prstGeom prst="rect">
            <a:avLst/>
          </a:prstGeom>
          <a:noFill/>
        </p:spPr>
        <p:txBody>
          <a:bodyPr wrap="square" rtlCol="0">
            <a:spAutoFit/>
          </a:bodyPr>
          <a:lstStyle/>
          <a:p>
            <a:r>
              <a:rPr lang="en-US" sz="2400" dirty="0" smtClean="0">
                <a:latin typeface="Arial" pitchFamily="34" charset="0"/>
                <a:cs typeface="Arial" pitchFamily="34" charset="0"/>
              </a:rPr>
              <a:t>0.75</a:t>
            </a:r>
            <a:endParaRPr lang="en-US" sz="2400"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solidFill>
                  <a:schemeClr val="bg1"/>
                </a:solidFill>
              </a:rPr>
              <a:t>Step 3: Bank/token allocation</a:t>
            </a:r>
            <a:endParaRPr lang="en-US" dirty="0">
              <a:solidFill>
                <a:schemeClr val="bg1"/>
              </a:solidFill>
            </a:endParaRPr>
          </a:p>
        </p:txBody>
      </p:sp>
      <p:sp>
        <p:nvSpPr>
          <p:cNvPr id="3" name="Content Placeholder 2"/>
          <p:cNvSpPr>
            <a:spLocks noGrp="1"/>
          </p:cNvSpPr>
          <p:nvPr>
            <p:ph idx="1"/>
          </p:nvPr>
        </p:nvSpPr>
        <p:spPr>
          <a:xfrm>
            <a:off x="457200" y="1307295"/>
            <a:ext cx="7629525" cy="1950120"/>
          </a:xfrm>
        </p:spPr>
        <p:txBody>
          <a:bodyPr>
            <a:normAutofit/>
          </a:bodyPr>
          <a:lstStyle/>
          <a:p>
            <a:pPr marL="457200" indent="-457200">
              <a:buFont typeface="+mj-lt"/>
              <a:buAutoNum type="arabicPeriod"/>
            </a:pPr>
            <a:r>
              <a:rPr lang="en-US" dirty="0" smtClean="0"/>
              <a:t>Local L2 cache first</a:t>
            </a:r>
          </a:p>
          <a:p>
            <a:pPr marL="2171700" lvl="4" indent="-457200">
              <a:buFont typeface="+mj-lt"/>
              <a:buAutoNum type="arabicPeriod"/>
            </a:pPr>
            <a:endParaRPr lang="en-US" sz="1000" dirty="0" smtClean="0"/>
          </a:p>
          <a:p>
            <a:pPr marL="457200" indent="-457200">
              <a:buFont typeface="+mj-lt"/>
              <a:buAutoNum type="arabicPeriod"/>
            </a:pPr>
            <a:r>
              <a:rPr lang="en-US" dirty="0" smtClean="0"/>
              <a:t>Threads w/ larger capacity demand first</a:t>
            </a:r>
          </a:p>
          <a:p>
            <a:pPr marL="457200" indent="-457200">
              <a:buFont typeface="+mj-lt"/>
              <a:buAutoNum type="arabicPeriod"/>
            </a:pPr>
            <a:r>
              <a:rPr lang="en-US" dirty="0" smtClean="0"/>
              <a:t>Closer L2 banks first</a:t>
            </a:r>
            <a:endParaRPr lang="en-US" dirty="0"/>
          </a:p>
        </p:txBody>
      </p:sp>
      <p:sp>
        <p:nvSpPr>
          <p:cNvPr id="36" name="TextBox 35"/>
          <p:cNvSpPr txBox="1"/>
          <p:nvPr/>
        </p:nvSpPr>
        <p:spPr>
          <a:xfrm>
            <a:off x="2621044" y="3733900"/>
            <a:ext cx="868260" cy="461665"/>
          </a:xfrm>
          <a:prstGeom prst="rect">
            <a:avLst/>
          </a:prstGeom>
          <a:noFill/>
        </p:spPr>
        <p:txBody>
          <a:bodyPr wrap="square" rtlCol="0">
            <a:spAutoFit/>
          </a:bodyPr>
          <a:lstStyle/>
          <a:p>
            <a:r>
              <a:rPr lang="en-US" sz="2400" dirty="0" smtClean="0">
                <a:latin typeface="Arial" pitchFamily="34" charset="0"/>
                <a:cs typeface="Arial" pitchFamily="34" charset="0"/>
              </a:rPr>
              <a:t>2.75</a:t>
            </a:r>
            <a:endParaRPr lang="en-US" sz="2400" dirty="0">
              <a:latin typeface="Arial" pitchFamily="34" charset="0"/>
              <a:cs typeface="Arial" pitchFamily="34" charset="0"/>
            </a:endParaRPr>
          </a:p>
        </p:txBody>
      </p:sp>
      <p:sp>
        <p:nvSpPr>
          <p:cNvPr id="38" name="TextBox 37"/>
          <p:cNvSpPr txBox="1"/>
          <p:nvPr/>
        </p:nvSpPr>
        <p:spPr>
          <a:xfrm>
            <a:off x="2613949" y="3737438"/>
            <a:ext cx="868260" cy="461665"/>
          </a:xfrm>
          <a:prstGeom prst="rect">
            <a:avLst/>
          </a:prstGeom>
          <a:noFill/>
        </p:spPr>
        <p:txBody>
          <a:bodyPr wrap="square" rtlCol="0">
            <a:spAutoFit/>
          </a:bodyPr>
          <a:lstStyle/>
          <a:p>
            <a:r>
              <a:rPr lang="en-US" sz="2400" dirty="0" smtClean="0">
                <a:latin typeface="Arial" pitchFamily="34" charset="0"/>
                <a:cs typeface="Arial" pitchFamily="34" charset="0"/>
              </a:rPr>
              <a:t>1.75</a:t>
            </a:r>
            <a:endParaRPr lang="en-US" sz="2400" dirty="0">
              <a:latin typeface="Arial" pitchFamily="34" charset="0"/>
              <a:cs typeface="Arial" pitchFamily="34" charset="0"/>
            </a:endParaRPr>
          </a:p>
        </p:txBody>
      </p:sp>
      <p:sp>
        <p:nvSpPr>
          <p:cNvPr id="5" name="Rectangle 4"/>
          <p:cNvSpPr/>
          <p:nvPr/>
        </p:nvSpPr>
        <p:spPr>
          <a:xfrm>
            <a:off x="5965929" y="3494517"/>
            <a:ext cx="893528" cy="8659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Arial" pitchFamily="34" charset="0"/>
                <a:cs typeface="Arial" pitchFamily="34" charset="0"/>
              </a:rPr>
              <a:t>0</a:t>
            </a:r>
            <a:endParaRPr lang="en-US" sz="4000" dirty="0">
              <a:solidFill>
                <a:schemeClr val="tx1"/>
              </a:solidFill>
              <a:latin typeface="Arial" pitchFamily="34" charset="0"/>
              <a:cs typeface="Arial" pitchFamily="34" charset="0"/>
            </a:endParaRPr>
          </a:p>
        </p:txBody>
      </p:sp>
      <p:sp>
        <p:nvSpPr>
          <p:cNvPr id="6" name="Rectangle 5"/>
          <p:cNvSpPr/>
          <p:nvPr/>
        </p:nvSpPr>
        <p:spPr>
          <a:xfrm>
            <a:off x="5871953" y="3410097"/>
            <a:ext cx="2073349" cy="1960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itchFamily="34" charset="0"/>
              <a:cs typeface="Arial" pitchFamily="34" charset="0"/>
            </a:endParaRPr>
          </a:p>
        </p:txBody>
      </p:sp>
      <p:sp>
        <p:nvSpPr>
          <p:cNvPr id="22" name="Rectangle 21"/>
          <p:cNvSpPr/>
          <p:nvPr/>
        </p:nvSpPr>
        <p:spPr>
          <a:xfrm>
            <a:off x="6958301" y="4444359"/>
            <a:ext cx="893528" cy="8659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Arial" pitchFamily="34" charset="0"/>
                <a:cs typeface="Arial" pitchFamily="34" charset="0"/>
              </a:rPr>
              <a:t>3</a:t>
            </a:r>
            <a:endParaRPr lang="en-US" sz="4000" dirty="0">
              <a:solidFill>
                <a:schemeClr val="tx1"/>
              </a:solidFill>
              <a:latin typeface="Arial" pitchFamily="34" charset="0"/>
              <a:cs typeface="Arial" pitchFamily="34" charset="0"/>
            </a:endParaRPr>
          </a:p>
        </p:txBody>
      </p:sp>
      <p:sp>
        <p:nvSpPr>
          <p:cNvPr id="23" name="Rectangle 22"/>
          <p:cNvSpPr/>
          <p:nvPr/>
        </p:nvSpPr>
        <p:spPr>
          <a:xfrm>
            <a:off x="6951206" y="3490927"/>
            <a:ext cx="893528" cy="8659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Arial" pitchFamily="34" charset="0"/>
                <a:cs typeface="Arial" pitchFamily="34" charset="0"/>
              </a:rPr>
              <a:t>1</a:t>
            </a:r>
            <a:endParaRPr lang="en-US" sz="4000" dirty="0">
              <a:solidFill>
                <a:schemeClr val="tx1"/>
              </a:solidFill>
              <a:latin typeface="Arial" pitchFamily="34" charset="0"/>
              <a:cs typeface="Arial" pitchFamily="34" charset="0"/>
            </a:endParaRPr>
          </a:p>
        </p:txBody>
      </p:sp>
      <p:sp>
        <p:nvSpPr>
          <p:cNvPr id="24" name="Rectangle 23"/>
          <p:cNvSpPr/>
          <p:nvPr/>
        </p:nvSpPr>
        <p:spPr>
          <a:xfrm>
            <a:off x="5969473" y="4444359"/>
            <a:ext cx="893528" cy="8659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Arial" pitchFamily="34" charset="0"/>
                <a:cs typeface="Arial" pitchFamily="34" charset="0"/>
              </a:rPr>
              <a:t>2</a:t>
            </a:r>
            <a:endParaRPr lang="en-US" sz="4000" dirty="0">
              <a:solidFill>
                <a:schemeClr val="tx1"/>
              </a:solidFill>
              <a:latin typeface="Arial" pitchFamily="34" charset="0"/>
              <a:cs typeface="Arial" pitchFamily="34" charset="0"/>
            </a:endParaRPr>
          </a:p>
        </p:txBody>
      </p:sp>
      <p:sp>
        <p:nvSpPr>
          <p:cNvPr id="25" name="Rectangle 24"/>
          <p:cNvSpPr/>
          <p:nvPr/>
        </p:nvSpPr>
        <p:spPr>
          <a:xfrm>
            <a:off x="719611" y="3791666"/>
            <a:ext cx="504404" cy="36689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smtClean="0">
                <a:solidFill>
                  <a:schemeClr val="tx1"/>
                </a:solidFill>
                <a:latin typeface="Arial" pitchFamily="34" charset="0"/>
                <a:cs typeface="Arial" pitchFamily="34" charset="0"/>
              </a:rPr>
              <a:t>0</a:t>
            </a:r>
            <a:endParaRPr lang="en-US" sz="2400" dirty="0">
              <a:solidFill>
                <a:schemeClr val="tx1"/>
              </a:solidFill>
              <a:latin typeface="Arial" pitchFamily="34" charset="0"/>
              <a:cs typeface="Arial" pitchFamily="34" charset="0"/>
            </a:endParaRPr>
          </a:p>
        </p:txBody>
      </p:sp>
      <p:sp>
        <p:nvSpPr>
          <p:cNvPr id="26" name="Rectangle 25"/>
          <p:cNvSpPr/>
          <p:nvPr/>
        </p:nvSpPr>
        <p:spPr>
          <a:xfrm>
            <a:off x="718237" y="4855470"/>
            <a:ext cx="494000" cy="359324"/>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smtClean="0">
                <a:solidFill>
                  <a:schemeClr val="bg1"/>
                </a:solidFill>
                <a:latin typeface="Arial" pitchFamily="34" charset="0"/>
                <a:cs typeface="Arial" pitchFamily="34" charset="0"/>
              </a:rPr>
              <a:t>1</a:t>
            </a:r>
            <a:endParaRPr lang="en-US" sz="2400" dirty="0">
              <a:solidFill>
                <a:schemeClr val="bg1"/>
              </a:solidFill>
              <a:latin typeface="Arial" pitchFamily="34" charset="0"/>
              <a:cs typeface="Arial" pitchFamily="34" charset="0"/>
            </a:endParaRPr>
          </a:p>
        </p:txBody>
      </p:sp>
      <p:sp>
        <p:nvSpPr>
          <p:cNvPr id="27" name="TextBox 26"/>
          <p:cNvSpPr txBox="1"/>
          <p:nvPr/>
        </p:nvSpPr>
        <p:spPr>
          <a:xfrm>
            <a:off x="1260301" y="3724577"/>
            <a:ext cx="868260" cy="461665"/>
          </a:xfrm>
          <a:prstGeom prst="rect">
            <a:avLst/>
          </a:prstGeom>
          <a:noFill/>
        </p:spPr>
        <p:txBody>
          <a:bodyPr wrap="square" rtlCol="0">
            <a:spAutoFit/>
          </a:bodyPr>
          <a:lstStyle/>
          <a:p>
            <a:r>
              <a:rPr lang="en-US" sz="2400" dirty="0" smtClean="0">
                <a:latin typeface="Arial" pitchFamily="34" charset="0"/>
                <a:cs typeface="Arial" pitchFamily="34" charset="0"/>
              </a:rPr>
              <a:t>2.75</a:t>
            </a:r>
            <a:endParaRPr lang="en-US" sz="2400" dirty="0">
              <a:latin typeface="Arial" pitchFamily="34" charset="0"/>
              <a:cs typeface="Arial" pitchFamily="34" charset="0"/>
            </a:endParaRPr>
          </a:p>
        </p:txBody>
      </p:sp>
      <p:sp>
        <p:nvSpPr>
          <p:cNvPr id="28" name="TextBox 27"/>
          <p:cNvSpPr txBox="1"/>
          <p:nvPr/>
        </p:nvSpPr>
        <p:spPr>
          <a:xfrm>
            <a:off x="1263839" y="4784377"/>
            <a:ext cx="843457" cy="461665"/>
          </a:xfrm>
          <a:prstGeom prst="rect">
            <a:avLst/>
          </a:prstGeom>
          <a:noFill/>
        </p:spPr>
        <p:txBody>
          <a:bodyPr wrap="square" rtlCol="0">
            <a:spAutoFit/>
          </a:bodyPr>
          <a:lstStyle/>
          <a:p>
            <a:r>
              <a:rPr lang="en-US" sz="2400" dirty="0" smtClean="0">
                <a:latin typeface="Arial" pitchFamily="34" charset="0"/>
                <a:cs typeface="Arial" pitchFamily="34" charset="0"/>
              </a:rPr>
              <a:t>1.25</a:t>
            </a:r>
            <a:endParaRPr lang="en-US" sz="2400" dirty="0">
              <a:latin typeface="Arial" pitchFamily="34" charset="0"/>
              <a:cs typeface="Arial" pitchFamily="34" charset="0"/>
            </a:endParaRPr>
          </a:p>
        </p:txBody>
      </p:sp>
      <p:sp>
        <p:nvSpPr>
          <p:cNvPr id="29" name="Rectangle 28"/>
          <p:cNvSpPr/>
          <p:nvPr/>
        </p:nvSpPr>
        <p:spPr>
          <a:xfrm>
            <a:off x="5958839" y="3498062"/>
            <a:ext cx="893528" cy="865931"/>
          </a:xfrm>
          <a:prstGeom prst="rect">
            <a:avLst/>
          </a:prstGeom>
          <a:solidFill>
            <a:srgbClr val="C00000">
              <a:alpha val="66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latin typeface="Arial" pitchFamily="34" charset="0"/>
              <a:cs typeface="Arial" pitchFamily="34" charset="0"/>
            </a:endParaRPr>
          </a:p>
        </p:txBody>
      </p:sp>
      <p:sp>
        <p:nvSpPr>
          <p:cNvPr id="30" name="Rectangle 29"/>
          <p:cNvSpPr/>
          <p:nvPr/>
        </p:nvSpPr>
        <p:spPr>
          <a:xfrm>
            <a:off x="6951212" y="3490975"/>
            <a:ext cx="893528" cy="865931"/>
          </a:xfrm>
          <a:prstGeom prst="rect">
            <a:avLst/>
          </a:prstGeom>
          <a:solidFill>
            <a:schemeClr val="accent1">
              <a:alpha val="66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latin typeface="Arial" pitchFamily="34" charset="0"/>
              <a:cs typeface="Arial" pitchFamily="34" charset="0"/>
            </a:endParaRPr>
          </a:p>
        </p:txBody>
      </p:sp>
      <p:sp>
        <p:nvSpPr>
          <p:cNvPr id="31" name="Rectangle 30"/>
          <p:cNvSpPr/>
          <p:nvPr/>
        </p:nvSpPr>
        <p:spPr>
          <a:xfrm>
            <a:off x="5951751" y="4447903"/>
            <a:ext cx="893528" cy="865931"/>
          </a:xfrm>
          <a:prstGeom prst="rect">
            <a:avLst/>
          </a:prstGeom>
          <a:solidFill>
            <a:srgbClr val="C00000">
              <a:alpha val="66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latin typeface="Arial" pitchFamily="34" charset="0"/>
              <a:cs typeface="Arial" pitchFamily="34" charset="0"/>
            </a:endParaRPr>
          </a:p>
        </p:txBody>
      </p:sp>
      <p:sp>
        <p:nvSpPr>
          <p:cNvPr id="32" name="Rectangle 31"/>
          <p:cNvSpPr/>
          <p:nvPr/>
        </p:nvSpPr>
        <p:spPr>
          <a:xfrm>
            <a:off x="6944121" y="4451447"/>
            <a:ext cx="682203" cy="865931"/>
          </a:xfrm>
          <a:prstGeom prst="rect">
            <a:avLst/>
          </a:prstGeom>
          <a:solidFill>
            <a:srgbClr val="C00000">
              <a:alpha val="66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latin typeface="Arial" pitchFamily="34" charset="0"/>
              <a:cs typeface="Arial" pitchFamily="34" charset="0"/>
            </a:endParaRPr>
          </a:p>
        </p:txBody>
      </p:sp>
      <p:sp>
        <p:nvSpPr>
          <p:cNvPr id="33" name="Rectangle 32"/>
          <p:cNvSpPr/>
          <p:nvPr/>
        </p:nvSpPr>
        <p:spPr>
          <a:xfrm>
            <a:off x="7636957" y="4451450"/>
            <a:ext cx="200694" cy="865931"/>
          </a:xfrm>
          <a:prstGeom prst="rect">
            <a:avLst/>
          </a:prstGeom>
          <a:solidFill>
            <a:schemeClr val="accent1">
              <a:alpha val="66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latin typeface="Arial" pitchFamily="34" charset="0"/>
              <a:cs typeface="Arial" pitchFamily="34" charset="0"/>
            </a:endParaRPr>
          </a:p>
        </p:txBody>
      </p:sp>
      <p:sp>
        <p:nvSpPr>
          <p:cNvPr id="34" name="TextBox 33"/>
          <p:cNvSpPr txBox="1"/>
          <p:nvPr/>
        </p:nvSpPr>
        <p:spPr>
          <a:xfrm>
            <a:off x="1121489" y="3386023"/>
            <a:ext cx="1128156" cy="338554"/>
          </a:xfrm>
          <a:prstGeom prst="rect">
            <a:avLst/>
          </a:prstGeom>
          <a:noFill/>
        </p:spPr>
        <p:txBody>
          <a:bodyPr wrap="square" rtlCol="0">
            <a:spAutoFit/>
          </a:bodyPr>
          <a:lstStyle/>
          <a:p>
            <a:r>
              <a:rPr lang="en-US" sz="1600" dirty="0" smtClean="0">
                <a:latin typeface="Arial" pitchFamily="34" charset="0"/>
                <a:cs typeface="Arial" pitchFamily="34" charset="0"/>
              </a:rPr>
              <a:t>Total cap.</a:t>
            </a:r>
            <a:endParaRPr lang="en-US" sz="1600" dirty="0">
              <a:latin typeface="Arial" pitchFamily="34" charset="0"/>
              <a:cs typeface="Arial" pitchFamily="34" charset="0"/>
            </a:endParaRPr>
          </a:p>
        </p:txBody>
      </p:sp>
      <p:sp>
        <p:nvSpPr>
          <p:cNvPr id="35" name="TextBox 34"/>
          <p:cNvSpPr txBox="1"/>
          <p:nvPr/>
        </p:nvSpPr>
        <p:spPr>
          <a:xfrm>
            <a:off x="2198573" y="3395346"/>
            <a:ext cx="1713201" cy="338554"/>
          </a:xfrm>
          <a:prstGeom prst="rect">
            <a:avLst/>
          </a:prstGeom>
          <a:noFill/>
        </p:spPr>
        <p:txBody>
          <a:bodyPr wrap="square" rtlCol="0">
            <a:spAutoFit/>
          </a:bodyPr>
          <a:lstStyle/>
          <a:p>
            <a:r>
              <a:rPr lang="en-US" sz="1600" dirty="0" smtClean="0">
                <a:latin typeface="Arial" pitchFamily="34" charset="0"/>
                <a:cs typeface="Arial" pitchFamily="34" charset="0"/>
              </a:rPr>
              <a:t>Cap. to allocate</a:t>
            </a:r>
            <a:endParaRPr lang="en-US" sz="1600" dirty="0">
              <a:latin typeface="Arial" pitchFamily="34" charset="0"/>
              <a:cs typeface="Arial" pitchFamily="34" charset="0"/>
            </a:endParaRPr>
          </a:p>
        </p:txBody>
      </p:sp>
      <p:sp>
        <p:nvSpPr>
          <p:cNvPr id="37" name="TextBox 36"/>
          <p:cNvSpPr txBox="1"/>
          <p:nvPr/>
        </p:nvSpPr>
        <p:spPr>
          <a:xfrm>
            <a:off x="2603363" y="4793694"/>
            <a:ext cx="843457" cy="461665"/>
          </a:xfrm>
          <a:prstGeom prst="rect">
            <a:avLst/>
          </a:prstGeom>
          <a:noFill/>
        </p:spPr>
        <p:txBody>
          <a:bodyPr wrap="square" rtlCol="0">
            <a:spAutoFit/>
          </a:bodyPr>
          <a:lstStyle/>
          <a:p>
            <a:r>
              <a:rPr lang="en-US" sz="2400" dirty="0" smtClean="0">
                <a:latin typeface="Arial" pitchFamily="34" charset="0"/>
                <a:cs typeface="Arial" pitchFamily="34" charset="0"/>
              </a:rPr>
              <a:t>1.25</a:t>
            </a:r>
            <a:endParaRPr lang="en-US" sz="2400" dirty="0">
              <a:latin typeface="Arial" pitchFamily="34" charset="0"/>
              <a:cs typeface="Arial" pitchFamily="34" charset="0"/>
            </a:endParaRPr>
          </a:p>
        </p:txBody>
      </p:sp>
      <p:sp>
        <p:nvSpPr>
          <p:cNvPr id="39" name="TextBox 38"/>
          <p:cNvSpPr txBox="1"/>
          <p:nvPr/>
        </p:nvSpPr>
        <p:spPr>
          <a:xfrm>
            <a:off x="2606901" y="4786599"/>
            <a:ext cx="843457" cy="461665"/>
          </a:xfrm>
          <a:prstGeom prst="rect">
            <a:avLst/>
          </a:prstGeom>
          <a:noFill/>
        </p:spPr>
        <p:txBody>
          <a:bodyPr wrap="square" rtlCol="0">
            <a:spAutoFit/>
          </a:bodyPr>
          <a:lstStyle/>
          <a:p>
            <a:r>
              <a:rPr lang="en-US" sz="2400" dirty="0" smtClean="0">
                <a:latin typeface="Arial" pitchFamily="34" charset="0"/>
                <a:cs typeface="Arial" pitchFamily="34" charset="0"/>
              </a:rPr>
              <a:t>0.25</a:t>
            </a:r>
            <a:endParaRPr lang="en-US" sz="2400" dirty="0">
              <a:latin typeface="Arial" pitchFamily="34" charset="0"/>
              <a:cs typeface="Arial" pitchFamily="34" charset="0"/>
            </a:endParaRPr>
          </a:p>
        </p:txBody>
      </p:sp>
      <p:sp>
        <p:nvSpPr>
          <p:cNvPr id="41" name="TextBox 40"/>
          <p:cNvSpPr txBox="1"/>
          <p:nvPr/>
        </p:nvSpPr>
        <p:spPr>
          <a:xfrm>
            <a:off x="2617487" y="3740976"/>
            <a:ext cx="868260" cy="461665"/>
          </a:xfrm>
          <a:prstGeom prst="rect">
            <a:avLst/>
          </a:prstGeom>
          <a:noFill/>
        </p:spPr>
        <p:txBody>
          <a:bodyPr wrap="square" rtlCol="0">
            <a:spAutoFit/>
          </a:bodyPr>
          <a:lstStyle/>
          <a:p>
            <a:r>
              <a:rPr lang="en-US" sz="2400" dirty="0" smtClean="0">
                <a:latin typeface="Arial" pitchFamily="34" charset="0"/>
                <a:cs typeface="Arial" pitchFamily="34" charset="0"/>
              </a:rPr>
              <a:t>0</a:t>
            </a:r>
            <a:endParaRPr lang="en-US" sz="2400" dirty="0">
              <a:latin typeface="Arial" pitchFamily="34" charset="0"/>
              <a:cs typeface="Arial" pitchFamily="34" charset="0"/>
            </a:endParaRPr>
          </a:p>
        </p:txBody>
      </p:sp>
      <p:sp>
        <p:nvSpPr>
          <p:cNvPr id="42" name="TextBox 41"/>
          <p:cNvSpPr txBox="1"/>
          <p:nvPr/>
        </p:nvSpPr>
        <p:spPr>
          <a:xfrm>
            <a:off x="2610446" y="4790142"/>
            <a:ext cx="843457" cy="461665"/>
          </a:xfrm>
          <a:prstGeom prst="rect">
            <a:avLst/>
          </a:prstGeom>
          <a:noFill/>
        </p:spPr>
        <p:txBody>
          <a:bodyPr wrap="square" rtlCol="0">
            <a:spAutoFit/>
          </a:bodyPr>
          <a:lstStyle/>
          <a:p>
            <a:r>
              <a:rPr lang="en-US" sz="2400" dirty="0" smtClean="0">
                <a:latin typeface="Arial" pitchFamily="34" charset="0"/>
                <a:cs typeface="Arial" pitchFamily="34" charset="0"/>
              </a:rPr>
              <a:t>0</a:t>
            </a:r>
            <a:endParaRPr lang="en-US" sz="2400" dirty="0">
              <a:latin typeface="Arial" pitchFamily="34" charset="0"/>
              <a:cs typeface="Arial" pitchFamily="34" charset="0"/>
            </a:endParaRPr>
          </a:p>
        </p:txBody>
      </p:sp>
      <p:sp>
        <p:nvSpPr>
          <p:cNvPr id="43" name="Rounded Rectangle 42"/>
          <p:cNvSpPr/>
          <p:nvPr/>
        </p:nvSpPr>
        <p:spPr bwMode="auto">
          <a:xfrm>
            <a:off x="457200" y="1356537"/>
            <a:ext cx="5877811" cy="467833"/>
          </a:xfrm>
          <a:prstGeom prst="roundRect">
            <a:avLst/>
          </a:prstGeom>
          <a:noFill/>
          <a:ln w="50800" cap="flat" cmpd="sng" algn="ctr">
            <a:solidFill>
              <a:srgbClr val="0070C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Arial" pitchFamily="34" charset="0"/>
              <a:cs typeface="Arial" pitchFamily="34" charset="0"/>
            </a:endParaRPr>
          </a:p>
        </p:txBody>
      </p:sp>
      <p:sp>
        <p:nvSpPr>
          <p:cNvPr id="44" name="Rounded Rectangle 43"/>
          <p:cNvSpPr/>
          <p:nvPr/>
        </p:nvSpPr>
        <p:spPr bwMode="auto">
          <a:xfrm>
            <a:off x="457200" y="2106021"/>
            <a:ext cx="7169004" cy="570367"/>
          </a:xfrm>
          <a:prstGeom prst="roundRect">
            <a:avLst/>
          </a:prstGeom>
          <a:noFill/>
          <a:ln w="50800" cap="flat" cmpd="sng" algn="ctr">
            <a:solidFill>
              <a:srgbClr val="0070C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Arial" pitchFamily="34" charset="0"/>
              <a:cs typeface="Arial" pitchFamily="34" charset="0"/>
            </a:endParaRPr>
          </a:p>
        </p:txBody>
      </p:sp>
      <p:sp>
        <p:nvSpPr>
          <p:cNvPr id="45" name="Rounded Rectangle 44"/>
          <p:cNvSpPr/>
          <p:nvPr/>
        </p:nvSpPr>
        <p:spPr bwMode="auto">
          <a:xfrm>
            <a:off x="457200" y="2733538"/>
            <a:ext cx="7169004" cy="523876"/>
          </a:xfrm>
          <a:prstGeom prst="roundRect">
            <a:avLst/>
          </a:prstGeom>
          <a:noFill/>
          <a:ln w="50800" cap="flat" cmpd="sng" algn="ctr">
            <a:solidFill>
              <a:srgbClr val="0070C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Arial" pitchFamily="34" charset="0"/>
              <a:cs typeface="Arial" pitchFamily="34" charset="0"/>
            </a:endParaRPr>
          </a:p>
        </p:txBody>
      </p:sp>
      <p:sp>
        <p:nvSpPr>
          <p:cNvPr id="47" name="Freeform 46"/>
          <p:cNvSpPr/>
          <p:nvPr/>
        </p:nvSpPr>
        <p:spPr bwMode="auto">
          <a:xfrm>
            <a:off x="7612026" y="2336772"/>
            <a:ext cx="341349" cy="762247"/>
          </a:xfrm>
          <a:custGeom>
            <a:avLst/>
            <a:gdLst>
              <a:gd name="connsiteX0" fmla="*/ 0 w 703520"/>
              <a:gd name="connsiteY0" fmla="*/ 967563 h 967563"/>
              <a:gd name="connsiteX1" fmla="*/ 531628 w 703520"/>
              <a:gd name="connsiteY1" fmla="*/ 563525 h 967563"/>
              <a:gd name="connsiteX2" fmla="*/ 616688 w 703520"/>
              <a:gd name="connsiteY2" fmla="*/ 202018 h 967563"/>
              <a:gd name="connsiteX3" fmla="*/ 10633 w 703520"/>
              <a:gd name="connsiteY3" fmla="*/ 0 h 967563"/>
            </a:gdLst>
            <a:ahLst/>
            <a:cxnLst>
              <a:cxn ang="0">
                <a:pos x="connsiteX0" y="connsiteY0"/>
              </a:cxn>
              <a:cxn ang="0">
                <a:pos x="connsiteX1" y="connsiteY1"/>
              </a:cxn>
              <a:cxn ang="0">
                <a:pos x="connsiteX2" y="connsiteY2"/>
              </a:cxn>
              <a:cxn ang="0">
                <a:pos x="connsiteX3" y="connsiteY3"/>
              </a:cxn>
            </a:cxnLst>
            <a:rect l="l" t="t" r="r" b="b"/>
            <a:pathLst>
              <a:path w="703520" h="967563">
                <a:moveTo>
                  <a:pt x="0" y="967563"/>
                </a:moveTo>
                <a:cubicBezTo>
                  <a:pt x="214423" y="829339"/>
                  <a:pt x="428847" y="691116"/>
                  <a:pt x="531628" y="563525"/>
                </a:cubicBezTo>
                <a:cubicBezTo>
                  <a:pt x="634409" y="435934"/>
                  <a:pt x="703520" y="295939"/>
                  <a:pt x="616688" y="202018"/>
                </a:cubicBezTo>
                <a:cubicBezTo>
                  <a:pt x="529856" y="108097"/>
                  <a:pt x="270244" y="54048"/>
                  <a:pt x="10633" y="0"/>
                </a:cubicBezTo>
              </a:path>
            </a:pathLst>
          </a:custGeom>
          <a:noFill/>
          <a:ln w="63500" cap="flat" cmpd="sng" algn="ctr">
            <a:solidFill>
              <a:schemeClr val="accent2"/>
            </a:solidFill>
            <a:prstDash val="sysDot"/>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Arial" pitchFamily="34" charset="0"/>
              <a:cs typeface="Arial" pitchFamily="34" charset="0"/>
            </a:endParaRPr>
          </a:p>
        </p:txBody>
      </p:sp>
      <p:sp>
        <p:nvSpPr>
          <p:cNvPr id="48" name="TextBox 47"/>
          <p:cNvSpPr txBox="1"/>
          <p:nvPr/>
        </p:nvSpPr>
        <p:spPr>
          <a:xfrm>
            <a:off x="7816474" y="2653527"/>
            <a:ext cx="1232930" cy="400110"/>
          </a:xfrm>
          <a:prstGeom prst="rect">
            <a:avLst/>
          </a:prstGeom>
          <a:noFill/>
        </p:spPr>
        <p:txBody>
          <a:bodyPr wrap="square" rtlCol="0">
            <a:spAutoFit/>
          </a:bodyPr>
          <a:lstStyle/>
          <a:p>
            <a:r>
              <a:rPr lang="en-US" sz="2000" dirty="0" smtClean="0">
                <a:latin typeface="Arial" pitchFamily="34" charset="0"/>
                <a:cs typeface="Arial" pitchFamily="34" charset="0"/>
              </a:rPr>
              <a:t>Repeat!</a:t>
            </a:r>
            <a:endParaRPr lang="en-US" sz="2000" dirty="0">
              <a:latin typeface="Arial" pitchFamily="34" charset="0"/>
              <a:cs typeface="Arial" pitchFamily="34" charset="0"/>
            </a:endParaRPr>
          </a:p>
        </p:txBody>
      </p:sp>
      <p:sp>
        <p:nvSpPr>
          <p:cNvPr id="49" name="Rounded Rectangle 48"/>
          <p:cNvSpPr/>
          <p:nvPr/>
        </p:nvSpPr>
        <p:spPr bwMode="auto">
          <a:xfrm>
            <a:off x="2405466" y="3725964"/>
            <a:ext cx="1159393" cy="467833"/>
          </a:xfrm>
          <a:prstGeom prst="roundRect">
            <a:avLst/>
          </a:prstGeom>
          <a:noFill/>
          <a:ln w="50800" cap="flat" cmpd="sng" algn="ctr">
            <a:solidFill>
              <a:srgbClr val="0070C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Arial" pitchFamily="34" charset="0"/>
              <a:cs typeface="Arial" pitchFamily="34" charset="0"/>
            </a:endParaRPr>
          </a:p>
        </p:txBody>
      </p:sp>
      <p:sp>
        <p:nvSpPr>
          <p:cNvPr id="50" name="Rounded Rectangle 49"/>
          <p:cNvSpPr/>
          <p:nvPr/>
        </p:nvSpPr>
        <p:spPr bwMode="auto">
          <a:xfrm>
            <a:off x="5933757" y="4438644"/>
            <a:ext cx="930793" cy="890036"/>
          </a:xfrm>
          <a:prstGeom prst="roundRect">
            <a:avLst/>
          </a:prstGeom>
          <a:noFill/>
          <a:ln w="50800" cap="flat" cmpd="sng" algn="ctr">
            <a:solidFill>
              <a:srgbClr val="0070C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Arial" pitchFamily="34" charset="0"/>
              <a:cs typeface="Arial" pitchFamily="34" charset="0"/>
            </a:endParaRPr>
          </a:p>
        </p:txBody>
      </p:sp>
      <p:sp>
        <p:nvSpPr>
          <p:cNvPr id="51" name="Rounded Rectangle 50"/>
          <p:cNvSpPr/>
          <p:nvPr/>
        </p:nvSpPr>
        <p:spPr bwMode="auto">
          <a:xfrm>
            <a:off x="6933882" y="4429119"/>
            <a:ext cx="930793" cy="890036"/>
          </a:xfrm>
          <a:prstGeom prst="roundRect">
            <a:avLst/>
          </a:prstGeom>
          <a:noFill/>
          <a:ln w="50800" cap="flat" cmpd="sng" algn="ctr">
            <a:solidFill>
              <a:srgbClr val="0070C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Arial" pitchFamily="34" charset="0"/>
              <a:cs typeface="Arial" pitchFamily="34" charset="0"/>
            </a:endParaRPr>
          </a:p>
        </p:txBody>
      </p:sp>
      <p:sp>
        <p:nvSpPr>
          <p:cNvPr id="52" name="Rounded Rectangle 51"/>
          <p:cNvSpPr/>
          <p:nvPr/>
        </p:nvSpPr>
        <p:spPr bwMode="auto">
          <a:xfrm>
            <a:off x="2395941" y="4783529"/>
            <a:ext cx="1159393" cy="467833"/>
          </a:xfrm>
          <a:prstGeom prst="roundRect">
            <a:avLst/>
          </a:prstGeom>
          <a:noFill/>
          <a:ln w="50800" cap="flat" cmpd="sng" algn="ctr">
            <a:solidFill>
              <a:srgbClr val="0070C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Arial" pitchFamily="34" charset="0"/>
              <a:cs typeface="Arial" pitchFamily="34" charset="0"/>
            </a:endParaRPr>
          </a:p>
        </p:txBody>
      </p:sp>
      <p:sp>
        <p:nvSpPr>
          <p:cNvPr id="53" name="TextBox 52"/>
          <p:cNvSpPr txBox="1"/>
          <p:nvPr/>
        </p:nvSpPr>
        <p:spPr>
          <a:xfrm>
            <a:off x="4015908" y="3398891"/>
            <a:ext cx="1411113" cy="338554"/>
          </a:xfrm>
          <a:prstGeom prst="rect">
            <a:avLst/>
          </a:prstGeom>
          <a:noFill/>
        </p:spPr>
        <p:txBody>
          <a:bodyPr wrap="square" rtlCol="0">
            <a:spAutoFit/>
          </a:bodyPr>
          <a:lstStyle/>
          <a:p>
            <a:r>
              <a:rPr lang="en-US" sz="1600" dirty="0" smtClean="0">
                <a:latin typeface="Arial" pitchFamily="34" charset="0"/>
                <a:cs typeface="Arial" pitchFamily="34" charset="0"/>
              </a:rPr>
              <a:t>Bank / token</a:t>
            </a:r>
            <a:endParaRPr lang="en-US" sz="1600" dirty="0">
              <a:latin typeface="Arial" pitchFamily="34" charset="0"/>
              <a:cs typeface="Arial" pitchFamily="34" charset="0"/>
            </a:endParaRPr>
          </a:p>
        </p:txBody>
      </p:sp>
      <p:sp>
        <p:nvSpPr>
          <p:cNvPr id="54" name="TextBox 53"/>
          <p:cNvSpPr txBox="1"/>
          <p:nvPr/>
        </p:nvSpPr>
        <p:spPr>
          <a:xfrm>
            <a:off x="4310276" y="3696736"/>
            <a:ext cx="868260" cy="400110"/>
          </a:xfrm>
          <a:prstGeom prst="rect">
            <a:avLst/>
          </a:prstGeom>
          <a:noFill/>
        </p:spPr>
        <p:txBody>
          <a:bodyPr wrap="square" rtlCol="0">
            <a:spAutoFit/>
          </a:bodyPr>
          <a:lstStyle/>
          <a:p>
            <a:r>
              <a:rPr lang="en-US" sz="2000" dirty="0" smtClean="0">
                <a:latin typeface="Arial" pitchFamily="34" charset="0"/>
                <a:cs typeface="Arial" pitchFamily="34" charset="0"/>
              </a:rPr>
              <a:t>0 / 1</a:t>
            </a:r>
            <a:endParaRPr lang="en-US" sz="2000" dirty="0">
              <a:latin typeface="Arial" pitchFamily="34" charset="0"/>
              <a:cs typeface="Arial" pitchFamily="34" charset="0"/>
            </a:endParaRPr>
          </a:p>
        </p:txBody>
      </p:sp>
      <p:sp>
        <p:nvSpPr>
          <p:cNvPr id="55" name="TextBox 54"/>
          <p:cNvSpPr txBox="1"/>
          <p:nvPr/>
        </p:nvSpPr>
        <p:spPr>
          <a:xfrm>
            <a:off x="4310276" y="3958054"/>
            <a:ext cx="868260" cy="400110"/>
          </a:xfrm>
          <a:prstGeom prst="rect">
            <a:avLst/>
          </a:prstGeom>
          <a:noFill/>
        </p:spPr>
        <p:txBody>
          <a:bodyPr wrap="square" rtlCol="0">
            <a:spAutoFit/>
          </a:bodyPr>
          <a:lstStyle/>
          <a:p>
            <a:r>
              <a:rPr lang="en-US" sz="2000" dirty="0" smtClean="0">
                <a:latin typeface="Arial" pitchFamily="34" charset="0"/>
                <a:cs typeface="Arial" pitchFamily="34" charset="0"/>
              </a:rPr>
              <a:t>2 / 1</a:t>
            </a:r>
            <a:endParaRPr lang="en-US" sz="2000" dirty="0">
              <a:latin typeface="Arial" pitchFamily="34" charset="0"/>
              <a:cs typeface="Arial" pitchFamily="34" charset="0"/>
            </a:endParaRPr>
          </a:p>
        </p:txBody>
      </p:sp>
      <p:sp>
        <p:nvSpPr>
          <p:cNvPr id="56" name="TextBox 55"/>
          <p:cNvSpPr txBox="1"/>
          <p:nvPr/>
        </p:nvSpPr>
        <p:spPr>
          <a:xfrm>
            <a:off x="4310275" y="4238108"/>
            <a:ext cx="1092994" cy="400110"/>
          </a:xfrm>
          <a:prstGeom prst="rect">
            <a:avLst/>
          </a:prstGeom>
          <a:noFill/>
        </p:spPr>
        <p:txBody>
          <a:bodyPr wrap="square" rtlCol="0">
            <a:spAutoFit/>
          </a:bodyPr>
          <a:lstStyle/>
          <a:p>
            <a:r>
              <a:rPr lang="en-US" sz="2000" dirty="0" smtClean="0">
                <a:latin typeface="Arial" pitchFamily="34" charset="0"/>
                <a:cs typeface="Arial" pitchFamily="34" charset="0"/>
              </a:rPr>
              <a:t>3 / 0.75</a:t>
            </a:r>
            <a:endParaRPr lang="en-US" sz="2000" dirty="0">
              <a:latin typeface="Arial" pitchFamily="34" charset="0"/>
              <a:cs typeface="Arial" pitchFamily="34" charset="0"/>
            </a:endParaRPr>
          </a:p>
        </p:txBody>
      </p:sp>
      <p:sp>
        <p:nvSpPr>
          <p:cNvPr id="57" name="TextBox 56"/>
          <p:cNvSpPr txBox="1"/>
          <p:nvPr/>
        </p:nvSpPr>
        <p:spPr>
          <a:xfrm>
            <a:off x="4310276" y="4734790"/>
            <a:ext cx="868260" cy="400110"/>
          </a:xfrm>
          <a:prstGeom prst="rect">
            <a:avLst/>
          </a:prstGeom>
          <a:noFill/>
        </p:spPr>
        <p:txBody>
          <a:bodyPr wrap="square" rtlCol="0">
            <a:spAutoFit/>
          </a:bodyPr>
          <a:lstStyle/>
          <a:p>
            <a:r>
              <a:rPr lang="en-US" sz="2000" dirty="0" smtClean="0">
                <a:latin typeface="Arial" pitchFamily="34" charset="0"/>
                <a:cs typeface="Arial" pitchFamily="34" charset="0"/>
              </a:rPr>
              <a:t>1 / 1</a:t>
            </a:r>
            <a:endParaRPr lang="en-US" sz="2000" dirty="0">
              <a:latin typeface="Arial" pitchFamily="34" charset="0"/>
              <a:cs typeface="Arial" pitchFamily="34" charset="0"/>
            </a:endParaRPr>
          </a:p>
        </p:txBody>
      </p:sp>
      <p:sp>
        <p:nvSpPr>
          <p:cNvPr id="58" name="TextBox 57"/>
          <p:cNvSpPr txBox="1"/>
          <p:nvPr/>
        </p:nvSpPr>
        <p:spPr>
          <a:xfrm>
            <a:off x="4310274" y="5017677"/>
            <a:ext cx="1092995" cy="400110"/>
          </a:xfrm>
          <a:prstGeom prst="rect">
            <a:avLst/>
          </a:prstGeom>
          <a:noFill/>
        </p:spPr>
        <p:txBody>
          <a:bodyPr wrap="square" rtlCol="0">
            <a:spAutoFit/>
          </a:bodyPr>
          <a:lstStyle/>
          <a:p>
            <a:r>
              <a:rPr lang="en-US" sz="2000" dirty="0" smtClean="0">
                <a:latin typeface="Arial" pitchFamily="34" charset="0"/>
                <a:cs typeface="Arial" pitchFamily="34" charset="0"/>
              </a:rPr>
              <a:t>3 / 0.25</a:t>
            </a:r>
            <a:endParaRPr lang="en-US" sz="2000" dirty="0">
              <a:latin typeface="Arial" pitchFamily="34" charset="0"/>
              <a:cs typeface="Arial" pitchFamily="34" charset="0"/>
            </a:endParaRPr>
          </a:p>
        </p:txBody>
      </p:sp>
      <p:sp>
        <p:nvSpPr>
          <p:cNvPr id="59" name="TextBox 58"/>
          <p:cNvSpPr txBox="1"/>
          <p:nvPr/>
        </p:nvSpPr>
        <p:spPr>
          <a:xfrm>
            <a:off x="908087" y="5450683"/>
            <a:ext cx="7321513" cy="584775"/>
          </a:xfrm>
          <a:prstGeom prst="rect">
            <a:avLst/>
          </a:prstGeom>
          <a:solidFill>
            <a:srgbClr val="111155"/>
          </a:solidFill>
        </p:spPr>
        <p:txBody>
          <a:bodyPr wrap="square" rtlCol="0">
            <a:spAutoFit/>
          </a:bodyPr>
          <a:lstStyle/>
          <a:p>
            <a:pPr algn="ctr"/>
            <a:r>
              <a:rPr lang="en-US" sz="3100" dirty="0" smtClean="0">
                <a:solidFill>
                  <a:schemeClr val="bg1"/>
                </a:solidFill>
              </a:rPr>
              <a:t>Output: bank / token for each thread</a:t>
            </a:r>
            <a:endParaRPr lang="en-US" sz="3100" dirty="0">
              <a:solidFill>
                <a:schemeClr val="bg1"/>
              </a:solidFill>
            </a:endParaRPr>
          </a:p>
        </p:txBody>
      </p:sp>
    </p:spTree>
    <p:custDataLst>
      <p:tags r:id="rId1"/>
    </p:custDataLst>
    <p:extLst>
      <p:ext uri="{BB962C8B-B14F-4D97-AF65-F5344CB8AC3E}">
        <p14:creationId xmlns:p14="http://schemas.microsoft.com/office/powerpoint/2010/main" val="3174179978"/>
      </p:ext>
    </p:extLst>
  </p:cSld>
  <p:clrMapOvr>
    <a:masterClrMapping/>
  </p:clrMapOvr>
  <p:transition advTm="10187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xit"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43"/>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44"/>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5"/>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par>
                                <p:cTn id="89" presetID="1" presetClass="exit" presetSubtype="0" fill="hold" grpId="1" nodeType="withEffect">
                                  <p:stCondLst>
                                    <p:cond delay="0"/>
                                  </p:stCondLst>
                                  <p:childTnLst>
                                    <p:set>
                                      <p:cBhvr>
                                        <p:cTn id="90" dur="1" fill="hold">
                                          <p:stCondLst>
                                            <p:cond delay="0"/>
                                          </p:stCondLst>
                                        </p:cTn>
                                        <p:tgtEl>
                                          <p:spTgt spid="38"/>
                                        </p:tgtEl>
                                        <p:attrNameLst>
                                          <p:attrName>style.visibility</p:attrName>
                                        </p:attrNameLst>
                                      </p:cBhvr>
                                      <p:to>
                                        <p:strVal val="hidden"/>
                                      </p:to>
                                    </p:set>
                                  </p:childTnLst>
                                </p:cTn>
                              </p:par>
                              <p:par>
                                <p:cTn id="91" presetID="1" presetClass="entr" presetSubtype="0" fill="hold" grpId="1" nodeType="withEffect">
                                  <p:stCondLst>
                                    <p:cond delay="0"/>
                                  </p:stCondLst>
                                  <p:childTnLst>
                                    <p:set>
                                      <p:cBhvr>
                                        <p:cTn id="92" dur="1" fill="hold">
                                          <p:stCondLst>
                                            <p:cond delay="0"/>
                                          </p:stCondLst>
                                        </p:cTn>
                                        <p:tgtEl>
                                          <p:spTgt spid="40"/>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49"/>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50"/>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8"/>
                                        </p:tgtEl>
                                        <p:attrNameLst>
                                          <p:attrName>style.visibility</p:attrName>
                                        </p:attrNameLst>
                                      </p:cBhvr>
                                      <p:to>
                                        <p:strVal val="visible"/>
                                      </p:to>
                                    </p:set>
                                  </p:childTnLst>
                                </p:cTn>
                              </p:par>
                              <p:par>
                                <p:cTn id="105" presetID="1" presetClass="entr" presetSubtype="0" fill="hold" grpId="2" nodeType="withEffect">
                                  <p:stCondLst>
                                    <p:cond delay="0"/>
                                  </p:stCondLst>
                                  <p:childTnLst>
                                    <p:set>
                                      <p:cBhvr>
                                        <p:cTn id="106" dur="1" fill="hold">
                                          <p:stCondLst>
                                            <p:cond delay="0"/>
                                          </p:stCondLst>
                                        </p:cTn>
                                        <p:tgtEl>
                                          <p:spTgt spid="4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2" nodeType="click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xit" presetSubtype="0" fill="hold" grpId="1" nodeType="withEffect">
                                  <p:stCondLst>
                                    <p:cond delay="0"/>
                                  </p:stCondLst>
                                  <p:childTnLst>
                                    <p:set>
                                      <p:cBhvr>
                                        <p:cTn id="112" dur="1" fill="hold">
                                          <p:stCondLst>
                                            <p:cond delay="0"/>
                                          </p:stCondLst>
                                        </p:cTn>
                                        <p:tgtEl>
                                          <p:spTgt spid="47"/>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48"/>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2" nodeType="clickEffect">
                                  <p:stCondLst>
                                    <p:cond delay="0"/>
                                  </p:stCondLst>
                                  <p:childTnLst>
                                    <p:set>
                                      <p:cBhvr>
                                        <p:cTn id="118" dur="1" fill="hold">
                                          <p:stCondLst>
                                            <p:cond delay="0"/>
                                          </p:stCondLst>
                                        </p:cTn>
                                        <p:tgtEl>
                                          <p:spTgt spid="45"/>
                                        </p:tgtEl>
                                        <p:attrNameLst>
                                          <p:attrName>style.visibility</p:attrName>
                                        </p:attrNameLst>
                                      </p:cBhvr>
                                      <p:to>
                                        <p:strVal val="visible"/>
                                      </p:to>
                                    </p:set>
                                  </p:childTnLst>
                                </p:cTn>
                              </p:par>
                              <p:par>
                                <p:cTn id="119" presetID="1" presetClass="exit" presetSubtype="0" fill="hold" grpId="3" nodeType="withEffect">
                                  <p:stCondLst>
                                    <p:cond delay="0"/>
                                  </p:stCondLst>
                                  <p:childTnLst>
                                    <p:set>
                                      <p:cBhvr>
                                        <p:cTn id="120" dur="1" fill="hold">
                                          <p:stCondLst>
                                            <p:cond delay="0"/>
                                          </p:stCondLst>
                                        </p:cTn>
                                        <p:tgtEl>
                                          <p:spTgt spid="44"/>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2"/>
                                        </p:tgtEl>
                                        <p:attrNameLst>
                                          <p:attrName>style.visibility</p:attrName>
                                        </p:attrNameLst>
                                      </p:cBhvr>
                                      <p:to>
                                        <p:strVal val="visible"/>
                                      </p:to>
                                    </p:set>
                                  </p:childTnLst>
                                </p:cTn>
                              </p:par>
                              <p:par>
                                <p:cTn id="129" presetID="1" presetClass="exit" presetSubtype="0" fill="hold" grpId="3" nodeType="withEffect">
                                  <p:stCondLst>
                                    <p:cond delay="0"/>
                                  </p:stCondLst>
                                  <p:childTnLst>
                                    <p:set>
                                      <p:cBhvr>
                                        <p:cTn id="130" dur="1" fill="hold">
                                          <p:stCondLst>
                                            <p:cond delay="0"/>
                                          </p:stCondLst>
                                        </p:cTn>
                                        <p:tgtEl>
                                          <p:spTgt spid="45"/>
                                        </p:tgtEl>
                                        <p:attrNameLst>
                                          <p:attrName>style.visibility</p:attrName>
                                        </p:attrNameLst>
                                      </p:cBhvr>
                                      <p:to>
                                        <p:strVal val="hidden"/>
                                      </p:to>
                                    </p:set>
                                  </p:childTnLst>
                                </p:cTn>
                              </p:par>
                              <p:par>
                                <p:cTn id="131" presetID="1" presetClass="exit" presetSubtype="0" fill="hold" grpId="0" nodeType="withEffect">
                                  <p:stCondLst>
                                    <p:cond delay="0"/>
                                  </p:stCondLst>
                                  <p:childTnLst>
                                    <p:set>
                                      <p:cBhvr>
                                        <p:cTn id="132" dur="1" fill="hold">
                                          <p:stCondLst>
                                            <p:cond delay="0"/>
                                          </p:stCondLst>
                                        </p:cTn>
                                        <p:tgtEl>
                                          <p:spTgt spid="40"/>
                                        </p:tgtEl>
                                        <p:attrNameLst>
                                          <p:attrName>style.visibility</p:attrName>
                                        </p:attrNameLst>
                                      </p:cBhvr>
                                      <p:to>
                                        <p:strVal val="hidden"/>
                                      </p:to>
                                    </p:set>
                                  </p:childTnLst>
                                </p:cTn>
                              </p:par>
                              <p:par>
                                <p:cTn id="133" presetID="1" presetClass="entr" presetSubtype="0" fill="hold" grpId="0" nodeType="withEffect">
                                  <p:stCondLst>
                                    <p:cond delay="0"/>
                                  </p:stCondLst>
                                  <p:childTnLst>
                                    <p:set>
                                      <p:cBhvr>
                                        <p:cTn id="134" dur="1" fill="hold">
                                          <p:stCondLst>
                                            <p:cond delay="0"/>
                                          </p:stCondLst>
                                        </p:cTn>
                                        <p:tgtEl>
                                          <p:spTgt spid="41"/>
                                        </p:tgtEl>
                                        <p:attrNameLst>
                                          <p:attrName>style.visibility</p:attrName>
                                        </p:attrNameLst>
                                      </p:cBhvr>
                                      <p:to>
                                        <p:strVal val="visible"/>
                                      </p:to>
                                    </p:set>
                                  </p:childTnLst>
                                </p:cTn>
                              </p:par>
                              <p:par>
                                <p:cTn id="135" presetID="1" presetClass="exit" presetSubtype="0" fill="hold" grpId="3" nodeType="withEffect">
                                  <p:stCondLst>
                                    <p:cond delay="0"/>
                                  </p:stCondLst>
                                  <p:childTnLst>
                                    <p:set>
                                      <p:cBhvr>
                                        <p:cTn id="136" dur="1" fill="hold">
                                          <p:stCondLst>
                                            <p:cond delay="0"/>
                                          </p:stCondLst>
                                        </p:cTn>
                                        <p:tgtEl>
                                          <p:spTgt spid="49"/>
                                        </p:tgtEl>
                                        <p:attrNameLst>
                                          <p:attrName>style.visibility</p:attrName>
                                        </p:attrNameLst>
                                      </p:cBhvr>
                                      <p:to>
                                        <p:strVal val="hidden"/>
                                      </p:to>
                                    </p:set>
                                  </p:childTnLst>
                                </p:cTn>
                              </p:par>
                              <p:par>
                                <p:cTn id="137" presetID="1" presetClass="exit" presetSubtype="0" fill="hold" grpId="2" nodeType="withEffect">
                                  <p:stCondLst>
                                    <p:cond delay="0"/>
                                  </p:stCondLst>
                                  <p:childTnLst>
                                    <p:set>
                                      <p:cBhvr>
                                        <p:cTn id="138" dur="1" fill="hold">
                                          <p:stCondLst>
                                            <p:cond delay="0"/>
                                          </p:stCondLst>
                                        </p:cTn>
                                        <p:tgtEl>
                                          <p:spTgt spid="51"/>
                                        </p:tgtEl>
                                        <p:attrNameLst>
                                          <p:attrName>style.visibility</p:attrName>
                                        </p:attrNameLst>
                                      </p:cBhvr>
                                      <p:to>
                                        <p:strVal val="hidden"/>
                                      </p:to>
                                    </p:set>
                                  </p:childTnLst>
                                </p:cTn>
                              </p:par>
                              <p:par>
                                <p:cTn id="139" presetID="1" presetClass="entr" presetSubtype="0"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2" nodeType="clickEffect">
                                  <p:stCondLst>
                                    <p:cond delay="0"/>
                                  </p:stCondLst>
                                  <p:childTnLst>
                                    <p:set>
                                      <p:cBhvr>
                                        <p:cTn id="144" dur="1" fill="hold">
                                          <p:stCondLst>
                                            <p:cond delay="0"/>
                                          </p:stCondLst>
                                        </p:cTn>
                                        <p:tgtEl>
                                          <p:spTgt spid="47"/>
                                        </p:tgtEl>
                                        <p:attrNameLst>
                                          <p:attrName>style.visibility</p:attrName>
                                        </p:attrNameLst>
                                      </p:cBhvr>
                                      <p:to>
                                        <p:strVal val="visible"/>
                                      </p:to>
                                    </p:set>
                                  </p:childTnLst>
                                </p:cTn>
                              </p:par>
                              <p:par>
                                <p:cTn id="145" presetID="1" presetClass="entr" presetSubtype="0" fill="hold" grpId="2" nodeType="withEffect">
                                  <p:stCondLst>
                                    <p:cond delay="0"/>
                                  </p:stCondLst>
                                  <p:childTnLst>
                                    <p:set>
                                      <p:cBhvr>
                                        <p:cTn id="146" dur="1" fill="hold">
                                          <p:stCondLst>
                                            <p:cond delay="0"/>
                                          </p:stCondLst>
                                        </p:cTn>
                                        <p:tgtEl>
                                          <p:spTgt spid="48"/>
                                        </p:tgtEl>
                                        <p:attrNameLst>
                                          <p:attrName>style.visibility</p:attrName>
                                        </p:attrNameLst>
                                      </p:cBhvr>
                                      <p:to>
                                        <p:strVal val="visible"/>
                                      </p:to>
                                    </p:set>
                                  </p:childTnLst>
                                </p:cTn>
                              </p:par>
                              <p:par>
                                <p:cTn id="147" presetID="1" presetClass="entr" presetSubtype="0" fill="hold" grpId="4" nodeType="withEffect">
                                  <p:stCondLst>
                                    <p:cond delay="0"/>
                                  </p:stCondLst>
                                  <p:childTnLst>
                                    <p:set>
                                      <p:cBhvr>
                                        <p:cTn id="148" dur="1" fill="hold">
                                          <p:stCondLst>
                                            <p:cond delay="0"/>
                                          </p:stCondLst>
                                        </p:cTn>
                                        <p:tgtEl>
                                          <p:spTgt spid="44"/>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52"/>
                                        </p:tgtEl>
                                        <p:attrNameLst>
                                          <p:attrName>style.visibility</p:attrName>
                                        </p:attrNameLst>
                                      </p:cBhvr>
                                      <p:to>
                                        <p:strVal val="visible"/>
                                      </p:to>
                                    </p:set>
                                  </p:childTnLst>
                                </p:cTn>
                              </p:par>
                              <p:par>
                                <p:cTn id="153" presetID="1" presetClass="exit" presetSubtype="0" fill="hold" grpId="3" nodeType="withEffect">
                                  <p:stCondLst>
                                    <p:cond delay="0"/>
                                  </p:stCondLst>
                                  <p:childTnLst>
                                    <p:set>
                                      <p:cBhvr>
                                        <p:cTn id="154" dur="1" fill="hold">
                                          <p:stCondLst>
                                            <p:cond delay="0"/>
                                          </p:stCondLst>
                                        </p:cTn>
                                        <p:tgtEl>
                                          <p:spTgt spid="47"/>
                                        </p:tgtEl>
                                        <p:attrNameLst>
                                          <p:attrName>style.visibility</p:attrName>
                                        </p:attrNameLst>
                                      </p:cBhvr>
                                      <p:to>
                                        <p:strVal val="hidden"/>
                                      </p:to>
                                    </p:set>
                                  </p:childTnLst>
                                </p:cTn>
                              </p:par>
                              <p:par>
                                <p:cTn id="155" presetID="1" presetClass="exit" presetSubtype="0" fill="hold" grpId="3" nodeType="withEffect">
                                  <p:stCondLst>
                                    <p:cond delay="0"/>
                                  </p:stCondLst>
                                  <p:childTnLst>
                                    <p:set>
                                      <p:cBhvr>
                                        <p:cTn id="156" dur="1" fill="hold">
                                          <p:stCondLst>
                                            <p:cond delay="0"/>
                                          </p:stCondLst>
                                        </p:cTn>
                                        <p:tgtEl>
                                          <p:spTgt spid="48"/>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4" nodeType="clickEffect">
                                  <p:stCondLst>
                                    <p:cond delay="0"/>
                                  </p:stCondLst>
                                  <p:childTnLst>
                                    <p:set>
                                      <p:cBhvr>
                                        <p:cTn id="160" dur="1" fill="hold">
                                          <p:stCondLst>
                                            <p:cond delay="0"/>
                                          </p:stCondLst>
                                        </p:cTn>
                                        <p:tgtEl>
                                          <p:spTgt spid="45"/>
                                        </p:tgtEl>
                                        <p:attrNameLst>
                                          <p:attrName>style.visibility</p:attrName>
                                        </p:attrNameLst>
                                      </p:cBhvr>
                                      <p:to>
                                        <p:strVal val="visible"/>
                                      </p:to>
                                    </p:set>
                                  </p:childTnLst>
                                </p:cTn>
                              </p:par>
                              <p:par>
                                <p:cTn id="161" presetID="1" presetClass="exit" presetSubtype="0" fill="hold" grpId="5" nodeType="withEffect">
                                  <p:stCondLst>
                                    <p:cond delay="0"/>
                                  </p:stCondLst>
                                  <p:childTnLst>
                                    <p:set>
                                      <p:cBhvr>
                                        <p:cTn id="162" dur="1" fill="hold">
                                          <p:stCondLst>
                                            <p:cond delay="0"/>
                                          </p:stCondLst>
                                        </p:cTn>
                                        <p:tgtEl>
                                          <p:spTgt spid="44"/>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3" nodeType="clickEffect">
                                  <p:stCondLst>
                                    <p:cond delay="0"/>
                                  </p:stCondLst>
                                  <p:childTnLst>
                                    <p:set>
                                      <p:cBhvr>
                                        <p:cTn id="166" dur="1" fill="hold">
                                          <p:stCondLst>
                                            <p:cond delay="0"/>
                                          </p:stCondLst>
                                        </p:cTn>
                                        <p:tgtEl>
                                          <p:spTgt spid="51"/>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33"/>
                                        </p:tgtEl>
                                        <p:attrNameLst>
                                          <p:attrName>style.visibility</p:attrName>
                                        </p:attrNameLst>
                                      </p:cBhvr>
                                      <p:to>
                                        <p:strVal val="visible"/>
                                      </p:to>
                                    </p:set>
                                  </p:childTnLst>
                                </p:cTn>
                              </p:par>
                              <p:par>
                                <p:cTn id="171" presetID="1" presetClass="exit" presetSubtype="0" fill="hold" grpId="5" nodeType="withEffect">
                                  <p:stCondLst>
                                    <p:cond delay="0"/>
                                  </p:stCondLst>
                                  <p:childTnLst>
                                    <p:set>
                                      <p:cBhvr>
                                        <p:cTn id="172" dur="1" fill="hold">
                                          <p:stCondLst>
                                            <p:cond delay="0"/>
                                          </p:stCondLst>
                                        </p:cTn>
                                        <p:tgtEl>
                                          <p:spTgt spid="45"/>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39"/>
                                        </p:tgtEl>
                                        <p:attrNameLst>
                                          <p:attrName>style.visibility</p:attrName>
                                        </p:attrNameLst>
                                      </p:cBhvr>
                                      <p:to>
                                        <p:strVal val="hidden"/>
                                      </p:to>
                                    </p:set>
                                  </p:childTnLst>
                                </p:cTn>
                              </p:par>
                              <p:par>
                                <p:cTn id="175" presetID="1" presetClass="entr" presetSubtype="0" fill="hold" grpId="0" nodeType="withEffect">
                                  <p:stCondLst>
                                    <p:cond delay="0"/>
                                  </p:stCondLst>
                                  <p:childTnLst>
                                    <p:set>
                                      <p:cBhvr>
                                        <p:cTn id="176" dur="1" fill="hold">
                                          <p:stCondLst>
                                            <p:cond delay="0"/>
                                          </p:stCondLst>
                                        </p:cTn>
                                        <p:tgtEl>
                                          <p:spTgt spid="42"/>
                                        </p:tgtEl>
                                        <p:attrNameLst>
                                          <p:attrName>style.visibility</p:attrName>
                                        </p:attrNameLst>
                                      </p:cBhvr>
                                      <p:to>
                                        <p:strVal val="visible"/>
                                      </p:to>
                                    </p:set>
                                  </p:childTnLst>
                                </p:cTn>
                              </p:par>
                              <p:par>
                                <p:cTn id="177" presetID="1" presetClass="exit" presetSubtype="0" fill="hold" grpId="1" nodeType="withEffect">
                                  <p:stCondLst>
                                    <p:cond delay="0"/>
                                  </p:stCondLst>
                                  <p:childTnLst>
                                    <p:set>
                                      <p:cBhvr>
                                        <p:cTn id="178" dur="1" fill="hold">
                                          <p:stCondLst>
                                            <p:cond delay="0"/>
                                          </p:stCondLst>
                                        </p:cTn>
                                        <p:tgtEl>
                                          <p:spTgt spid="51"/>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52"/>
                                        </p:tgtEl>
                                        <p:attrNameLst>
                                          <p:attrName>style.visibility</p:attrName>
                                        </p:attrNameLst>
                                      </p:cBhvr>
                                      <p:to>
                                        <p:strVal val="hidden"/>
                                      </p:to>
                                    </p:set>
                                  </p:childTnLst>
                                </p:cTn>
                              </p:par>
                              <p:par>
                                <p:cTn id="181" presetID="1" presetClass="entr" presetSubtype="0"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36" grpId="0"/>
      <p:bldP spid="36" grpId="1"/>
      <p:bldP spid="38" grpId="0"/>
      <p:bldP spid="38" grpId="1"/>
      <p:bldP spid="5" grpId="0" animBg="1"/>
      <p:bldP spid="6" grpId="0" animBg="1"/>
      <p:bldP spid="22" grpId="0" animBg="1"/>
      <p:bldP spid="23" grpId="0" animBg="1"/>
      <p:bldP spid="24" grpId="0" animBg="1"/>
      <p:bldP spid="25" grpId="0" animBg="1"/>
      <p:bldP spid="26" grpId="0" animBg="1"/>
      <p:bldP spid="27" grpId="0"/>
      <p:bldP spid="28" grpId="0"/>
      <p:bldP spid="29" grpId="0" animBg="1"/>
      <p:bldP spid="30" grpId="0" animBg="1"/>
      <p:bldP spid="31" grpId="0" animBg="1"/>
      <p:bldP spid="32" grpId="0" animBg="1"/>
      <p:bldP spid="33" grpId="0" animBg="1"/>
      <p:bldP spid="34" grpId="0"/>
      <p:bldP spid="35" grpId="0"/>
      <p:bldP spid="37" grpId="0"/>
      <p:bldP spid="37" grpId="1"/>
      <p:bldP spid="39" grpId="0"/>
      <p:bldP spid="39" grpId="1"/>
      <p:bldP spid="41" grpId="0"/>
      <p:bldP spid="42" grpId="0"/>
      <p:bldP spid="43" grpId="0" animBg="1"/>
      <p:bldP spid="43" grpId="1" animBg="1"/>
      <p:bldP spid="44" grpId="0" animBg="1"/>
      <p:bldP spid="44" grpId="1" animBg="1"/>
      <p:bldP spid="44" grpId="2" animBg="1"/>
      <p:bldP spid="44" grpId="3" animBg="1"/>
      <p:bldP spid="44" grpId="4" animBg="1"/>
      <p:bldP spid="44" grpId="5" animBg="1"/>
      <p:bldP spid="45" grpId="0" animBg="1"/>
      <p:bldP spid="45" grpId="1" animBg="1"/>
      <p:bldP spid="45" grpId="2" animBg="1"/>
      <p:bldP spid="45" grpId="3" animBg="1"/>
      <p:bldP spid="45" grpId="4" animBg="1"/>
      <p:bldP spid="45" grpId="5" animBg="1"/>
      <p:bldP spid="47" grpId="0" animBg="1"/>
      <p:bldP spid="47" grpId="1" animBg="1"/>
      <p:bldP spid="47" grpId="2" animBg="1"/>
      <p:bldP spid="47" grpId="3" animBg="1"/>
      <p:bldP spid="48" grpId="0"/>
      <p:bldP spid="48" grpId="1"/>
      <p:bldP spid="48" grpId="2"/>
      <p:bldP spid="48" grpId="3"/>
      <p:bldP spid="49" grpId="0" animBg="1"/>
      <p:bldP spid="49" grpId="1" animBg="1"/>
      <p:bldP spid="49" grpId="2" animBg="1"/>
      <p:bldP spid="49" grpId="3" animBg="1"/>
      <p:bldP spid="50" grpId="0" animBg="1"/>
      <p:bldP spid="50" grpId="1" animBg="1"/>
      <p:bldP spid="51" grpId="0" animBg="1"/>
      <p:bldP spid="51" grpId="1" animBg="1"/>
      <p:bldP spid="51" grpId="2" animBg="1"/>
      <p:bldP spid="51" grpId="3" animBg="1"/>
      <p:bldP spid="52" grpId="0" animBg="1"/>
      <p:bldP spid="52" grpId="1" animBg="1"/>
      <p:bldP spid="53" grpId="0"/>
      <p:bldP spid="54" grpId="0"/>
      <p:bldP spid="55" grpId="0"/>
      <p:bldP spid="56" grpId="0"/>
      <p:bldP spid="57" grpId="0"/>
      <p:bldP spid="58" grpId="0"/>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Step 4: Building cache chain links</a:t>
            </a:r>
            <a:endParaRPr lang="en-US" dirty="0">
              <a:solidFill>
                <a:schemeClr val="bg1"/>
              </a:solidFill>
            </a:endParaRPr>
          </a:p>
        </p:txBody>
      </p:sp>
      <p:sp>
        <p:nvSpPr>
          <p:cNvPr id="5" name="Rectangle 4"/>
          <p:cNvSpPr/>
          <p:nvPr/>
        </p:nvSpPr>
        <p:spPr>
          <a:xfrm>
            <a:off x="5965929" y="3494517"/>
            <a:ext cx="893528" cy="8659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Arial" pitchFamily="34" charset="0"/>
                <a:cs typeface="Arial" pitchFamily="34" charset="0"/>
              </a:rPr>
              <a:t>0</a:t>
            </a:r>
            <a:endParaRPr lang="en-US" sz="4000" dirty="0">
              <a:solidFill>
                <a:schemeClr val="tx1"/>
              </a:solidFill>
              <a:latin typeface="Arial" pitchFamily="34" charset="0"/>
              <a:cs typeface="Arial" pitchFamily="34" charset="0"/>
            </a:endParaRPr>
          </a:p>
        </p:txBody>
      </p:sp>
      <p:sp>
        <p:nvSpPr>
          <p:cNvPr id="6" name="Rectangle 5"/>
          <p:cNvSpPr/>
          <p:nvPr/>
        </p:nvSpPr>
        <p:spPr>
          <a:xfrm>
            <a:off x="5871953" y="3410097"/>
            <a:ext cx="2073349" cy="19604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itchFamily="34" charset="0"/>
              <a:cs typeface="Arial" pitchFamily="34" charset="0"/>
            </a:endParaRPr>
          </a:p>
        </p:txBody>
      </p:sp>
      <p:sp>
        <p:nvSpPr>
          <p:cNvPr id="22" name="Rectangle 21"/>
          <p:cNvSpPr/>
          <p:nvPr/>
        </p:nvSpPr>
        <p:spPr>
          <a:xfrm>
            <a:off x="6958301" y="4444359"/>
            <a:ext cx="893528" cy="8659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Arial" pitchFamily="34" charset="0"/>
                <a:cs typeface="Arial" pitchFamily="34" charset="0"/>
              </a:rPr>
              <a:t>3</a:t>
            </a:r>
            <a:endParaRPr lang="en-US" sz="4000" dirty="0">
              <a:solidFill>
                <a:schemeClr val="tx1"/>
              </a:solidFill>
              <a:latin typeface="Arial" pitchFamily="34" charset="0"/>
              <a:cs typeface="Arial" pitchFamily="34" charset="0"/>
            </a:endParaRPr>
          </a:p>
        </p:txBody>
      </p:sp>
      <p:sp>
        <p:nvSpPr>
          <p:cNvPr id="23" name="Rectangle 22"/>
          <p:cNvSpPr/>
          <p:nvPr/>
        </p:nvSpPr>
        <p:spPr>
          <a:xfrm>
            <a:off x="6951206" y="3490927"/>
            <a:ext cx="893528" cy="8659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Arial" pitchFamily="34" charset="0"/>
                <a:cs typeface="Arial" pitchFamily="34" charset="0"/>
              </a:rPr>
              <a:t>1</a:t>
            </a:r>
            <a:endParaRPr lang="en-US" sz="4000" dirty="0">
              <a:solidFill>
                <a:schemeClr val="tx1"/>
              </a:solidFill>
              <a:latin typeface="Arial" pitchFamily="34" charset="0"/>
              <a:cs typeface="Arial" pitchFamily="34" charset="0"/>
            </a:endParaRPr>
          </a:p>
        </p:txBody>
      </p:sp>
      <p:sp>
        <p:nvSpPr>
          <p:cNvPr id="24" name="Rectangle 23"/>
          <p:cNvSpPr/>
          <p:nvPr/>
        </p:nvSpPr>
        <p:spPr>
          <a:xfrm>
            <a:off x="5969473" y="4444359"/>
            <a:ext cx="893528" cy="8659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Arial" pitchFamily="34" charset="0"/>
                <a:cs typeface="Arial" pitchFamily="34" charset="0"/>
              </a:rPr>
              <a:t>2</a:t>
            </a:r>
            <a:endParaRPr lang="en-US" sz="4000" dirty="0">
              <a:solidFill>
                <a:schemeClr val="tx1"/>
              </a:solidFill>
              <a:latin typeface="Arial" pitchFamily="34" charset="0"/>
              <a:cs typeface="Arial" pitchFamily="34" charset="0"/>
            </a:endParaRPr>
          </a:p>
        </p:txBody>
      </p:sp>
      <p:sp>
        <p:nvSpPr>
          <p:cNvPr id="29" name="Rectangle 28"/>
          <p:cNvSpPr/>
          <p:nvPr/>
        </p:nvSpPr>
        <p:spPr>
          <a:xfrm>
            <a:off x="5958839" y="3498062"/>
            <a:ext cx="893528" cy="865931"/>
          </a:xfrm>
          <a:prstGeom prst="rect">
            <a:avLst/>
          </a:prstGeom>
          <a:solidFill>
            <a:srgbClr val="C00000">
              <a:alpha val="66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latin typeface="Arial" pitchFamily="34" charset="0"/>
              <a:cs typeface="Arial" pitchFamily="34" charset="0"/>
            </a:endParaRPr>
          </a:p>
        </p:txBody>
      </p:sp>
      <p:sp>
        <p:nvSpPr>
          <p:cNvPr id="31" name="Rectangle 30"/>
          <p:cNvSpPr/>
          <p:nvPr/>
        </p:nvSpPr>
        <p:spPr>
          <a:xfrm>
            <a:off x="5951751" y="4447903"/>
            <a:ext cx="893528" cy="865931"/>
          </a:xfrm>
          <a:prstGeom prst="rect">
            <a:avLst/>
          </a:prstGeom>
          <a:solidFill>
            <a:srgbClr val="C00000">
              <a:alpha val="66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latin typeface="Arial" pitchFamily="34" charset="0"/>
              <a:cs typeface="Arial" pitchFamily="34" charset="0"/>
            </a:endParaRPr>
          </a:p>
        </p:txBody>
      </p:sp>
      <p:sp>
        <p:nvSpPr>
          <p:cNvPr id="32" name="Rectangle 31"/>
          <p:cNvSpPr/>
          <p:nvPr/>
        </p:nvSpPr>
        <p:spPr>
          <a:xfrm>
            <a:off x="6944121" y="4435681"/>
            <a:ext cx="682203" cy="865931"/>
          </a:xfrm>
          <a:prstGeom prst="rect">
            <a:avLst/>
          </a:prstGeom>
          <a:solidFill>
            <a:srgbClr val="C00000">
              <a:alpha val="66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latin typeface="Arial" pitchFamily="34" charset="0"/>
              <a:cs typeface="Arial" pitchFamily="34" charset="0"/>
            </a:endParaRPr>
          </a:p>
        </p:txBody>
      </p:sp>
      <p:sp>
        <p:nvSpPr>
          <p:cNvPr id="46" name="Rectangle 45"/>
          <p:cNvSpPr/>
          <p:nvPr/>
        </p:nvSpPr>
        <p:spPr>
          <a:xfrm>
            <a:off x="4392843" y="1731510"/>
            <a:ext cx="893528" cy="865931"/>
          </a:xfrm>
          <a:prstGeom prst="rect">
            <a:avLst/>
          </a:prstGeom>
          <a:solidFill>
            <a:srgbClr val="C00000">
              <a:alpha val="66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Arial" pitchFamily="34" charset="0"/>
                <a:cs typeface="Arial" pitchFamily="34" charset="0"/>
              </a:rPr>
              <a:t>0</a:t>
            </a:r>
          </a:p>
        </p:txBody>
      </p:sp>
      <p:sp>
        <p:nvSpPr>
          <p:cNvPr id="59" name="Rectangle 58"/>
          <p:cNvSpPr/>
          <p:nvPr/>
        </p:nvSpPr>
        <p:spPr>
          <a:xfrm>
            <a:off x="5286371" y="1731509"/>
            <a:ext cx="893528" cy="865931"/>
          </a:xfrm>
          <a:prstGeom prst="rect">
            <a:avLst/>
          </a:prstGeom>
          <a:solidFill>
            <a:srgbClr val="C00000">
              <a:alpha val="66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latin typeface="Arial" pitchFamily="34" charset="0"/>
                <a:cs typeface="Arial" pitchFamily="34" charset="0"/>
              </a:rPr>
              <a:t>2</a:t>
            </a:r>
            <a:endParaRPr lang="en-US" sz="4000" dirty="0">
              <a:solidFill>
                <a:schemeClr val="bg1"/>
              </a:solidFill>
              <a:latin typeface="Arial" pitchFamily="34" charset="0"/>
              <a:cs typeface="Arial" pitchFamily="34" charset="0"/>
            </a:endParaRPr>
          </a:p>
        </p:txBody>
      </p:sp>
      <p:sp>
        <p:nvSpPr>
          <p:cNvPr id="60" name="Rectangle 59"/>
          <p:cNvSpPr/>
          <p:nvPr/>
        </p:nvSpPr>
        <p:spPr>
          <a:xfrm>
            <a:off x="6179899" y="1731509"/>
            <a:ext cx="682203" cy="865931"/>
          </a:xfrm>
          <a:prstGeom prst="rect">
            <a:avLst/>
          </a:prstGeom>
          <a:solidFill>
            <a:srgbClr val="C00000">
              <a:alpha val="66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latin typeface="Arial" pitchFamily="34" charset="0"/>
                <a:cs typeface="Arial" pitchFamily="34" charset="0"/>
              </a:rPr>
              <a:t>3</a:t>
            </a:r>
            <a:endParaRPr lang="en-US" sz="4000" dirty="0">
              <a:solidFill>
                <a:schemeClr val="bg1"/>
              </a:solidFill>
              <a:latin typeface="Arial" pitchFamily="34" charset="0"/>
              <a:cs typeface="Arial" pitchFamily="34" charset="0"/>
            </a:endParaRPr>
          </a:p>
        </p:txBody>
      </p:sp>
      <p:sp>
        <p:nvSpPr>
          <p:cNvPr id="61" name="TextBox 60"/>
          <p:cNvSpPr txBox="1"/>
          <p:nvPr/>
        </p:nvSpPr>
        <p:spPr>
          <a:xfrm>
            <a:off x="4329329" y="1395671"/>
            <a:ext cx="768574" cy="400110"/>
          </a:xfrm>
          <a:prstGeom prst="rect">
            <a:avLst/>
          </a:prstGeom>
          <a:noFill/>
        </p:spPr>
        <p:txBody>
          <a:bodyPr wrap="square" rtlCol="0">
            <a:spAutoFit/>
          </a:bodyPr>
          <a:lstStyle/>
          <a:p>
            <a:r>
              <a:rPr lang="en-US" sz="2000" dirty="0" smtClean="0">
                <a:latin typeface="Arial" pitchFamily="34" charset="0"/>
                <a:cs typeface="Arial" pitchFamily="34" charset="0"/>
              </a:rPr>
              <a:t>MRU</a:t>
            </a:r>
            <a:endParaRPr lang="en-US" sz="2000" dirty="0">
              <a:latin typeface="Arial" pitchFamily="34" charset="0"/>
              <a:cs typeface="Arial" pitchFamily="34" charset="0"/>
            </a:endParaRPr>
          </a:p>
        </p:txBody>
      </p:sp>
      <p:sp>
        <p:nvSpPr>
          <p:cNvPr id="62" name="TextBox 61"/>
          <p:cNvSpPr txBox="1"/>
          <p:nvPr/>
        </p:nvSpPr>
        <p:spPr>
          <a:xfrm>
            <a:off x="6235863" y="1395671"/>
            <a:ext cx="768574" cy="400110"/>
          </a:xfrm>
          <a:prstGeom prst="rect">
            <a:avLst/>
          </a:prstGeom>
          <a:noFill/>
        </p:spPr>
        <p:txBody>
          <a:bodyPr wrap="square" rtlCol="0">
            <a:spAutoFit/>
          </a:bodyPr>
          <a:lstStyle/>
          <a:p>
            <a:r>
              <a:rPr lang="en-US" sz="2000" dirty="0" smtClean="0">
                <a:latin typeface="Arial" pitchFamily="34" charset="0"/>
                <a:cs typeface="Arial" pitchFamily="34" charset="0"/>
              </a:rPr>
              <a:t>LRU</a:t>
            </a:r>
            <a:endParaRPr lang="en-US" sz="2000" dirty="0">
              <a:latin typeface="Arial" pitchFamily="34" charset="0"/>
              <a:cs typeface="Arial" pitchFamily="34" charset="0"/>
            </a:endParaRPr>
          </a:p>
        </p:txBody>
      </p:sp>
      <p:sp>
        <p:nvSpPr>
          <p:cNvPr id="63" name="TextBox 62"/>
          <p:cNvSpPr txBox="1"/>
          <p:nvPr/>
        </p:nvSpPr>
        <p:spPr>
          <a:xfrm>
            <a:off x="1441545" y="1917875"/>
            <a:ext cx="2698188" cy="461665"/>
          </a:xfrm>
          <a:prstGeom prst="rect">
            <a:avLst/>
          </a:prstGeom>
          <a:noFill/>
        </p:spPr>
        <p:txBody>
          <a:bodyPr wrap="square" rtlCol="0">
            <a:spAutoFit/>
          </a:bodyPr>
          <a:lstStyle/>
          <a:p>
            <a:r>
              <a:rPr lang="en-US" sz="2400" dirty="0" smtClean="0">
                <a:latin typeface="Arial" pitchFamily="34" charset="0"/>
                <a:cs typeface="Arial" pitchFamily="34" charset="0"/>
              </a:rPr>
              <a:t>Virtual L2 cache</a:t>
            </a:r>
            <a:endParaRPr lang="en-US" sz="2400" dirty="0">
              <a:latin typeface="Arial" pitchFamily="34" charset="0"/>
              <a:cs typeface="Arial" pitchFamily="34" charset="0"/>
            </a:endParaRPr>
          </a:p>
        </p:txBody>
      </p:sp>
      <p:sp>
        <p:nvSpPr>
          <p:cNvPr id="64" name="TextBox 63"/>
          <p:cNvSpPr txBox="1"/>
          <p:nvPr/>
        </p:nvSpPr>
        <p:spPr>
          <a:xfrm>
            <a:off x="2245445" y="2600984"/>
            <a:ext cx="2147398" cy="430887"/>
          </a:xfrm>
          <a:prstGeom prst="rect">
            <a:avLst/>
          </a:prstGeom>
          <a:noFill/>
        </p:spPr>
        <p:txBody>
          <a:bodyPr wrap="square" rtlCol="0">
            <a:spAutoFit/>
          </a:bodyPr>
          <a:lstStyle/>
          <a:p>
            <a:r>
              <a:rPr lang="en-US" sz="2200" dirty="0" smtClean="0">
                <a:latin typeface="Arial" pitchFamily="34" charset="0"/>
                <a:cs typeface="Arial" pitchFamily="34" charset="0"/>
              </a:rPr>
              <a:t>Hop distance</a:t>
            </a:r>
            <a:endParaRPr lang="en-US" sz="2200" dirty="0">
              <a:latin typeface="Arial" pitchFamily="34" charset="0"/>
              <a:cs typeface="Arial" pitchFamily="34" charset="0"/>
            </a:endParaRPr>
          </a:p>
        </p:txBody>
      </p:sp>
      <p:sp>
        <p:nvSpPr>
          <p:cNvPr id="66" name="TextBox 65"/>
          <p:cNvSpPr txBox="1"/>
          <p:nvPr/>
        </p:nvSpPr>
        <p:spPr>
          <a:xfrm>
            <a:off x="4545243" y="2613403"/>
            <a:ext cx="2300036" cy="461665"/>
          </a:xfrm>
          <a:prstGeom prst="rect">
            <a:avLst/>
          </a:prstGeom>
          <a:noFill/>
        </p:spPr>
        <p:txBody>
          <a:bodyPr wrap="square" rtlCol="0">
            <a:spAutoFit/>
          </a:bodyPr>
          <a:lstStyle/>
          <a:p>
            <a:r>
              <a:rPr lang="en-US" sz="2400" dirty="0" smtClean="0">
                <a:latin typeface="Arial" pitchFamily="34" charset="0"/>
                <a:cs typeface="Arial" pitchFamily="34" charset="0"/>
              </a:rPr>
              <a:t>  0        1       2</a:t>
            </a:r>
            <a:endParaRPr lang="en-US" sz="2400" dirty="0">
              <a:latin typeface="Arial" pitchFamily="34" charset="0"/>
              <a:cs typeface="Arial" pitchFamily="34" charset="0"/>
            </a:endParaRPr>
          </a:p>
        </p:txBody>
      </p:sp>
      <p:sp>
        <p:nvSpPr>
          <p:cNvPr id="7" name="Down Arrow 6"/>
          <p:cNvSpPr/>
          <p:nvPr/>
        </p:nvSpPr>
        <p:spPr>
          <a:xfrm>
            <a:off x="6295552" y="4238108"/>
            <a:ext cx="205925" cy="400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own Arrow 67"/>
          <p:cNvSpPr/>
          <p:nvPr/>
        </p:nvSpPr>
        <p:spPr>
          <a:xfrm rot="16200000">
            <a:off x="6799089" y="4594920"/>
            <a:ext cx="219075" cy="5141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19611" y="3791666"/>
            <a:ext cx="504404" cy="366891"/>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smtClean="0">
                <a:solidFill>
                  <a:schemeClr val="tx1"/>
                </a:solidFill>
                <a:latin typeface="Arial" pitchFamily="34" charset="0"/>
                <a:cs typeface="Arial" pitchFamily="34" charset="0"/>
              </a:rPr>
              <a:t>0</a:t>
            </a:r>
            <a:endParaRPr lang="en-US" sz="2400" dirty="0">
              <a:solidFill>
                <a:schemeClr val="tx1"/>
              </a:solidFill>
              <a:latin typeface="Arial" pitchFamily="34" charset="0"/>
              <a:cs typeface="Arial" pitchFamily="34" charset="0"/>
            </a:endParaRPr>
          </a:p>
        </p:txBody>
      </p:sp>
      <p:sp>
        <p:nvSpPr>
          <p:cNvPr id="73" name="TextBox 72"/>
          <p:cNvSpPr txBox="1"/>
          <p:nvPr/>
        </p:nvSpPr>
        <p:spPr>
          <a:xfrm>
            <a:off x="1260301" y="3724577"/>
            <a:ext cx="868260" cy="461665"/>
          </a:xfrm>
          <a:prstGeom prst="rect">
            <a:avLst/>
          </a:prstGeom>
          <a:noFill/>
        </p:spPr>
        <p:txBody>
          <a:bodyPr wrap="square" rtlCol="0">
            <a:spAutoFit/>
          </a:bodyPr>
          <a:lstStyle/>
          <a:p>
            <a:r>
              <a:rPr lang="en-US" sz="2400" dirty="0" smtClean="0">
                <a:latin typeface="Arial" pitchFamily="34" charset="0"/>
                <a:cs typeface="Arial" pitchFamily="34" charset="0"/>
              </a:rPr>
              <a:t>2.75</a:t>
            </a:r>
            <a:endParaRPr lang="en-US" sz="2400" dirty="0">
              <a:latin typeface="Arial" pitchFamily="34" charset="0"/>
              <a:cs typeface="Arial" pitchFamily="34" charset="0"/>
            </a:endParaRPr>
          </a:p>
        </p:txBody>
      </p:sp>
      <p:sp>
        <p:nvSpPr>
          <p:cNvPr id="74" name="TextBox 73"/>
          <p:cNvSpPr txBox="1"/>
          <p:nvPr/>
        </p:nvSpPr>
        <p:spPr>
          <a:xfrm>
            <a:off x="1121489" y="3386023"/>
            <a:ext cx="1128156" cy="338554"/>
          </a:xfrm>
          <a:prstGeom prst="rect">
            <a:avLst/>
          </a:prstGeom>
          <a:noFill/>
        </p:spPr>
        <p:txBody>
          <a:bodyPr wrap="square" rtlCol="0">
            <a:spAutoFit/>
          </a:bodyPr>
          <a:lstStyle/>
          <a:p>
            <a:r>
              <a:rPr lang="en-US" sz="1600" dirty="0" smtClean="0">
                <a:latin typeface="Arial" pitchFamily="34" charset="0"/>
                <a:cs typeface="Arial" pitchFamily="34" charset="0"/>
              </a:rPr>
              <a:t>Total cap.</a:t>
            </a:r>
            <a:endParaRPr lang="en-US" sz="1600" dirty="0">
              <a:latin typeface="Arial" pitchFamily="34" charset="0"/>
              <a:cs typeface="Arial" pitchFamily="34" charset="0"/>
            </a:endParaRPr>
          </a:p>
        </p:txBody>
      </p:sp>
      <p:sp>
        <p:nvSpPr>
          <p:cNvPr id="78" name="TextBox 77"/>
          <p:cNvSpPr txBox="1"/>
          <p:nvPr/>
        </p:nvSpPr>
        <p:spPr>
          <a:xfrm>
            <a:off x="4015908" y="3398891"/>
            <a:ext cx="1411113" cy="338554"/>
          </a:xfrm>
          <a:prstGeom prst="rect">
            <a:avLst/>
          </a:prstGeom>
          <a:noFill/>
        </p:spPr>
        <p:txBody>
          <a:bodyPr wrap="square" rtlCol="0">
            <a:spAutoFit/>
          </a:bodyPr>
          <a:lstStyle/>
          <a:p>
            <a:r>
              <a:rPr lang="en-US" sz="1600" dirty="0" smtClean="0">
                <a:latin typeface="Arial" pitchFamily="34" charset="0"/>
                <a:cs typeface="Arial" pitchFamily="34" charset="0"/>
              </a:rPr>
              <a:t>Bank / token</a:t>
            </a:r>
            <a:endParaRPr lang="en-US" sz="1600" dirty="0">
              <a:latin typeface="Arial" pitchFamily="34" charset="0"/>
              <a:cs typeface="Arial" pitchFamily="34" charset="0"/>
            </a:endParaRPr>
          </a:p>
        </p:txBody>
      </p:sp>
      <p:sp>
        <p:nvSpPr>
          <p:cNvPr id="79" name="TextBox 78"/>
          <p:cNvSpPr txBox="1"/>
          <p:nvPr/>
        </p:nvSpPr>
        <p:spPr>
          <a:xfrm>
            <a:off x="4310276" y="3696736"/>
            <a:ext cx="868260" cy="400110"/>
          </a:xfrm>
          <a:prstGeom prst="rect">
            <a:avLst/>
          </a:prstGeom>
          <a:noFill/>
        </p:spPr>
        <p:txBody>
          <a:bodyPr wrap="square" rtlCol="0">
            <a:spAutoFit/>
          </a:bodyPr>
          <a:lstStyle/>
          <a:p>
            <a:r>
              <a:rPr lang="en-US" sz="2000" dirty="0" smtClean="0">
                <a:latin typeface="Arial" pitchFamily="34" charset="0"/>
                <a:cs typeface="Arial" pitchFamily="34" charset="0"/>
              </a:rPr>
              <a:t>0 / 1</a:t>
            </a:r>
            <a:endParaRPr lang="en-US" sz="2000" dirty="0">
              <a:latin typeface="Arial" pitchFamily="34" charset="0"/>
              <a:cs typeface="Arial" pitchFamily="34" charset="0"/>
            </a:endParaRPr>
          </a:p>
        </p:txBody>
      </p:sp>
      <p:sp>
        <p:nvSpPr>
          <p:cNvPr id="80" name="TextBox 79"/>
          <p:cNvSpPr txBox="1"/>
          <p:nvPr/>
        </p:nvSpPr>
        <p:spPr>
          <a:xfrm>
            <a:off x="4310276" y="3958054"/>
            <a:ext cx="868260" cy="400110"/>
          </a:xfrm>
          <a:prstGeom prst="rect">
            <a:avLst/>
          </a:prstGeom>
          <a:noFill/>
        </p:spPr>
        <p:txBody>
          <a:bodyPr wrap="square" rtlCol="0">
            <a:spAutoFit/>
          </a:bodyPr>
          <a:lstStyle/>
          <a:p>
            <a:r>
              <a:rPr lang="en-US" sz="2000" dirty="0" smtClean="0">
                <a:latin typeface="Arial" pitchFamily="34" charset="0"/>
                <a:cs typeface="Arial" pitchFamily="34" charset="0"/>
              </a:rPr>
              <a:t>2 / 1</a:t>
            </a:r>
            <a:endParaRPr lang="en-US" sz="2000" dirty="0">
              <a:latin typeface="Arial" pitchFamily="34" charset="0"/>
              <a:cs typeface="Arial" pitchFamily="34" charset="0"/>
            </a:endParaRPr>
          </a:p>
        </p:txBody>
      </p:sp>
      <p:sp>
        <p:nvSpPr>
          <p:cNvPr id="81" name="TextBox 80"/>
          <p:cNvSpPr txBox="1"/>
          <p:nvPr/>
        </p:nvSpPr>
        <p:spPr>
          <a:xfrm>
            <a:off x="4310275" y="4238108"/>
            <a:ext cx="1092994" cy="400110"/>
          </a:xfrm>
          <a:prstGeom prst="rect">
            <a:avLst/>
          </a:prstGeom>
          <a:noFill/>
        </p:spPr>
        <p:txBody>
          <a:bodyPr wrap="square" rtlCol="0">
            <a:spAutoFit/>
          </a:bodyPr>
          <a:lstStyle/>
          <a:p>
            <a:r>
              <a:rPr lang="en-US" sz="2000" dirty="0" smtClean="0">
                <a:latin typeface="Arial" pitchFamily="34" charset="0"/>
                <a:cs typeface="Arial" pitchFamily="34" charset="0"/>
              </a:rPr>
              <a:t>3 / 0.75</a:t>
            </a:r>
            <a:endParaRPr lang="en-US" sz="20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319557063"/>
      </p:ext>
    </p:extLst>
  </p:cSld>
  <p:clrMapOvr>
    <a:masterClrMapping/>
  </p:clrMapOvr>
  <p:transition advTm="5597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59"/>
                                        </p:tgtEl>
                                        <p:attrNameLst>
                                          <p:attrName>fillcolor</p:attrName>
                                        </p:attrNameLst>
                                      </p:cBhvr>
                                      <p:to>
                                        <a:srgbClr val="0099CC"/>
                                      </p:to>
                                    </p:animClr>
                                    <p:set>
                                      <p:cBhvr>
                                        <p:cTn id="25" dur="500" fill="hold"/>
                                        <p:tgtEl>
                                          <p:spTgt spid="59"/>
                                        </p:tgtEl>
                                        <p:attrNameLst>
                                          <p:attrName>fill.type</p:attrName>
                                        </p:attrNameLst>
                                      </p:cBhvr>
                                      <p:to>
                                        <p:strVal val="solid"/>
                                      </p:to>
                                    </p:set>
                                    <p:set>
                                      <p:cBhvr>
                                        <p:cTn id="26" dur="500" fill="hold"/>
                                        <p:tgtEl>
                                          <p:spTgt spid="59"/>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31"/>
                                        </p:tgtEl>
                                        <p:attrNameLst>
                                          <p:attrName>fillcolor</p:attrName>
                                        </p:attrNameLst>
                                      </p:cBhvr>
                                      <p:to>
                                        <a:srgbClr val="0099CC"/>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60"/>
                                        </p:tgtEl>
                                        <p:attrNameLst>
                                          <p:attrName>fillcolor</p:attrName>
                                        </p:attrNameLst>
                                      </p:cBhvr>
                                      <p:to>
                                        <a:srgbClr val="FFCC00"/>
                                      </p:to>
                                    </p:animClr>
                                    <p:set>
                                      <p:cBhvr>
                                        <p:cTn id="33" dur="500" fill="hold"/>
                                        <p:tgtEl>
                                          <p:spTgt spid="60"/>
                                        </p:tgtEl>
                                        <p:attrNameLst>
                                          <p:attrName>fill.type</p:attrName>
                                        </p:attrNameLst>
                                      </p:cBhvr>
                                      <p:to>
                                        <p:strVal val="solid"/>
                                      </p:to>
                                    </p:set>
                                    <p:set>
                                      <p:cBhvr>
                                        <p:cTn id="34" dur="500" fill="hold"/>
                                        <p:tgtEl>
                                          <p:spTgt spid="60"/>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32"/>
                                        </p:tgtEl>
                                        <p:attrNameLst>
                                          <p:attrName>fillcolor</p:attrName>
                                        </p:attrNameLst>
                                      </p:cBhvr>
                                      <p:to>
                                        <a:srgbClr val="FFCC00"/>
                                      </p:to>
                                    </p:animClr>
                                    <p:set>
                                      <p:cBhvr>
                                        <p:cTn id="37" dur="500" fill="hold"/>
                                        <p:tgtEl>
                                          <p:spTgt spid="32"/>
                                        </p:tgtEl>
                                        <p:attrNameLst>
                                          <p:attrName>fill.type</p:attrName>
                                        </p:attrNameLst>
                                      </p:cBhvr>
                                      <p:to>
                                        <p:strVal val="solid"/>
                                      </p:to>
                                    </p:set>
                                    <p:set>
                                      <p:cBhvr>
                                        <p:cTn id="38" dur="500" fill="hold"/>
                                        <p:tgtEl>
                                          <p:spTgt spid="32"/>
                                        </p:tgtEl>
                                        <p:attrNameLst>
                                          <p:attrName>fill.on</p:attrName>
                                        </p:attrNameLst>
                                      </p:cBhvr>
                                      <p:to>
                                        <p:strVal val="true"/>
                                      </p:to>
                                    </p:set>
                                  </p:childTnLst>
                                </p:cTn>
                              </p:par>
                              <p:par>
                                <p:cTn id="39" presetID="1"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9" grpId="0" animBg="1"/>
      <p:bldP spid="60" grpId="0" animBg="1"/>
      <p:bldP spid="61" grpId="0"/>
      <p:bldP spid="62" grpId="0"/>
      <p:bldP spid="63" grpId="0"/>
      <p:bldP spid="64" grpId="0"/>
      <p:bldP spid="66" grpId="0"/>
      <p:bldP spid="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Purposes of proposed techniques</a:t>
            </a:r>
          </a:p>
        </p:txBody>
      </p:sp>
      <p:sp>
        <p:nvSpPr>
          <p:cNvPr id="3" name="Content Placeholder 2"/>
          <p:cNvSpPr>
            <a:spLocks noGrp="1"/>
          </p:cNvSpPr>
          <p:nvPr>
            <p:ph idx="1"/>
          </p:nvPr>
        </p:nvSpPr>
        <p:spPr/>
        <p:txBody>
          <a:bodyPr>
            <a:normAutofit/>
          </a:bodyPr>
          <a:lstStyle/>
          <a:p>
            <a:pPr marL="571500" indent="-571500">
              <a:buFont typeface="+mj-lt"/>
              <a:buAutoNum type="romanUcPeriod"/>
            </a:pPr>
            <a:r>
              <a:rPr lang="en-US" dirty="0" smtClean="0"/>
              <a:t>Cloud formation</a:t>
            </a:r>
          </a:p>
          <a:p>
            <a:pPr lvl="1">
              <a:buFont typeface="Arial" pitchFamily="34" charset="0"/>
              <a:buChar char="•"/>
            </a:pPr>
            <a:r>
              <a:rPr lang="en-US" dirty="0" smtClean="0"/>
              <a:t>Global capacity partitioning</a:t>
            </a:r>
          </a:p>
          <a:p>
            <a:pPr lvl="1">
              <a:buFont typeface="Arial" pitchFamily="34" charset="0"/>
              <a:buChar char="•"/>
            </a:pPr>
            <a:r>
              <a:rPr lang="en-US" dirty="0" smtClean="0"/>
              <a:t>Distance aware cache chain links</a:t>
            </a:r>
          </a:p>
          <a:p>
            <a:pPr marL="571500" indent="-571500">
              <a:buFont typeface="+mj-lt"/>
              <a:buAutoNum type="romanUcPeriod"/>
            </a:pPr>
            <a:endParaRPr lang="en-US" dirty="0"/>
          </a:p>
          <a:p>
            <a:pPr marL="571500" indent="-571500">
              <a:buFont typeface="+mj-lt"/>
              <a:buAutoNum type="romanUcPeriod"/>
            </a:pPr>
            <a:r>
              <a:rPr lang="en-US" dirty="0"/>
              <a:t>Directory access latency minimization</a:t>
            </a:r>
          </a:p>
          <a:p>
            <a:pPr lvl="1">
              <a:buFont typeface="Arial" pitchFamily="34" charset="0"/>
              <a:buChar char="•"/>
            </a:pPr>
            <a:r>
              <a:rPr lang="en-US" dirty="0"/>
              <a:t>Limited target broadcast</a:t>
            </a:r>
          </a:p>
        </p:txBody>
      </p:sp>
      <p:grpSp>
        <p:nvGrpSpPr>
          <p:cNvPr id="81" name="Group 80"/>
          <p:cNvGrpSpPr/>
          <p:nvPr/>
        </p:nvGrpSpPr>
        <p:grpSpPr>
          <a:xfrm>
            <a:off x="7103948" y="1444495"/>
            <a:ext cx="1460182" cy="1350137"/>
            <a:chOff x="783323" y="2292824"/>
            <a:chExt cx="3365596" cy="3086424"/>
          </a:xfrm>
        </p:grpSpPr>
        <p:sp>
          <p:nvSpPr>
            <p:cNvPr id="4" name="Rounded Rectangle 3"/>
            <p:cNvSpPr/>
            <p:nvPr/>
          </p:nvSpPr>
          <p:spPr>
            <a:xfrm>
              <a:off x="3750388" y="5015679"/>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 name="Rounded Rectangle 4"/>
            <p:cNvSpPr/>
            <p:nvPr/>
          </p:nvSpPr>
          <p:spPr>
            <a:xfrm>
              <a:off x="792681" y="3847326"/>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 name="Rounded Rectangle 5"/>
            <p:cNvSpPr/>
            <p:nvPr/>
          </p:nvSpPr>
          <p:spPr>
            <a:xfrm>
              <a:off x="1212987" y="3847326"/>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7" name="Rounded Rectangle 6"/>
            <p:cNvSpPr/>
            <p:nvPr/>
          </p:nvSpPr>
          <p:spPr>
            <a:xfrm>
              <a:off x="1633293"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8" name="Rounded Rectangle 7"/>
            <p:cNvSpPr/>
            <p:nvPr/>
          </p:nvSpPr>
          <p:spPr>
            <a:xfrm>
              <a:off x="2053598"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9" name="Rounded Rectangle 8"/>
            <p:cNvSpPr/>
            <p:nvPr/>
          </p:nvSpPr>
          <p:spPr>
            <a:xfrm>
              <a:off x="792681" y="4236777"/>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 name="Rounded Rectangle 9"/>
            <p:cNvSpPr/>
            <p:nvPr/>
          </p:nvSpPr>
          <p:spPr>
            <a:xfrm>
              <a:off x="1212987" y="4236777"/>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 name="Rounded Rectangle 10"/>
            <p:cNvSpPr/>
            <p:nvPr/>
          </p:nvSpPr>
          <p:spPr>
            <a:xfrm>
              <a:off x="1633293"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 name="Rounded Rectangle 11"/>
            <p:cNvSpPr/>
            <p:nvPr/>
          </p:nvSpPr>
          <p:spPr>
            <a:xfrm>
              <a:off x="2053598"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 name="Rounded Rectangle 12"/>
            <p:cNvSpPr/>
            <p:nvPr/>
          </p:nvSpPr>
          <p:spPr>
            <a:xfrm>
              <a:off x="792681" y="4626228"/>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 name="Rounded Rectangle 13"/>
            <p:cNvSpPr/>
            <p:nvPr/>
          </p:nvSpPr>
          <p:spPr>
            <a:xfrm>
              <a:off x="1212987" y="4626228"/>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 name="Rounded Rectangle 14"/>
            <p:cNvSpPr/>
            <p:nvPr/>
          </p:nvSpPr>
          <p:spPr>
            <a:xfrm>
              <a:off x="1633293" y="4626228"/>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 name="Rounded Rectangle 15"/>
            <p:cNvSpPr/>
            <p:nvPr/>
          </p:nvSpPr>
          <p:spPr>
            <a:xfrm>
              <a:off x="2053598" y="4626228"/>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 name="Rounded Rectangle 16"/>
            <p:cNvSpPr/>
            <p:nvPr/>
          </p:nvSpPr>
          <p:spPr>
            <a:xfrm>
              <a:off x="792681"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 name="Rounded Rectangle 17"/>
            <p:cNvSpPr/>
            <p:nvPr/>
          </p:nvSpPr>
          <p:spPr>
            <a:xfrm>
              <a:off x="1212987"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 name="Rounded Rectangle 18"/>
            <p:cNvSpPr/>
            <p:nvPr/>
          </p:nvSpPr>
          <p:spPr>
            <a:xfrm>
              <a:off x="1633293"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 name="Rounded Rectangle 19"/>
            <p:cNvSpPr/>
            <p:nvPr/>
          </p:nvSpPr>
          <p:spPr>
            <a:xfrm>
              <a:off x="2053598"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 name="Rounded Rectangle 20"/>
            <p:cNvSpPr/>
            <p:nvPr/>
          </p:nvSpPr>
          <p:spPr>
            <a:xfrm>
              <a:off x="783323" y="2292824"/>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 name="Rounded Rectangle 21"/>
            <p:cNvSpPr/>
            <p:nvPr/>
          </p:nvSpPr>
          <p:spPr>
            <a:xfrm>
              <a:off x="1203628" y="2292824"/>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3" name="Rounded Rectangle 22"/>
            <p:cNvSpPr/>
            <p:nvPr/>
          </p:nvSpPr>
          <p:spPr>
            <a:xfrm>
              <a:off x="1623935" y="2292824"/>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4" name="Rounded Rectangle 23"/>
            <p:cNvSpPr/>
            <p:nvPr/>
          </p:nvSpPr>
          <p:spPr>
            <a:xfrm>
              <a:off x="2044241" y="2292824"/>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5" name="Rounded Rectangle 24"/>
            <p:cNvSpPr/>
            <p:nvPr/>
          </p:nvSpPr>
          <p:spPr>
            <a:xfrm>
              <a:off x="783323" y="2682275"/>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6" name="Rounded Rectangle 25"/>
            <p:cNvSpPr/>
            <p:nvPr/>
          </p:nvSpPr>
          <p:spPr>
            <a:xfrm>
              <a:off x="1203628" y="2682275"/>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7" name="Rounded Rectangle 26"/>
            <p:cNvSpPr/>
            <p:nvPr/>
          </p:nvSpPr>
          <p:spPr>
            <a:xfrm>
              <a:off x="1623935" y="2682275"/>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 name="Rounded Rectangle 27"/>
            <p:cNvSpPr/>
            <p:nvPr/>
          </p:nvSpPr>
          <p:spPr>
            <a:xfrm>
              <a:off x="2044241" y="2682275"/>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 name="Rounded Rectangle 28"/>
            <p:cNvSpPr/>
            <p:nvPr/>
          </p:nvSpPr>
          <p:spPr>
            <a:xfrm>
              <a:off x="783323" y="3071726"/>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 name="Rounded Rectangle 29"/>
            <p:cNvSpPr/>
            <p:nvPr/>
          </p:nvSpPr>
          <p:spPr>
            <a:xfrm>
              <a:off x="1203628" y="3071726"/>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 name="Rounded Rectangle 30"/>
            <p:cNvSpPr/>
            <p:nvPr/>
          </p:nvSpPr>
          <p:spPr>
            <a:xfrm>
              <a:off x="1623935" y="3071726"/>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 name="Rounded Rectangle 31"/>
            <p:cNvSpPr/>
            <p:nvPr/>
          </p:nvSpPr>
          <p:spPr>
            <a:xfrm>
              <a:off x="2044241" y="3071726"/>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3" name="Rounded Rectangle 32"/>
            <p:cNvSpPr/>
            <p:nvPr/>
          </p:nvSpPr>
          <p:spPr>
            <a:xfrm>
              <a:off x="783323" y="3461177"/>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4" name="Rounded Rectangle 33"/>
            <p:cNvSpPr/>
            <p:nvPr/>
          </p:nvSpPr>
          <p:spPr>
            <a:xfrm>
              <a:off x="1203628" y="3461177"/>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5" name="Rounded Rectangle 34"/>
            <p:cNvSpPr/>
            <p:nvPr/>
          </p:nvSpPr>
          <p:spPr>
            <a:xfrm>
              <a:off x="1623935" y="3461177"/>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6" name="Rounded Rectangle 35"/>
            <p:cNvSpPr/>
            <p:nvPr/>
          </p:nvSpPr>
          <p:spPr>
            <a:xfrm>
              <a:off x="2044241" y="3461177"/>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7" name="Rounded Rectangle 36"/>
            <p:cNvSpPr/>
            <p:nvPr/>
          </p:nvSpPr>
          <p:spPr>
            <a:xfrm>
              <a:off x="2489472"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8" name="Rounded Rectangle 37"/>
            <p:cNvSpPr/>
            <p:nvPr/>
          </p:nvSpPr>
          <p:spPr>
            <a:xfrm>
              <a:off x="2909777" y="3847326"/>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9" name="Rounded Rectangle 38"/>
            <p:cNvSpPr/>
            <p:nvPr/>
          </p:nvSpPr>
          <p:spPr>
            <a:xfrm>
              <a:off x="3330083" y="3847326"/>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0" name="Rounded Rectangle 39"/>
            <p:cNvSpPr/>
            <p:nvPr/>
          </p:nvSpPr>
          <p:spPr>
            <a:xfrm>
              <a:off x="3750388" y="3847326"/>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1" name="Rounded Rectangle 40"/>
            <p:cNvSpPr/>
            <p:nvPr/>
          </p:nvSpPr>
          <p:spPr>
            <a:xfrm>
              <a:off x="2489472"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2" name="Rounded Rectangle 41"/>
            <p:cNvSpPr/>
            <p:nvPr/>
          </p:nvSpPr>
          <p:spPr>
            <a:xfrm>
              <a:off x="2909777"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3" name="Rounded Rectangle 42"/>
            <p:cNvSpPr/>
            <p:nvPr/>
          </p:nvSpPr>
          <p:spPr>
            <a:xfrm>
              <a:off x="3330083" y="4236777"/>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4" name="Rounded Rectangle 43"/>
            <p:cNvSpPr/>
            <p:nvPr/>
          </p:nvSpPr>
          <p:spPr>
            <a:xfrm>
              <a:off x="3750388" y="4236777"/>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5" name="Rounded Rectangle 44"/>
            <p:cNvSpPr/>
            <p:nvPr/>
          </p:nvSpPr>
          <p:spPr>
            <a:xfrm>
              <a:off x="2489472" y="4626228"/>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6" name="Rounded Rectangle 45"/>
            <p:cNvSpPr/>
            <p:nvPr/>
          </p:nvSpPr>
          <p:spPr>
            <a:xfrm>
              <a:off x="2909777" y="4626228"/>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7" name="Rounded Rectangle 46"/>
            <p:cNvSpPr/>
            <p:nvPr/>
          </p:nvSpPr>
          <p:spPr>
            <a:xfrm>
              <a:off x="3330083" y="4626228"/>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8" name="Rounded Rectangle 47"/>
            <p:cNvSpPr/>
            <p:nvPr/>
          </p:nvSpPr>
          <p:spPr>
            <a:xfrm>
              <a:off x="3750388" y="4626228"/>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9" name="Rounded Rectangle 48"/>
            <p:cNvSpPr/>
            <p:nvPr/>
          </p:nvSpPr>
          <p:spPr>
            <a:xfrm>
              <a:off x="2489472"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0" name="Rounded Rectangle 49"/>
            <p:cNvSpPr/>
            <p:nvPr/>
          </p:nvSpPr>
          <p:spPr>
            <a:xfrm>
              <a:off x="2909777"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1" name="Rounded Rectangle 50"/>
            <p:cNvSpPr/>
            <p:nvPr/>
          </p:nvSpPr>
          <p:spPr>
            <a:xfrm>
              <a:off x="3330083" y="5015679"/>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2" name="Rounded Rectangle 51"/>
            <p:cNvSpPr/>
            <p:nvPr/>
          </p:nvSpPr>
          <p:spPr>
            <a:xfrm>
              <a:off x="2480113" y="2292824"/>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3" name="Rounded Rectangle 52"/>
            <p:cNvSpPr/>
            <p:nvPr/>
          </p:nvSpPr>
          <p:spPr>
            <a:xfrm>
              <a:off x="2900420" y="2292824"/>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4" name="Rounded Rectangle 53"/>
            <p:cNvSpPr/>
            <p:nvPr/>
          </p:nvSpPr>
          <p:spPr>
            <a:xfrm>
              <a:off x="3320725" y="2292824"/>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5" name="Rounded Rectangle 54"/>
            <p:cNvSpPr/>
            <p:nvPr/>
          </p:nvSpPr>
          <p:spPr>
            <a:xfrm>
              <a:off x="3741031" y="2292824"/>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6" name="Rounded Rectangle 55"/>
            <p:cNvSpPr/>
            <p:nvPr/>
          </p:nvSpPr>
          <p:spPr>
            <a:xfrm>
              <a:off x="2480113" y="2682275"/>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7" name="Rounded Rectangle 56"/>
            <p:cNvSpPr/>
            <p:nvPr/>
          </p:nvSpPr>
          <p:spPr>
            <a:xfrm>
              <a:off x="2900420" y="2682275"/>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8" name="Rounded Rectangle 57"/>
            <p:cNvSpPr/>
            <p:nvPr/>
          </p:nvSpPr>
          <p:spPr>
            <a:xfrm>
              <a:off x="3320725" y="2682275"/>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9" name="Rounded Rectangle 58"/>
            <p:cNvSpPr/>
            <p:nvPr/>
          </p:nvSpPr>
          <p:spPr>
            <a:xfrm>
              <a:off x="3741031" y="2682275"/>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0" name="Rounded Rectangle 59"/>
            <p:cNvSpPr/>
            <p:nvPr/>
          </p:nvSpPr>
          <p:spPr>
            <a:xfrm>
              <a:off x="2480113" y="3071726"/>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1" name="Rounded Rectangle 60"/>
            <p:cNvSpPr/>
            <p:nvPr/>
          </p:nvSpPr>
          <p:spPr>
            <a:xfrm>
              <a:off x="2900420" y="3071726"/>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2" name="Rounded Rectangle 61"/>
            <p:cNvSpPr/>
            <p:nvPr/>
          </p:nvSpPr>
          <p:spPr>
            <a:xfrm>
              <a:off x="3320725" y="3071726"/>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3" name="Rounded Rectangle 62"/>
            <p:cNvSpPr/>
            <p:nvPr/>
          </p:nvSpPr>
          <p:spPr>
            <a:xfrm>
              <a:off x="3741031" y="3071726"/>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4" name="Rounded Rectangle 63"/>
            <p:cNvSpPr/>
            <p:nvPr/>
          </p:nvSpPr>
          <p:spPr>
            <a:xfrm>
              <a:off x="2480113" y="3461177"/>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5" name="Rounded Rectangle 64"/>
            <p:cNvSpPr/>
            <p:nvPr/>
          </p:nvSpPr>
          <p:spPr>
            <a:xfrm>
              <a:off x="2900420" y="3461177"/>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6" name="Rounded Rectangle 65"/>
            <p:cNvSpPr/>
            <p:nvPr/>
          </p:nvSpPr>
          <p:spPr>
            <a:xfrm>
              <a:off x="3320725" y="3461177"/>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7" name="Rounded Rectangle 66"/>
            <p:cNvSpPr/>
            <p:nvPr/>
          </p:nvSpPr>
          <p:spPr>
            <a:xfrm>
              <a:off x="3741031" y="3461177"/>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8" name="Round Same Side Corner Rectangle 67"/>
            <p:cNvSpPr/>
            <p:nvPr/>
          </p:nvSpPr>
          <p:spPr>
            <a:xfrm rot="16200000">
              <a:off x="708656" y="5095956"/>
              <a:ext cx="363569" cy="203014"/>
            </a:xfrm>
            <a:prstGeom prst="round2SameRect">
              <a:avLst>
                <a:gd name="adj1" fmla="val 31194"/>
                <a:gd name="adj2" fmla="val 0"/>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Same Side Corner Rectangle 68"/>
            <p:cNvSpPr/>
            <p:nvPr/>
          </p:nvSpPr>
          <p:spPr>
            <a:xfrm rot="16200000">
              <a:off x="3247932" y="4708380"/>
              <a:ext cx="363569" cy="199265"/>
            </a:xfrm>
            <a:prstGeom prst="round2SameRect">
              <a:avLst>
                <a:gd name="adj1" fmla="val 31194"/>
                <a:gd name="adj2" fmla="val 0"/>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Same Side Corner Rectangle 69"/>
            <p:cNvSpPr/>
            <p:nvPr/>
          </p:nvSpPr>
          <p:spPr>
            <a:xfrm rot="16200000">
              <a:off x="3240430" y="3543328"/>
              <a:ext cx="363569" cy="199265"/>
            </a:xfrm>
            <a:prstGeom prst="round2SameRect">
              <a:avLst>
                <a:gd name="adj1" fmla="val 31194"/>
                <a:gd name="adj2" fmla="val 0"/>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Same Side Corner Rectangle 70"/>
            <p:cNvSpPr/>
            <p:nvPr/>
          </p:nvSpPr>
          <p:spPr>
            <a:xfrm rot="16200000">
              <a:off x="2819429" y="3543327"/>
              <a:ext cx="363569" cy="199265"/>
            </a:xfrm>
            <a:prstGeom prst="round2SameRect">
              <a:avLst>
                <a:gd name="adj1" fmla="val 31194"/>
                <a:gd name="adj2" fmla="val 0"/>
              </a:avLst>
            </a:prstGeom>
            <a:solidFill>
              <a:schemeClr val="tx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Same Side Corner Rectangle 71"/>
            <p:cNvSpPr/>
            <p:nvPr/>
          </p:nvSpPr>
          <p:spPr>
            <a:xfrm rot="16200000">
              <a:off x="1541783" y="3543326"/>
              <a:ext cx="363569" cy="199265"/>
            </a:xfrm>
            <a:prstGeom prst="round2SameRect">
              <a:avLst>
                <a:gd name="adj1" fmla="val 31194"/>
                <a:gd name="adj2" fmla="val 0"/>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438862" y="2383716"/>
              <a:ext cx="180975" cy="181784"/>
            </a:xfrm>
            <a:prstGeom prst="ellipse">
              <a:avLst/>
            </a:prstGeom>
            <a:solidFill>
              <a:schemeClr val="accent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859165" y="4327669"/>
              <a:ext cx="180975" cy="181784"/>
            </a:xfrm>
            <a:prstGeom prst="ellipse">
              <a:avLst/>
            </a:prstGeom>
            <a:solidFill>
              <a:schemeClr val="accent2">
                <a:lumMod val="60000"/>
                <a:lumOff val="4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162375" y="4717120"/>
              <a:ext cx="180975" cy="181784"/>
            </a:xfrm>
            <a:prstGeom prst="ellipse">
              <a:avLst/>
            </a:prstGeom>
            <a:solidFill>
              <a:srgbClr val="91353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172068" y="4327669"/>
              <a:ext cx="180975" cy="181784"/>
            </a:xfrm>
            <a:prstGeom prst="ellipse">
              <a:avLst/>
            </a:prstGeom>
            <a:solidFill>
              <a:srgbClr val="00B0F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315714" y="3938218"/>
              <a:ext cx="180975" cy="181784"/>
            </a:xfrm>
            <a:prstGeom prst="ellipse">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327816" y="2773167"/>
              <a:ext cx="180975" cy="181784"/>
            </a:xfrm>
            <a:prstGeom prst="ellipse">
              <a:avLst/>
            </a:prstGeom>
            <a:solidFill>
              <a:srgbClr val="FF00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162375" y="3162618"/>
              <a:ext cx="180975" cy="181784"/>
            </a:xfrm>
            <a:prstGeom prst="ellipse">
              <a:avLst/>
            </a:prstGeom>
            <a:solidFill>
              <a:srgbClr val="FFC0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010738" y="3552069"/>
              <a:ext cx="180975" cy="181784"/>
            </a:xfrm>
            <a:prstGeom prst="ellipse">
              <a:avLst/>
            </a:prstGeom>
            <a:solidFill>
              <a:schemeClr val="tx2"/>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81"/>
          <p:cNvSpPr/>
          <p:nvPr/>
        </p:nvSpPr>
        <p:spPr bwMode="auto">
          <a:xfrm>
            <a:off x="457200" y="3140509"/>
            <a:ext cx="8445918" cy="1688872"/>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Tree>
    <p:extLst>
      <p:ext uri="{BB962C8B-B14F-4D97-AF65-F5344CB8AC3E}">
        <p14:creationId xmlns:p14="http://schemas.microsoft.com/office/powerpoint/2010/main" val="1920659013"/>
      </p:ext>
    </p:extLst>
  </p:cSld>
  <p:clrMapOvr>
    <a:masterClrMapping/>
  </p:clrMapOvr>
  <p:transition advTm="131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Purposes of proposed techniques</a:t>
            </a:r>
          </a:p>
        </p:txBody>
      </p:sp>
      <p:sp>
        <p:nvSpPr>
          <p:cNvPr id="3" name="Content Placeholder 2"/>
          <p:cNvSpPr>
            <a:spLocks noGrp="1"/>
          </p:cNvSpPr>
          <p:nvPr>
            <p:ph idx="1"/>
          </p:nvPr>
        </p:nvSpPr>
        <p:spPr/>
        <p:txBody>
          <a:bodyPr>
            <a:normAutofit/>
          </a:bodyPr>
          <a:lstStyle/>
          <a:p>
            <a:pPr marL="571500" indent="-571500">
              <a:buFont typeface="+mj-lt"/>
              <a:buAutoNum type="romanUcPeriod"/>
            </a:pPr>
            <a:r>
              <a:rPr lang="en-US" dirty="0" smtClean="0"/>
              <a:t>Cloud formation</a:t>
            </a:r>
          </a:p>
          <a:p>
            <a:pPr lvl="1">
              <a:buFont typeface="Arial" pitchFamily="34" charset="0"/>
              <a:buChar char="•"/>
            </a:pPr>
            <a:r>
              <a:rPr lang="en-US" dirty="0" smtClean="0"/>
              <a:t>Global capacity partitioning</a:t>
            </a:r>
          </a:p>
          <a:p>
            <a:pPr lvl="1">
              <a:buFont typeface="Arial" pitchFamily="34" charset="0"/>
              <a:buChar char="•"/>
            </a:pPr>
            <a:r>
              <a:rPr lang="en-US" dirty="0" smtClean="0"/>
              <a:t>Distance aware cache chain links</a:t>
            </a:r>
          </a:p>
          <a:p>
            <a:pPr marL="571500" indent="-571500">
              <a:buFont typeface="+mj-lt"/>
              <a:buAutoNum type="romanUcPeriod"/>
            </a:pPr>
            <a:endParaRPr lang="en-US" dirty="0"/>
          </a:p>
          <a:p>
            <a:pPr marL="571500" indent="-571500">
              <a:buFont typeface="+mj-lt"/>
              <a:buAutoNum type="romanUcPeriod"/>
            </a:pPr>
            <a:r>
              <a:rPr lang="en-US" dirty="0"/>
              <a:t>Directory access latency minimization</a:t>
            </a:r>
          </a:p>
          <a:p>
            <a:pPr lvl="1">
              <a:buFont typeface="Arial" pitchFamily="34" charset="0"/>
              <a:buChar char="•"/>
            </a:pPr>
            <a:r>
              <a:rPr lang="en-US" dirty="0"/>
              <a:t>Limited target broadcast</a:t>
            </a:r>
          </a:p>
        </p:txBody>
      </p:sp>
      <p:grpSp>
        <p:nvGrpSpPr>
          <p:cNvPr id="81" name="Group 80"/>
          <p:cNvGrpSpPr/>
          <p:nvPr/>
        </p:nvGrpSpPr>
        <p:grpSpPr>
          <a:xfrm>
            <a:off x="7103948" y="1444495"/>
            <a:ext cx="1460182" cy="1350137"/>
            <a:chOff x="783323" y="2292824"/>
            <a:chExt cx="3365596" cy="3086424"/>
          </a:xfrm>
        </p:grpSpPr>
        <p:sp>
          <p:nvSpPr>
            <p:cNvPr id="4" name="Rounded Rectangle 3"/>
            <p:cNvSpPr/>
            <p:nvPr/>
          </p:nvSpPr>
          <p:spPr>
            <a:xfrm>
              <a:off x="3750388" y="5015679"/>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 name="Rounded Rectangle 4"/>
            <p:cNvSpPr/>
            <p:nvPr/>
          </p:nvSpPr>
          <p:spPr>
            <a:xfrm>
              <a:off x="792681" y="3847326"/>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 name="Rounded Rectangle 5"/>
            <p:cNvSpPr/>
            <p:nvPr/>
          </p:nvSpPr>
          <p:spPr>
            <a:xfrm>
              <a:off x="1212987" y="3847326"/>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7" name="Rounded Rectangle 6"/>
            <p:cNvSpPr/>
            <p:nvPr/>
          </p:nvSpPr>
          <p:spPr>
            <a:xfrm>
              <a:off x="1633293"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8" name="Rounded Rectangle 7"/>
            <p:cNvSpPr/>
            <p:nvPr/>
          </p:nvSpPr>
          <p:spPr>
            <a:xfrm>
              <a:off x="2053598"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9" name="Rounded Rectangle 8"/>
            <p:cNvSpPr/>
            <p:nvPr/>
          </p:nvSpPr>
          <p:spPr>
            <a:xfrm>
              <a:off x="792681" y="4236777"/>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 name="Rounded Rectangle 9"/>
            <p:cNvSpPr/>
            <p:nvPr/>
          </p:nvSpPr>
          <p:spPr>
            <a:xfrm>
              <a:off x="1212987" y="4236777"/>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 name="Rounded Rectangle 10"/>
            <p:cNvSpPr/>
            <p:nvPr/>
          </p:nvSpPr>
          <p:spPr>
            <a:xfrm>
              <a:off x="1633293"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 name="Rounded Rectangle 11"/>
            <p:cNvSpPr/>
            <p:nvPr/>
          </p:nvSpPr>
          <p:spPr>
            <a:xfrm>
              <a:off x="2053598"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 name="Rounded Rectangle 12"/>
            <p:cNvSpPr/>
            <p:nvPr/>
          </p:nvSpPr>
          <p:spPr>
            <a:xfrm>
              <a:off x="792681" y="4626228"/>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 name="Rounded Rectangle 13"/>
            <p:cNvSpPr/>
            <p:nvPr/>
          </p:nvSpPr>
          <p:spPr>
            <a:xfrm>
              <a:off x="1212987" y="4626228"/>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 name="Rounded Rectangle 14"/>
            <p:cNvSpPr/>
            <p:nvPr/>
          </p:nvSpPr>
          <p:spPr>
            <a:xfrm>
              <a:off x="1633293" y="4626228"/>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 name="Rounded Rectangle 15"/>
            <p:cNvSpPr/>
            <p:nvPr/>
          </p:nvSpPr>
          <p:spPr>
            <a:xfrm>
              <a:off x="2053598" y="4626228"/>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 name="Rounded Rectangle 16"/>
            <p:cNvSpPr/>
            <p:nvPr/>
          </p:nvSpPr>
          <p:spPr>
            <a:xfrm>
              <a:off x="792681"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 name="Rounded Rectangle 17"/>
            <p:cNvSpPr/>
            <p:nvPr/>
          </p:nvSpPr>
          <p:spPr>
            <a:xfrm>
              <a:off x="1212987"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 name="Rounded Rectangle 18"/>
            <p:cNvSpPr/>
            <p:nvPr/>
          </p:nvSpPr>
          <p:spPr>
            <a:xfrm>
              <a:off x="1633293"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 name="Rounded Rectangle 19"/>
            <p:cNvSpPr/>
            <p:nvPr/>
          </p:nvSpPr>
          <p:spPr>
            <a:xfrm>
              <a:off x="2053598"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 name="Rounded Rectangle 20"/>
            <p:cNvSpPr/>
            <p:nvPr/>
          </p:nvSpPr>
          <p:spPr>
            <a:xfrm>
              <a:off x="783323" y="2292824"/>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 name="Rounded Rectangle 21"/>
            <p:cNvSpPr/>
            <p:nvPr/>
          </p:nvSpPr>
          <p:spPr>
            <a:xfrm>
              <a:off x="1203628" y="2292824"/>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3" name="Rounded Rectangle 22"/>
            <p:cNvSpPr/>
            <p:nvPr/>
          </p:nvSpPr>
          <p:spPr>
            <a:xfrm>
              <a:off x="1623935" y="2292824"/>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4" name="Rounded Rectangle 23"/>
            <p:cNvSpPr/>
            <p:nvPr/>
          </p:nvSpPr>
          <p:spPr>
            <a:xfrm>
              <a:off x="2044241" y="2292824"/>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5" name="Rounded Rectangle 24"/>
            <p:cNvSpPr/>
            <p:nvPr/>
          </p:nvSpPr>
          <p:spPr>
            <a:xfrm>
              <a:off x="783323" y="2682275"/>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6" name="Rounded Rectangle 25"/>
            <p:cNvSpPr/>
            <p:nvPr/>
          </p:nvSpPr>
          <p:spPr>
            <a:xfrm>
              <a:off x="1203628" y="2682275"/>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7" name="Rounded Rectangle 26"/>
            <p:cNvSpPr/>
            <p:nvPr/>
          </p:nvSpPr>
          <p:spPr>
            <a:xfrm>
              <a:off x="1623935" y="2682275"/>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 name="Rounded Rectangle 27"/>
            <p:cNvSpPr/>
            <p:nvPr/>
          </p:nvSpPr>
          <p:spPr>
            <a:xfrm>
              <a:off x="2044241" y="2682275"/>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 name="Rounded Rectangle 28"/>
            <p:cNvSpPr/>
            <p:nvPr/>
          </p:nvSpPr>
          <p:spPr>
            <a:xfrm>
              <a:off x="783323" y="3071726"/>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 name="Rounded Rectangle 29"/>
            <p:cNvSpPr/>
            <p:nvPr/>
          </p:nvSpPr>
          <p:spPr>
            <a:xfrm>
              <a:off x="1203628" y="3071726"/>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 name="Rounded Rectangle 30"/>
            <p:cNvSpPr/>
            <p:nvPr/>
          </p:nvSpPr>
          <p:spPr>
            <a:xfrm>
              <a:off x="1623935" y="3071726"/>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 name="Rounded Rectangle 31"/>
            <p:cNvSpPr/>
            <p:nvPr/>
          </p:nvSpPr>
          <p:spPr>
            <a:xfrm>
              <a:off x="2044241" y="3071726"/>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3" name="Rounded Rectangle 32"/>
            <p:cNvSpPr/>
            <p:nvPr/>
          </p:nvSpPr>
          <p:spPr>
            <a:xfrm>
              <a:off x="783323" y="3461177"/>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4" name="Rounded Rectangle 33"/>
            <p:cNvSpPr/>
            <p:nvPr/>
          </p:nvSpPr>
          <p:spPr>
            <a:xfrm>
              <a:off x="1203628" y="3461177"/>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5" name="Rounded Rectangle 34"/>
            <p:cNvSpPr/>
            <p:nvPr/>
          </p:nvSpPr>
          <p:spPr>
            <a:xfrm>
              <a:off x="1623935" y="3461177"/>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6" name="Rounded Rectangle 35"/>
            <p:cNvSpPr/>
            <p:nvPr/>
          </p:nvSpPr>
          <p:spPr>
            <a:xfrm>
              <a:off x="2044241" y="3461177"/>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7" name="Rounded Rectangle 36"/>
            <p:cNvSpPr/>
            <p:nvPr/>
          </p:nvSpPr>
          <p:spPr>
            <a:xfrm>
              <a:off x="2489472"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8" name="Rounded Rectangle 37"/>
            <p:cNvSpPr/>
            <p:nvPr/>
          </p:nvSpPr>
          <p:spPr>
            <a:xfrm>
              <a:off x="2909777" y="3847326"/>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9" name="Rounded Rectangle 38"/>
            <p:cNvSpPr/>
            <p:nvPr/>
          </p:nvSpPr>
          <p:spPr>
            <a:xfrm>
              <a:off x="3330083" y="3847326"/>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0" name="Rounded Rectangle 39"/>
            <p:cNvSpPr/>
            <p:nvPr/>
          </p:nvSpPr>
          <p:spPr>
            <a:xfrm>
              <a:off x="3750388" y="3847326"/>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1" name="Rounded Rectangle 40"/>
            <p:cNvSpPr/>
            <p:nvPr/>
          </p:nvSpPr>
          <p:spPr>
            <a:xfrm>
              <a:off x="2489472"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2" name="Rounded Rectangle 41"/>
            <p:cNvSpPr/>
            <p:nvPr/>
          </p:nvSpPr>
          <p:spPr>
            <a:xfrm>
              <a:off x="2909777"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3" name="Rounded Rectangle 42"/>
            <p:cNvSpPr/>
            <p:nvPr/>
          </p:nvSpPr>
          <p:spPr>
            <a:xfrm>
              <a:off x="3330083" y="4236777"/>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4" name="Rounded Rectangle 43"/>
            <p:cNvSpPr/>
            <p:nvPr/>
          </p:nvSpPr>
          <p:spPr>
            <a:xfrm>
              <a:off x="3750388" y="4236777"/>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5" name="Rounded Rectangle 44"/>
            <p:cNvSpPr/>
            <p:nvPr/>
          </p:nvSpPr>
          <p:spPr>
            <a:xfrm>
              <a:off x="2489472" y="4626228"/>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6" name="Rounded Rectangle 45"/>
            <p:cNvSpPr/>
            <p:nvPr/>
          </p:nvSpPr>
          <p:spPr>
            <a:xfrm>
              <a:off x="2909777" y="4626228"/>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7" name="Rounded Rectangle 46"/>
            <p:cNvSpPr/>
            <p:nvPr/>
          </p:nvSpPr>
          <p:spPr>
            <a:xfrm>
              <a:off x="3330083" y="4626228"/>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8" name="Rounded Rectangle 47"/>
            <p:cNvSpPr/>
            <p:nvPr/>
          </p:nvSpPr>
          <p:spPr>
            <a:xfrm>
              <a:off x="3750388" y="4626228"/>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9" name="Rounded Rectangle 48"/>
            <p:cNvSpPr/>
            <p:nvPr/>
          </p:nvSpPr>
          <p:spPr>
            <a:xfrm>
              <a:off x="2489472"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0" name="Rounded Rectangle 49"/>
            <p:cNvSpPr/>
            <p:nvPr/>
          </p:nvSpPr>
          <p:spPr>
            <a:xfrm>
              <a:off x="2909777"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1" name="Rounded Rectangle 50"/>
            <p:cNvSpPr/>
            <p:nvPr/>
          </p:nvSpPr>
          <p:spPr>
            <a:xfrm>
              <a:off x="3330083" y="5015679"/>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2" name="Rounded Rectangle 51"/>
            <p:cNvSpPr/>
            <p:nvPr/>
          </p:nvSpPr>
          <p:spPr>
            <a:xfrm>
              <a:off x="2480113" y="2292824"/>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3" name="Rounded Rectangle 52"/>
            <p:cNvSpPr/>
            <p:nvPr/>
          </p:nvSpPr>
          <p:spPr>
            <a:xfrm>
              <a:off x="2900420" y="2292824"/>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4" name="Rounded Rectangle 53"/>
            <p:cNvSpPr/>
            <p:nvPr/>
          </p:nvSpPr>
          <p:spPr>
            <a:xfrm>
              <a:off x="3320725" y="2292824"/>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5" name="Rounded Rectangle 54"/>
            <p:cNvSpPr/>
            <p:nvPr/>
          </p:nvSpPr>
          <p:spPr>
            <a:xfrm>
              <a:off x="3741031" y="2292824"/>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6" name="Rounded Rectangle 55"/>
            <p:cNvSpPr/>
            <p:nvPr/>
          </p:nvSpPr>
          <p:spPr>
            <a:xfrm>
              <a:off x="2480113" y="2682275"/>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7" name="Rounded Rectangle 56"/>
            <p:cNvSpPr/>
            <p:nvPr/>
          </p:nvSpPr>
          <p:spPr>
            <a:xfrm>
              <a:off x="2900420" y="2682275"/>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8" name="Rounded Rectangle 57"/>
            <p:cNvSpPr/>
            <p:nvPr/>
          </p:nvSpPr>
          <p:spPr>
            <a:xfrm>
              <a:off x="3320725" y="2682275"/>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9" name="Rounded Rectangle 58"/>
            <p:cNvSpPr/>
            <p:nvPr/>
          </p:nvSpPr>
          <p:spPr>
            <a:xfrm>
              <a:off x="3741031" y="2682275"/>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0" name="Rounded Rectangle 59"/>
            <p:cNvSpPr/>
            <p:nvPr/>
          </p:nvSpPr>
          <p:spPr>
            <a:xfrm>
              <a:off x="2480113" y="3071726"/>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1" name="Rounded Rectangle 60"/>
            <p:cNvSpPr/>
            <p:nvPr/>
          </p:nvSpPr>
          <p:spPr>
            <a:xfrm>
              <a:off x="2900420" y="3071726"/>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2" name="Rounded Rectangle 61"/>
            <p:cNvSpPr/>
            <p:nvPr/>
          </p:nvSpPr>
          <p:spPr>
            <a:xfrm>
              <a:off x="3320725" y="3071726"/>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3" name="Rounded Rectangle 62"/>
            <p:cNvSpPr/>
            <p:nvPr/>
          </p:nvSpPr>
          <p:spPr>
            <a:xfrm>
              <a:off x="3741031" y="3071726"/>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4" name="Rounded Rectangle 63"/>
            <p:cNvSpPr/>
            <p:nvPr/>
          </p:nvSpPr>
          <p:spPr>
            <a:xfrm>
              <a:off x="2480113" y="3461177"/>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5" name="Rounded Rectangle 64"/>
            <p:cNvSpPr/>
            <p:nvPr/>
          </p:nvSpPr>
          <p:spPr>
            <a:xfrm>
              <a:off x="2900420" y="3461177"/>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6" name="Rounded Rectangle 65"/>
            <p:cNvSpPr/>
            <p:nvPr/>
          </p:nvSpPr>
          <p:spPr>
            <a:xfrm>
              <a:off x="3320725" y="3461177"/>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7" name="Rounded Rectangle 66"/>
            <p:cNvSpPr/>
            <p:nvPr/>
          </p:nvSpPr>
          <p:spPr>
            <a:xfrm>
              <a:off x="3741031" y="3461177"/>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8" name="Round Same Side Corner Rectangle 67"/>
            <p:cNvSpPr/>
            <p:nvPr/>
          </p:nvSpPr>
          <p:spPr>
            <a:xfrm rot="16200000">
              <a:off x="708656" y="5095956"/>
              <a:ext cx="363569" cy="203014"/>
            </a:xfrm>
            <a:prstGeom prst="round2SameRect">
              <a:avLst>
                <a:gd name="adj1" fmla="val 31194"/>
                <a:gd name="adj2" fmla="val 0"/>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Same Side Corner Rectangle 68"/>
            <p:cNvSpPr/>
            <p:nvPr/>
          </p:nvSpPr>
          <p:spPr>
            <a:xfrm rot="16200000">
              <a:off x="3247932" y="4708380"/>
              <a:ext cx="363569" cy="199265"/>
            </a:xfrm>
            <a:prstGeom prst="round2SameRect">
              <a:avLst>
                <a:gd name="adj1" fmla="val 31194"/>
                <a:gd name="adj2" fmla="val 0"/>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Same Side Corner Rectangle 69"/>
            <p:cNvSpPr/>
            <p:nvPr/>
          </p:nvSpPr>
          <p:spPr>
            <a:xfrm rot="16200000">
              <a:off x="3240430" y="3543328"/>
              <a:ext cx="363569" cy="199265"/>
            </a:xfrm>
            <a:prstGeom prst="round2SameRect">
              <a:avLst>
                <a:gd name="adj1" fmla="val 31194"/>
                <a:gd name="adj2" fmla="val 0"/>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Same Side Corner Rectangle 70"/>
            <p:cNvSpPr/>
            <p:nvPr/>
          </p:nvSpPr>
          <p:spPr>
            <a:xfrm rot="16200000">
              <a:off x="2819429" y="3543327"/>
              <a:ext cx="363569" cy="199265"/>
            </a:xfrm>
            <a:prstGeom prst="round2SameRect">
              <a:avLst>
                <a:gd name="adj1" fmla="val 31194"/>
                <a:gd name="adj2" fmla="val 0"/>
              </a:avLst>
            </a:prstGeom>
            <a:solidFill>
              <a:schemeClr val="tx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Same Side Corner Rectangle 71"/>
            <p:cNvSpPr/>
            <p:nvPr/>
          </p:nvSpPr>
          <p:spPr>
            <a:xfrm rot="16200000">
              <a:off x="1541783" y="3543326"/>
              <a:ext cx="363569" cy="199265"/>
            </a:xfrm>
            <a:prstGeom prst="round2SameRect">
              <a:avLst>
                <a:gd name="adj1" fmla="val 31194"/>
                <a:gd name="adj2" fmla="val 0"/>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438862" y="2383716"/>
              <a:ext cx="180975" cy="181784"/>
            </a:xfrm>
            <a:prstGeom prst="ellipse">
              <a:avLst/>
            </a:prstGeom>
            <a:solidFill>
              <a:schemeClr val="accent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859165" y="4327669"/>
              <a:ext cx="180975" cy="181784"/>
            </a:xfrm>
            <a:prstGeom prst="ellipse">
              <a:avLst/>
            </a:prstGeom>
            <a:solidFill>
              <a:schemeClr val="accent2">
                <a:lumMod val="60000"/>
                <a:lumOff val="4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162375" y="4717120"/>
              <a:ext cx="180975" cy="181784"/>
            </a:xfrm>
            <a:prstGeom prst="ellipse">
              <a:avLst/>
            </a:prstGeom>
            <a:solidFill>
              <a:srgbClr val="91353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172068" y="4327669"/>
              <a:ext cx="180975" cy="181784"/>
            </a:xfrm>
            <a:prstGeom prst="ellipse">
              <a:avLst/>
            </a:prstGeom>
            <a:solidFill>
              <a:srgbClr val="00B0F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315714" y="3938218"/>
              <a:ext cx="180975" cy="181784"/>
            </a:xfrm>
            <a:prstGeom prst="ellipse">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327816" y="2773167"/>
              <a:ext cx="180975" cy="181784"/>
            </a:xfrm>
            <a:prstGeom prst="ellipse">
              <a:avLst/>
            </a:prstGeom>
            <a:solidFill>
              <a:srgbClr val="FF00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162375" y="3162618"/>
              <a:ext cx="180975" cy="181784"/>
            </a:xfrm>
            <a:prstGeom prst="ellipse">
              <a:avLst/>
            </a:prstGeom>
            <a:solidFill>
              <a:srgbClr val="FFC0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010738" y="3552069"/>
              <a:ext cx="180975" cy="181784"/>
            </a:xfrm>
            <a:prstGeom prst="ellipse">
              <a:avLst/>
            </a:prstGeom>
            <a:solidFill>
              <a:schemeClr val="tx2"/>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81"/>
          <p:cNvSpPr/>
          <p:nvPr/>
        </p:nvSpPr>
        <p:spPr bwMode="auto">
          <a:xfrm>
            <a:off x="382772" y="1322342"/>
            <a:ext cx="8445918" cy="1688872"/>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Tree>
    <p:extLst>
      <p:ext uri="{BB962C8B-B14F-4D97-AF65-F5344CB8AC3E}">
        <p14:creationId xmlns:p14="http://schemas.microsoft.com/office/powerpoint/2010/main" val="2358166283"/>
      </p:ext>
    </p:extLst>
  </p:cSld>
  <p:clrMapOvr>
    <a:masterClrMapping/>
  </p:clrMapOvr>
  <p:transition advTm="10174">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II. Limited target broadcast (LTB)</a:t>
            </a:r>
            <a:endParaRPr lang="en-US" dirty="0">
              <a:solidFill>
                <a:schemeClr val="bg1"/>
              </a:solidFill>
            </a:endParaRPr>
          </a:p>
        </p:txBody>
      </p:sp>
      <p:sp>
        <p:nvSpPr>
          <p:cNvPr id="233" name="Rounded Rectangle 232"/>
          <p:cNvSpPr/>
          <p:nvPr/>
        </p:nvSpPr>
        <p:spPr>
          <a:xfrm>
            <a:off x="3750388"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31" name="Rounded Rectangle 230"/>
          <p:cNvSpPr/>
          <p:nvPr/>
        </p:nvSpPr>
        <p:spPr>
          <a:xfrm>
            <a:off x="792681"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9" name="Rounded Rectangle 228"/>
          <p:cNvSpPr/>
          <p:nvPr/>
        </p:nvSpPr>
        <p:spPr>
          <a:xfrm>
            <a:off x="1212987"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7" name="Rounded Rectangle 226"/>
          <p:cNvSpPr/>
          <p:nvPr/>
        </p:nvSpPr>
        <p:spPr>
          <a:xfrm>
            <a:off x="1633293"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5" name="Rounded Rectangle 224"/>
          <p:cNvSpPr/>
          <p:nvPr/>
        </p:nvSpPr>
        <p:spPr>
          <a:xfrm>
            <a:off x="2053598"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3" name="Rounded Rectangle 222"/>
          <p:cNvSpPr/>
          <p:nvPr/>
        </p:nvSpPr>
        <p:spPr>
          <a:xfrm>
            <a:off x="792681"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1" name="Rounded Rectangle 220"/>
          <p:cNvSpPr/>
          <p:nvPr/>
        </p:nvSpPr>
        <p:spPr>
          <a:xfrm>
            <a:off x="1212987"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9" name="Rounded Rectangle 218"/>
          <p:cNvSpPr/>
          <p:nvPr/>
        </p:nvSpPr>
        <p:spPr>
          <a:xfrm>
            <a:off x="1633293"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7" name="Rounded Rectangle 216"/>
          <p:cNvSpPr/>
          <p:nvPr/>
        </p:nvSpPr>
        <p:spPr>
          <a:xfrm>
            <a:off x="2053598"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5" name="Rounded Rectangle 214"/>
          <p:cNvSpPr/>
          <p:nvPr/>
        </p:nvSpPr>
        <p:spPr>
          <a:xfrm>
            <a:off x="792681"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3" name="Rounded Rectangle 212"/>
          <p:cNvSpPr/>
          <p:nvPr/>
        </p:nvSpPr>
        <p:spPr>
          <a:xfrm>
            <a:off x="1212987"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1" name="Rounded Rectangle 210"/>
          <p:cNvSpPr/>
          <p:nvPr/>
        </p:nvSpPr>
        <p:spPr>
          <a:xfrm>
            <a:off x="1633293"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9" name="Rounded Rectangle 208"/>
          <p:cNvSpPr/>
          <p:nvPr/>
        </p:nvSpPr>
        <p:spPr>
          <a:xfrm>
            <a:off x="2053598"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7" name="Rounded Rectangle 206"/>
          <p:cNvSpPr/>
          <p:nvPr/>
        </p:nvSpPr>
        <p:spPr>
          <a:xfrm>
            <a:off x="792681"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5" name="Rounded Rectangle 204"/>
          <p:cNvSpPr/>
          <p:nvPr/>
        </p:nvSpPr>
        <p:spPr>
          <a:xfrm>
            <a:off x="1212987"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3" name="Rounded Rectangle 202"/>
          <p:cNvSpPr/>
          <p:nvPr/>
        </p:nvSpPr>
        <p:spPr>
          <a:xfrm>
            <a:off x="1633293"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1" name="Rounded Rectangle 200"/>
          <p:cNvSpPr/>
          <p:nvPr/>
        </p:nvSpPr>
        <p:spPr>
          <a:xfrm>
            <a:off x="2053598"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9" name="Rounded Rectangle 198"/>
          <p:cNvSpPr/>
          <p:nvPr/>
        </p:nvSpPr>
        <p:spPr>
          <a:xfrm>
            <a:off x="783323"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7" name="Rounded Rectangle 196"/>
          <p:cNvSpPr/>
          <p:nvPr/>
        </p:nvSpPr>
        <p:spPr>
          <a:xfrm>
            <a:off x="1203628"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5" name="Rounded Rectangle 194"/>
          <p:cNvSpPr/>
          <p:nvPr/>
        </p:nvSpPr>
        <p:spPr>
          <a:xfrm>
            <a:off x="1623935"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3" name="Rounded Rectangle 192"/>
          <p:cNvSpPr/>
          <p:nvPr/>
        </p:nvSpPr>
        <p:spPr>
          <a:xfrm>
            <a:off x="2044241"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1" name="Rounded Rectangle 190"/>
          <p:cNvSpPr/>
          <p:nvPr/>
        </p:nvSpPr>
        <p:spPr>
          <a:xfrm>
            <a:off x="783323"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9" name="Rounded Rectangle 188"/>
          <p:cNvSpPr/>
          <p:nvPr/>
        </p:nvSpPr>
        <p:spPr>
          <a:xfrm>
            <a:off x="1203628"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7" name="Rounded Rectangle 186"/>
          <p:cNvSpPr/>
          <p:nvPr/>
        </p:nvSpPr>
        <p:spPr>
          <a:xfrm>
            <a:off x="1623935"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5" name="Rounded Rectangle 184"/>
          <p:cNvSpPr/>
          <p:nvPr/>
        </p:nvSpPr>
        <p:spPr>
          <a:xfrm>
            <a:off x="2044241"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3" name="Rounded Rectangle 182"/>
          <p:cNvSpPr/>
          <p:nvPr/>
        </p:nvSpPr>
        <p:spPr>
          <a:xfrm>
            <a:off x="783323"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1" name="Rounded Rectangle 180"/>
          <p:cNvSpPr/>
          <p:nvPr/>
        </p:nvSpPr>
        <p:spPr>
          <a:xfrm>
            <a:off x="1203628"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9" name="Rounded Rectangle 178"/>
          <p:cNvSpPr/>
          <p:nvPr/>
        </p:nvSpPr>
        <p:spPr>
          <a:xfrm>
            <a:off x="1623935"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7" name="Rounded Rectangle 176"/>
          <p:cNvSpPr/>
          <p:nvPr/>
        </p:nvSpPr>
        <p:spPr>
          <a:xfrm>
            <a:off x="2044241"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5" name="Rounded Rectangle 174"/>
          <p:cNvSpPr/>
          <p:nvPr/>
        </p:nvSpPr>
        <p:spPr>
          <a:xfrm>
            <a:off x="783323"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3" name="Rounded Rectangle 172"/>
          <p:cNvSpPr/>
          <p:nvPr/>
        </p:nvSpPr>
        <p:spPr>
          <a:xfrm>
            <a:off x="1203628"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1" name="Rounded Rectangle 170"/>
          <p:cNvSpPr/>
          <p:nvPr/>
        </p:nvSpPr>
        <p:spPr>
          <a:xfrm>
            <a:off x="1623935"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9" name="Rounded Rectangle 168"/>
          <p:cNvSpPr/>
          <p:nvPr/>
        </p:nvSpPr>
        <p:spPr>
          <a:xfrm>
            <a:off x="2044241"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7" name="Rounded Rectangle 166"/>
          <p:cNvSpPr/>
          <p:nvPr/>
        </p:nvSpPr>
        <p:spPr>
          <a:xfrm>
            <a:off x="2489472"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5" name="Rounded Rectangle 164"/>
          <p:cNvSpPr/>
          <p:nvPr/>
        </p:nvSpPr>
        <p:spPr>
          <a:xfrm>
            <a:off x="2909777"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3" name="Rounded Rectangle 162"/>
          <p:cNvSpPr/>
          <p:nvPr/>
        </p:nvSpPr>
        <p:spPr>
          <a:xfrm>
            <a:off x="3330083"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1" name="Rounded Rectangle 160"/>
          <p:cNvSpPr/>
          <p:nvPr/>
        </p:nvSpPr>
        <p:spPr>
          <a:xfrm>
            <a:off x="3750388"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9" name="Rounded Rectangle 158"/>
          <p:cNvSpPr/>
          <p:nvPr/>
        </p:nvSpPr>
        <p:spPr>
          <a:xfrm>
            <a:off x="2489472"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7" name="Rounded Rectangle 156"/>
          <p:cNvSpPr/>
          <p:nvPr/>
        </p:nvSpPr>
        <p:spPr>
          <a:xfrm>
            <a:off x="2909777"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5" name="Rounded Rectangle 154"/>
          <p:cNvSpPr/>
          <p:nvPr/>
        </p:nvSpPr>
        <p:spPr>
          <a:xfrm>
            <a:off x="3330083"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3" name="Rounded Rectangle 152"/>
          <p:cNvSpPr/>
          <p:nvPr/>
        </p:nvSpPr>
        <p:spPr>
          <a:xfrm>
            <a:off x="3750388"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1" name="Rounded Rectangle 150"/>
          <p:cNvSpPr/>
          <p:nvPr/>
        </p:nvSpPr>
        <p:spPr>
          <a:xfrm>
            <a:off x="2489472"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9" name="Rounded Rectangle 148"/>
          <p:cNvSpPr/>
          <p:nvPr/>
        </p:nvSpPr>
        <p:spPr>
          <a:xfrm>
            <a:off x="2909777"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7" name="Rounded Rectangle 146"/>
          <p:cNvSpPr/>
          <p:nvPr/>
        </p:nvSpPr>
        <p:spPr>
          <a:xfrm>
            <a:off x="3330083"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5" name="Rounded Rectangle 144"/>
          <p:cNvSpPr/>
          <p:nvPr/>
        </p:nvSpPr>
        <p:spPr>
          <a:xfrm>
            <a:off x="3750388"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3" name="Rounded Rectangle 142"/>
          <p:cNvSpPr/>
          <p:nvPr/>
        </p:nvSpPr>
        <p:spPr>
          <a:xfrm>
            <a:off x="2489472"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1" name="Rounded Rectangle 140"/>
          <p:cNvSpPr/>
          <p:nvPr/>
        </p:nvSpPr>
        <p:spPr>
          <a:xfrm>
            <a:off x="2909777"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9" name="Rounded Rectangle 138"/>
          <p:cNvSpPr/>
          <p:nvPr/>
        </p:nvSpPr>
        <p:spPr>
          <a:xfrm>
            <a:off x="3330083"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7" name="Rounded Rectangle 136"/>
          <p:cNvSpPr/>
          <p:nvPr/>
        </p:nvSpPr>
        <p:spPr>
          <a:xfrm>
            <a:off x="2480113"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5" name="Rounded Rectangle 134"/>
          <p:cNvSpPr/>
          <p:nvPr/>
        </p:nvSpPr>
        <p:spPr>
          <a:xfrm>
            <a:off x="2900420"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3" name="Rounded Rectangle 132"/>
          <p:cNvSpPr/>
          <p:nvPr/>
        </p:nvSpPr>
        <p:spPr>
          <a:xfrm>
            <a:off x="3320725"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1" name="Rounded Rectangle 130"/>
          <p:cNvSpPr/>
          <p:nvPr/>
        </p:nvSpPr>
        <p:spPr>
          <a:xfrm>
            <a:off x="3741031"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9" name="Rounded Rectangle 128"/>
          <p:cNvSpPr/>
          <p:nvPr/>
        </p:nvSpPr>
        <p:spPr>
          <a:xfrm>
            <a:off x="2480113"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7" name="Rounded Rectangle 126"/>
          <p:cNvSpPr/>
          <p:nvPr/>
        </p:nvSpPr>
        <p:spPr>
          <a:xfrm>
            <a:off x="2900420"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5" name="Rounded Rectangle 124"/>
          <p:cNvSpPr/>
          <p:nvPr/>
        </p:nvSpPr>
        <p:spPr>
          <a:xfrm>
            <a:off x="3320725"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3" name="Rounded Rectangle 122"/>
          <p:cNvSpPr/>
          <p:nvPr/>
        </p:nvSpPr>
        <p:spPr>
          <a:xfrm>
            <a:off x="3741031"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1" name="Rounded Rectangle 120"/>
          <p:cNvSpPr/>
          <p:nvPr/>
        </p:nvSpPr>
        <p:spPr>
          <a:xfrm>
            <a:off x="2480113"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9" name="Rounded Rectangle 118"/>
          <p:cNvSpPr/>
          <p:nvPr/>
        </p:nvSpPr>
        <p:spPr>
          <a:xfrm>
            <a:off x="2900420"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7" name="Rounded Rectangle 116"/>
          <p:cNvSpPr/>
          <p:nvPr/>
        </p:nvSpPr>
        <p:spPr>
          <a:xfrm>
            <a:off x="3320725"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5" name="Rounded Rectangle 114"/>
          <p:cNvSpPr/>
          <p:nvPr/>
        </p:nvSpPr>
        <p:spPr>
          <a:xfrm>
            <a:off x="3741031"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3" name="Rounded Rectangle 112"/>
          <p:cNvSpPr/>
          <p:nvPr/>
        </p:nvSpPr>
        <p:spPr>
          <a:xfrm>
            <a:off x="2480113"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1" name="Rounded Rectangle 110"/>
          <p:cNvSpPr/>
          <p:nvPr/>
        </p:nvSpPr>
        <p:spPr>
          <a:xfrm>
            <a:off x="2900420"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9" name="Rounded Rectangle 108"/>
          <p:cNvSpPr/>
          <p:nvPr/>
        </p:nvSpPr>
        <p:spPr>
          <a:xfrm>
            <a:off x="3320725"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7" name="Rounded Rectangle 106"/>
          <p:cNvSpPr/>
          <p:nvPr/>
        </p:nvSpPr>
        <p:spPr>
          <a:xfrm>
            <a:off x="3741031"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47" name="Oval 246"/>
          <p:cNvSpPr/>
          <p:nvPr/>
        </p:nvSpPr>
        <p:spPr>
          <a:xfrm>
            <a:off x="2172068" y="4327669"/>
            <a:ext cx="180975" cy="181784"/>
          </a:xfrm>
          <a:prstGeom prst="ellipse">
            <a:avLst/>
          </a:prstGeom>
          <a:solidFill>
            <a:srgbClr val="00B0F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rot="5400000">
            <a:off x="2387267" y="4322608"/>
            <a:ext cx="255850" cy="373691"/>
          </a:xfrm>
          <a:prstGeom prst="down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ontent Placeholder 2"/>
          <p:cNvSpPr>
            <a:spLocks noGrp="1"/>
          </p:cNvSpPr>
          <p:nvPr>
            <p:ph idx="1"/>
          </p:nvPr>
        </p:nvSpPr>
        <p:spPr>
          <a:xfrm>
            <a:off x="4556234" y="2292824"/>
            <a:ext cx="4130566" cy="3086424"/>
          </a:xfrm>
        </p:spPr>
        <p:txBody>
          <a:bodyPr>
            <a:normAutofit/>
          </a:bodyPr>
          <a:lstStyle/>
          <a:p>
            <a:r>
              <a:rPr lang="en-US" dirty="0" smtClean="0"/>
              <a:t>Private data:</a:t>
            </a:r>
          </a:p>
          <a:p>
            <a:pPr lvl="1"/>
            <a:r>
              <a:rPr lang="en-US" dirty="0" smtClean="0"/>
              <a:t>LTB w/o dir. lookup</a:t>
            </a:r>
          </a:p>
          <a:p>
            <a:pPr lvl="1"/>
            <a:r>
              <a:rPr lang="en-US" dirty="0" smtClean="0"/>
              <a:t>Update directory</a:t>
            </a:r>
          </a:p>
          <a:p>
            <a:endParaRPr lang="en-US" dirty="0"/>
          </a:p>
        </p:txBody>
      </p:sp>
      <p:sp>
        <p:nvSpPr>
          <p:cNvPr id="84" name="Rounded Rectangle 83"/>
          <p:cNvSpPr/>
          <p:nvPr/>
        </p:nvSpPr>
        <p:spPr>
          <a:xfrm>
            <a:off x="2715144" y="4247410"/>
            <a:ext cx="174643" cy="1679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85" name="Rounded Rectangle 84"/>
          <p:cNvSpPr/>
          <p:nvPr/>
        </p:nvSpPr>
        <p:spPr>
          <a:xfrm>
            <a:off x="1402893" y="2886325"/>
            <a:ext cx="174643" cy="16798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79" name="Down Arrow 78"/>
          <p:cNvSpPr/>
          <p:nvPr/>
        </p:nvSpPr>
        <p:spPr>
          <a:xfrm rot="16200000">
            <a:off x="2426683" y="4109672"/>
            <a:ext cx="232989" cy="384788"/>
          </a:xfrm>
          <a:prstGeom prst="down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rot="21384661">
            <a:off x="1544825" y="2938244"/>
            <a:ext cx="674199" cy="1411912"/>
          </a:xfrm>
          <a:custGeom>
            <a:avLst/>
            <a:gdLst>
              <a:gd name="connsiteX0" fmla="*/ 1235034 w 1278491"/>
              <a:gd name="connsiteY0" fmla="*/ 1311196 h 1311196"/>
              <a:gd name="connsiteX1" fmla="*/ 1235034 w 1278491"/>
              <a:gd name="connsiteY1" fmla="*/ 966811 h 1311196"/>
              <a:gd name="connsiteX2" fmla="*/ 1223159 w 1278491"/>
              <a:gd name="connsiteY2" fmla="*/ 931185 h 1311196"/>
              <a:gd name="connsiteX3" fmla="*/ 1199408 w 1278491"/>
              <a:gd name="connsiteY3" fmla="*/ 836183 h 1311196"/>
              <a:gd name="connsiteX4" fmla="*/ 1128156 w 1278491"/>
              <a:gd name="connsiteY4" fmla="*/ 705554 h 1311196"/>
              <a:gd name="connsiteX5" fmla="*/ 1080655 w 1278491"/>
              <a:gd name="connsiteY5" fmla="*/ 622427 h 1311196"/>
              <a:gd name="connsiteX6" fmla="*/ 1033154 w 1278491"/>
              <a:gd name="connsiteY6" fmla="*/ 551175 h 1311196"/>
              <a:gd name="connsiteX7" fmla="*/ 997528 w 1278491"/>
              <a:gd name="connsiteY7" fmla="*/ 515549 h 1311196"/>
              <a:gd name="connsiteX8" fmla="*/ 938151 w 1278491"/>
              <a:gd name="connsiteY8" fmla="*/ 456172 h 1311196"/>
              <a:gd name="connsiteX9" fmla="*/ 878774 w 1278491"/>
              <a:gd name="connsiteY9" fmla="*/ 384920 h 1311196"/>
              <a:gd name="connsiteX10" fmla="*/ 855024 w 1278491"/>
              <a:gd name="connsiteY10" fmla="*/ 349294 h 1311196"/>
              <a:gd name="connsiteX11" fmla="*/ 783772 w 1278491"/>
              <a:gd name="connsiteY11" fmla="*/ 301793 h 1311196"/>
              <a:gd name="connsiteX12" fmla="*/ 676894 w 1278491"/>
              <a:gd name="connsiteY12" fmla="*/ 230541 h 1311196"/>
              <a:gd name="connsiteX13" fmla="*/ 605642 w 1278491"/>
              <a:gd name="connsiteY13" fmla="*/ 183040 h 1311196"/>
              <a:gd name="connsiteX14" fmla="*/ 558141 w 1278491"/>
              <a:gd name="connsiteY14" fmla="*/ 159289 h 1311196"/>
              <a:gd name="connsiteX15" fmla="*/ 522515 w 1278491"/>
              <a:gd name="connsiteY15" fmla="*/ 135538 h 1311196"/>
              <a:gd name="connsiteX16" fmla="*/ 475013 w 1278491"/>
              <a:gd name="connsiteY16" fmla="*/ 111788 h 1311196"/>
              <a:gd name="connsiteX17" fmla="*/ 439387 w 1278491"/>
              <a:gd name="connsiteY17" fmla="*/ 88037 h 1311196"/>
              <a:gd name="connsiteX18" fmla="*/ 332509 w 1278491"/>
              <a:gd name="connsiteY18" fmla="*/ 52411 h 1311196"/>
              <a:gd name="connsiteX19" fmla="*/ 296883 w 1278491"/>
              <a:gd name="connsiteY19" fmla="*/ 40536 h 1311196"/>
              <a:gd name="connsiteX20" fmla="*/ 213756 w 1278491"/>
              <a:gd name="connsiteY20" fmla="*/ 16785 h 1311196"/>
              <a:gd name="connsiteX21" fmla="*/ 0 w 1278491"/>
              <a:gd name="connsiteY21" fmla="*/ 4910 h 131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8491" h="1311196">
                <a:moveTo>
                  <a:pt x="1235034" y="1311196"/>
                </a:moveTo>
                <a:cubicBezTo>
                  <a:pt x="1278491" y="1180820"/>
                  <a:pt x="1255510" y="1263719"/>
                  <a:pt x="1235034" y="966811"/>
                </a:cubicBezTo>
                <a:cubicBezTo>
                  <a:pt x="1234173" y="954323"/>
                  <a:pt x="1226453" y="943262"/>
                  <a:pt x="1223159" y="931185"/>
                </a:cubicBezTo>
                <a:cubicBezTo>
                  <a:pt x="1214570" y="899693"/>
                  <a:pt x="1214006" y="865379"/>
                  <a:pt x="1199408" y="836183"/>
                </a:cubicBezTo>
                <a:cubicBezTo>
                  <a:pt x="1145524" y="728414"/>
                  <a:pt x="1171547" y="770639"/>
                  <a:pt x="1128156" y="705554"/>
                </a:cubicBezTo>
                <a:cubicBezTo>
                  <a:pt x="1108369" y="646191"/>
                  <a:pt x="1126406" y="687786"/>
                  <a:pt x="1080655" y="622427"/>
                </a:cubicBezTo>
                <a:cubicBezTo>
                  <a:pt x="1064286" y="599042"/>
                  <a:pt x="1053338" y="571359"/>
                  <a:pt x="1033154" y="551175"/>
                </a:cubicBezTo>
                <a:cubicBezTo>
                  <a:pt x="1021279" y="539300"/>
                  <a:pt x="1008279" y="528451"/>
                  <a:pt x="997528" y="515549"/>
                </a:cubicBezTo>
                <a:cubicBezTo>
                  <a:pt x="948047" y="456172"/>
                  <a:pt x="1003465" y="499715"/>
                  <a:pt x="938151" y="456172"/>
                </a:cubicBezTo>
                <a:cubicBezTo>
                  <a:pt x="879177" y="367713"/>
                  <a:pt x="954976" y="476364"/>
                  <a:pt x="878774" y="384920"/>
                </a:cubicBezTo>
                <a:cubicBezTo>
                  <a:pt x="869637" y="373956"/>
                  <a:pt x="865765" y="358692"/>
                  <a:pt x="855024" y="349294"/>
                </a:cubicBezTo>
                <a:cubicBezTo>
                  <a:pt x="833542" y="330497"/>
                  <a:pt x="807523" y="317627"/>
                  <a:pt x="783772" y="301793"/>
                </a:cubicBezTo>
                <a:lnTo>
                  <a:pt x="676894" y="230541"/>
                </a:lnTo>
                <a:cubicBezTo>
                  <a:pt x="676887" y="230536"/>
                  <a:pt x="605650" y="183044"/>
                  <a:pt x="605642" y="183040"/>
                </a:cubicBezTo>
                <a:cubicBezTo>
                  <a:pt x="589808" y="175123"/>
                  <a:pt x="573511" y="168072"/>
                  <a:pt x="558141" y="159289"/>
                </a:cubicBezTo>
                <a:cubicBezTo>
                  <a:pt x="545749" y="152208"/>
                  <a:pt x="534907" y="142619"/>
                  <a:pt x="522515" y="135538"/>
                </a:cubicBezTo>
                <a:cubicBezTo>
                  <a:pt x="507145" y="126755"/>
                  <a:pt x="490383" y="120571"/>
                  <a:pt x="475013" y="111788"/>
                </a:cubicBezTo>
                <a:cubicBezTo>
                  <a:pt x="462621" y="104707"/>
                  <a:pt x="452429" y="93834"/>
                  <a:pt x="439387" y="88037"/>
                </a:cubicBezTo>
                <a:cubicBezTo>
                  <a:pt x="439377" y="88032"/>
                  <a:pt x="350328" y="58350"/>
                  <a:pt x="332509" y="52411"/>
                </a:cubicBezTo>
                <a:lnTo>
                  <a:pt x="296883" y="40536"/>
                </a:lnTo>
                <a:cubicBezTo>
                  <a:pt x="268641" y="31122"/>
                  <a:pt x="243586" y="21757"/>
                  <a:pt x="213756" y="16785"/>
                </a:cubicBezTo>
                <a:cubicBezTo>
                  <a:pt x="113045" y="0"/>
                  <a:pt x="109028" y="4910"/>
                  <a:pt x="0" y="4910"/>
                </a:cubicBezTo>
              </a:path>
            </a:pathLst>
          </a:cu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77890432"/>
      </p:ext>
    </p:extLst>
  </p:cSld>
  <p:clrMapOvr>
    <a:masterClrMapping/>
  </p:clrMapOvr>
  <p:transition advTm="1826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9" grpId="0" animBg="1"/>
      <p:bldP spid="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a:bodyPr>
          <a:lstStyle/>
          <a:p>
            <a:r>
              <a:rPr lang="en-US" dirty="0" smtClean="0">
                <a:solidFill>
                  <a:schemeClr val="bg1"/>
                </a:solidFill>
              </a:rPr>
              <a:t>II. Limited target broadcast (LTB)</a:t>
            </a:r>
            <a:endParaRPr lang="en-US" dirty="0">
              <a:solidFill>
                <a:schemeClr val="bg1"/>
              </a:solidFill>
            </a:endParaRPr>
          </a:p>
        </p:txBody>
      </p:sp>
      <p:sp>
        <p:nvSpPr>
          <p:cNvPr id="233" name="Rounded Rectangle 232"/>
          <p:cNvSpPr/>
          <p:nvPr/>
        </p:nvSpPr>
        <p:spPr>
          <a:xfrm>
            <a:off x="3750388"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31" name="Rounded Rectangle 230"/>
          <p:cNvSpPr/>
          <p:nvPr/>
        </p:nvSpPr>
        <p:spPr>
          <a:xfrm>
            <a:off x="792681"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9" name="Rounded Rectangle 228"/>
          <p:cNvSpPr/>
          <p:nvPr/>
        </p:nvSpPr>
        <p:spPr>
          <a:xfrm>
            <a:off x="1212987"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7" name="Rounded Rectangle 226"/>
          <p:cNvSpPr/>
          <p:nvPr/>
        </p:nvSpPr>
        <p:spPr>
          <a:xfrm>
            <a:off x="1633293"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5" name="Rounded Rectangle 224"/>
          <p:cNvSpPr/>
          <p:nvPr/>
        </p:nvSpPr>
        <p:spPr>
          <a:xfrm>
            <a:off x="2053598"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3" name="Rounded Rectangle 222"/>
          <p:cNvSpPr/>
          <p:nvPr/>
        </p:nvSpPr>
        <p:spPr>
          <a:xfrm>
            <a:off x="792681"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1" name="Rounded Rectangle 220"/>
          <p:cNvSpPr/>
          <p:nvPr/>
        </p:nvSpPr>
        <p:spPr>
          <a:xfrm>
            <a:off x="1212987"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9" name="Rounded Rectangle 218"/>
          <p:cNvSpPr/>
          <p:nvPr/>
        </p:nvSpPr>
        <p:spPr>
          <a:xfrm>
            <a:off x="1633293"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7" name="Rounded Rectangle 216"/>
          <p:cNvSpPr/>
          <p:nvPr/>
        </p:nvSpPr>
        <p:spPr>
          <a:xfrm>
            <a:off x="2053598"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5" name="Rounded Rectangle 214"/>
          <p:cNvSpPr/>
          <p:nvPr/>
        </p:nvSpPr>
        <p:spPr>
          <a:xfrm>
            <a:off x="792681"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3" name="Rounded Rectangle 212"/>
          <p:cNvSpPr/>
          <p:nvPr/>
        </p:nvSpPr>
        <p:spPr>
          <a:xfrm>
            <a:off x="1212987"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1" name="Rounded Rectangle 210"/>
          <p:cNvSpPr/>
          <p:nvPr/>
        </p:nvSpPr>
        <p:spPr>
          <a:xfrm>
            <a:off x="1633293"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9" name="Rounded Rectangle 208"/>
          <p:cNvSpPr/>
          <p:nvPr/>
        </p:nvSpPr>
        <p:spPr>
          <a:xfrm>
            <a:off x="2053598"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7" name="Rounded Rectangle 206"/>
          <p:cNvSpPr/>
          <p:nvPr/>
        </p:nvSpPr>
        <p:spPr>
          <a:xfrm>
            <a:off x="792681"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5" name="Rounded Rectangle 204"/>
          <p:cNvSpPr/>
          <p:nvPr/>
        </p:nvSpPr>
        <p:spPr>
          <a:xfrm>
            <a:off x="1212987"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3" name="Rounded Rectangle 202"/>
          <p:cNvSpPr/>
          <p:nvPr/>
        </p:nvSpPr>
        <p:spPr>
          <a:xfrm>
            <a:off x="1633293"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1" name="Rounded Rectangle 200"/>
          <p:cNvSpPr/>
          <p:nvPr/>
        </p:nvSpPr>
        <p:spPr>
          <a:xfrm>
            <a:off x="2053598"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9" name="Rounded Rectangle 198"/>
          <p:cNvSpPr/>
          <p:nvPr/>
        </p:nvSpPr>
        <p:spPr>
          <a:xfrm>
            <a:off x="783323"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7" name="Rounded Rectangle 196"/>
          <p:cNvSpPr/>
          <p:nvPr/>
        </p:nvSpPr>
        <p:spPr>
          <a:xfrm>
            <a:off x="1203628"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5" name="Rounded Rectangle 194"/>
          <p:cNvSpPr/>
          <p:nvPr/>
        </p:nvSpPr>
        <p:spPr>
          <a:xfrm>
            <a:off x="1623935"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3" name="Rounded Rectangle 192"/>
          <p:cNvSpPr/>
          <p:nvPr/>
        </p:nvSpPr>
        <p:spPr>
          <a:xfrm>
            <a:off x="2044241"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1" name="Rounded Rectangle 190"/>
          <p:cNvSpPr/>
          <p:nvPr/>
        </p:nvSpPr>
        <p:spPr>
          <a:xfrm>
            <a:off x="783323"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9" name="Rounded Rectangle 188"/>
          <p:cNvSpPr/>
          <p:nvPr/>
        </p:nvSpPr>
        <p:spPr>
          <a:xfrm>
            <a:off x="1203628"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7" name="Rounded Rectangle 186"/>
          <p:cNvSpPr/>
          <p:nvPr/>
        </p:nvSpPr>
        <p:spPr>
          <a:xfrm>
            <a:off x="1623935"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5" name="Rounded Rectangle 184"/>
          <p:cNvSpPr/>
          <p:nvPr/>
        </p:nvSpPr>
        <p:spPr>
          <a:xfrm>
            <a:off x="2044241"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3" name="Rounded Rectangle 182"/>
          <p:cNvSpPr/>
          <p:nvPr/>
        </p:nvSpPr>
        <p:spPr>
          <a:xfrm>
            <a:off x="783323"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1" name="Rounded Rectangle 180"/>
          <p:cNvSpPr/>
          <p:nvPr/>
        </p:nvSpPr>
        <p:spPr>
          <a:xfrm>
            <a:off x="1203628"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9" name="Rounded Rectangle 178"/>
          <p:cNvSpPr/>
          <p:nvPr/>
        </p:nvSpPr>
        <p:spPr>
          <a:xfrm>
            <a:off x="1623935"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7" name="Rounded Rectangle 176"/>
          <p:cNvSpPr/>
          <p:nvPr/>
        </p:nvSpPr>
        <p:spPr>
          <a:xfrm>
            <a:off x="2044241"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5" name="Rounded Rectangle 174"/>
          <p:cNvSpPr/>
          <p:nvPr/>
        </p:nvSpPr>
        <p:spPr>
          <a:xfrm>
            <a:off x="783323"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3" name="Rounded Rectangle 172"/>
          <p:cNvSpPr/>
          <p:nvPr/>
        </p:nvSpPr>
        <p:spPr>
          <a:xfrm>
            <a:off x="1203628"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1" name="Rounded Rectangle 170"/>
          <p:cNvSpPr/>
          <p:nvPr/>
        </p:nvSpPr>
        <p:spPr>
          <a:xfrm>
            <a:off x="1623935"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9" name="Rounded Rectangle 168"/>
          <p:cNvSpPr/>
          <p:nvPr/>
        </p:nvSpPr>
        <p:spPr>
          <a:xfrm>
            <a:off x="2044241"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7" name="Rounded Rectangle 166"/>
          <p:cNvSpPr/>
          <p:nvPr/>
        </p:nvSpPr>
        <p:spPr>
          <a:xfrm>
            <a:off x="2489472"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5" name="Rounded Rectangle 164"/>
          <p:cNvSpPr/>
          <p:nvPr/>
        </p:nvSpPr>
        <p:spPr>
          <a:xfrm>
            <a:off x="2909777"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3" name="Rounded Rectangle 162"/>
          <p:cNvSpPr/>
          <p:nvPr/>
        </p:nvSpPr>
        <p:spPr>
          <a:xfrm>
            <a:off x="3330083"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1" name="Rounded Rectangle 160"/>
          <p:cNvSpPr/>
          <p:nvPr/>
        </p:nvSpPr>
        <p:spPr>
          <a:xfrm>
            <a:off x="3750388"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9" name="Rounded Rectangle 158"/>
          <p:cNvSpPr/>
          <p:nvPr/>
        </p:nvSpPr>
        <p:spPr>
          <a:xfrm>
            <a:off x="2489472"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7" name="Rounded Rectangle 156"/>
          <p:cNvSpPr/>
          <p:nvPr/>
        </p:nvSpPr>
        <p:spPr>
          <a:xfrm>
            <a:off x="2909777"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5" name="Rounded Rectangle 154"/>
          <p:cNvSpPr/>
          <p:nvPr/>
        </p:nvSpPr>
        <p:spPr>
          <a:xfrm>
            <a:off x="3330083"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3" name="Rounded Rectangle 152"/>
          <p:cNvSpPr/>
          <p:nvPr/>
        </p:nvSpPr>
        <p:spPr>
          <a:xfrm>
            <a:off x="3750388"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1" name="Rounded Rectangle 150"/>
          <p:cNvSpPr/>
          <p:nvPr/>
        </p:nvSpPr>
        <p:spPr>
          <a:xfrm>
            <a:off x="2489472"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9" name="Rounded Rectangle 148"/>
          <p:cNvSpPr/>
          <p:nvPr/>
        </p:nvSpPr>
        <p:spPr>
          <a:xfrm>
            <a:off x="2909777"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7" name="Rounded Rectangle 146"/>
          <p:cNvSpPr/>
          <p:nvPr/>
        </p:nvSpPr>
        <p:spPr>
          <a:xfrm>
            <a:off x="3330083"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5" name="Rounded Rectangle 144"/>
          <p:cNvSpPr/>
          <p:nvPr/>
        </p:nvSpPr>
        <p:spPr>
          <a:xfrm>
            <a:off x="3750388"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3" name="Rounded Rectangle 142"/>
          <p:cNvSpPr/>
          <p:nvPr/>
        </p:nvSpPr>
        <p:spPr>
          <a:xfrm>
            <a:off x="2489472"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1" name="Rounded Rectangle 140"/>
          <p:cNvSpPr/>
          <p:nvPr/>
        </p:nvSpPr>
        <p:spPr>
          <a:xfrm>
            <a:off x="2909777"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9" name="Rounded Rectangle 138"/>
          <p:cNvSpPr/>
          <p:nvPr/>
        </p:nvSpPr>
        <p:spPr>
          <a:xfrm>
            <a:off x="3330083"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7" name="Rounded Rectangle 136"/>
          <p:cNvSpPr/>
          <p:nvPr/>
        </p:nvSpPr>
        <p:spPr>
          <a:xfrm>
            <a:off x="2480113"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5" name="Rounded Rectangle 134"/>
          <p:cNvSpPr/>
          <p:nvPr/>
        </p:nvSpPr>
        <p:spPr>
          <a:xfrm>
            <a:off x="2900420"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3" name="Rounded Rectangle 132"/>
          <p:cNvSpPr/>
          <p:nvPr/>
        </p:nvSpPr>
        <p:spPr>
          <a:xfrm>
            <a:off x="3320725"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1" name="Rounded Rectangle 130"/>
          <p:cNvSpPr/>
          <p:nvPr/>
        </p:nvSpPr>
        <p:spPr>
          <a:xfrm>
            <a:off x="3741031"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9" name="Rounded Rectangle 128"/>
          <p:cNvSpPr/>
          <p:nvPr/>
        </p:nvSpPr>
        <p:spPr>
          <a:xfrm>
            <a:off x="2480113"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7" name="Rounded Rectangle 126"/>
          <p:cNvSpPr/>
          <p:nvPr/>
        </p:nvSpPr>
        <p:spPr>
          <a:xfrm>
            <a:off x="2900420"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5" name="Rounded Rectangle 124"/>
          <p:cNvSpPr/>
          <p:nvPr/>
        </p:nvSpPr>
        <p:spPr>
          <a:xfrm>
            <a:off x="3320725"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3" name="Rounded Rectangle 122"/>
          <p:cNvSpPr/>
          <p:nvPr/>
        </p:nvSpPr>
        <p:spPr>
          <a:xfrm>
            <a:off x="3741031"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1" name="Rounded Rectangle 120"/>
          <p:cNvSpPr/>
          <p:nvPr/>
        </p:nvSpPr>
        <p:spPr>
          <a:xfrm>
            <a:off x="2480113"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9" name="Rounded Rectangle 118"/>
          <p:cNvSpPr/>
          <p:nvPr/>
        </p:nvSpPr>
        <p:spPr>
          <a:xfrm>
            <a:off x="2900420"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7" name="Rounded Rectangle 116"/>
          <p:cNvSpPr/>
          <p:nvPr/>
        </p:nvSpPr>
        <p:spPr>
          <a:xfrm>
            <a:off x="3320725"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5" name="Rounded Rectangle 114"/>
          <p:cNvSpPr/>
          <p:nvPr/>
        </p:nvSpPr>
        <p:spPr>
          <a:xfrm>
            <a:off x="3741031"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3" name="Rounded Rectangle 112"/>
          <p:cNvSpPr/>
          <p:nvPr/>
        </p:nvSpPr>
        <p:spPr>
          <a:xfrm>
            <a:off x="2480113"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1" name="Rounded Rectangle 110"/>
          <p:cNvSpPr/>
          <p:nvPr/>
        </p:nvSpPr>
        <p:spPr>
          <a:xfrm>
            <a:off x="2900420"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9" name="Rounded Rectangle 108"/>
          <p:cNvSpPr/>
          <p:nvPr/>
        </p:nvSpPr>
        <p:spPr>
          <a:xfrm>
            <a:off x="3320725"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7" name="Rounded Rectangle 106"/>
          <p:cNvSpPr/>
          <p:nvPr/>
        </p:nvSpPr>
        <p:spPr>
          <a:xfrm>
            <a:off x="3741031"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47" name="Oval 246"/>
          <p:cNvSpPr/>
          <p:nvPr/>
        </p:nvSpPr>
        <p:spPr>
          <a:xfrm>
            <a:off x="2172068" y="4327669"/>
            <a:ext cx="180975" cy="181784"/>
          </a:xfrm>
          <a:prstGeom prst="ellipse">
            <a:avLst/>
          </a:prstGeom>
          <a:solidFill>
            <a:srgbClr val="00B0F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1402893" y="2886325"/>
            <a:ext cx="174643" cy="16798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6" name="Freeform 195"/>
          <p:cNvSpPr/>
          <p:nvPr/>
        </p:nvSpPr>
        <p:spPr>
          <a:xfrm rot="21384661">
            <a:off x="1544825" y="2938244"/>
            <a:ext cx="674199" cy="1411912"/>
          </a:xfrm>
          <a:custGeom>
            <a:avLst/>
            <a:gdLst>
              <a:gd name="connsiteX0" fmla="*/ 1235034 w 1278491"/>
              <a:gd name="connsiteY0" fmla="*/ 1311196 h 1311196"/>
              <a:gd name="connsiteX1" fmla="*/ 1235034 w 1278491"/>
              <a:gd name="connsiteY1" fmla="*/ 966811 h 1311196"/>
              <a:gd name="connsiteX2" fmla="*/ 1223159 w 1278491"/>
              <a:gd name="connsiteY2" fmla="*/ 931185 h 1311196"/>
              <a:gd name="connsiteX3" fmla="*/ 1199408 w 1278491"/>
              <a:gd name="connsiteY3" fmla="*/ 836183 h 1311196"/>
              <a:gd name="connsiteX4" fmla="*/ 1128156 w 1278491"/>
              <a:gd name="connsiteY4" fmla="*/ 705554 h 1311196"/>
              <a:gd name="connsiteX5" fmla="*/ 1080655 w 1278491"/>
              <a:gd name="connsiteY5" fmla="*/ 622427 h 1311196"/>
              <a:gd name="connsiteX6" fmla="*/ 1033154 w 1278491"/>
              <a:gd name="connsiteY6" fmla="*/ 551175 h 1311196"/>
              <a:gd name="connsiteX7" fmla="*/ 997528 w 1278491"/>
              <a:gd name="connsiteY7" fmla="*/ 515549 h 1311196"/>
              <a:gd name="connsiteX8" fmla="*/ 938151 w 1278491"/>
              <a:gd name="connsiteY8" fmla="*/ 456172 h 1311196"/>
              <a:gd name="connsiteX9" fmla="*/ 878774 w 1278491"/>
              <a:gd name="connsiteY9" fmla="*/ 384920 h 1311196"/>
              <a:gd name="connsiteX10" fmla="*/ 855024 w 1278491"/>
              <a:gd name="connsiteY10" fmla="*/ 349294 h 1311196"/>
              <a:gd name="connsiteX11" fmla="*/ 783772 w 1278491"/>
              <a:gd name="connsiteY11" fmla="*/ 301793 h 1311196"/>
              <a:gd name="connsiteX12" fmla="*/ 676894 w 1278491"/>
              <a:gd name="connsiteY12" fmla="*/ 230541 h 1311196"/>
              <a:gd name="connsiteX13" fmla="*/ 605642 w 1278491"/>
              <a:gd name="connsiteY13" fmla="*/ 183040 h 1311196"/>
              <a:gd name="connsiteX14" fmla="*/ 558141 w 1278491"/>
              <a:gd name="connsiteY14" fmla="*/ 159289 h 1311196"/>
              <a:gd name="connsiteX15" fmla="*/ 522515 w 1278491"/>
              <a:gd name="connsiteY15" fmla="*/ 135538 h 1311196"/>
              <a:gd name="connsiteX16" fmla="*/ 475013 w 1278491"/>
              <a:gd name="connsiteY16" fmla="*/ 111788 h 1311196"/>
              <a:gd name="connsiteX17" fmla="*/ 439387 w 1278491"/>
              <a:gd name="connsiteY17" fmla="*/ 88037 h 1311196"/>
              <a:gd name="connsiteX18" fmla="*/ 332509 w 1278491"/>
              <a:gd name="connsiteY18" fmla="*/ 52411 h 1311196"/>
              <a:gd name="connsiteX19" fmla="*/ 296883 w 1278491"/>
              <a:gd name="connsiteY19" fmla="*/ 40536 h 1311196"/>
              <a:gd name="connsiteX20" fmla="*/ 213756 w 1278491"/>
              <a:gd name="connsiteY20" fmla="*/ 16785 h 1311196"/>
              <a:gd name="connsiteX21" fmla="*/ 0 w 1278491"/>
              <a:gd name="connsiteY21" fmla="*/ 4910 h 131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8491" h="1311196">
                <a:moveTo>
                  <a:pt x="1235034" y="1311196"/>
                </a:moveTo>
                <a:cubicBezTo>
                  <a:pt x="1278491" y="1180820"/>
                  <a:pt x="1255510" y="1263719"/>
                  <a:pt x="1235034" y="966811"/>
                </a:cubicBezTo>
                <a:cubicBezTo>
                  <a:pt x="1234173" y="954323"/>
                  <a:pt x="1226453" y="943262"/>
                  <a:pt x="1223159" y="931185"/>
                </a:cubicBezTo>
                <a:cubicBezTo>
                  <a:pt x="1214570" y="899693"/>
                  <a:pt x="1214006" y="865379"/>
                  <a:pt x="1199408" y="836183"/>
                </a:cubicBezTo>
                <a:cubicBezTo>
                  <a:pt x="1145524" y="728414"/>
                  <a:pt x="1171547" y="770639"/>
                  <a:pt x="1128156" y="705554"/>
                </a:cubicBezTo>
                <a:cubicBezTo>
                  <a:pt x="1108369" y="646191"/>
                  <a:pt x="1126406" y="687786"/>
                  <a:pt x="1080655" y="622427"/>
                </a:cubicBezTo>
                <a:cubicBezTo>
                  <a:pt x="1064286" y="599042"/>
                  <a:pt x="1053338" y="571359"/>
                  <a:pt x="1033154" y="551175"/>
                </a:cubicBezTo>
                <a:cubicBezTo>
                  <a:pt x="1021279" y="539300"/>
                  <a:pt x="1008279" y="528451"/>
                  <a:pt x="997528" y="515549"/>
                </a:cubicBezTo>
                <a:cubicBezTo>
                  <a:pt x="948047" y="456172"/>
                  <a:pt x="1003465" y="499715"/>
                  <a:pt x="938151" y="456172"/>
                </a:cubicBezTo>
                <a:cubicBezTo>
                  <a:pt x="879177" y="367713"/>
                  <a:pt x="954976" y="476364"/>
                  <a:pt x="878774" y="384920"/>
                </a:cubicBezTo>
                <a:cubicBezTo>
                  <a:pt x="869637" y="373956"/>
                  <a:pt x="865765" y="358692"/>
                  <a:pt x="855024" y="349294"/>
                </a:cubicBezTo>
                <a:cubicBezTo>
                  <a:pt x="833542" y="330497"/>
                  <a:pt x="807523" y="317627"/>
                  <a:pt x="783772" y="301793"/>
                </a:cubicBezTo>
                <a:lnTo>
                  <a:pt x="676894" y="230541"/>
                </a:lnTo>
                <a:cubicBezTo>
                  <a:pt x="676887" y="230536"/>
                  <a:pt x="605650" y="183044"/>
                  <a:pt x="605642" y="183040"/>
                </a:cubicBezTo>
                <a:cubicBezTo>
                  <a:pt x="589808" y="175123"/>
                  <a:pt x="573511" y="168072"/>
                  <a:pt x="558141" y="159289"/>
                </a:cubicBezTo>
                <a:cubicBezTo>
                  <a:pt x="545749" y="152208"/>
                  <a:pt x="534907" y="142619"/>
                  <a:pt x="522515" y="135538"/>
                </a:cubicBezTo>
                <a:cubicBezTo>
                  <a:pt x="507145" y="126755"/>
                  <a:pt x="490383" y="120571"/>
                  <a:pt x="475013" y="111788"/>
                </a:cubicBezTo>
                <a:cubicBezTo>
                  <a:pt x="462621" y="104707"/>
                  <a:pt x="452429" y="93834"/>
                  <a:pt x="439387" y="88037"/>
                </a:cubicBezTo>
                <a:cubicBezTo>
                  <a:pt x="439377" y="88032"/>
                  <a:pt x="350328" y="58350"/>
                  <a:pt x="332509" y="52411"/>
                </a:cubicBezTo>
                <a:lnTo>
                  <a:pt x="296883" y="40536"/>
                </a:lnTo>
                <a:cubicBezTo>
                  <a:pt x="268641" y="31122"/>
                  <a:pt x="243586" y="21757"/>
                  <a:pt x="213756" y="16785"/>
                </a:cubicBezTo>
                <a:cubicBezTo>
                  <a:pt x="113045" y="0"/>
                  <a:pt x="109028" y="4910"/>
                  <a:pt x="0" y="4910"/>
                </a:cubicBezTo>
              </a:path>
            </a:pathLst>
          </a:custGeom>
          <a:ln w="63500">
            <a:solidFill>
              <a:srgbClr val="FF0000">
                <a:alpha val="75000"/>
              </a:srgb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Rounded Rectangle 197"/>
          <p:cNvSpPr/>
          <p:nvPr/>
        </p:nvSpPr>
        <p:spPr>
          <a:xfrm>
            <a:off x="2715144" y="4247410"/>
            <a:ext cx="174643" cy="1679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0" name="Freeform 199"/>
          <p:cNvSpPr/>
          <p:nvPr/>
        </p:nvSpPr>
        <p:spPr>
          <a:xfrm rot="5562219" flipH="1">
            <a:off x="1552248" y="2936761"/>
            <a:ext cx="1272235" cy="1289646"/>
          </a:xfrm>
          <a:custGeom>
            <a:avLst/>
            <a:gdLst>
              <a:gd name="connsiteX0" fmla="*/ 1235034 w 1278491"/>
              <a:gd name="connsiteY0" fmla="*/ 1311196 h 1311196"/>
              <a:gd name="connsiteX1" fmla="*/ 1235034 w 1278491"/>
              <a:gd name="connsiteY1" fmla="*/ 966811 h 1311196"/>
              <a:gd name="connsiteX2" fmla="*/ 1223159 w 1278491"/>
              <a:gd name="connsiteY2" fmla="*/ 931185 h 1311196"/>
              <a:gd name="connsiteX3" fmla="*/ 1199408 w 1278491"/>
              <a:gd name="connsiteY3" fmla="*/ 836183 h 1311196"/>
              <a:gd name="connsiteX4" fmla="*/ 1128156 w 1278491"/>
              <a:gd name="connsiteY4" fmla="*/ 705554 h 1311196"/>
              <a:gd name="connsiteX5" fmla="*/ 1080655 w 1278491"/>
              <a:gd name="connsiteY5" fmla="*/ 622427 h 1311196"/>
              <a:gd name="connsiteX6" fmla="*/ 1033154 w 1278491"/>
              <a:gd name="connsiteY6" fmla="*/ 551175 h 1311196"/>
              <a:gd name="connsiteX7" fmla="*/ 997528 w 1278491"/>
              <a:gd name="connsiteY7" fmla="*/ 515549 h 1311196"/>
              <a:gd name="connsiteX8" fmla="*/ 938151 w 1278491"/>
              <a:gd name="connsiteY8" fmla="*/ 456172 h 1311196"/>
              <a:gd name="connsiteX9" fmla="*/ 878774 w 1278491"/>
              <a:gd name="connsiteY9" fmla="*/ 384920 h 1311196"/>
              <a:gd name="connsiteX10" fmla="*/ 855024 w 1278491"/>
              <a:gd name="connsiteY10" fmla="*/ 349294 h 1311196"/>
              <a:gd name="connsiteX11" fmla="*/ 783772 w 1278491"/>
              <a:gd name="connsiteY11" fmla="*/ 301793 h 1311196"/>
              <a:gd name="connsiteX12" fmla="*/ 676894 w 1278491"/>
              <a:gd name="connsiteY12" fmla="*/ 230541 h 1311196"/>
              <a:gd name="connsiteX13" fmla="*/ 605642 w 1278491"/>
              <a:gd name="connsiteY13" fmla="*/ 183040 h 1311196"/>
              <a:gd name="connsiteX14" fmla="*/ 558141 w 1278491"/>
              <a:gd name="connsiteY14" fmla="*/ 159289 h 1311196"/>
              <a:gd name="connsiteX15" fmla="*/ 522515 w 1278491"/>
              <a:gd name="connsiteY15" fmla="*/ 135538 h 1311196"/>
              <a:gd name="connsiteX16" fmla="*/ 475013 w 1278491"/>
              <a:gd name="connsiteY16" fmla="*/ 111788 h 1311196"/>
              <a:gd name="connsiteX17" fmla="*/ 439387 w 1278491"/>
              <a:gd name="connsiteY17" fmla="*/ 88037 h 1311196"/>
              <a:gd name="connsiteX18" fmla="*/ 332509 w 1278491"/>
              <a:gd name="connsiteY18" fmla="*/ 52411 h 1311196"/>
              <a:gd name="connsiteX19" fmla="*/ 296883 w 1278491"/>
              <a:gd name="connsiteY19" fmla="*/ 40536 h 1311196"/>
              <a:gd name="connsiteX20" fmla="*/ 213756 w 1278491"/>
              <a:gd name="connsiteY20" fmla="*/ 16785 h 1311196"/>
              <a:gd name="connsiteX21" fmla="*/ 0 w 1278491"/>
              <a:gd name="connsiteY21" fmla="*/ 4910 h 131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8491" h="1311196">
                <a:moveTo>
                  <a:pt x="1235034" y="1311196"/>
                </a:moveTo>
                <a:cubicBezTo>
                  <a:pt x="1278491" y="1180820"/>
                  <a:pt x="1255510" y="1263719"/>
                  <a:pt x="1235034" y="966811"/>
                </a:cubicBezTo>
                <a:cubicBezTo>
                  <a:pt x="1234173" y="954323"/>
                  <a:pt x="1226453" y="943262"/>
                  <a:pt x="1223159" y="931185"/>
                </a:cubicBezTo>
                <a:cubicBezTo>
                  <a:pt x="1214570" y="899693"/>
                  <a:pt x="1214006" y="865379"/>
                  <a:pt x="1199408" y="836183"/>
                </a:cubicBezTo>
                <a:cubicBezTo>
                  <a:pt x="1145524" y="728414"/>
                  <a:pt x="1171547" y="770639"/>
                  <a:pt x="1128156" y="705554"/>
                </a:cubicBezTo>
                <a:cubicBezTo>
                  <a:pt x="1108369" y="646191"/>
                  <a:pt x="1126406" y="687786"/>
                  <a:pt x="1080655" y="622427"/>
                </a:cubicBezTo>
                <a:cubicBezTo>
                  <a:pt x="1064286" y="599042"/>
                  <a:pt x="1053338" y="571359"/>
                  <a:pt x="1033154" y="551175"/>
                </a:cubicBezTo>
                <a:cubicBezTo>
                  <a:pt x="1021279" y="539300"/>
                  <a:pt x="1008279" y="528451"/>
                  <a:pt x="997528" y="515549"/>
                </a:cubicBezTo>
                <a:cubicBezTo>
                  <a:pt x="948047" y="456172"/>
                  <a:pt x="1003465" y="499715"/>
                  <a:pt x="938151" y="456172"/>
                </a:cubicBezTo>
                <a:cubicBezTo>
                  <a:pt x="879177" y="367713"/>
                  <a:pt x="954976" y="476364"/>
                  <a:pt x="878774" y="384920"/>
                </a:cubicBezTo>
                <a:cubicBezTo>
                  <a:pt x="869637" y="373956"/>
                  <a:pt x="865765" y="358692"/>
                  <a:pt x="855024" y="349294"/>
                </a:cubicBezTo>
                <a:cubicBezTo>
                  <a:pt x="833542" y="330497"/>
                  <a:pt x="807523" y="317627"/>
                  <a:pt x="783772" y="301793"/>
                </a:cubicBezTo>
                <a:lnTo>
                  <a:pt x="676894" y="230541"/>
                </a:lnTo>
                <a:cubicBezTo>
                  <a:pt x="676887" y="230536"/>
                  <a:pt x="605650" y="183044"/>
                  <a:pt x="605642" y="183040"/>
                </a:cubicBezTo>
                <a:cubicBezTo>
                  <a:pt x="589808" y="175123"/>
                  <a:pt x="573511" y="168072"/>
                  <a:pt x="558141" y="159289"/>
                </a:cubicBezTo>
                <a:cubicBezTo>
                  <a:pt x="545749" y="152208"/>
                  <a:pt x="534907" y="142619"/>
                  <a:pt x="522515" y="135538"/>
                </a:cubicBezTo>
                <a:cubicBezTo>
                  <a:pt x="507145" y="126755"/>
                  <a:pt x="490383" y="120571"/>
                  <a:pt x="475013" y="111788"/>
                </a:cubicBezTo>
                <a:cubicBezTo>
                  <a:pt x="462621" y="104707"/>
                  <a:pt x="452429" y="93834"/>
                  <a:pt x="439387" y="88037"/>
                </a:cubicBezTo>
                <a:cubicBezTo>
                  <a:pt x="439377" y="88032"/>
                  <a:pt x="350328" y="58350"/>
                  <a:pt x="332509" y="52411"/>
                </a:cubicBezTo>
                <a:lnTo>
                  <a:pt x="296883" y="40536"/>
                </a:lnTo>
                <a:cubicBezTo>
                  <a:pt x="268641" y="31122"/>
                  <a:pt x="243586" y="21757"/>
                  <a:pt x="213756" y="16785"/>
                </a:cubicBezTo>
                <a:cubicBezTo>
                  <a:pt x="113045" y="0"/>
                  <a:pt x="109028" y="4910"/>
                  <a:pt x="0" y="4910"/>
                </a:cubicBezTo>
              </a:path>
            </a:pathLst>
          </a:custGeom>
          <a:ln w="63500">
            <a:solidFill>
              <a:srgbClr val="FF0000">
                <a:alpha val="75000"/>
              </a:srgb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Freeform 201"/>
          <p:cNvSpPr/>
          <p:nvPr/>
        </p:nvSpPr>
        <p:spPr>
          <a:xfrm rot="13888304" flipH="1">
            <a:off x="2327391" y="4132416"/>
            <a:ext cx="408782" cy="411506"/>
          </a:xfrm>
          <a:custGeom>
            <a:avLst/>
            <a:gdLst>
              <a:gd name="connsiteX0" fmla="*/ 1235034 w 1278491"/>
              <a:gd name="connsiteY0" fmla="*/ 1311196 h 1311196"/>
              <a:gd name="connsiteX1" fmla="*/ 1235034 w 1278491"/>
              <a:gd name="connsiteY1" fmla="*/ 966811 h 1311196"/>
              <a:gd name="connsiteX2" fmla="*/ 1223159 w 1278491"/>
              <a:gd name="connsiteY2" fmla="*/ 931185 h 1311196"/>
              <a:gd name="connsiteX3" fmla="*/ 1199408 w 1278491"/>
              <a:gd name="connsiteY3" fmla="*/ 836183 h 1311196"/>
              <a:gd name="connsiteX4" fmla="*/ 1128156 w 1278491"/>
              <a:gd name="connsiteY4" fmla="*/ 705554 h 1311196"/>
              <a:gd name="connsiteX5" fmla="*/ 1080655 w 1278491"/>
              <a:gd name="connsiteY5" fmla="*/ 622427 h 1311196"/>
              <a:gd name="connsiteX6" fmla="*/ 1033154 w 1278491"/>
              <a:gd name="connsiteY6" fmla="*/ 551175 h 1311196"/>
              <a:gd name="connsiteX7" fmla="*/ 997528 w 1278491"/>
              <a:gd name="connsiteY7" fmla="*/ 515549 h 1311196"/>
              <a:gd name="connsiteX8" fmla="*/ 938151 w 1278491"/>
              <a:gd name="connsiteY8" fmla="*/ 456172 h 1311196"/>
              <a:gd name="connsiteX9" fmla="*/ 878774 w 1278491"/>
              <a:gd name="connsiteY9" fmla="*/ 384920 h 1311196"/>
              <a:gd name="connsiteX10" fmla="*/ 855024 w 1278491"/>
              <a:gd name="connsiteY10" fmla="*/ 349294 h 1311196"/>
              <a:gd name="connsiteX11" fmla="*/ 783772 w 1278491"/>
              <a:gd name="connsiteY11" fmla="*/ 301793 h 1311196"/>
              <a:gd name="connsiteX12" fmla="*/ 676894 w 1278491"/>
              <a:gd name="connsiteY12" fmla="*/ 230541 h 1311196"/>
              <a:gd name="connsiteX13" fmla="*/ 605642 w 1278491"/>
              <a:gd name="connsiteY13" fmla="*/ 183040 h 1311196"/>
              <a:gd name="connsiteX14" fmla="*/ 558141 w 1278491"/>
              <a:gd name="connsiteY14" fmla="*/ 159289 h 1311196"/>
              <a:gd name="connsiteX15" fmla="*/ 522515 w 1278491"/>
              <a:gd name="connsiteY15" fmla="*/ 135538 h 1311196"/>
              <a:gd name="connsiteX16" fmla="*/ 475013 w 1278491"/>
              <a:gd name="connsiteY16" fmla="*/ 111788 h 1311196"/>
              <a:gd name="connsiteX17" fmla="*/ 439387 w 1278491"/>
              <a:gd name="connsiteY17" fmla="*/ 88037 h 1311196"/>
              <a:gd name="connsiteX18" fmla="*/ 332509 w 1278491"/>
              <a:gd name="connsiteY18" fmla="*/ 52411 h 1311196"/>
              <a:gd name="connsiteX19" fmla="*/ 296883 w 1278491"/>
              <a:gd name="connsiteY19" fmla="*/ 40536 h 1311196"/>
              <a:gd name="connsiteX20" fmla="*/ 213756 w 1278491"/>
              <a:gd name="connsiteY20" fmla="*/ 16785 h 1311196"/>
              <a:gd name="connsiteX21" fmla="*/ 0 w 1278491"/>
              <a:gd name="connsiteY21" fmla="*/ 4910 h 131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8491" h="1311196">
                <a:moveTo>
                  <a:pt x="1235034" y="1311196"/>
                </a:moveTo>
                <a:cubicBezTo>
                  <a:pt x="1278491" y="1180820"/>
                  <a:pt x="1255510" y="1263719"/>
                  <a:pt x="1235034" y="966811"/>
                </a:cubicBezTo>
                <a:cubicBezTo>
                  <a:pt x="1234173" y="954323"/>
                  <a:pt x="1226453" y="943262"/>
                  <a:pt x="1223159" y="931185"/>
                </a:cubicBezTo>
                <a:cubicBezTo>
                  <a:pt x="1214570" y="899693"/>
                  <a:pt x="1214006" y="865379"/>
                  <a:pt x="1199408" y="836183"/>
                </a:cubicBezTo>
                <a:cubicBezTo>
                  <a:pt x="1145524" y="728414"/>
                  <a:pt x="1171547" y="770639"/>
                  <a:pt x="1128156" y="705554"/>
                </a:cubicBezTo>
                <a:cubicBezTo>
                  <a:pt x="1108369" y="646191"/>
                  <a:pt x="1126406" y="687786"/>
                  <a:pt x="1080655" y="622427"/>
                </a:cubicBezTo>
                <a:cubicBezTo>
                  <a:pt x="1064286" y="599042"/>
                  <a:pt x="1053338" y="571359"/>
                  <a:pt x="1033154" y="551175"/>
                </a:cubicBezTo>
                <a:cubicBezTo>
                  <a:pt x="1021279" y="539300"/>
                  <a:pt x="1008279" y="528451"/>
                  <a:pt x="997528" y="515549"/>
                </a:cubicBezTo>
                <a:cubicBezTo>
                  <a:pt x="948047" y="456172"/>
                  <a:pt x="1003465" y="499715"/>
                  <a:pt x="938151" y="456172"/>
                </a:cubicBezTo>
                <a:cubicBezTo>
                  <a:pt x="879177" y="367713"/>
                  <a:pt x="954976" y="476364"/>
                  <a:pt x="878774" y="384920"/>
                </a:cubicBezTo>
                <a:cubicBezTo>
                  <a:pt x="869637" y="373956"/>
                  <a:pt x="865765" y="358692"/>
                  <a:pt x="855024" y="349294"/>
                </a:cubicBezTo>
                <a:cubicBezTo>
                  <a:pt x="833542" y="330497"/>
                  <a:pt x="807523" y="317627"/>
                  <a:pt x="783772" y="301793"/>
                </a:cubicBezTo>
                <a:lnTo>
                  <a:pt x="676894" y="230541"/>
                </a:lnTo>
                <a:cubicBezTo>
                  <a:pt x="676887" y="230536"/>
                  <a:pt x="605650" y="183044"/>
                  <a:pt x="605642" y="183040"/>
                </a:cubicBezTo>
                <a:cubicBezTo>
                  <a:pt x="589808" y="175123"/>
                  <a:pt x="573511" y="168072"/>
                  <a:pt x="558141" y="159289"/>
                </a:cubicBezTo>
                <a:cubicBezTo>
                  <a:pt x="545749" y="152208"/>
                  <a:pt x="534907" y="142619"/>
                  <a:pt x="522515" y="135538"/>
                </a:cubicBezTo>
                <a:cubicBezTo>
                  <a:pt x="507145" y="126755"/>
                  <a:pt x="490383" y="120571"/>
                  <a:pt x="475013" y="111788"/>
                </a:cubicBezTo>
                <a:cubicBezTo>
                  <a:pt x="462621" y="104707"/>
                  <a:pt x="452429" y="93834"/>
                  <a:pt x="439387" y="88037"/>
                </a:cubicBezTo>
                <a:cubicBezTo>
                  <a:pt x="439377" y="88032"/>
                  <a:pt x="350328" y="58350"/>
                  <a:pt x="332509" y="52411"/>
                </a:cubicBezTo>
                <a:lnTo>
                  <a:pt x="296883" y="40536"/>
                </a:lnTo>
                <a:cubicBezTo>
                  <a:pt x="268641" y="31122"/>
                  <a:pt x="243586" y="21757"/>
                  <a:pt x="213756" y="16785"/>
                </a:cubicBezTo>
                <a:cubicBezTo>
                  <a:pt x="113045" y="0"/>
                  <a:pt x="109028" y="4910"/>
                  <a:pt x="0" y="4910"/>
                </a:cubicBezTo>
              </a:path>
            </a:pathLst>
          </a:custGeom>
          <a:ln w="63500">
            <a:solidFill>
              <a:srgbClr val="FF0000">
                <a:alpha val="75000"/>
              </a:srgb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Content Placeholder 2"/>
          <p:cNvSpPr txBox="1">
            <a:spLocks/>
          </p:cNvSpPr>
          <p:nvPr/>
        </p:nvSpPr>
        <p:spPr>
          <a:xfrm>
            <a:off x="4556234" y="2292824"/>
            <a:ext cx="4130566" cy="36665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smtClean="0">
                <a:solidFill>
                  <a:schemeClr val="bg1">
                    <a:lumMod val="65000"/>
                  </a:schemeClr>
                </a:solidFill>
              </a:rPr>
              <a:t>Private data:</a:t>
            </a:r>
          </a:p>
          <a:p>
            <a:pPr lvl="1"/>
            <a:r>
              <a:rPr lang="en-US" b="0" dirty="0" smtClean="0">
                <a:solidFill>
                  <a:schemeClr val="bg1">
                    <a:lumMod val="65000"/>
                  </a:schemeClr>
                </a:solidFill>
              </a:rPr>
              <a:t>LTB w/o dir. lookup</a:t>
            </a:r>
          </a:p>
          <a:p>
            <a:pPr lvl="1"/>
            <a:r>
              <a:rPr lang="en-US" b="0" dirty="0" smtClean="0">
                <a:solidFill>
                  <a:schemeClr val="bg1">
                    <a:lumMod val="65000"/>
                  </a:schemeClr>
                </a:solidFill>
              </a:rPr>
              <a:t>Update directory</a:t>
            </a:r>
          </a:p>
          <a:p>
            <a:r>
              <a:rPr lang="en-US" b="0" dirty="0" smtClean="0"/>
              <a:t>Shared data:</a:t>
            </a:r>
          </a:p>
          <a:p>
            <a:pPr lvl="1"/>
            <a:r>
              <a:rPr lang="en-US" b="0" dirty="0" smtClean="0"/>
              <a:t>Dir. based coherence</a:t>
            </a:r>
          </a:p>
          <a:p>
            <a:pPr lvl="3"/>
            <a:endParaRPr lang="en-US" b="0" dirty="0"/>
          </a:p>
          <a:p>
            <a:r>
              <a:rPr lang="en-US" b="0" dirty="0" smtClean="0"/>
              <a:t>Private &gt;&gt; Shared</a:t>
            </a:r>
          </a:p>
          <a:p>
            <a:endParaRPr lang="en-US" b="0" dirty="0"/>
          </a:p>
        </p:txBody>
      </p:sp>
    </p:spTree>
    <p:custDataLst>
      <p:tags r:id="rId1"/>
    </p:custDataLst>
    <p:extLst>
      <p:ext uri="{BB962C8B-B14F-4D97-AF65-F5344CB8AC3E}">
        <p14:creationId xmlns:p14="http://schemas.microsoft.com/office/powerpoint/2010/main" val="2678357774"/>
      </p:ext>
    </p:extLst>
  </p:cSld>
  <p:clrMapOvr>
    <a:masterClrMapping/>
  </p:clrMapOvr>
  <p:transition advTm="2408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xEl>
                                              <p:pRg st="6" end="6"/>
                                            </p:txEl>
                                          </p:spTgt>
                                        </p:tgtEl>
                                        <p:attrNameLst>
                                          <p:attrName>style.visibility</p:attrName>
                                        </p:attrNameLst>
                                      </p:cBhvr>
                                      <p:to>
                                        <p:strVal val="visible"/>
                                      </p:to>
                                    </p:set>
                                  </p:childTnLst>
                                </p:cTn>
                              </p:par>
                              <p:par>
                                <p:cTn id="7" presetID="3" presetClass="emph" presetSubtype="2" fill="hold" nodeType="withEffect">
                                  <p:stCondLst>
                                    <p:cond delay="0"/>
                                  </p:stCondLst>
                                  <p:childTnLst>
                                    <p:animClr clrSpc="rgb" dir="cw">
                                      <p:cBhvr override="childStyle">
                                        <p:cTn id="8" dur="10" fill="hold"/>
                                        <p:tgtEl>
                                          <p:spTgt spid="75">
                                            <p:txEl>
                                              <p:pRg st="3" end="3"/>
                                            </p:txEl>
                                          </p:spTgt>
                                        </p:tgtEl>
                                        <p:attrNameLst>
                                          <p:attrName>style.color</p:attrName>
                                        </p:attrNameLst>
                                      </p:cBhvr>
                                      <p:to>
                                        <a:srgbClr val="B2B2B2"/>
                                      </p:to>
                                    </p:animClr>
                                  </p:childTnLst>
                                </p:cTn>
                              </p:par>
                              <p:par>
                                <p:cTn id="9" presetID="3" presetClass="emph" presetSubtype="2" fill="hold" nodeType="withEffect">
                                  <p:stCondLst>
                                    <p:cond delay="0"/>
                                  </p:stCondLst>
                                  <p:childTnLst>
                                    <p:animClr clrSpc="rgb" dir="cw">
                                      <p:cBhvr override="childStyle">
                                        <p:cTn id="10" dur="10" fill="hold"/>
                                        <p:tgtEl>
                                          <p:spTgt spid="75">
                                            <p:txEl>
                                              <p:pRg st="4" end="4"/>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Limited target broadcast protocol</a:t>
            </a:r>
            <a:endParaRPr lang="en-US" dirty="0">
              <a:solidFill>
                <a:schemeClr val="bg1"/>
              </a:solidFill>
            </a:endParaRPr>
          </a:p>
        </p:txBody>
      </p:sp>
      <p:sp>
        <p:nvSpPr>
          <p:cNvPr id="233" name="Rounded Rectangle 232"/>
          <p:cNvSpPr/>
          <p:nvPr/>
        </p:nvSpPr>
        <p:spPr>
          <a:xfrm>
            <a:off x="3750388"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31" name="Rounded Rectangle 230"/>
          <p:cNvSpPr/>
          <p:nvPr/>
        </p:nvSpPr>
        <p:spPr>
          <a:xfrm>
            <a:off x="792681"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9" name="Rounded Rectangle 228"/>
          <p:cNvSpPr/>
          <p:nvPr/>
        </p:nvSpPr>
        <p:spPr>
          <a:xfrm>
            <a:off x="1212987"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7" name="Rounded Rectangle 226"/>
          <p:cNvSpPr/>
          <p:nvPr/>
        </p:nvSpPr>
        <p:spPr>
          <a:xfrm>
            <a:off x="1633293"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5" name="Rounded Rectangle 224"/>
          <p:cNvSpPr/>
          <p:nvPr/>
        </p:nvSpPr>
        <p:spPr>
          <a:xfrm>
            <a:off x="2053598"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3" name="Rounded Rectangle 222"/>
          <p:cNvSpPr/>
          <p:nvPr/>
        </p:nvSpPr>
        <p:spPr>
          <a:xfrm>
            <a:off x="792681"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1" name="Rounded Rectangle 220"/>
          <p:cNvSpPr/>
          <p:nvPr/>
        </p:nvSpPr>
        <p:spPr>
          <a:xfrm>
            <a:off x="1212987"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9" name="Rounded Rectangle 218"/>
          <p:cNvSpPr/>
          <p:nvPr/>
        </p:nvSpPr>
        <p:spPr>
          <a:xfrm>
            <a:off x="1633293"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7" name="Rounded Rectangle 216"/>
          <p:cNvSpPr/>
          <p:nvPr/>
        </p:nvSpPr>
        <p:spPr>
          <a:xfrm>
            <a:off x="2053598"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5" name="Rounded Rectangle 214"/>
          <p:cNvSpPr/>
          <p:nvPr/>
        </p:nvSpPr>
        <p:spPr>
          <a:xfrm>
            <a:off x="792681"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3" name="Rounded Rectangle 212"/>
          <p:cNvSpPr/>
          <p:nvPr/>
        </p:nvSpPr>
        <p:spPr>
          <a:xfrm>
            <a:off x="1212987"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1" name="Rounded Rectangle 210"/>
          <p:cNvSpPr/>
          <p:nvPr/>
        </p:nvSpPr>
        <p:spPr>
          <a:xfrm>
            <a:off x="1633293"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9" name="Rounded Rectangle 208"/>
          <p:cNvSpPr/>
          <p:nvPr/>
        </p:nvSpPr>
        <p:spPr>
          <a:xfrm>
            <a:off x="2053598"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7" name="Rounded Rectangle 206"/>
          <p:cNvSpPr/>
          <p:nvPr/>
        </p:nvSpPr>
        <p:spPr>
          <a:xfrm>
            <a:off x="792681"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5" name="Rounded Rectangle 204"/>
          <p:cNvSpPr/>
          <p:nvPr/>
        </p:nvSpPr>
        <p:spPr>
          <a:xfrm>
            <a:off x="1212987"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3" name="Rounded Rectangle 202"/>
          <p:cNvSpPr/>
          <p:nvPr/>
        </p:nvSpPr>
        <p:spPr>
          <a:xfrm>
            <a:off x="1633293"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1" name="Rounded Rectangle 200"/>
          <p:cNvSpPr/>
          <p:nvPr/>
        </p:nvSpPr>
        <p:spPr>
          <a:xfrm>
            <a:off x="2053598"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9" name="Rounded Rectangle 198"/>
          <p:cNvSpPr/>
          <p:nvPr/>
        </p:nvSpPr>
        <p:spPr>
          <a:xfrm>
            <a:off x="783323"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7" name="Rounded Rectangle 196"/>
          <p:cNvSpPr/>
          <p:nvPr/>
        </p:nvSpPr>
        <p:spPr>
          <a:xfrm>
            <a:off x="1203628"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5" name="Rounded Rectangle 194"/>
          <p:cNvSpPr/>
          <p:nvPr/>
        </p:nvSpPr>
        <p:spPr>
          <a:xfrm>
            <a:off x="1623935"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3" name="Rounded Rectangle 192"/>
          <p:cNvSpPr/>
          <p:nvPr/>
        </p:nvSpPr>
        <p:spPr>
          <a:xfrm>
            <a:off x="2044241"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1" name="Rounded Rectangle 190"/>
          <p:cNvSpPr/>
          <p:nvPr/>
        </p:nvSpPr>
        <p:spPr>
          <a:xfrm>
            <a:off x="783323"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9" name="Rounded Rectangle 188"/>
          <p:cNvSpPr/>
          <p:nvPr/>
        </p:nvSpPr>
        <p:spPr>
          <a:xfrm>
            <a:off x="1203628"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7" name="Rounded Rectangle 186"/>
          <p:cNvSpPr/>
          <p:nvPr/>
        </p:nvSpPr>
        <p:spPr>
          <a:xfrm>
            <a:off x="1623935"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5" name="Rounded Rectangle 184"/>
          <p:cNvSpPr/>
          <p:nvPr/>
        </p:nvSpPr>
        <p:spPr>
          <a:xfrm>
            <a:off x="2044241"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3" name="Rounded Rectangle 182"/>
          <p:cNvSpPr/>
          <p:nvPr/>
        </p:nvSpPr>
        <p:spPr>
          <a:xfrm>
            <a:off x="783323"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1" name="Rounded Rectangle 180"/>
          <p:cNvSpPr/>
          <p:nvPr/>
        </p:nvSpPr>
        <p:spPr>
          <a:xfrm>
            <a:off x="1203628"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9" name="Rounded Rectangle 178"/>
          <p:cNvSpPr/>
          <p:nvPr/>
        </p:nvSpPr>
        <p:spPr>
          <a:xfrm>
            <a:off x="1623935"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7" name="Rounded Rectangle 176"/>
          <p:cNvSpPr/>
          <p:nvPr/>
        </p:nvSpPr>
        <p:spPr>
          <a:xfrm>
            <a:off x="2044241"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5" name="Rounded Rectangle 174"/>
          <p:cNvSpPr/>
          <p:nvPr/>
        </p:nvSpPr>
        <p:spPr>
          <a:xfrm>
            <a:off x="783323"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3" name="Rounded Rectangle 172"/>
          <p:cNvSpPr/>
          <p:nvPr/>
        </p:nvSpPr>
        <p:spPr>
          <a:xfrm>
            <a:off x="1203628"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1" name="Rounded Rectangle 170"/>
          <p:cNvSpPr/>
          <p:nvPr/>
        </p:nvSpPr>
        <p:spPr>
          <a:xfrm>
            <a:off x="1623935"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9" name="Rounded Rectangle 168"/>
          <p:cNvSpPr/>
          <p:nvPr/>
        </p:nvSpPr>
        <p:spPr>
          <a:xfrm>
            <a:off x="2044241"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7" name="Rounded Rectangle 166"/>
          <p:cNvSpPr/>
          <p:nvPr/>
        </p:nvSpPr>
        <p:spPr>
          <a:xfrm>
            <a:off x="2489472"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5" name="Rounded Rectangle 164"/>
          <p:cNvSpPr/>
          <p:nvPr/>
        </p:nvSpPr>
        <p:spPr>
          <a:xfrm>
            <a:off x="2909777"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3" name="Rounded Rectangle 162"/>
          <p:cNvSpPr/>
          <p:nvPr/>
        </p:nvSpPr>
        <p:spPr>
          <a:xfrm>
            <a:off x="3330083"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1" name="Rounded Rectangle 160"/>
          <p:cNvSpPr/>
          <p:nvPr/>
        </p:nvSpPr>
        <p:spPr>
          <a:xfrm>
            <a:off x="3750388"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9" name="Rounded Rectangle 158"/>
          <p:cNvSpPr/>
          <p:nvPr/>
        </p:nvSpPr>
        <p:spPr>
          <a:xfrm>
            <a:off x="2489472"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7" name="Rounded Rectangle 156"/>
          <p:cNvSpPr/>
          <p:nvPr/>
        </p:nvSpPr>
        <p:spPr>
          <a:xfrm>
            <a:off x="2909777"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5" name="Rounded Rectangle 154"/>
          <p:cNvSpPr/>
          <p:nvPr/>
        </p:nvSpPr>
        <p:spPr>
          <a:xfrm>
            <a:off x="3330083"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3" name="Rounded Rectangle 152"/>
          <p:cNvSpPr/>
          <p:nvPr/>
        </p:nvSpPr>
        <p:spPr>
          <a:xfrm>
            <a:off x="3750388"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1" name="Rounded Rectangle 150"/>
          <p:cNvSpPr/>
          <p:nvPr/>
        </p:nvSpPr>
        <p:spPr>
          <a:xfrm>
            <a:off x="2489472"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9" name="Rounded Rectangle 148"/>
          <p:cNvSpPr/>
          <p:nvPr/>
        </p:nvSpPr>
        <p:spPr>
          <a:xfrm>
            <a:off x="2909777"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7" name="Rounded Rectangle 146"/>
          <p:cNvSpPr/>
          <p:nvPr/>
        </p:nvSpPr>
        <p:spPr>
          <a:xfrm>
            <a:off x="3330083"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5" name="Rounded Rectangle 144"/>
          <p:cNvSpPr/>
          <p:nvPr/>
        </p:nvSpPr>
        <p:spPr>
          <a:xfrm>
            <a:off x="3750388"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3" name="Rounded Rectangle 142"/>
          <p:cNvSpPr/>
          <p:nvPr/>
        </p:nvSpPr>
        <p:spPr>
          <a:xfrm>
            <a:off x="2489472"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1" name="Rounded Rectangle 140"/>
          <p:cNvSpPr/>
          <p:nvPr/>
        </p:nvSpPr>
        <p:spPr>
          <a:xfrm>
            <a:off x="2909777"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9" name="Rounded Rectangle 138"/>
          <p:cNvSpPr/>
          <p:nvPr/>
        </p:nvSpPr>
        <p:spPr>
          <a:xfrm>
            <a:off x="3330083"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7" name="Rounded Rectangle 136"/>
          <p:cNvSpPr/>
          <p:nvPr/>
        </p:nvSpPr>
        <p:spPr>
          <a:xfrm>
            <a:off x="2480113"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5" name="Rounded Rectangle 134"/>
          <p:cNvSpPr/>
          <p:nvPr/>
        </p:nvSpPr>
        <p:spPr>
          <a:xfrm>
            <a:off x="2900420"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3" name="Rounded Rectangle 132"/>
          <p:cNvSpPr/>
          <p:nvPr/>
        </p:nvSpPr>
        <p:spPr>
          <a:xfrm>
            <a:off x="3320725"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1" name="Rounded Rectangle 130"/>
          <p:cNvSpPr/>
          <p:nvPr/>
        </p:nvSpPr>
        <p:spPr>
          <a:xfrm>
            <a:off x="3741031"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9" name="Rounded Rectangle 128"/>
          <p:cNvSpPr/>
          <p:nvPr/>
        </p:nvSpPr>
        <p:spPr>
          <a:xfrm>
            <a:off x="2480113"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7" name="Rounded Rectangle 126"/>
          <p:cNvSpPr/>
          <p:nvPr/>
        </p:nvSpPr>
        <p:spPr>
          <a:xfrm>
            <a:off x="2900420"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5" name="Rounded Rectangle 124"/>
          <p:cNvSpPr/>
          <p:nvPr/>
        </p:nvSpPr>
        <p:spPr>
          <a:xfrm>
            <a:off x="3320725"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3" name="Rounded Rectangle 122"/>
          <p:cNvSpPr/>
          <p:nvPr/>
        </p:nvSpPr>
        <p:spPr>
          <a:xfrm>
            <a:off x="3741031"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1" name="Rounded Rectangle 120"/>
          <p:cNvSpPr/>
          <p:nvPr/>
        </p:nvSpPr>
        <p:spPr>
          <a:xfrm>
            <a:off x="2480113"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9" name="Rounded Rectangle 118"/>
          <p:cNvSpPr/>
          <p:nvPr/>
        </p:nvSpPr>
        <p:spPr>
          <a:xfrm>
            <a:off x="2900420"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7" name="Rounded Rectangle 116"/>
          <p:cNvSpPr/>
          <p:nvPr/>
        </p:nvSpPr>
        <p:spPr>
          <a:xfrm>
            <a:off x="3320725"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5" name="Rounded Rectangle 114"/>
          <p:cNvSpPr/>
          <p:nvPr/>
        </p:nvSpPr>
        <p:spPr>
          <a:xfrm>
            <a:off x="3741031"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3" name="Rounded Rectangle 112"/>
          <p:cNvSpPr/>
          <p:nvPr/>
        </p:nvSpPr>
        <p:spPr>
          <a:xfrm>
            <a:off x="2480113"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1" name="Rounded Rectangle 110"/>
          <p:cNvSpPr/>
          <p:nvPr/>
        </p:nvSpPr>
        <p:spPr>
          <a:xfrm>
            <a:off x="2900420"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9" name="Rounded Rectangle 108"/>
          <p:cNvSpPr/>
          <p:nvPr/>
        </p:nvSpPr>
        <p:spPr>
          <a:xfrm>
            <a:off x="3320725"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7" name="Rounded Rectangle 106"/>
          <p:cNvSpPr/>
          <p:nvPr/>
        </p:nvSpPr>
        <p:spPr>
          <a:xfrm>
            <a:off x="3741031"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47" name="Oval 246"/>
          <p:cNvSpPr/>
          <p:nvPr/>
        </p:nvSpPr>
        <p:spPr>
          <a:xfrm>
            <a:off x="2172068" y="4327669"/>
            <a:ext cx="180975" cy="181784"/>
          </a:xfrm>
          <a:prstGeom prst="ellipse">
            <a:avLst/>
          </a:prstGeom>
          <a:solidFill>
            <a:srgbClr val="00B0F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rot="5400000">
            <a:off x="2387267" y="4322608"/>
            <a:ext cx="255850" cy="373691"/>
          </a:xfrm>
          <a:prstGeom prst="down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ontent Placeholder 2"/>
          <p:cNvSpPr>
            <a:spLocks noGrp="1"/>
          </p:cNvSpPr>
          <p:nvPr>
            <p:ph idx="1"/>
          </p:nvPr>
        </p:nvSpPr>
        <p:spPr>
          <a:xfrm>
            <a:off x="4367048" y="2292823"/>
            <a:ext cx="4319752" cy="3966087"/>
          </a:xfrm>
        </p:spPr>
        <p:txBody>
          <a:bodyPr>
            <a:normAutofit fontScale="92500" lnSpcReduction="10000"/>
          </a:bodyPr>
          <a:lstStyle/>
          <a:p>
            <a:r>
              <a:rPr lang="en-US" dirty="0" smtClean="0"/>
              <a:t>Data is fetched w/ LTB</a:t>
            </a:r>
          </a:p>
          <a:p>
            <a:pPr lvl="3"/>
            <a:endParaRPr lang="en-US" dirty="0"/>
          </a:p>
          <a:p>
            <a:r>
              <a:rPr lang="en-US" dirty="0" smtClean="0"/>
              <a:t>Before dir. is updated, </a:t>
            </a:r>
          </a:p>
          <a:p>
            <a:pPr marL="346075" lvl="1" indent="0">
              <a:buNone/>
            </a:pPr>
            <a:r>
              <a:rPr lang="en-US" sz="3200" dirty="0" smtClean="0"/>
              <a:t>another core accesses dir. for the fetched data</a:t>
            </a:r>
          </a:p>
          <a:p>
            <a:pPr marL="346075" lvl="1" indent="0"/>
            <a:r>
              <a:rPr lang="en-US" dirty="0" smtClean="0"/>
              <a:t>Stale data in dir.</a:t>
            </a:r>
          </a:p>
          <a:p>
            <a:pPr lvl="3"/>
            <a:endParaRPr lang="en-US" dirty="0"/>
          </a:p>
          <a:p>
            <a:r>
              <a:rPr lang="en-US" dirty="0" smtClean="0"/>
              <a:t>Protocol is detailed in the paper</a:t>
            </a:r>
          </a:p>
        </p:txBody>
      </p:sp>
      <p:sp>
        <p:nvSpPr>
          <p:cNvPr id="84" name="Rounded Rectangle 83"/>
          <p:cNvSpPr/>
          <p:nvPr/>
        </p:nvSpPr>
        <p:spPr>
          <a:xfrm>
            <a:off x="2715144" y="4247410"/>
            <a:ext cx="174643" cy="1679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85" name="Rounded Rectangle 84"/>
          <p:cNvSpPr/>
          <p:nvPr/>
        </p:nvSpPr>
        <p:spPr>
          <a:xfrm>
            <a:off x="1402893" y="2886325"/>
            <a:ext cx="174643" cy="16798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79" name="Down Arrow 78"/>
          <p:cNvSpPr/>
          <p:nvPr/>
        </p:nvSpPr>
        <p:spPr>
          <a:xfrm rot="16200000">
            <a:off x="2426683" y="4109672"/>
            <a:ext cx="232989" cy="384788"/>
          </a:xfrm>
          <a:prstGeom prst="down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009197" y="2773167"/>
            <a:ext cx="180975" cy="181784"/>
          </a:xfrm>
          <a:prstGeom prst="ellipse">
            <a:avLst/>
          </a:prstGeom>
          <a:solidFill>
            <a:schemeClr val="accent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7386970" flipH="1" flipV="1">
            <a:off x="1809344" y="2232652"/>
            <a:ext cx="1014402" cy="1311486"/>
          </a:xfrm>
          <a:custGeom>
            <a:avLst/>
            <a:gdLst>
              <a:gd name="connsiteX0" fmla="*/ 1235034 w 1278491"/>
              <a:gd name="connsiteY0" fmla="*/ 1311196 h 1311196"/>
              <a:gd name="connsiteX1" fmla="*/ 1235034 w 1278491"/>
              <a:gd name="connsiteY1" fmla="*/ 966811 h 1311196"/>
              <a:gd name="connsiteX2" fmla="*/ 1223159 w 1278491"/>
              <a:gd name="connsiteY2" fmla="*/ 931185 h 1311196"/>
              <a:gd name="connsiteX3" fmla="*/ 1199408 w 1278491"/>
              <a:gd name="connsiteY3" fmla="*/ 836183 h 1311196"/>
              <a:gd name="connsiteX4" fmla="*/ 1128156 w 1278491"/>
              <a:gd name="connsiteY4" fmla="*/ 705554 h 1311196"/>
              <a:gd name="connsiteX5" fmla="*/ 1080655 w 1278491"/>
              <a:gd name="connsiteY5" fmla="*/ 622427 h 1311196"/>
              <a:gd name="connsiteX6" fmla="*/ 1033154 w 1278491"/>
              <a:gd name="connsiteY6" fmla="*/ 551175 h 1311196"/>
              <a:gd name="connsiteX7" fmla="*/ 997528 w 1278491"/>
              <a:gd name="connsiteY7" fmla="*/ 515549 h 1311196"/>
              <a:gd name="connsiteX8" fmla="*/ 938151 w 1278491"/>
              <a:gd name="connsiteY8" fmla="*/ 456172 h 1311196"/>
              <a:gd name="connsiteX9" fmla="*/ 878774 w 1278491"/>
              <a:gd name="connsiteY9" fmla="*/ 384920 h 1311196"/>
              <a:gd name="connsiteX10" fmla="*/ 855024 w 1278491"/>
              <a:gd name="connsiteY10" fmla="*/ 349294 h 1311196"/>
              <a:gd name="connsiteX11" fmla="*/ 783772 w 1278491"/>
              <a:gd name="connsiteY11" fmla="*/ 301793 h 1311196"/>
              <a:gd name="connsiteX12" fmla="*/ 676894 w 1278491"/>
              <a:gd name="connsiteY12" fmla="*/ 230541 h 1311196"/>
              <a:gd name="connsiteX13" fmla="*/ 605642 w 1278491"/>
              <a:gd name="connsiteY13" fmla="*/ 183040 h 1311196"/>
              <a:gd name="connsiteX14" fmla="*/ 558141 w 1278491"/>
              <a:gd name="connsiteY14" fmla="*/ 159289 h 1311196"/>
              <a:gd name="connsiteX15" fmla="*/ 522515 w 1278491"/>
              <a:gd name="connsiteY15" fmla="*/ 135538 h 1311196"/>
              <a:gd name="connsiteX16" fmla="*/ 475013 w 1278491"/>
              <a:gd name="connsiteY16" fmla="*/ 111788 h 1311196"/>
              <a:gd name="connsiteX17" fmla="*/ 439387 w 1278491"/>
              <a:gd name="connsiteY17" fmla="*/ 88037 h 1311196"/>
              <a:gd name="connsiteX18" fmla="*/ 332509 w 1278491"/>
              <a:gd name="connsiteY18" fmla="*/ 52411 h 1311196"/>
              <a:gd name="connsiteX19" fmla="*/ 296883 w 1278491"/>
              <a:gd name="connsiteY19" fmla="*/ 40536 h 1311196"/>
              <a:gd name="connsiteX20" fmla="*/ 213756 w 1278491"/>
              <a:gd name="connsiteY20" fmla="*/ 16785 h 1311196"/>
              <a:gd name="connsiteX21" fmla="*/ 0 w 1278491"/>
              <a:gd name="connsiteY21" fmla="*/ 4910 h 131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8491" h="1311196">
                <a:moveTo>
                  <a:pt x="1235034" y="1311196"/>
                </a:moveTo>
                <a:cubicBezTo>
                  <a:pt x="1278491" y="1180820"/>
                  <a:pt x="1255510" y="1263719"/>
                  <a:pt x="1235034" y="966811"/>
                </a:cubicBezTo>
                <a:cubicBezTo>
                  <a:pt x="1234173" y="954323"/>
                  <a:pt x="1226453" y="943262"/>
                  <a:pt x="1223159" y="931185"/>
                </a:cubicBezTo>
                <a:cubicBezTo>
                  <a:pt x="1214570" y="899693"/>
                  <a:pt x="1214006" y="865379"/>
                  <a:pt x="1199408" y="836183"/>
                </a:cubicBezTo>
                <a:cubicBezTo>
                  <a:pt x="1145524" y="728414"/>
                  <a:pt x="1171547" y="770639"/>
                  <a:pt x="1128156" y="705554"/>
                </a:cubicBezTo>
                <a:cubicBezTo>
                  <a:pt x="1108369" y="646191"/>
                  <a:pt x="1126406" y="687786"/>
                  <a:pt x="1080655" y="622427"/>
                </a:cubicBezTo>
                <a:cubicBezTo>
                  <a:pt x="1064286" y="599042"/>
                  <a:pt x="1053338" y="571359"/>
                  <a:pt x="1033154" y="551175"/>
                </a:cubicBezTo>
                <a:cubicBezTo>
                  <a:pt x="1021279" y="539300"/>
                  <a:pt x="1008279" y="528451"/>
                  <a:pt x="997528" y="515549"/>
                </a:cubicBezTo>
                <a:cubicBezTo>
                  <a:pt x="948047" y="456172"/>
                  <a:pt x="1003465" y="499715"/>
                  <a:pt x="938151" y="456172"/>
                </a:cubicBezTo>
                <a:cubicBezTo>
                  <a:pt x="879177" y="367713"/>
                  <a:pt x="954976" y="476364"/>
                  <a:pt x="878774" y="384920"/>
                </a:cubicBezTo>
                <a:cubicBezTo>
                  <a:pt x="869637" y="373956"/>
                  <a:pt x="865765" y="358692"/>
                  <a:pt x="855024" y="349294"/>
                </a:cubicBezTo>
                <a:cubicBezTo>
                  <a:pt x="833542" y="330497"/>
                  <a:pt x="807523" y="317627"/>
                  <a:pt x="783772" y="301793"/>
                </a:cubicBezTo>
                <a:lnTo>
                  <a:pt x="676894" y="230541"/>
                </a:lnTo>
                <a:cubicBezTo>
                  <a:pt x="676887" y="230536"/>
                  <a:pt x="605650" y="183044"/>
                  <a:pt x="605642" y="183040"/>
                </a:cubicBezTo>
                <a:cubicBezTo>
                  <a:pt x="589808" y="175123"/>
                  <a:pt x="573511" y="168072"/>
                  <a:pt x="558141" y="159289"/>
                </a:cubicBezTo>
                <a:cubicBezTo>
                  <a:pt x="545749" y="152208"/>
                  <a:pt x="534907" y="142619"/>
                  <a:pt x="522515" y="135538"/>
                </a:cubicBezTo>
                <a:cubicBezTo>
                  <a:pt x="507145" y="126755"/>
                  <a:pt x="490383" y="120571"/>
                  <a:pt x="475013" y="111788"/>
                </a:cubicBezTo>
                <a:cubicBezTo>
                  <a:pt x="462621" y="104707"/>
                  <a:pt x="452429" y="93834"/>
                  <a:pt x="439387" y="88037"/>
                </a:cubicBezTo>
                <a:cubicBezTo>
                  <a:pt x="439377" y="88032"/>
                  <a:pt x="350328" y="58350"/>
                  <a:pt x="332509" y="52411"/>
                </a:cubicBezTo>
                <a:lnTo>
                  <a:pt x="296883" y="40536"/>
                </a:lnTo>
                <a:cubicBezTo>
                  <a:pt x="268641" y="31122"/>
                  <a:pt x="243586" y="21757"/>
                  <a:pt x="213756" y="16785"/>
                </a:cubicBezTo>
                <a:cubicBezTo>
                  <a:pt x="113045" y="0"/>
                  <a:pt x="109028" y="4910"/>
                  <a:pt x="0" y="4910"/>
                </a:cubicBezTo>
              </a:path>
            </a:pathLst>
          </a:custGeom>
          <a:ln w="63500">
            <a:solidFill>
              <a:srgbClr val="FF0000">
                <a:alpha val="75000"/>
              </a:srgb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rot="21384661">
            <a:off x="1892855" y="3631378"/>
            <a:ext cx="347886" cy="707874"/>
          </a:xfrm>
          <a:custGeom>
            <a:avLst/>
            <a:gdLst>
              <a:gd name="connsiteX0" fmla="*/ 1235034 w 1278491"/>
              <a:gd name="connsiteY0" fmla="*/ 1311196 h 1311196"/>
              <a:gd name="connsiteX1" fmla="*/ 1235034 w 1278491"/>
              <a:gd name="connsiteY1" fmla="*/ 966811 h 1311196"/>
              <a:gd name="connsiteX2" fmla="*/ 1223159 w 1278491"/>
              <a:gd name="connsiteY2" fmla="*/ 931185 h 1311196"/>
              <a:gd name="connsiteX3" fmla="*/ 1199408 w 1278491"/>
              <a:gd name="connsiteY3" fmla="*/ 836183 h 1311196"/>
              <a:gd name="connsiteX4" fmla="*/ 1128156 w 1278491"/>
              <a:gd name="connsiteY4" fmla="*/ 705554 h 1311196"/>
              <a:gd name="connsiteX5" fmla="*/ 1080655 w 1278491"/>
              <a:gd name="connsiteY5" fmla="*/ 622427 h 1311196"/>
              <a:gd name="connsiteX6" fmla="*/ 1033154 w 1278491"/>
              <a:gd name="connsiteY6" fmla="*/ 551175 h 1311196"/>
              <a:gd name="connsiteX7" fmla="*/ 997528 w 1278491"/>
              <a:gd name="connsiteY7" fmla="*/ 515549 h 1311196"/>
              <a:gd name="connsiteX8" fmla="*/ 938151 w 1278491"/>
              <a:gd name="connsiteY8" fmla="*/ 456172 h 1311196"/>
              <a:gd name="connsiteX9" fmla="*/ 878774 w 1278491"/>
              <a:gd name="connsiteY9" fmla="*/ 384920 h 1311196"/>
              <a:gd name="connsiteX10" fmla="*/ 855024 w 1278491"/>
              <a:gd name="connsiteY10" fmla="*/ 349294 h 1311196"/>
              <a:gd name="connsiteX11" fmla="*/ 783772 w 1278491"/>
              <a:gd name="connsiteY11" fmla="*/ 301793 h 1311196"/>
              <a:gd name="connsiteX12" fmla="*/ 676894 w 1278491"/>
              <a:gd name="connsiteY12" fmla="*/ 230541 h 1311196"/>
              <a:gd name="connsiteX13" fmla="*/ 605642 w 1278491"/>
              <a:gd name="connsiteY13" fmla="*/ 183040 h 1311196"/>
              <a:gd name="connsiteX14" fmla="*/ 558141 w 1278491"/>
              <a:gd name="connsiteY14" fmla="*/ 159289 h 1311196"/>
              <a:gd name="connsiteX15" fmla="*/ 522515 w 1278491"/>
              <a:gd name="connsiteY15" fmla="*/ 135538 h 1311196"/>
              <a:gd name="connsiteX16" fmla="*/ 475013 w 1278491"/>
              <a:gd name="connsiteY16" fmla="*/ 111788 h 1311196"/>
              <a:gd name="connsiteX17" fmla="*/ 439387 w 1278491"/>
              <a:gd name="connsiteY17" fmla="*/ 88037 h 1311196"/>
              <a:gd name="connsiteX18" fmla="*/ 332509 w 1278491"/>
              <a:gd name="connsiteY18" fmla="*/ 52411 h 1311196"/>
              <a:gd name="connsiteX19" fmla="*/ 296883 w 1278491"/>
              <a:gd name="connsiteY19" fmla="*/ 40536 h 1311196"/>
              <a:gd name="connsiteX20" fmla="*/ 213756 w 1278491"/>
              <a:gd name="connsiteY20" fmla="*/ 16785 h 1311196"/>
              <a:gd name="connsiteX21" fmla="*/ 0 w 1278491"/>
              <a:gd name="connsiteY21" fmla="*/ 4910 h 131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8491" h="1311196">
                <a:moveTo>
                  <a:pt x="1235034" y="1311196"/>
                </a:moveTo>
                <a:cubicBezTo>
                  <a:pt x="1278491" y="1180820"/>
                  <a:pt x="1255510" y="1263719"/>
                  <a:pt x="1235034" y="966811"/>
                </a:cubicBezTo>
                <a:cubicBezTo>
                  <a:pt x="1234173" y="954323"/>
                  <a:pt x="1226453" y="943262"/>
                  <a:pt x="1223159" y="931185"/>
                </a:cubicBezTo>
                <a:cubicBezTo>
                  <a:pt x="1214570" y="899693"/>
                  <a:pt x="1214006" y="865379"/>
                  <a:pt x="1199408" y="836183"/>
                </a:cubicBezTo>
                <a:cubicBezTo>
                  <a:pt x="1145524" y="728414"/>
                  <a:pt x="1171547" y="770639"/>
                  <a:pt x="1128156" y="705554"/>
                </a:cubicBezTo>
                <a:cubicBezTo>
                  <a:pt x="1108369" y="646191"/>
                  <a:pt x="1126406" y="687786"/>
                  <a:pt x="1080655" y="622427"/>
                </a:cubicBezTo>
                <a:cubicBezTo>
                  <a:pt x="1064286" y="599042"/>
                  <a:pt x="1053338" y="571359"/>
                  <a:pt x="1033154" y="551175"/>
                </a:cubicBezTo>
                <a:cubicBezTo>
                  <a:pt x="1021279" y="539300"/>
                  <a:pt x="1008279" y="528451"/>
                  <a:pt x="997528" y="515549"/>
                </a:cubicBezTo>
                <a:cubicBezTo>
                  <a:pt x="948047" y="456172"/>
                  <a:pt x="1003465" y="499715"/>
                  <a:pt x="938151" y="456172"/>
                </a:cubicBezTo>
                <a:cubicBezTo>
                  <a:pt x="879177" y="367713"/>
                  <a:pt x="954976" y="476364"/>
                  <a:pt x="878774" y="384920"/>
                </a:cubicBezTo>
                <a:cubicBezTo>
                  <a:pt x="869637" y="373956"/>
                  <a:pt x="865765" y="358692"/>
                  <a:pt x="855024" y="349294"/>
                </a:cubicBezTo>
                <a:cubicBezTo>
                  <a:pt x="833542" y="330497"/>
                  <a:pt x="807523" y="317627"/>
                  <a:pt x="783772" y="301793"/>
                </a:cubicBezTo>
                <a:lnTo>
                  <a:pt x="676894" y="230541"/>
                </a:lnTo>
                <a:cubicBezTo>
                  <a:pt x="676887" y="230536"/>
                  <a:pt x="605650" y="183044"/>
                  <a:pt x="605642" y="183040"/>
                </a:cubicBezTo>
                <a:cubicBezTo>
                  <a:pt x="589808" y="175123"/>
                  <a:pt x="573511" y="168072"/>
                  <a:pt x="558141" y="159289"/>
                </a:cubicBezTo>
                <a:cubicBezTo>
                  <a:pt x="545749" y="152208"/>
                  <a:pt x="534907" y="142619"/>
                  <a:pt x="522515" y="135538"/>
                </a:cubicBezTo>
                <a:cubicBezTo>
                  <a:pt x="507145" y="126755"/>
                  <a:pt x="490383" y="120571"/>
                  <a:pt x="475013" y="111788"/>
                </a:cubicBezTo>
                <a:cubicBezTo>
                  <a:pt x="462621" y="104707"/>
                  <a:pt x="452429" y="93834"/>
                  <a:pt x="439387" y="88037"/>
                </a:cubicBezTo>
                <a:cubicBezTo>
                  <a:pt x="439377" y="88032"/>
                  <a:pt x="350328" y="58350"/>
                  <a:pt x="332509" y="52411"/>
                </a:cubicBezTo>
                <a:lnTo>
                  <a:pt x="296883" y="40536"/>
                </a:lnTo>
                <a:cubicBezTo>
                  <a:pt x="268641" y="31122"/>
                  <a:pt x="243586" y="21757"/>
                  <a:pt x="213756" y="16785"/>
                </a:cubicBezTo>
                <a:cubicBezTo>
                  <a:pt x="113045" y="0"/>
                  <a:pt x="109028" y="4910"/>
                  <a:pt x="0" y="4910"/>
                </a:cubicBezTo>
              </a:path>
            </a:pathLst>
          </a:custGeom>
          <a:ln w="63500">
            <a:solidFill>
              <a:srgbClr val="FF0000">
                <a:alpha val="75000"/>
              </a:srgbClr>
            </a:solidFill>
            <a:prstDash val="sys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95254750"/>
      </p:ext>
    </p:extLst>
  </p:cSld>
  <p:clrMapOvr>
    <a:masterClrMapping/>
  </p:clrMapOvr>
  <p:transition advTm="3907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7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9" grpId="0" animBg="1"/>
      <p:bldP spid="73" grpId="0" animBg="1"/>
      <p:bldP spid="74" grpId="0" animBg="1"/>
      <p:bldP spid="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L2 cache design challenges</a:t>
            </a:r>
            <a:endParaRPr lang="en-US" dirty="0">
              <a:solidFill>
                <a:schemeClr val="bg1"/>
              </a:solidFill>
            </a:endParaRPr>
          </a:p>
        </p:txBody>
      </p:sp>
      <p:sp>
        <p:nvSpPr>
          <p:cNvPr id="3" name="Content Placeholder 2"/>
          <p:cNvSpPr>
            <a:spLocks noGrp="1"/>
          </p:cNvSpPr>
          <p:nvPr>
            <p:ph idx="1"/>
          </p:nvPr>
        </p:nvSpPr>
        <p:spPr>
          <a:xfrm>
            <a:off x="457200" y="1382233"/>
            <a:ext cx="8229600" cy="4860911"/>
          </a:xfrm>
        </p:spPr>
        <p:txBody>
          <a:bodyPr>
            <a:normAutofit fontScale="92500" lnSpcReduction="20000"/>
          </a:bodyPr>
          <a:lstStyle/>
          <a:p>
            <a:r>
              <a:rPr lang="en-US" dirty="0"/>
              <a:t>Heterogeneous workloads</a:t>
            </a:r>
          </a:p>
          <a:p>
            <a:pPr lvl="1"/>
            <a:r>
              <a:rPr lang="en-US" dirty="0"/>
              <a:t>Multiple VMs/apps in a single chip</a:t>
            </a:r>
          </a:p>
          <a:p>
            <a:pPr lvl="1"/>
            <a:r>
              <a:rPr lang="en-US" dirty="0"/>
              <a:t>Ave. data center utilization: 15~30%</a:t>
            </a:r>
          </a:p>
          <a:p>
            <a:pPr lvl="4"/>
            <a:endParaRPr lang="en-US" dirty="0" smtClean="0"/>
          </a:p>
          <a:p>
            <a:r>
              <a:rPr lang="en-US" dirty="0" smtClean="0"/>
              <a:t>Tiled </a:t>
            </a:r>
            <a:r>
              <a:rPr lang="en-US" dirty="0"/>
              <a:t>m</a:t>
            </a:r>
            <a:r>
              <a:rPr lang="en-US" dirty="0" smtClean="0"/>
              <a:t>any-core CMPs</a:t>
            </a:r>
          </a:p>
          <a:p>
            <a:pPr lvl="1"/>
            <a:r>
              <a:rPr lang="en-US" dirty="0" smtClean="0"/>
              <a:t>Intel 48-core SCC, </a:t>
            </a:r>
            <a:r>
              <a:rPr lang="en-US" dirty="0" err="1" smtClean="0"/>
              <a:t>Tilera</a:t>
            </a:r>
            <a:r>
              <a:rPr lang="en-US" dirty="0" smtClean="0"/>
              <a:t> 100-core CMP</a:t>
            </a:r>
          </a:p>
          <a:p>
            <a:pPr lvl="1"/>
            <a:r>
              <a:rPr lang="en-US" dirty="0" smtClean="0"/>
              <a:t>Many L2 banks: 10s ~ 100s</a:t>
            </a:r>
          </a:p>
          <a:p>
            <a:pPr lvl="4"/>
            <a:endParaRPr lang="en-US" dirty="0" smtClean="0"/>
          </a:p>
          <a:p>
            <a:r>
              <a:rPr lang="en-US" dirty="0" smtClean="0"/>
              <a:t>L2 cache management</a:t>
            </a:r>
          </a:p>
          <a:p>
            <a:pPr lvl="1"/>
            <a:r>
              <a:rPr lang="en-US" dirty="0" smtClean="0"/>
              <a:t>Capacity allocation</a:t>
            </a:r>
          </a:p>
          <a:p>
            <a:pPr lvl="1"/>
            <a:r>
              <a:rPr lang="en-US" dirty="0" smtClean="0"/>
              <a:t>Remote L2 access latency</a:t>
            </a:r>
          </a:p>
          <a:p>
            <a:pPr lvl="1"/>
            <a:r>
              <a:rPr lang="en-US" dirty="0"/>
              <a:t>Distributed on-chip </a:t>
            </a:r>
            <a:r>
              <a:rPr lang="en-US" dirty="0" smtClean="0"/>
              <a:t>directory</a:t>
            </a:r>
          </a:p>
          <a:p>
            <a:endParaRPr lang="en-US" dirty="0" smtClean="0"/>
          </a:p>
        </p:txBody>
      </p:sp>
      <p:grpSp>
        <p:nvGrpSpPr>
          <p:cNvPr id="6" name="Group 5"/>
          <p:cNvGrpSpPr/>
          <p:nvPr/>
        </p:nvGrpSpPr>
        <p:grpSpPr>
          <a:xfrm>
            <a:off x="6943060" y="1382235"/>
            <a:ext cx="1531090" cy="1083616"/>
            <a:chOff x="6943060" y="1382235"/>
            <a:chExt cx="1531090" cy="1083616"/>
          </a:xfrm>
        </p:grpSpPr>
        <p:graphicFrame>
          <p:nvGraphicFramePr>
            <p:cNvPr id="12" name="Chart 11"/>
            <p:cNvGraphicFramePr>
              <a:graphicFrameLocks/>
            </p:cNvGraphicFramePr>
            <p:nvPr>
              <p:extLst>
                <p:ext uri="{D42A27DB-BD31-4B8C-83A1-F6EECF244321}">
                  <p14:modId xmlns:p14="http://schemas.microsoft.com/office/powerpoint/2010/main" val="719479034"/>
                </p:ext>
              </p:extLst>
            </p:nvPr>
          </p:nvGraphicFramePr>
          <p:xfrm>
            <a:off x="6943060" y="1382236"/>
            <a:ext cx="801118" cy="5418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2724969597"/>
                </p:ext>
              </p:extLst>
            </p:nvPr>
          </p:nvGraphicFramePr>
          <p:xfrm>
            <a:off x="7744178" y="1382235"/>
            <a:ext cx="729970" cy="5418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val="2216871935"/>
                </p:ext>
              </p:extLst>
            </p:nvPr>
          </p:nvGraphicFramePr>
          <p:xfrm>
            <a:off x="6943060" y="1924043"/>
            <a:ext cx="801119" cy="5418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a:graphicFrameLocks/>
            </p:cNvGraphicFramePr>
            <p:nvPr>
              <p:extLst>
                <p:ext uri="{D42A27DB-BD31-4B8C-83A1-F6EECF244321}">
                  <p14:modId xmlns:p14="http://schemas.microsoft.com/office/powerpoint/2010/main" val="3602111687"/>
                </p:ext>
              </p:extLst>
            </p:nvPr>
          </p:nvGraphicFramePr>
          <p:xfrm>
            <a:off x="7744178" y="1920640"/>
            <a:ext cx="729972" cy="543976"/>
          </p:xfrm>
          <a:graphic>
            <a:graphicData uri="http://schemas.openxmlformats.org/drawingml/2006/chart">
              <c:chart xmlns:c="http://schemas.openxmlformats.org/drawingml/2006/chart" xmlns:r="http://schemas.openxmlformats.org/officeDocument/2006/relationships" r:id="rId7"/>
            </a:graphicData>
          </a:graphic>
        </p:graphicFrame>
      </p:grpSp>
      <p:pic>
        <p:nvPicPr>
          <p:cNvPr id="1026" name="Picture 2" descr="http://cdn.physorg.com/newman/gfx/news/hires/scc-h-waf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20588" y="3000833"/>
            <a:ext cx="1247182" cy="1100279"/>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7072912" y="4786490"/>
            <a:ext cx="1294857" cy="1156544"/>
            <a:chOff x="783323" y="2292824"/>
            <a:chExt cx="3365596" cy="3086424"/>
          </a:xfrm>
        </p:grpSpPr>
        <p:sp>
          <p:nvSpPr>
            <p:cNvPr id="20" name="Rounded Rectangle 19"/>
            <p:cNvSpPr/>
            <p:nvPr/>
          </p:nvSpPr>
          <p:spPr>
            <a:xfrm>
              <a:off x="3750388" y="5015679"/>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 name="Rounded Rectangle 20"/>
            <p:cNvSpPr/>
            <p:nvPr/>
          </p:nvSpPr>
          <p:spPr>
            <a:xfrm>
              <a:off x="792681" y="3847326"/>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 name="Rounded Rectangle 21"/>
            <p:cNvSpPr/>
            <p:nvPr/>
          </p:nvSpPr>
          <p:spPr>
            <a:xfrm>
              <a:off x="1212987" y="3847326"/>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3" name="Rounded Rectangle 22"/>
            <p:cNvSpPr/>
            <p:nvPr/>
          </p:nvSpPr>
          <p:spPr>
            <a:xfrm>
              <a:off x="1633293" y="3847326"/>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4" name="Rounded Rectangle 23"/>
            <p:cNvSpPr/>
            <p:nvPr/>
          </p:nvSpPr>
          <p:spPr>
            <a:xfrm>
              <a:off x="2053598" y="3847326"/>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5" name="Rounded Rectangle 24"/>
            <p:cNvSpPr/>
            <p:nvPr/>
          </p:nvSpPr>
          <p:spPr>
            <a:xfrm>
              <a:off x="792681" y="4236777"/>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6" name="Rounded Rectangle 25"/>
            <p:cNvSpPr/>
            <p:nvPr/>
          </p:nvSpPr>
          <p:spPr>
            <a:xfrm>
              <a:off x="1212987" y="4236777"/>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7" name="Rounded Rectangle 26"/>
            <p:cNvSpPr/>
            <p:nvPr/>
          </p:nvSpPr>
          <p:spPr>
            <a:xfrm>
              <a:off x="1633293" y="4236777"/>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 name="Rounded Rectangle 27"/>
            <p:cNvSpPr/>
            <p:nvPr/>
          </p:nvSpPr>
          <p:spPr>
            <a:xfrm>
              <a:off x="2053598" y="4236777"/>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 name="Rounded Rectangle 28"/>
            <p:cNvSpPr/>
            <p:nvPr/>
          </p:nvSpPr>
          <p:spPr>
            <a:xfrm>
              <a:off x="792681" y="4626228"/>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 name="Rounded Rectangle 29"/>
            <p:cNvSpPr/>
            <p:nvPr/>
          </p:nvSpPr>
          <p:spPr>
            <a:xfrm>
              <a:off x="1212987" y="4626228"/>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 name="Rounded Rectangle 30"/>
            <p:cNvSpPr/>
            <p:nvPr/>
          </p:nvSpPr>
          <p:spPr>
            <a:xfrm>
              <a:off x="1633293" y="4626228"/>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 name="Rounded Rectangle 31"/>
            <p:cNvSpPr/>
            <p:nvPr/>
          </p:nvSpPr>
          <p:spPr>
            <a:xfrm>
              <a:off x="2053598" y="4626228"/>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3" name="Rounded Rectangle 32"/>
            <p:cNvSpPr/>
            <p:nvPr/>
          </p:nvSpPr>
          <p:spPr>
            <a:xfrm>
              <a:off x="792681" y="5015679"/>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4" name="Rounded Rectangle 33"/>
            <p:cNvSpPr/>
            <p:nvPr/>
          </p:nvSpPr>
          <p:spPr>
            <a:xfrm>
              <a:off x="1212987" y="5015679"/>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5" name="Rounded Rectangle 34"/>
            <p:cNvSpPr/>
            <p:nvPr/>
          </p:nvSpPr>
          <p:spPr>
            <a:xfrm>
              <a:off x="1633293" y="5015679"/>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6" name="Rounded Rectangle 35"/>
            <p:cNvSpPr/>
            <p:nvPr/>
          </p:nvSpPr>
          <p:spPr>
            <a:xfrm>
              <a:off x="2053598" y="5015679"/>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7" name="Rounded Rectangle 36"/>
            <p:cNvSpPr/>
            <p:nvPr/>
          </p:nvSpPr>
          <p:spPr>
            <a:xfrm>
              <a:off x="783323" y="2292824"/>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8" name="Rounded Rectangle 37"/>
            <p:cNvSpPr/>
            <p:nvPr/>
          </p:nvSpPr>
          <p:spPr>
            <a:xfrm>
              <a:off x="1203628" y="2292824"/>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9" name="Rounded Rectangle 38"/>
            <p:cNvSpPr/>
            <p:nvPr/>
          </p:nvSpPr>
          <p:spPr>
            <a:xfrm>
              <a:off x="1623935" y="2292824"/>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0" name="Rounded Rectangle 39"/>
            <p:cNvSpPr/>
            <p:nvPr/>
          </p:nvSpPr>
          <p:spPr>
            <a:xfrm>
              <a:off x="2044241" y="2292824"/>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1" name="Rounded Rectangle 40"/>
            <p:cNvSpPr/>
            <p:nvPr/>
          </p:nvSpPr>
          <p:spPr>
            <a:xfrm>
              <a:off x="783323" y="2682275"/>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2" name="Rounded Rectangle 41"/>
            <p:cNvSpPr/>
            <p:nvPr/>
          </p:nvSpPr>
          <p:spPr>
            <a:xfrm>
              <a:off x="1203628" y="2682275"/>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3" name="Rounded Rectangle 42"/>
            <p:cNvSpPr/>
            <p:nvPr/>
          </p:nvSpPr>
          <p:spPr>
            <a:xfrm>
              <a:off x="1623935" y="2682275"/>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4" name="Rounded Rectangle 43"/>
            <p:cNvSpPr/>
            <p:nvPr/>
          </p:nvSpPr>
          <p:spPr>
            <a:xfrm>
              <a:off x="2044241" y="2682275"/>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5" name="Rounded Rectangle 44"/>
            <p:cNvSpPr/>
            <p:nvPr/>
          </p:nvSpPr>
          <p:spPr>
            <a:xfrm>
              <a:off x="783323" y="3071726"/>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6" name="Rounded Rectangle 45"/>
            <p:cNvSpPr/>
            <p:nvPr/>
          </p:nvSpPr>
          <p:spPr>
            <a:xfrm>
              <a:off x="1203628" y="3071726"/>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7" name="Rounded Rectangle 46"/>
            <p:cNvSpPr/>
            <p:nvPr/>
          </p:nvSpPr>
          <p:spPr>
            <a:xfrm>
              <a:off x="1623935" y="3071726"/>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8" name="Rounded Rectangle 47"/>
            <p:cNvSpPr/>
            <p:nvPr/>
          </p:nvSpPr>
          <p:spPr>
            <a:xfrm>
              <a:off x="2044241" y="3071726"/>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49" name="Rounded Rectangle 48"/>
            <p:cNvSpPr/>
            <p:nvPr/>
          </p:nvSpPr>
          <p:spPr>
            <a:xfrm>
              <a:off x="783323" y="3461177"/>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0" name="Rounded Rectangle 49"/>
            <p:cNvSpPr/>
            <p:nvPr/>
          </p:nvSpPr>
          <p:spPr>
            <a:xfrm>
              <a:off x="1203628" y="3461177"/>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1" name="Rounded Rectangle 50"/>
            <p:cNvSpPr/>
            <p:nvPr/>
          </p:nvSpPr>
          <p:spPr>
            <a:xfrm>
              <a:off x="1623935" y="3461177"/>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2" name="Rounded Rectangle 51"/>
            <p:cNvSpPr/>
            <p:nvPr/>
          </p:nvSpPr>
          <p:spPr>
            <a:xfrm>
              <a:off x="2044241" y="3461177"/>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3" name="Rounded Rectangle 52"/>
            <p:cNvSpPr/>
            <p:nvPr/>
          </p:nvSpPr>
          <p:spPr>
            <a:xfrm>
              <a:off x="2489472" y="3847326"/>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4" name="Rounded Rectangle 53"/>
            <p:cNvSpPr/>
            <p:nvPr/>
          </p:nvSpPr>
          <p:spPr>
            <a:xfrm>
              <a:off x="2909777" y="3847326"/>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5" name="Rounded Rectangle 54"/>
            <p:cNvSpPr/>
            <p:nvPr/>
          </p:nvSpPr>
          <p:spPr>
            <a:xfrm>
              <a:off x="3330083" y="3847326"/>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6" name="Rounded Rectangle 55"/>
            <p:cNvSpPr/>
            <p:nvPr/>
          </p:nvSpPr>
          <p:spPr>
            <a:xfrm>
              <a:off x="3750388" y="3847326"/>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7" name="Rounded Rectangle 56"/>
            <p:cNvSpPr/>
            <p:nvPr/>
          </p:nvSpPr>
          <p:spPr>
            <a:xfrm>
              <a:off x="2489472" y="4236777"/>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8" name="Rounded Rectangle 57"/>
            <p:cNvSpPr/>
            <p:nvPr/>
          </p:nvSpPr>
          <p:spPr>
            <a:xfrm>
              <a:off x="2909777" y="4236777"/>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59" name="Rounded Rectangle 58"/>
            <p:cNvSpPr/>
            <p:nvPr/>
          </p:nvSpPr>
          <p:spPr>
            <a:xfrm>
              <a:off x="3330083" y="4236777"/>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0" name="Rounded Rectangle 59"/>
            <p:cNvSpPr/>
            <p:nvPr/>
          </p:nvSpPr>
          <p:spPr>
            <a:xfrm>
              <a:off x="3750388" y="4236777"/>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1" name="Rounded Rectangle 60"/>
            <p:cNvSpPr/>
            <p:nvPr/>
          </p:nvSpPr>
          <p:spPr>
            <a:xfrm>
              <a:off x="2489472" y="4626228"/>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2" name="Rounded Rectangle 61"/>
            <p:cNvSpPr/>
            <p:nvPr/>
          </p:nvSpPr>
          <p:spPr>
            <a:xfrm>
              <a:off x="2909777" y="4626228"/>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3" name="Rounded Rectangle 62"/>
            <p:cNvSpPr/>
            <p:nvPr/>
          </p:nvSpPr>
          <p:spPr>
            <a:xfrm>
              <a:off x="3330083" y="4626228"/>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4" name="Rounded Rectangle 63"/>
            <p:cNvSpPr/>
            <p:nvPr/>
          </p:nvSpPr>
          <p:spPr>
            <a:xfrm>
              <a:off x="3750388" y="4626228"/>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5" name="Rounded Rectangle 64"/>
            <p:cNvSpPr/>
            <p:nvPr/>
          </p:nvSpPr>
          <p:spPr>
            <a:xfrm>
              <a:off x="2489472" y="5015679"/>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6" name="Rounded Rectangle 65"/>
            <p:cNvSpPr/>
            <p:nvPr/>
          </p:nvSpPr>
          <p:spPr>
            <a:xfrm>
              <a:off x="2909777" y="5015679"/>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7" name="Rounded Rectangle 66"/>
            <p:cNvSpPr/>
            <p:nvPr/>
          </p:nvSpPr>
          <p:spPr>
            <a:xfrm>
              <a:off x="3330083" y="5015679"/>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8" name="Rounded Rectangle 67"/>
            <p:cNvSpPr/>
            <p:nvPr/>
          </p:nvSpPr>
          <p:spPr>
            <a:xfrm>
              <a:off x="2480113" y="2292824"/>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9" name="Rounded Rectangle 68"/>
            <p:cNvSpPr/>
            <p:nvPr/>
          </p:nvSpPr>
          <p:spPr>
            <a:xfrm>
              <a:off x="2900420" y="2292824"/>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70" name="Rounded Rectangle 69"/>
            <p:cNvSpPr/>
            <p:nvPr/>
          </p:nvSpPr>
          <p:spPr>
            <a:xfrm>
              <a:off x="3320725" y="2292824"/>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71" name="Rounded Rectangle 70"/>
            <p:cNvSpPr/>
            <p:nvPr/>
          </p:nvSpPr>
          <p:spPr>
            <a:xfrm>
              <a:off x="3741031" y="2292824"/>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72" name="Rounded Rectangle 71"/>
            <p:cNvSpPr/>
            <p:nvPr/>
          </p:nvSpPr>
          <p:spPr>
            <a:xfrm>
              <a:off x="2480113" y="2682275"/>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73" name="Rounded Rectangle 72"/>
            <p:cNvSpPr/>
            <p:nvPr/>
          </p:nvSpPr>
          <p:spPr>
            <a:xfrm>
              <a:off x="2900420" y="2682275"/>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74" name="Rounded Rectangle 73"/>
            <p:cNvSpPr/>
            <p:nvPr/>
          </p:nvSpPr>
          <p:spPr>
            <a:xfrm>
              <a:off x="3320725" y="2682275"/>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75" name="Rounded Rectangle 74"/>
            <p:cNvSpPr/>
            <p:nvPr/>
          </p:nvSpPr>
          <p:spPr>
            <a:xfrm>
              <a:off x="3741031" y="2682275"/>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76" name="Rounded Rectangle 75"/>
            <p:cNvSpPr/>
            <p:nvPr/>
          </p:nvSpPr>
          <p:spPr>
            <a:xfrm>
              <a:off x="2480113" y="3071726"/>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77" name="Rounded Rectangle 76"/>
            <p:cNvSpPr/>
            <p:nvPr/>
          </p:nvSpPr>
          <p:spPr>
            <a:xfrm>
              <a:off x="2900420" y="3071726"/>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78" name="Rounded Rectangle 77"/>
            <p:cNvSpPr/>
            <p:nvPr/>
          </p:nvSpPr>
          <p:spPr>
            <a:xfrm>
              <a:off x="3320725" y="3071726"/>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79" name="Rounded Rectangle 78"/>
            <p:cNvSpPr/>
            <p:nvPr/>
          </p:nvSpPr>
          <p:spPr>
            <a:xfrm>
              <a:off x="3741031" y="3071726"/>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80" name="Rounded Rectangle 79"/>
            <p:cNvSpPr/>
            <p:nvPr/>
          </p:nvSpPr>
          <p:spPr>
            <a:xfrm>
              <a:off x="2480113" y="3461177"/>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81" name="Rounded Rectangle 80"/>
            <p:cNvSpPr/>
            <p:nvPr/>
          </p:nvSpPr>
          <p:spPr>
            <a:xfrm>
              <a:off x="2900420" y="3461177"/>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82" name="Rounded Rectangle 81"/>
            <p:cNvSpPr/>
            <p:nvPr/>
          </p:nvSpPr>
          <p:spPr>
            <a:xfrm>
              <a:off x="3320725" y="3461177"/>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83" name="Rounded Rectangle 82"/>
            <p:cNvSpPr/>
            <p:nvPr/>
          </p:nvSpPr>
          <p:spPr>
            <a:xfrm>
              <a:off x="3741031" y="3461177"/>
              <a:ext cx="398531" cy="363569"/>
            </a:xfrm>
            <a:prstGeom prst="roundRect">
              <a:avLst/>
            </a:prstGeom>
            <a:solidFill>
              <a:schemeClr val="tx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84" name="Rounded Rectangle 83"/>
            <p:cNvSpPr/>
            <p:nvPr/>
          </p:nvSpPr>
          <p:spPr>
            <a:xfrm>
              <a:off x="1408374" y="2876739"/>
              <a:ext cx="174643" cy="16798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85" name="Rounded Rectangle 84"/>
            <p:cNvSpPr/>
            <p:nvPr/>
          </p:nvSpPr>
          <p:spPr>
            <a:xfrm>
              <a:off x="3339441" y="4658682"/>
              <a:ext cx="191627" cy="17525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86" name="Rounded Rectangle 85"/>
            <p:cNvSpPr/>
            <p:nvPr/>
          </p:nvSpPr>
          <p:spPr>
            <a:xfrm>
              <a:off x="3339441" y="2325278"/>
              <a:ext cx="191627" cy="17525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87" name="Freeform 86"/>
            <p:cNvSpPr/>
            <p:nvPr/>
          </p:nvSpPr>
          <p:spPr>
            <a:xfrm rot="21384661">
              <a:off x="1557713" y="2901102"/>
              <a:ext cx="1846796" cy="1860410"/>
            </a:xfrm>
            <a:custGeom>
              <a:avLst/>
              <a:gdLst>
                <a:gd name="connsiteX0" fmla="*/ 1235034 w 1278491"/>
                <a:gd name="connsiteY0" fmla="*/ 1311196 h 1311196"/>
                <a:gd name="connsiteX1" fmla="*/ 1235034 w 1278491"/>
                <a:gd name="connsiteY1" fmla="*/ 966811 h 1311196"/>
                <a:gd name="connsiteX2" fmla="*/ 1223159 w 1278491"/>
                <a:gd name="connsiteY2" fmla="*/ 931185 h 1311196"/>
                <a:gd name="connsiteX3" fmla="*/ 1199408 w 1278491"/>
                <a:gd name="connsiteY3" fmla="*/ 836183 h 1311196"/>
                <a:gd name="connsiteX4" fmla="*/ 1128156 w 1278491"/>
                <a:gd name="connsiteY4" fmla="*/ 705554 h 1311196"/>
                <a:gd name="connsiteX5" fmla="*/ 1080655 w 1278491"/>
                <a:gd name="connsiteY5" fmla="*/ 622427 h 1311196"/>
                <a:gd name="connsiteX6" fmla="*/ 1033154 w 1278491"/>
                <a:gd name="connsiteY6" fmla="*/ 551175 h 1311196"/>
                <a:gd name="connsiteX7" fmla="*/ 997528 w 1278491"/>
                <a:gd name="connsiteY7" fmla="*/ 515549 h 1311196"/>
                <a:gd name="connsiteX8" fmla="*/ 938151 w 1278491"/>
                <a:gd name="connsiteY8" fmla="*/ 456172 h 1311196"/>
                <a:gd name="connsiteX9" fmla="*/ 878774 w 1278491"/>
                <a:gd name="connsiteY9" fmla="*/ 384920 h 1311196"/>
                <a:gd name="connsiteX10" fmla="*/ 855024 w 1278491"/>
                <a:gd name="connsiteY10" fmla="*/ 349294 h 1311196"/>
                <a:gd name="connsiteX11" fmla="*/ 783772 w 1278491"/>
                <a:gd name="connsiteY11" fmla="*/ 301793 h 1311196"/>
                <a:gd name="connsiteX12" fmla="*/ 676894 w 1278491"/>
                <a:gd name="connsiteY12" fmla="*/ 230541 h 1311196"/>
                <a:gd name="connsiteX13" fmla="*/ 605642 w 1278491"/>
                <a:gd name="connsiteY13" fmla="*/ 183040 h 1311196"/>
                <a:gd name="connsiteX14" fmla="*/ 558141 w 1278491"/>
                <a:gd name="connsiteY14" fmla="*/ 159289 h 1311196"/>
                <a:gd name="connsiteX15" fmla="*/ 522515 w 1278491"/>
                <a:gd name="connsiteY15" fmla="*/ 135538 h 1311196"/>
                <a:gd name="connsiteX16" fmla="*/ 475013 w 1278491"/>
                <a:gd name="connsiteY16" fmla="*/ 111788 h 1311196"/>
                <a:gd name="connsiteX17" fmla="*/ 439387 w 1278491"/>
                <a:gd name="connsiteY17" fmla="*/ 88037 h 1311196"/>
                <a:gd name="connsiteX18" fmla="*/ 332509 w 1278491"/>
                <a:gd name="connsiteY18" fmla="*/ 52411 h 1311196"/>
                <a:gd name="connsiteX19" fmla="*/ 296883 w 1278491"/>
                <a:gd name="connsiteY19" fmla="*/ 40536 h 1311196"/>
                <a:gd name="connsiteX20" fmla="*/ 213756 w 1278491"/>
                <a:gd name="connsiteY20" fmla="*/ 16785 h 1311196"/>
                <a:gd name="connsiteX21" fmla="*/ 0 w 1278491"/>
                <a:gd name="connsiteY21" fmla="*/ 4910 h 131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8491" h="1311196">
                  <a:moveTo>
                    <a:pt x="1235034" y="1311196"/>
                  </a:moveTo>
                  <a:cubicBezTo>
                    <a:pt x="1278491" y="1180820"/>
                    <a:pt x="1255510" y="1263719"/>
                    <a:pt x="1235034" y="966811"/>
                  </a:cubicBezTo>
                  <a:cubicBezTo>
                    <a:pt x="1234173" y="954323"/>
                    <a:pt x="1226453" y="943262"/>
                    <a:pt x="1223159" y="931185"/>
                  </a:cubicBezTo>
                  <a:cubicBezTo>
                    <a:pt x="1214570" y="899693"/>
                    <a:pt x="1214006" y="865379"/>
                    <a:pt x="1199408" y="836183"/>
                  </a:cubicBezTo>
                  <a:cubicBezTo>
                    <a:pt x="1145524" y="728414"/>
                    <a:pt x="1171547" y="770639"/>
                    <a:pt x="1128156" y="705554"/>
                  </a:cubicBezTo>
                  <a:cubicBezTo>
                    <a:pt x="1108369" y="646191"/>
                    <a:pt x="1126406" y="687786"/>
                    <a:pt x="1080655" y="622427"/>
                  </a:cubicBezTo>
                  <a:cubicBezTo>
                    <a:pt x="1064286" y="599042"/>
                    <a:pt x="1053338" y="571359"/>
                    <a:pt x="1033154" y="551175"/>
                  </a:cubicBezTo>
                  <a:cubicBezTo>
                    <a:pt x="1021279" y="539300"/>
                    <a:pt x="1008279" y="528451"/>
                    <a:pt x="997528" y="515549"/>
                  </a:cubicBezTo>
                  <a:cubicBezTo>
                    <a:pt x="948047" y="456172"/>
                    <a:pt x="1003465" y="499715"/>
                    <a:pt x="938151" y="456172"/>
                  </a:cubicBezTo>
                  <a:cubicBezTo>
                    <a:pt x="879177" y="367713"/>
                    <a:pt x="954976" y="476364"/>
                    <a:pt x="878774" y="384920"/>
                  </a:cubicBezTo>
                  <a:cubicBezTo>
                    <a:pt x="869637" y="373956"/>
                    <a:pt x="865765" y="358692"/>
                    <a:pt x="855024" y="349294"/>
                  </a:cubicBezTo>
                  <a:cubicBezTo>
                    <a:pt x="833542" y="330497"/>
                    <a:pt x="807523" y="317627"/>
                    <a:pt x="783772" y="301793"/>
                  </a:cubicBezTo>
                  <a:lnTo>
                    <a:pt x="676894" y="230541"/>
                  </a:lnTo>
                  <a:cubicBezTo>
                    <a:pt x="676887" y="230536"/>
                    <a:pt x="605650" y="183044"/>
                    <a:pt x="605642" y="183040"/>
                  </a:cubicBezTo>
                  <a:cubicBezTo>
                    <a:pt x="589808" y="175123"/>
                    <a:pt x="573511" y="168072"/>
                    <a:pt x="558141" y="159289"/>
                  </a:cubicBezTo>
                  <a:cubicBezTo>
                    <a:pt x="545749" y="152208"/>
                    <a:pt x="534907" y="142619"/>
                    <a:pt x="522515" y="135538"/>
                  </a:cubicBezTo>
                  <a:cubicBezTo>
                    <a:pt x="507145" y="126755"/>
                    <a:pt x="490383" y="120571"/>
                    <a:pt x="475013" y="111788"/>
                  </a:cubicBezTo>
                  <a:cubicBezTo>
                    <a:pt x="462621" y="104707"/>
                    <a:pt x="452429" y="93834"/>
                    <a:pt x="439387" y="88037"/>
                  </a:cubicBezTo>
                  <a:cubicBezTo>
                    <a:pt x="439377" y="88032"/>
                    <a:pt x="350328" y="58350"/>
                    <a:pt x="332509" y="52411"/>
                  </a:cubicBezTo>
                  <a:lnTo>
                    <a:pt x="296883" y="40536"/>
                  </a:lnTo>
                  <a:cubicBezTo>
                    <a:pt x="268641" y="31122"/>
                    <a:pt x="243586" y="21757"/>
                    <a:pt x="213756" y="16785"/>
                  </a:cubicBezTo>
                  <a:cubicBezTo>
                    <a:pt x="113045" y="0"/>
                    <a:pt x="109028" y="4910"/>
                    <a:pt x="0" y="4910"/>
                  </a:cubicBezTo>
                </a:path>
              </a:pathLst>
            </a:custGeom>
            <a:ln w="50800">
              <a:solidFill>
                <a:srgbClr val="FF0000">
                  <a:alpha val="75000"/>
                </a:srgb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Freeform 87"/>
            <p:cNvSpPr/>
            <p:nvPr/>
          </p:nvSpPr>
          <p:spPr>
            <a:xfrm>
              <a:off x="1501295" y="2295020"/>
              <a:ext cx="1866163" cy="582842"/>
            </a:xfrm>
            <a:custGeom>
              <a:avLst/>
              <a:gdLst>
                <a:gd name="connsiteX0" fmla="*/ 0 w 1258785"/>
                <a:gd name="connsiteY0" fmla="*/ 985651 h 985651"/>
                <a:gd name="connsiteX1" fmla="*/ 11876 w 1258785"/>
                <a:gd name="connsiteY1" fmla="*/ 629392 h 985651"/>
                <a:gd name="connsiteX2" fmla="*/ 47502 w 1258785"/>
                <a:gd name="connsiteY2" fmla="*/ 486888 h 985651"/>
                <a:gd name="connsiteX3" fmla="*/ 83128 w 1258785"/>
                <a:gd name="connsiteY3" fmla="*/ 439387 h 985651"/>
                <a:gd name="connsiteX4" fmla="*/ 106878 w 1258785"/>
                <a:gd name="connsiteY4" fmla="*/ 403761 h 985651"/>
                <a:gd name="connsiteX5" fmla="*/ 130629 w 1258785"/>
                <a:gd name="connsiteY5" fmla="*/ 356259 h 985651"/>
                <a:gd name="connsiteX6" fmla="*/ 166255 w 1258785"/>
                <a:gd name="connsiteY6" fmla="*/ 332509 h 985651"/>
                <a:gd name="connsiteX7" fmla="*/ 213756 w 1258785"/>
                <a:gd name="connsiteY7" fmla="*/ 285007 h 985651"/>
                <a:gd name="connsiteX8" fmla="*/ 249382 w 1258785"/>
                <a:gd name="connsiteY8" fmla="*/ 261257 h 985651"/>
                <a:gd name="connsiteX9" fmla="*/ 320634 w 1258785"/>
                <a:gd name="connsiteY9" fmla="*/ 190005 h 985651"/>
                <a:gd name="connsiteX10" fmla="*/ 391886 w 1258785"/>
                <a:gd name="connsiteY10" fmla="*/ 142503 h 985651"/>
                <a:gd name="connsiteX11" fmla="*/ 427512 w 1258785"/>
                <a:gd name="connsiteY11" fmla="*/ 106877 h 985651"/>
                <a:gd name="connsiteX12" fmla="*/ 498764 w 1258785"/>
                <a:gd name="connsiteY12" fmla="*/ 59376 h 985651"/>
                <a:gd name="connsiteX13" fmla="*/ 570016 w 1258785"/>
                <a:gd name="connsiteY13" fmla="*/ 35626 h 985651"/>
                <a:gd name="connsiteX14" fmla="*/ 605642 w 1258785"/>
                <a:gd name="connsiteY14" fmla="*/ 23750 h 985651"/>
                <a:gd name="connsiteX15" fmla="*/ 641268 w 1258785"/>
                <a:gd name="connsiteY15" fmla="*/ 11875 h 985651"/>
                <a:gd name="connsiteX16" fmla="*/ 676894 w 1258785"/>
                <a:gd name="connsiteY16" fmla="*/ 0 h 985651"/>
                <a:gd name="connsiteX17" fmla="*/ 1068780 w 1258785"/>
                <a:gd name="connsiteY17" fmla="*/ 11875 h 985651"/>
                <a:gd name="connsiteX18" fmla="*/ 1104406 w 1258785"/>
                <a:gd name="connsiteY18" fmla="*/ 23750 h 985651"/>
                <a:gd name="connsiteX19" fmla="*/ 1163782 w 1258785"/>
                <a:gd name="connsiteY19" fmla="*/ 35626 h 985651"/>
                <a:gd name="connsiteX20" fmla="*/ 1199408 w 1258785"/>
                <a:gd name="connsiteY20" fmla="*/ 47501 h 985651"/>
                <a:gd name="connsiteX21" fmla="*/ 1258785 w 1258785"/>
                <a:gd name="connsiteY21" fmla="*/ 71251 h 98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8785" h="985651">
                  <a:moveTo>
                    <a:pt x="0" y="985651"/>
                  </a:moveTo>
                  <a:cubicBezTo>
                    <a:pt x="3959" y="866898"/>
                    <a:pt x="2525" y="747842"/>
                    <a:pt x="11876" y="629392"/>
                  </a:cubicBezTo>
                  <a:cubicBezTo>
                    <a:pt x="11877" y="629377"/>
                    <a:pt x="41562" y="510646"/>
                    <a:pt x="47502" y="486888"/>
                  </a:cubicBezTo>
                  <a:cubicBezTo>
                    <a:pt x="52303" y="467687"/>
                    <a:pt x="71624" y="455493"/>
                    <a:pt x="83128" y="439387"/>
                  </a:cubicBezTo>
                  <a:cubicBezTo>
                    <a:pt x="91424" y="427773"/>
                    <a:pt x="99797" y="416153"/>
                    <a:pt x="106878" y="403761"/>
                  </a:cubicBezTo>
                  <a:cubicBezTo>
                    <a:pt x="115661" y="388390"/>
                    <a:pt x="119296" y="369859"/>
                    <a:pt x="130629" y="356259"/>
                  </a:cubicBezTo>
                  <a:cubicBezTo>
                    <a:pt x="139766" y="345295"/>
                    <a:pt x="155419" y="341797"/>
                    <a:pt x="166255" y="332509"/>
                  </a:cubicBezTo>
                  <a:cubicBezTo>
                    <a:pt x="183257" y="317936"/>
                    <a:pt x="196754" y="299580"/>
                    <a:pt x="213756" y="285007"/>
                  </a:cubicBezTo>
                  <a:cubicBezTo>
                    <a:pt x="224592" y="275719"/>
                    <a:pt x="238715" y="270739"/>
                    <a:pt x="249382" y="261257"/>
                  </a:cubicBezTo>
                  <a:cubicBezTo>
                    <a:pt x="274486" y="238942"/>
                    <a:pt x="292687" y="208637"/>
                    <a:pt x="320634" y="190005"/>
                  </a:cubicBezTo>
                  <a:cubicBezTo>
                    <a:pt x="344385" y="174171"/>
                    <a:pt x="371702" y="162687"/>
                    <a:pt x="391886" y="142503"/>
                  </a:cubicBezTo>
                  <a:cubicBezTo>
                    <a:pt x="403761" y="130628"/>
                    <a:pt x="414255" y="117188"/>
                    <a:pt x="427512" y="106877"/>
                  </a:cubicBezTo>
                  <a:cubicBezTo>
                    <a:pt x="450044" y="89352"/>
                    <a:pt x="475013" y="75210"/>
                    <a:pt x="498764" y="59376"/>
                  </a:cubicBezTo>
                  <a:cubicBezTo>
                    <a:pt x="519595" y="45489"/>
                    <a:pt x="546265" y="43543"/>
                    <a:pt x="570016" y="35626"/>
                  </a:cubicBezTo>
                  <a:lnTo>
                    <a:pt x="605642" y="23750"/>
                  </a:lnTo>
                  <a:lnTo>
                    <a:pt x="641268" y="11875"/>
                  </a:lnTo>
                  <a:lnTo>
                    <a:pt x="676894" y="0"/>
                  </a:lnTo>
                  <a:cubicBezTo>
                    <a:pt x="807523" y="3958"/>
                    <a:pt x="938293" y="4626"/>
                    <a:pt x="1068780" y="11875"/>
                  </a:cubicBezTo>
                  <a:cubicBezTo>
                    <a:pt x="1081278" y="12569"/>
                    <a:pt x="1092262" y="20714"/>
                    <a:pt x="1104406" y="23750"/>
                  </a:cubicBezTo>
                  <a:cubicBezTo>
                    <a:pt x="1123987" y="28645"/>
                    <a:pt x="1144201" y="30731"/>
                    <a:pt x="1163782" y="35626"/>
                  </a:cubicBezTo>
                  <a:cubicBezTo>
                    <a:pt x="1175926" y="38662"/>
                    <a:pt x="1187372" y="44062"/>
                    <a:pt x="1199408" y="47501"/>
                  </a:cubicBezTo>
                  <a:cubicBezTo>
                    <a:pt x="1254987" y="63380"/>
                    <a:pt x="1234460" y="46928"/>
                    <a:pt x="1258785" y="71251"/>
                  </a:cubicBezTo>
                </a:path>
              </a:pathLst>
            </a:custGeom>
            <a:ln w="50800">
              <a:solidFill>
                <a:srgbClr val="FF0000">
                  <a:alpha val="75000"/>
                </a:srgb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Freeform 88"/>
            <p:cNvSpPr/>
            <p:nvPr/>
          </p:nvSpPr>
          <p:spPr>
            <a:xfrm>
              <a:off x="3505485" y="2423543"/>
              <a:ext cx="165634" cy="2223428"/>
            </a:xfrm>
            <a:custGeom>
              <a:avLst/>
              <a:gdLst>
                <a:gd name="connsiteX0" fmla="*/ 0 w 142504"/>
                <a:gd name="connsiteY0" fmla="*/ 0 h 2054432"/>
                <a:gd name="connsiteX1" fmla="*/ 83127 w 142504"/>
                <a:gd name="connsiteY1" fmla="*/ 142504 h 2054432"/>
                <a:gd name="connsiteX2" fmla="*/ 95002 w 142504"/>
                <a:gd name="connsiteY2" fmla="*/ 178130 h 2054432"/>
                <a:gd name="connsiteX3" fmla="*/ 106878 w 142504"/>
                <a:gd name="connsiteY3" fmla="*/ 225632 h 2054432"/>
                <a:gd name="connsiteX4" fmla="*/ 130628 w 142504"/>
                <a:gd name="connsiteY4" fmla="*/ 296884 h 2054432"/>
                <a:gd name="connsiteX5" fmla="*/ 142504 w 142504"/>
                <a:gd name="connsiteY5" fmla="*/ 451263 h 2054432"/>
                <a:gd name="connsiteX6" fmla="*/ 130628 w 142504"/>
                <a:gd name="connsiteY6" fmla="*/ 1567543 h 2054432"/>
                <a:gd name="connsiteX7" fmla="*/ 118753 w 142504"/>
                <a:gd name="connsiteY7" fmla="*/ 1662546 h 2054432"/>
                <a:gd name="connsiteX8" fmla="*/ 106878 w 142504"/>
                <a:gd name="connsiteY8" fmla="*/ 1698172 h 2054432"/>
                <a:gd name="connsiteX9" fmla="*/ 83127 w 142504"/>
                <a:gd name="connsiteY9" fmla="*/ 1793174 h 2054432"/>
                <a:gd name="connsiteX10" fmla="*/ 59376 w 142504"/>
                <a:gd name="connsiteY10" fmla="*/ 1864426 h 2054432"/>
                <a:gd name="connsiteX11" fmla="*/ 47501 w 142504"/>
                <a:gd name="connsiteY11" fmla="*/ 1900052 h 2054432"/>
                <a:gd name="connsiteX12" fmla="*/ 35626 w 142504"/>
                <a:gd name="connsiteY12" fmla="*/ 1935678 h 2054432"/>
                <a:gd name="connsiteX13" fmla="*/ 0 w 142504"/>
                <a:gd name="connsiteY13" fmla="*/ 2054432 h 205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504" h="2054432">
                  <a:moveTo>
                    <a:pt x="0" y="0"/>
                  </a:moveTo>
                  <a:cubicBezTo>
                    <a:pt x="37067" y="55601"/>
                    <a:pt x="43346" y="62941"/>
                    <a:pt x="83127" y="142504"/>
                  </a:cubicBezTo>
                  <a:cubicBezTo>
                    <a:pt x="88725" y="153700"/>
                    <a:pt x="91563" y="166094"/>
                    <a:pt x="95002" y="178130"/>
                  </a:cubicBezTo>
                  <a:cubicBezTo>
                    <a:pt x="99486" y="193823"/>
                    <a:pt x="102188" y="209999"/>
                    <a:pt x="106878" y="225632"/>
                  </a:cubicBezTo>
                  <a:cubicBezTo>
                    <a:pt x="114072" y="249612"/>
                    <a:pt x="130628" y="296884"/>
                    <a:pt x="130628" y="296884"/>
                  </a:cubicBezTo>
                  <a:cubicBezTo>
                    <a:pt x="134587" y="348344"/>
                    <a:pt x="142504" y="399651"/>
                    <a:pt x="142504" y="451263"/>
                  </a:cubicBezTo>
                  <a:cubicBezTo>
                    <a:pt x="142504" y="823377"/>
                    <a:pt x="137923" y="1195500"/>
                    <a:pt x="130628" y="1567543"/>
                  </a:cubicBezTo>
                  <a:cubicBezTo>
                    <a:pt x="130002" y="1599451"/>
                    <a:pt x="124462" y="1631147"/>
                    <a:pt x="118753" y="1662546"/>
                  </a:cubicBezTo>
                  <a:cubicBezTo>
                    <a:pt x="116514" y="1674862"/>
                    <a:pt x="110172" y="1686095"/>
                    <a:pt x="106878" y="1698172"/>
                  </a:cubicBezTo>
                  <a:cubicBezTo>
                    <a:pt x="98289" y="1729664"/>
                    <a:pt x="91044" y="1761507"/>
                    <a:pt x="83127" y="1793174"/>
                  </a:cubicBezTo>
                  <a:cubicBezTo>
                    <a:pt x="77055" y="1817462"/>
                    <a:pt x="67293" y="1840675"/>
                    <a:pt x="59376" y="1864426"/>
                  </a:cubicBezTo>
                  <a:lnTo>
                    <a:pt x="47501" y="1900052"/>
                  </a:lnTo>
                  <a:cubicBezTo>
                    <a:pt x="43543" y="1911927"/>
                    <a:pt x="38662" y="1923534"/>
                    <a:pt x="35626" y="1935678"/>
                  </a:cubicBezTo>
                  <a:cubicBezTo>
                    <a:pt x="9728" y="2039268"/>
                    <a:pt x="26473" y="2001485"/>
                    <a:pt x="0" y="2054432"/>
                  </a:cubicBezTo>
                </a:path>
              </a:pathLst>
            </a:custGeom>
            <a:ln w="50800">
              <a:solidFill>
                <a:srgbClr val="FF0000">
                  <a:alpha val="75000"/>
                </a:srgb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Rectangle 9"/>
          <p:cNvSpPr/>
          <p:nvPr/>
        </p:nvSpPr>
        <p:spPr>
          <a:xfrm>
            <a:off x="718749" y="2819124"/>
            <a:ext cx="7568756" cy="1635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dirty="0" smtClean="0"/>
              <a:t>Question: How to manage L2 cache resource of many-core CMPs? </a:t>
            </a:r>
            <a:endParaRPr lang="en-US" sz="3200" b="0" dirty="0"/>
          </a:p>
        </p:txBody>
      </p:sp>
    </p:spTree>
    <p:custDataLst>
      <p:tags r:id="rId1"/>
    </p:custDataLst>
    <p:extLst>
      <p:ext uri="{BB962C8B-B14F-4D97-AF65-F5344CB8AC3E}">
        <p14:creationId xmlns:p14="http://schemas.microsoft.com/office/powerpoint/2010/main" val="4100191828"/>
      </p:ext>
    </p:extLst>
  </p:cSld>
  <p:clrMapOvr>
    <a:masterClrMapping/>
  </p:clrMapOvr>
  <p:transition advTm="6771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9"/>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Experimental setup</a:t>
            </a:r>
            <a:endParaRPr lang="en-US" dirty="0">
              <a:solidFill>
                <a:schemeClr val="bg1"/>
              </a:solidFill>
            </a:endParaRPr>
          </a:p>
        </p:txBody>
      </p:sp>
      <p:sp>
        <p:nvSpPr>
          <p:cNvPr id="3" name="Content Placeholder 2"/>
          <p:cNvSpPr>
            <a:spLocks noGrp="1"/>
          </p:cNvSpPr>
          <p:nvPr>
            <p:ph idx="1"/>
          </p:nvPr>
        </p:nvSpPr>
        <p:spPr>
          <a:xfrm>
            <a:off x="457200" y="1382234"/>
            <a:ext cx="8229600" cy="4961416"/>
          </a:xfrm>
        </p:spPr>
        <p:txBody>
          <a:bodyPr>
            <a:normAutofit fontScale="85000" lnSpcReduction="10000"/>
          </a:bodyPr>
          <a:lstStyle/>
          <a:p>
            <a:r>
              <a:rPr lang="en-US" b="1" dirty="0" smtClean="0">
                <a:solidFill>
                  <a:srgbClr val="0000FF"/>
                </a:solidFill>
              </a:rPr>
              <a:t>TPTS</a:t>
            </a:r>
            <a:r>
              <a:rPr lang="en-US" dirty="0" smtClean="0"/>
              <a:t> </a:t>
            </a:r>
            <a:r>
              <a:rPr lang="en-US" sz="1800" dirty="0" smtClean="0"/>
              <a:t>[Lee et al., SPE ‘10, Cho et al., ICPP ‘08]</a:t>
            </a:r>
          </a:p>
          <a:p>
            <a:pPr lvl="1"/>
            <a:r>
              <a:rPr lang="en-US" dirty="0" smtClean="0"/>
              <a:t>64-core </a:t>
            </a:r>
            <a:r>
              <a:rPr lang="en-US" dirty="0"/>
              <a:t>CMP with </a:t>
            </a:r>
            <a:r>
              <a:rPr lang="en-US" dirty="0" smtClean="0"/>
              <a:t>8×8 </a:t>
            </a:r>
            <a:r>
              <a:rPr lang="en-US" dirty="0"/>
              <a:t>2D </a:t>
            </a:r>
            <a:r>
              <a:rPr lang="en-US" dirty="0" smtClean="0"/>
              <a:t>mesh, 4-cycles/hop</a:t>
            </a:r>
          </a:p>
          <a:p>
            <a:pPr lvl="1"/>
            <a:r>
              <a:rPr lang="en-US" dirty="0" smtClean="0"/>
              <a:t>Core</a:t>
            </a:r>
            <a:r>
              <a:rPr lang="en-US" dirty="0"/>
              <a:t>: Intel’s ATOM-like two-issue in-order </a:t>
            </a:r>
            <a:r>
              <a:rPr lang="en-US" dirty="0" smtClean="0"/>
              <a:t>pipeline</a:t>
            </a:r>
          </a:p>
          <a:p>
            <a:pPr lvl="1"/>
            <a:r>
              <a:rPr lang="en-US" dirty="0" smtClean="0"/>
              <a:t>Directory-based </a:t>
            </a:r>
            <a:r>
              <a:rPr lang="en-US" dirty="0"/>
              <a:t>MESI protocol</a:t>
            </a:r>
          </a:p>
          <a:p>
            <a:pPr lvl="1"/>
            <a:r>
              <a:rPr lang="en-US" dirty="0" smtClean="0"/>
              <a:t>Four independent DRAM controllers, four ports/controller</a:t>
            </a:r>
          </a:p>
          <a:p>
            <a:pPr lvl="1"/>
            <a:r>
              <a:rPr lang="en-US" dirty="0"/>
              <a:t>DRAM with Samsung DDR3-1600 timing</a:t>
            </a:r>
          </a:p>
          <a:p>
            <a:endParaRPr lang="en-US" dirty="0" smtClean="0"/>
          </a:p>
          <a:p>
            <a:r>
              <a:rPr lang="en-US" b="1" dirty="0" smtClean="0">
                <a:solidFill>
                  <a:srgbClr val="0000FF"/>
                </a:solidFill>
              </a:rPr>
              <a:t>Workloads</a:t>
            </a:r>
          </a:p>
          <a:p>
            <a:pPr lvl="1"/>
            <a:r>
              <a:rPr lang="en-US" dirty="0" smtClean="0"/>
              <a:t>SPEC2006 (10B cycles)</a:t>
            </a:r>
          </a:p>
          <a:p>
            <a:pPr lvl="2"/>
            <a:r>
              <a:rPr lang="en-US" dirty="0" smtClean="0"/>
              <a:t>High/medium/low based on MPKI for varying cache capacity</a:t>
            </a:r>
          </a:p>
          <a:p>
            <a:pPr lvl="1"/>
            <a:r>
              <a:rPr lang="en-US" dirty="0" smtClean="0"/>
              <a:t>PARSEC (</a:t>
            </a:r>
            <a:r>
              <a:rPr lang="en-US" dirty="0" err="1" smtClean="0"/>
              <a:t>simlarge</a:t>
            </a:r>
            <a:r>
              <a:rPr lang="en-US" dirty="0" smtClean="0"/>
              <a:t> input set)</a:t>
            </a:r>
          </a:p>
          <a:p>
            <a:pPr lvl="2"/>
            <a:r>
              <a:rPr lang="en-US" dirty="0" smtClean="0"/>
              <a:t>16 threads/application</a:t>
            </a:r>
            <a:endParaRPr lang="en-US" dirty="0"/>
          </a:p>
          <a:p>
            <a:endParaRPr lang="en-US" dirty="0"/>
          </a:p>
        </p:txBody>
      </p:sp>
    </p:spTree>
    <p:extLst>
      <p:ext uri="{BB962C8B-B14F-4D97-AF65-F5344CB8AC3E}">
        <p14:creationId xmlns:p14="http://schemas.microsoft.com/office/powerpoint/2010/main" val="3377168739"/>
      </p:ext>
    </p:extLst>
  </p:cSld>
  <p:clrMapOvr>
    <a:masterClrMapping/>
  </p:clrMapOvr>
  <p:transition advTm="1938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Evaluated schemes</a:t>
            </a:r>
            <a:endParaRPr lang="en-US" dirty="0">
              <a:solidFill>
                <a:schemeClr val="bg1"/>
              </a:solidFill>
            </a:endParaRPr>
          </a:p>
        </p:txBody>
      </p:sp>
      <p:sp>
        <p:nvSpPr>
          <p:cNvPr id="3" name="Content Placeholder 2"/>
          <p:cNvSpPr>
            <a:spLocks noGrp="1"/>
          </p:cNvSpPr>
          <p:nvPr>
            <p:ph idx="1"/>
          </p:nvPr>
        </p:nvSpPr>
        <p:spPr>
          <a:xfrm>
            <a:off x="457200" y="1382234"/>
            <a:ext cx="8229600" cy="5094766"/>
          </a:xfrm>
        </p:spPr>
        <p:txBody>
          <a:bodyPr>
            <a:normAutofit lnSpcReduction="10000"/>
          </a:bodyPr>
          <a:lstStyle/>
          <a:p>
            <a:r>
              <a:rPr lang="en-US" dirty="0" smtClean="0"/>
              <a:t>Shared</a:t>
            </a:r>
          </a:p>
          <a:p>
            <a:pPr lvl="4"/>
            <a:endParaRPr lang="en-US" dirty="0" smtClean="0"/>
          </a:p>
          <a:p>
            <a:r>
              <a:rPr lang="en-US" dirty="0" smtClean="0"/>
              <a:t>Private</a:t>
            </a:r>
          </a:p>
          <a:p>
            <a:pPr lvl="4"/>
            <a:endParaRPr lang="en-US" dirty="0" smtClean="0"/>
          </a:p>
          <a:p>
            <a:r>
              <a:rPr lang="en-US" dirty="0" smtClean="0"/>
              <a:t>DSR [HPCA 2009]</a:t>
            </a:r>
          </a:p>
          <a:p>
            <a:pPr lvl="1"/>
            <a:r>
              <a:rPr lang="en-US" dirty="0" smtClean="0"/>
              <a:t>Spiller and Receiver</a:t>
            </a:r>
          </a:p>
          <a:p>
            <a:pPr lvl="4"/>
            <a:endParaRPr lang="en-US" dirty="0" smtClean="0"/>
          </a:p>
          <a:p>
            <a:r>
              <a:rPr lang="en-US" dirty="0" smtClean="0"/>
              <a:t>ECC [ISCA 2010]</a:t>
            </a:r>
          </a:p>
          <a:p>
            <a:pPr lvl="1"/>
            <a:r>
              <a:rPr lang="en-US" dirty="0" smtClean="0"/>
              <a:t>Local partitioning/monitoring</a:t>
            </a:r>
          </a:p>
          <a:p>
            <a:pPr lvl="4"/>
            <a:endParaRPr lang="en-US" dirty="0" smtClean="0"/>
          </a:p>
          <a:p>
            <a:r>
              <a:rPr lang="en-US" dirty="0" err="1" smtClean="0"/>
              <a:t>CloudCache</a:t>
            </a:r>
            <a:endParaRPr lang="en-US" dirty="0" smtClean="0"/>
          </a:p>
          <a:p>
            <a:endParaRPr lang="en-US" dirty="0" smtClean="0"/>
          </a:p>
        </p:txBody>
      </p:sp>
    </p:spTree>
    <p:extLst>
      <p:ext uri="{BB962C8B-B14F-4D97-AF65-F5344CB8AC3E}">
        <p14:creationId xmlns:p14="http://schemas.microsoft.com/office/powerpoint/2010/main" val="3121880901"/>
      </p:ext>
    </p:extLst>
  </p:cSld>
  <p:clrMapOvr>
    <a:masterClrMapping/>
  </p:clrMapOvr>
  <p:transition advTm="56816">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Impact of global partitioning </a:t>
            </a:r>
            <a:endParaRPr lang="en-US" dirty="0">
              <a:solidFill>
                <a:schemeClr val="bg1"/>
              </a:solidFill>
            </a:endParaRPr>
          </a:p>
        </p:txBody>
      </p:sp>
      <p:pic>
        <p:nvPicPr>
          <p:cNvPr id="17" name="Content Placeholder 16" descr="CloudCachePartitioning.png"/>
          <p:cNvPicPr>
            <a:picLocks noGrp="1" noChangeAspect="1"/>
          </p:cNvPicPr>
          <p:nvPr>
            <p:ph idx="1"/>
          </p:nvPr>
        </p:nvPicPr>
        <p:blipFill>
          <a:blip r:embed="rId3" cstate="print"/>
          <a:stretch>
            <a:fillRect/>
          </a:stretch>
        </p:blipFill>
        <p:spPr>
          <a:xfrm>
            <a:off x="125821" y="1250772"/>
            <a:ext cx="8250938" cy="5121828"/>
          </a:xfrm>
        </p:spPr>
      </p:pic>
      <p:sp>
        <p:nvSpPr>
          <p:cNvPr id="33" name="TextBox 32"/>
          <p:cNvSpPr txBox="1"/>
          <p:nvPr/>
        </p:nvSpPr>
        <p:spPr>
          <a:xfrm>
            <a:off x="8205541" y="1645525"/>
            <a:ext cx="988828" cy="338554"/>
          </a:xfrm>
          <a:prstGeom prst="rect">
            <a:avLst/>
          </a:prstGeom>
          <a:noFill/>
        </p:spPr>
        <p:txBody>
          <a:bodyPr wrap="square" rtlCol="0">
            <a:spAutoFit/>
          </a:bodyPr>
          <a:lstStyle/>
          <a:p>
            <a:r>
              <a:rPr lang="en-US" sz="1600" dirty="0" smtClean="0">
                <a:latin typeface="Arial" pitchFamily="34" charset="0"/>
                <a:cs typeface="Arial" pitchFamily="34" charset="0"/>
              </a:rPr>
              <a:t>High</a:t>
            </a:r>
            <a:endParaRPr lang="en-US" sz="1600" dirty="0">
              <a:latin typeface="Arial" pitchFamily="34" charset="0"/>
              <a:cs typeface="Arial" pitchFamily="34" charset="0"/>
            </a:endParaRPr>
          </a:p>
        </p:txBody>
      </p:sp>
      <p:sp>
        <p:nvSpPr>
          <p:cNvPr id="34" name="TextBox 33"/>
          <p:cNvSpPr txBox="1"/>
          <p:nvPr/>
        </p:nvSpPr>
        <p:spPr>
          <a:xfrm>
            <a:off x="8164112" y="3998863"/>
            <a:ext cx="1222744" cy="338554"/>
          </a:xfrm>
          <a:prstGeom prst="rect">
            <a:avLst/>
          </a:prstGeom>
          <a:noFill/>
        </p:spPr>
        <p:txBody>
          <a:bodyPr wrap="square" rtlCol="0">
            <a:spAutoFit/>
          </a:bodyPr>
          <a:lstStyle/>
          <a:p>
            <a:r>
              <a:rPr lang="en-US" sz="1600" dirty="0" smtClean="0">
                <a:latin typeface="Arial" pitchFamily="34" charset="0"/>
                <a:cs typeface="Arial" pitchFamily="34" charset="0"/>
              </a:rPr>
              <a:t>Medium</a:t>
            </a:r>
            <a:endParaRPr lang="en-US" sz="1600" dirty="0">
              <a:latin typeface="Arial" pitchFamily="34" charset="0"/>
              <a:cs typeface="Arial" pitchFamily="34" charset="0"/>
            </a:endParaRPr>
          </a:p>
        </p:txBody>
      </p:sp>
      <p:sp>
        <p:nvSpPr>
          <p:cNvPr id="35" name="TextBox 34"/>
          <p:cNvSpPr txBox="1"/>
          <p:nvPr/>
        </p:nvSpPr>
        <p:spPr>
          <a:xfrm>
            <a:off x="8198451" y="5267685"/>
            <a:ext cx="794992" cy="338554"/>
          </a:xfrm>
          <a:prstGeom prst="rect">
            <a:avLst/>
          </a:prstGeom>
          <a:noFill/>
        </p:spPr>
        <p:txBody>
          <a:bodyPr wrap="square" rtlCol="0">
            <a:spAutoFit/>
          </a:bodyPr>
          <a:lstStyle/>
          <a:p>
            <a:r>
              <a:rPr lang="en-US" sz="1600" dirty="0" smtClean="0">
                <a:latin typeface="Arial" pitchFamily="34" charset="0"/>
                <a:cs typeface="Arial" pitchFamily="34" charset="0"/>
              </a:rPr>
              <a:t>Low</a:t>
            </a:r>
            <a:endParaRPr lang="en-US" sz="1600" dirty="0">
              <a:latin typeface="Arial" pitchFamily="34" charset="0"/>
              <a:cs typeface="Arial" pitchFamily="34" charset="0"/>
            </a:endParaRPr>
          </a:p>
        </p:txBody>
      </p:sp>
      <p:sp>
        <p:nvSpPr>
          <p:cNvPr id="18" name="TextBox 17"/>
          <p:cNvSpPr txBox="1"/>
          <p:nvPr/>
        </p:nvSpPr>
        <p:spPr>
          <a:xfrm>
            <a:off x="8217267" y="2733588"/>
            <a:ext cx="988828" cy="338554"/>
          </a:xfrm>
          <a:prstGeom prst="rect">
            <a:avLst/>
          </a:prstGeom>
          <a:noFill/>
        </p:spPr>
        <p:txBody>
          <a:bodyPr wrap="square" rtlCol="0">
            <a:spAutoFit/>
          </a:bodyPr>
          <a:lstStyle/>
          <a:p>
            <a:r>
              <a:rPr lang="en-US" sz="1600" dirty="0" smtClean="0">
                <a:latin typeface="Arial" pitchFamily="34" charset="0"/>
                <a:cs typeface="Arial" pitchFamily="34" charset="0"/>
              </a:rPr>
              <a:t>High</a:t>
            </a:r>
            <a:endParaRPr lang="en-US" sz="1600" dirty="0">
              <a:latin typeface="Arial" pitchFamily="34" charset="0"/>
              <a:cs typeface="Arial" pitchFamily="34" charset="0"/>
            </a:endParaRPr>
          </a:p>
        </p:txBody>
      </p:sp>
      <p:sp>
        <p:nvSpPr>
          <p:cNvPr id="26" name="TextBox 25"/>
          <p:cNvSpPr txBox="1"/>
          <p:nvPr/>
        </p:nvSpPr>
        <p:spPr>
          <a:xfrm rot="16200000">
            <a:off x="-378592" y="3199700"/>
            <a:ext cx="988828" cy="276999"/>
          </a:xfrm>
          <a:prstGeom prst="rect">
            <a:avLst/>
          </a:prstGeom>
          <a:noFill/>
        </p:spPr>
        <p:txBody>
          <a:bodyPr wrap="square" rtlCol="0">
            <a:spAutoFit/>
          </a:bodyPr>
          <a:lstStyle/>
          <a:p>
            <a:r>
              <a:rPr lang="en-US" sz="1200" b="0" dirty="0" smtClean="0">
                <a:latin typeface="Arial" pitchFamily="34" charset="0"/>
                <a:cs typeface="Arial" pitchFamily="34" charset="0"/>
              </a:rPr>
              <a:t>MPKI</a:t>
            </a:r>
            <a:endParaRPr lang="en-US" sz="1200" b="0" dirty="0">
              <a:latin typeface="Arial" pitchFamily="34" charset="0"/>
              <a:cs typeface="Arial" pitchFamily="34" charset="0"/>
            </a:endParaRPr>
          </a:p>
        </p:txBody>
      </p:sp>
      <p:grpSp>
        <p:nvGrpSpPr>
          <p:cNvPr id="5" name="Group 4"/>
          <p:cNvGrpSpPr/>
          <p:nvPr/>
        </p:nvGrpSpPr>
        <p:grpSpPr>
          <a:xfrm>
            <a:off x="1151902" y="1349623"/>
            <a:ext cx="7184114" cy="318840"/>
            <a:chOff x="1151902" y="1349623"/>
            <a:chExt cx="7184114" cy="318840"/>
          </a:xfrm>
        </p:grpSpPr>
        <p:sp>
          <p:nvSpPr>
            <p:cNvPr id="4" name="TextBox 3"/>
            <p:cNvSpPr txBox="1"/>
            <p:nvPr/>
          </p:nvSpPr>
          <p:spPr>
            <a:xfrm>
              <a:off x="1151902" y="1349623"/>
              <a:ext cx="792205" cy="274320"/>
            </a:xfrm>
            <a:prstGeom prst="rect">
              <a:avLst/>
            </a:prstGeom>
            <a:solidFill>
              <a:schemeClr val="bg1"/>
            </a:solidFill>
          </p:spPr>
          <p:txBody>
            <a:bodyPr wrap="none" rtlCol="0">
              <a:spAutoFit/>
            </a:bodyPr>
            <a:lstStyle/>
            <a:p>
              <a:r>
                <a:rPr lang="en-US" dirty="0" smtClean="0"/>
                <a:t>Shared</a:t>
              </a:r>
              <a:endParaRPr lang="en-US" dirty="0"/>
            </a:p>
          </p:txBody>
        </p:sp>
        <p:sp>
          <p:nvSpPr>
            <p:cNvPr id="11" name="TextBox 10"/>
            <p:cNvSpPr txBox="1"/>
            <p:nvPr/>
          </p:nvSpPr>
          <p:spPr>
            <a:xfrm>
              <a:off x="2741213" y="1373373"/>
              <a:ext cx="782587" cy="274320"/>
            </a:xfrm>
            <a:prstGeom prst="rect">
              <a:avLst/>
            </a:prstGeom>
            <a:solidFill>
              <a:schemeClr val="bg1"/>
            </a:solidFill>
          </p:spPr>
          <p:txBody>
            <a:bodyPr wrap="none" rtlCol="0">
              <a:spAutoFit/>
            </a:bodyPr>
            <a:lstStyle/>
            <a:p>
              <a:r>
                <a:rPr lang="en-US" dirty="0" smtClean="0"/>
                <a:t>Private</a:t>
              </a:r>
              <a:endParaRPr lang="en-US" dirty="0"/>
            </a:p>
          </p:txBody>
        </p:sp>
        <p:sp>
          <p:nvSpPr>
            <p:cNvPr id="12" name="TextBox 11"/>
            <p:cNvSpPr txBox="1"/>
            <p:nvPr/>
          </p:nvSpPr>
          <p:spPr>
            <a:xfrm>
              <a:off x="4541563" y="1380394"/>
              <a:ext cx="564578" cy="274320"/>
            </a:xfrm>
            <a:prstGeom prst="rect">
              <a:avLst/>
            </a:prstGeom>
            <a:solidFill>
              <a:schemeClr val="bg1"/>
            </a:solidFill>
          </p:spPr>
          <p:txBody>
            <a:bodyPr wrap="none" rtlCol="0">
              <a:spAutoFit/>
            </a:bodyPr>
            <a:lstStyle/>
            <a:p>
              <a:r>
                <a:rPr lang="en-US" dirty="0" smtClean="0"/>
                <a:t>DSR</a:t>
              </a:r>
              <a:endParaRPr lang="en-US" dirty="0"/>
            </a:p>
          </p:txBody>
        </p:sp>
        <p:sp>
          <p:nvSpPr>
            <p:cNvPr id="13" name="TextBox 12"/>
            <p:cNvSpPr txBox="1">
              <a:spLocks noChangeAspect="1"/>
            </p:cNvSpPr>
            <p:nvPr/>
          </p:nvSpPr>
          <p:spPr>
            <a:xfrm>
              <a:off x="6166500" y="1380394"/>
              <a:ext cx="564578" cy="274320"/>
            </a:xfrm>
            <a:prstGeom prst="rect">
              <a:avLst/>
            </a:prstGeom>
            <a:solidFill>
              <a:schemeClr val="bg1"/>
            </a:solidFill>
          </p:spPr>
          <p:txBody>
            <a:bodyPr wrap="none" rtlCol="0">
              <a:spAutoFit/>
            </a:bodyPr>
            <a:lstStyle/>
            <a:p>
              <a:r>
                <a:rPr lang="en-US" dirty="0" smtClean="0"/>
                <a:t>ECC</a:t>
              </a:r>
              <a:endParaRPr lang="en-US" dirty="0"/>
            </a:p>
          </p:txBody>
        </p:sp>
        <p:sp>
          <p:nvSpPr>
            <p:cNvPr id="14" name="TextBox 13"/>
            <p:cNvSpPr txBox="1">
              <a:spLocks/>
            </p:cNvSpPr>
            <p:nvPr/>
          </p:nvSpPr>
          <p:spPr>
            <a:xfrm>
              <a:off x="7107795" y="1394143"/>
              <a:ext cx="1228221" cy="274320"/>
            </a:xfrm>
            <a:prstGeom prst="rect">
              <a:avLst/>
            </a:prstGeom>
            <a:solidFill>
              <a:schemeClr val="bg1"/>
            </a:solidFill>
          </p:spPr>
          <p:txBody>
            <a:bodyPr wrap="square" rtlCol="0">
              <a:spAutoFit/>
            </a:bodyPr>
            <a:lstStyle/>
            <a:p>
              <a:r>
                <a:rPr lang="en-US" dirty="0" err="1" smtClean="0"/>
                <a:t>CloudCache</a:t>
              </a:r>
              <a:endParaRPr lang="en-US" dirty="0"/>
            </a:p>
          </p:txBody>
        </p:sp>
      </p:grpSp>
      <p:grpSp>
        <p:nvGrpSpPr>
          <p:cNvPr id="16" name="Group 15"/>
          <p:cNvGrpSpPr/>
          <p:nvPr/>
        </p:nvGrpSpPr>
        <p:grpSpPr>
          <a:xfrm>
            <a:off x="1145145" y="2583403"/>
            <a:ext cx="7184114" cy="204789"/>
            <a:chOff x="1151902" y="1416020"/>
            <a:chExt cx="7184114" cy="204789"/>
          </a:xfrm>
        </p:grpSpPr>
        <p:sp>
          <p:nvSpPr>
            <p:cNvPr id="19" name="TextBox 18"/>
            <p:cNvSpPr txBox="1"/>
            <p:nvPr/>
          </p:nvSpPr>
          <p:spPr>
            <a:xfrm>
              <a:off x="1151902" y="1437929"/>
              <a:ext cx="792205" cy="182880"/>
            </a:xfrm>
            <a:prstGeom prst="rect">
              <a:avLst/>
            </a:prstGeom>
            <a:solidFill>
              <a:schemeClr val="bg1"/>
            </a:solidFill>
          </p:spPr>
          <p:txBody>
            <a:bodyPr wrap="none" rtlCol="0" anchor="ctr">
              <a:spAutoFit/>
            </a:bodyPr>
            <a:lstStyle/>
            <a:p>
              <a:r>
                <a:rPr lang="en-US" dirty="0" smtClean="0"/>
                <a:t>Shared</a:t>
              </a:r>
              <a:endParaRPr lang="en-US" dirty="0"/>
            </a:p>
          </p:txBody>
        </p:sp>
        <p:sp>
          <p:nvSpPr>
            <p:cNvPr id="20" name="TextBox 19"/>
            <p:cNvSpPr txBox="1"/>
            <p:nvPr/>
          </p:nvSpPr>
          <p:spPr>
            <a:xfrm>
              <a:off x="2741213" y="1416020"/>
              <a:ext cx="782587" cy="182880"/>
            </a:xfrm>
            <a:prstGeom prst="rect">
              <a:avLst/>
            </a:prstGeom>
            <a:solidFill>
              <a:schemeClr val="bg1"/>
            </a:solidFill>
          </p:spPr>
          <p:txBody>
            <a:bodyPr wrap="none" rtlCol="0" anchor="ctr">
              <a:spAutoFit/>
            </a:bodyPr>
            <a:lstStyle/>
            <a:p>
              <a:r>
                <a:rPr lang="en-US" dirty="0" smtClean="0"/>
                <a:t>Private</a:t>
              </a:r>
              <a:endParaRPr lang="en-US" dirty="0"/>
            </a:p>
          </p:txBody>
        </p:sp>
        <p:sp>
          <p:nvSpPr>
            <p:cNvPr id="21" name="TextBox 20"/>
            <p:cNvSpPr txBox="1"/>
            <p:nvPr/>
          </p:nvSpPr>
          <p:spPr>
            <a:xfrm>
              <a:off x="4541563" y="1423041"/>
              <a:ext cx="564578" cy="182880"/>
            </a:xfrm>
            <a:prstGeom prst="rect">
              <a:avLst/>
            </a:prstGeom>
            <a:solidFill>
              <a:schemeClr val="bg1"/>
            </a:solidFill>
          </p:spPr>
          <p:txBody>
            <a:bodyPr wrap="none" rtlCol="0" anchor="ctr">
              <a:spAutoFit/>
            </a:bodyPr>
            <a:lstStyle/>
            <a:p>
              <a:r>
                <a:rPr lang="en-US" dirty="0" smtClean="0"/>
                <a:t>DSR</a:t>
              </a:r>
              <a:endParaRPr lang="en-US" dirty="0"/>
            </a:p>
          </p:txBody>
        </p:sp>
        <p:sp>
          <p:nvSpPr>
            <p:cNvPr id="22" name="TextBox 21"/>
            <p:cNvSpPr txBox="1">
              <a:spLocks/>
            </p:cNvSpPr>
            <p:nvPr/>
          </p:nvSpPr>
          <p:spPr>
            <a:xfrm>
              <a:off x="6166502" y="1423041"/>
              <a:ext cx="457200" cy="182880"/>
            </a:xfrm>
            <a:prstGeom prst="rect">
              <a:avLst/>
            </a:prstGeom>
            <a:solidFill>
              <a:schemeClr val="bg1"/>
            </a:solidFill>
          </p:spPr>
          <p:txBody>
            <a:bodyPr wrap="none" rtlCol="0" anchor="ctr">
              <a:spAutoFit/>
            </a:bodyPr>
            <a:lstStyle/>
            <a:p>
              <a:r>
                <a:rPr lang="en-US" dirty="0" smtClean="0"/>
                <a:t>ECC</a:t>
              </a:r>
              <a:endParaRPr lang="en-US" dirty="0"/>
            </a:p>
          </p:txBody>
        </p:sp>
        <p:sp>
          <p:nvSpPr>
            <p:cNvPr id="23" name="TextBox 22"/>
            <p:cNvSpPr txBox="1">
              <a:spLocks/>
            </p:cNvSpPr>
            <p:nvPr/>
          </p:nvSpPr>
          <p:spPr>
            <a:xfrm>
              <a:off x="7107795" y="1436790"/>
              <a:ext cx="1228221" cy="182880"/>
            </a:xfrm>
            <a:prstGeom prst="rect">
              <a:avLst/>
            </a:prstGeom>
            <a:solidFill>
              <a:schemeClr val="bg1"/>
            </a:solidFill>
          </p:spPr>
          <p:txBody>
            <a:bodyPr wrap="square" rtlCol="0" anchor="ctr">
              <a:spAutoFit/>
            </a:bodyPr>
            <a:lstStyle/>
            <a:p>
              <a:r>
                <a:rPr lang="en-US" dirty="0" err="1" smtClean="0"/>
                <a:t>CloudCache</a:t>
              </a:r>
              <a:endParaRPr lang="en-US" dirty="0"/>
            </a:p>
          </p:txBody>
        </p:sp>
      </p:grpSp>
      <p:grpSp>
        <p:nvGrpSpPr>
          <p:cNvPr id="24" name="Group 23"/>
          <p:cNvGrpSpPr/>
          <p:nvPr/>
        </p:nvGrpSpPr>
        <p:grpSpPr>
          <a:xfrm>
            <a:off x="1145145" y="3837943"/>
            <a:ext cx="7184114" cy="204756"/>
            <a:chOff x="1151902" y="1436790"/>
            <a:chExt cx="7184114" cy="204756"/>
          </a:xfrm>
        </p:grpSpPr>
        <p:sp>
          <p:nvSpPr>
            <p:cNvPr id="25" name="TextBox 24"/>
            <p:cNvSpPr txBox="1"/>
            <p:nvPr/>
          </p:nvSpPr>
          <p:spPr>
            <a:xfrm>
              <a:off x="1151902" y="1437929"/>
              <a:ext cx="792205" cy="164592"/>
            </a:xfrm>
            <a:prstGeom prst="rect">
              <a:avLst/>
            </a:prstGeom>
            <a:solidFill>
              <a:schemeClr val="bg1"/>
            </a:solidFill>
          </p:spPr>
          <p:txBody>
            <a:bodyPr wrap="none" rtlCol="0" anchor="ctr">
              <a:spAutoFit/>
            </a:bodyPr>
            <a:lstStyle/>
            <a:p>
              <a:r>
                <a:rPr lang="en-US" dirty="0" smtClean="0"/>
                <a:t>Shared</a:t>
              </a:r>
              <a:endParaRPr lang="en-US" dirty="0"/>
            </a:p>
          </p:txBody>
        </p:sp>
        <p:sp>
          <p:nvSpPr>
            <p:cNvPr id="27" name="TextBox 26"/>
            <p:cNvSpPr txBox="1"/>
            <p:nvPr/>
          </p:nvSpPr>
          <p:spPr>
            <a:xfrm>
              <a:off x="2741213" y="1451645"/>
              <a:ext cx="782587" cy="182880"/>
            </a:xfrm>
            <a:prstGeom prst="rect">
              <a:avLst/>
            </a:prstGeom>
            <a:solidFill>
              <a:schemeClr val="bg1"/>
            </a:solidFill>
          </p:spPr>
          <p:txBody>
            <a:bodyPr wrap="none" rtlCol="0" anchor="ctr">
              <a:spAutoFit/>
            </a:bodyPr>
            <a:lstStyle/>
            <a:p>
              <a:r>
                <a:rPr lang="en-US" dirty="0" smtClean="0"/>
                <a:t>Private</a:t>
              </a:r>
              <a:endParaRPr lang="en-US" dirty="0"/>
            </a:p>
          </p:txBody>
        </p:sp>
        <p:sp>
          <p:nvSpPr>
            <p:cNvPr id="28" name="TextBox 27"/>
            <p:cNvSpPr txBox="1"/>
            <p:nvPr/>
          </p:nvSpPr>
          <p:spPr>
            <a:xfrm>
              <a:off x="4541563" y="1458666"/>
              <a:ext cx="564578" cy="182880"/>
            </a:xfrm>
            <a:prstGeom prst="rect">
              <a:avLst/>
            </a:prstGeom>
            <a:solidFill>
              <a:schemeClr val="bg1"/>
            </a:solidFill>
          </p:spPr>
          <p:txBody>
            <a:bodyPr wrap="none" rtlCol="0" anchor="ctr">
              <a:spAutoFit/>
            </a:bodyPr>
            <a:lstStyle/>
            <a:p>
              <a:r>
                <a:rPr lang="en-US" dirty="0" smtClean="0"/>
                <a:t>DSR</a:t>
              </a:r>
              <a:endParaRPr lang="en-US" dirty="0"/>
            </a:p>
          </p:txBody>
        </p:sp>
        <p:sp>
          <p:nvSpPr>
            <p:cNvPr id="29" name="TextBox 28"/>
            <p:cNvSpPr txBox="1">
              <a:spLocks/>
            </p:cNvSpPr>
            <p:nvPr/>
          </p:nvSpPr>
          <p:spPr>
            <a:xfrm>
              <a:off x="6166502" y="1458666"/>
              <a:ext cx="457200" cy="182880"/>
            </a:xfrm>
            <a:prstGeom prst="rect">
              <a:avLst/>
            </a:prstGeom>
            <a:solidFill>
              <a:schemeClr val="bg1"/>
            </a:solidFill>
          </p:spPr>
          <p:txBody>
            <a:bodyPr wrap="none" rtlCol="0" anchor="ctr">
              <a:spAutoFit/>
            </a:bodyPr>
            <a:lstStyle/>
            <a:p>
              <a:r>
                <a:rPr lang="en-US" dirty="0" smtClean="0"/>
                <a:t>ECC</a:t>
              </a:r>
              <a:endParaRPr lang="en-US" dirty="0"/>
            </a:p>
          </p:txBody>
        </p:sp>
        <p:sp>
          <p:nvSpPr>
            <p:cNvPr id="30" name="TextBox 29"/>
            <p:cNvSpPr txBox="1">
              <a:spLocks/>
            </p:cNvSpPr>
            <p:nvPr/>
          </p:nvSpPr>
          <p:spPr>
            <a:xfrm>
              <a:off x="7107795" y="1436790"/>
              <a:ext cx="1228221" cy="182880"/>
            </a:xfrm>
            <a:prstGeom prst="rect">
              <a:avLst/>
            </a:prstGeom>
            <a:solidFill>
              <a:schemeClr val="bg1"/>
            </a:solidFill>
          </p:spPr>
          <p:txBody>
            <a:bodyPr wrap="square" rtlCol="0" anchor="ctr">
              <a:spAutoFit/>
            </a:bodyPr>
            <a:lstStyle/>
            <a:p>
              <a:r>
                <a:rPr lang="en-US" dirty="0" err="1" smtClean="0"/>
                <a:t>CloudCache</a:t>
              </a:r>
              <a:endParaRPr lang="en-US" dirty="0"/>
            </a:p>
          </p:txBody>
        </p:sp>
      </p:grpSp>
      <p:grpSp>
        <p:nvGrpSpPr>
          <p:cNvPr id="31" name="Group 30"/>
          <p:cNvGrpSpPr/>
          <p:nvPr/>
        </p:nvGrpSpPr>
        <p:grpSpPr>
          <a:xfrm>
            <a:off x="1148670" y="5098554"/>
            <a:ext cx="7184114" cy="204756"/>
            <a:chOff x="1151902" y="1436790"/>
            <a:chExt cx="7184114" cy="204756"/>
          </a:xfrm>
        </p:grpSpPr>
        <p:sp>
          <p:nvSpPr>
            <p:cNvPr id="32" name="TextBox 31"/>
            <p:cNvSpPr txBox="1"/>
            <p:nvPr/>
          </p:nvSpPr>
          <p:spPr>
            <a:xfrm>
              <a:off x="1151902" y="1473554"/>
              <a:ext cx="792205" cy="164592"/>
            </a:xfrm>
            <a:prstGeom prst="rect">
              <a:avLst/>
            </a:prstGeom>
            <a:solidFill>
              <a:schemeClr val="bg1"/>
            </a:solidFill>
          </p:spPr>
          <p:txBody>
            <a:bodyPr wrap="none" rtlCol="0" anchor="ctr">
              <a:spAutoFit/>
            </a:bodyPr>
            <a:lstStyle/>
            <a:p>
              <a:r>
                <a:rPr lang="en-US" dirty="0" smtClean="0"/>
                <a:t>Shared</a:t>
              </a:r>
              <a:endParaRPr lang="en-US" dirty="0"/>
            </a:p>
          </p:txBody>
        </p:sp>
        <p:sp>
          <p:nvSpPr>
            <p:cNvPr id="36" name="TextBox 35"/>
            <p:cNvSpPr txBox="1"/>
            <p:nvPr/>
          </p:nvSpPr>
          <p:spPr>
            <a:xfrm>
              <a:off x="2741213" y="1451645"/>
              <a:ext cx="782587" cy="182880"/>
            </a:xfrm>
            <a:prstGeom prst="rect">
              <a:avLst/>
            </a:prstGeom>
            <a:solidFill>
              <a:schemeClr val="bg1"/>
            </a:solidFill>
          </p:spPr>
          <p:txBody>
            <a:bodyPr wrap="none" rtlCol="0" anchor="ctr">
              <a:spAutoFit/>
            </a:bodyPr>
            <a:lstStyle/>
            <a:p>
              <a:r>
                <a:rPr lang="en-US" dirty="0" smtClean="0"/>
                <a:t>Private</a:t>
              </a:r>
              <a:endParaRPr lang="en-US" dirty="0"/>
            </a:p>
          </p:txBody>
        </p:sp>
        <p:sp>
          <p:nvSpPr>
            <p:cNvPr id="37" name="TextBox 36"/>
            <p:cNvSpPr txBox="1"/>
            <p:nvPr/>
          </p:nvSpPr>
          <p:spPr>
            <a:xfrm>
              <a:off x="4541563" y="1458666"/>
              <a:ext cx="564578" cy="182880"/>
            </a:xfrm>
            <a:prstGeom prst="rect">
              <a:avLst/>
            </a:prstGeom>
            <a:solidFill>
              <a:schemeClr val="bg1"/>
            </a:solidFill>
          </p:spPr>
          <p:txBody>
            <a:bodyPr wrap="none" rtlCol="0" anchor="ctr">
              <a:spAutoFit/>
            </a:bodyPr>
            <a:lstStyle/>
            <a:p>
              <a:r>
                <a:rPr lang="en-US" dirty="0" smtClean="0"/>
                <a:t>DSR</a:t>
              </a:r>
              <a:endParaRPr lang="en-US" dirty="0"/>
            </a:p>
          </p:txBody>
        </p:sp>
        <p:sp>
          <p:nvSpPr>
            <p:cNvPr id="38" name="TextBox 37"/>
            <p:cNvSpPr txBox="1">
              <a:spLocks/>
            </p:cNvSpPr>
            <p:nvPr/>
          </p:nvSpPr>
          <p:spPr>
            <a:xfrm>
              <a:off x="6166502" y="1458666"/>
              <a:ext cx="457200" cy="182880"/>
            </a:xfrm>
            <a:prstGeom prst="rect">
              <a:avLst/>
            </a:prstGeom>
            <a:solidFill>
              <a:schemeClr val="bg1"/>
            </a:solidFill>
          </p:spPr>
          <p:txBody>
            <a:bodyPr wrap="none" rtlCol="0" anchor="ctr">
              <a:spAutoFit/>
            </a:bodyPr>
            <a:lstStyle/>
            <a:p>
              <a:r>
                <a:rPr lang="en-US" dirty="0" smtClean="0"/>
                <a:t>ECC</a:t>
              </a:r>
              <a:endParaRPr lang="en-US" dirty="0"/>
            </a:p>
          </p:txBody>
        </p:sp>
        <p:sp>
          <p:nvSpPr>
            <p:cNvPr id="39" name="TextBox 38"/>
            <p:cNvSpPr txBox="1">
              <a:spLocks/>
            </p:cNvSpPr>
            <p:nvPr/>
          </p:nvSpPr>
          <p:spPr>
            <a:xfrm>
              <a:off x="7107795" y="1436790"/>
              <a:ext cx="1228221" cy="182880"/>
            </a:xfrm>
            <a:prstGeom prst="rect">
              <a:avLst/>
            </a:prstGeom>
            <a:solidFill>
              <a:schemeClr val="bg1"/>
            </a:solidFill>
          </p:spPr>
          <p:txBody>
            <a:bodyPr wrap="square" rtlCol="0" anchor="ctr">
              <a:spAutoFit/>
            </a:bodyPr>
            <a:lstStyle/>
            <a:p>
              <a:r>
                <a:rPr lang="en-US" dirty="0" err="1" smtClean="0"/>
                <a:t>CloudCache</a:t>
              </a:r>
              <a:endParaRPr lang="en-US" dirty="0"/>
            </a:p>
          </p:txBody>
        </p:sp>
      </p:grpSp>
    </p:spTree>
    <p:extLst>
      <p:ext uri="{BB962C8B-B14F-4D97-AF65-F5344CB8AC3E}">
        <p14:creationId xmlns:p14="http://schemas.microsoft.com/office/powerpoint/2010/main" val="3837463213"/>
      </p:ext>
    </p:extLst>
  </p:cSld>
  <p:clrMapOvr>
    <a:masterClrMapping/>
  </p:clrMapOvr>
  <p:transition advTm="16826">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Impact of global partitioning </a:t>
            </a:r>
            <a:endParaRPr lang="en-US" dirty="0">
              <a:solidFill>
                <a:schemeClr val="bg1"/>
              </a:solidFill>
            </a:endParaRPr>
          </a:p>
        </p:txBody>
      </p:sp>
      <p:pic>
        <p:nvPicPr>
          <p:cNvPr id="17" name="Content Placeholder 16" descr="CloudCachePartitioning.png"/>
          <p:cNvPicPr>
            <a:picLocks noGrp="1" noChangeAspect="1"/>
          </p:cNvPicPr>
          <p:nvPr>
            <p:ph idx="1"/>
          </p:nvPr>
        </p:nvPicPr>
        <p:blipFill>
          <a:blip r:embed="rId3" cstate="print"/>
          <a:stretch>
            <a:fillRect/>
          </a:stretch>
        </p:blipFill>
        <p:spPr>
          <a:xfrm>
            <a:off x="125821" y="1250772"/>
            <a:ext cx="8250938" cy="5121828"/>
          </a:xfrm>
        </p:spPr>
      </p:pic>
      <p:sp>
        <p:nvSpPr>
          <p:cNvPr id="33" name="TextBox 32"/>
          <p:cNvSpPr txBox="1"/>
          <p:nvPr/>
        </p:nvSpPr>
        <p:spPr>
          <a:xfrm>
            <a:off x="8205541" y="1645525"/>
            <a:ext cx="988828" cy="338554"/>
          </a:xfrm>
          <a:prstGeom prst="rect">
            <a:avLst/>
          </a:prstGeom>
          <a:noFill/>
        </p:spPr>
        <p:txBody>
          <a:bodyPr wrap="square" rtlCol="0">
            <a:spAutoFit/>
          </a:bodyPr>
          <a:lstStyle/>
          <a:p>
            <a:r>
              <a:rPr lang="en-US" sz="1600" dirty="0" smtClean="0">
                <a:latin typeface="Arial" pitchFamily="34" charset="0"/>
                <a:cs typeface="Arial" pitchFamily="34" charset="0"/>
              </a:rPr>
              <a:t>High</a:t>
            </a:r>
            <a:endParaRPr lang="en-US" sz="1600" dirty="0">
              <a:latin typeface="Arial" pitchFamily="34" charset="0"/>
              <a:cs typeface="Arial" pitchFamily="34" charset="0"/>
            </a:endParaRPr>
          </a:p>
        </p:txBody>
      </p:sp>
      <p:sp>
        <p:nvSpPr>
          <p:cNvPr id="34" name="TextBox 33"/>
          <p:cNvSpPr txBox="1"/>
          <p:nvPr/>
        </p:nvSpPr>
        <p:spPr>
          <a:xfrm>
            <a:off x="8164112" y="3998863"/>
            <a:ext cx="1222744" cy="338554"/>
          </a:xfrm>
          <a:prstGeom prst="rect">
            <a:avLst/>
          </a:prstGeom>
          <a:noFill/>
        </p:spPr>
        <p:txBody>
          <a:bodyPr wrap="square" rtlCol="0">
            <a:spAutoFit/>
          </a:bodyPr>
          <a:lstStyle/>
          <a:p>
            <a:r>
              <a:rPr lang="en-US" sz="1600" dirty="0" smtClean="0">
                <a:latin typeface="Arial" pitchFamily="34" charset="0"/>
                <a:cs typeface="Arial" pitchFamily="34" charset="0"/>
              </a:rPr>
              <a:t>Medium</a:t>
            </a:r>
            <a:endParaRPr lang="en-US" sz="1600" dirty="0">
              <a:latin typeface="Arial" pitchFamily="34" charset="0"/>
              <a:cs typeface="Arial" pitchFamily="34" charset="0"/>
            </a:endParaRPr>
          </a:p>
        </p:txBody>
      </p:sp>
      <p:sp>
        <p:nvSpPr>
          <p:cNvPr id="35" name="TextBox 34"/>
          <p:cNvSpPr txBox="1"/>
          <p:nvPr/>
        </p:nvSpPr>
        <p:spPr>
          <a:xfrm>
            <a:off x="8198451" y="5267685"/>
            <a:ext cx="794992" cy="338554"/>
          </a:xfrm>
          <a:prstGeom prst="rect">
            <a:avLst/>
          </a:prstGeom>
          <a:noFill/>
        </p:spPr>
        <p:txBody>
          <a:bodyPr wrap="square" rtlCol="0">
            <a:spAutoFit/>
          </a:bodyPr>
          <a:lstStyle/>
          <a:p>
            <a:r>
              <a:rPr lang="en-US" sz="1600" dirty="0" smtClean="0">
                <a:latin typeface="Arial" pitchFamily="34" charset="0"/>
                <a:cs typeface="Arial" pitchFamily="34" charset="0"/>
              </a:rPr>
              <a:t>Low</a:t>
            </a:r>
            <a:endParaRPr lang="en-US" sz="1600" dirty="0">
              <a:latin typeface="Arial" pitchFamily="34" charset="0"/>
              <a:cs typeface="Arial" pitchFamily="34" charset="0"/>
            </a:endParaRPr>
          </a:p>
        </p:txBody>
      </p:sp>
      <p:sp>
        <p:nvSpPr>
          <p:cNvPr id="18" name="TextBox 17"/>
          <p:cNvSpPr txBox="1"/>
          <p:nvPr/>
        </p:nvSpPr>
        <p:spPr>
          <a:xfrm>
            <a:off x="8217267" y="2733588"/>
            <a:ext cx="988828" cy="338554"/>
          </a:xfrm>
          <a:prstGeom prst="rect">
            <a:avLst/>
          </a:prstGeom>
          <a:noFill/>
        </p:spPr>
        <p:txBody>
          <a:bodyPr wrap="square" rtlCol="0">
            <a:spAutoFit/>
          </a:bodyPr>
          <a:lstStyle/>
          <a:p>
            <a:r>
              <a:rPr lang="en-US" sz="1600" dirty="0" smtClean="0">
                <a:latin typeface="Arial" pitchFamily="34" charset="0"/>
                <a:cs typeface="Arial" pitchFamily="34" charset="0"/>
              </a:rPr>
              <a:t>High</a:t>
            </a:r>
            <a:endParaRPr lang="en-US" sz="1600" dirty="0">
              <a:latin typeface="Arial" pitchFamily="34" charset="0"/>
              <a:cs typeface="Arial" pitchFamily="34" charset="0"/>
            </a:endParaRPr>
          </a:p>
        </p:txBody>
      </p:sp>
      <p:sp>
        <p:nvSpPr>
          <p:cNvPr id="26" name="TextBox 25"/>
          <p:cNvSpPr txBox="1"/>
          <p:nvPr/>
        </p:nvSpPr>
        <p:spPr>
          <a:xfrm rot="16200000">
            <a:off x="-378592" y="3199700"/>
            <a:ext cx="988828" cy="276999"/>
          </a:xfrm>
          <a:prstGeom prst="rect">
            <a:avLst/>
          </a:prstGeom>
          <a:noFill/>
        </p:spPr>
        <p:txBody>
          <a:bodyPr wrap="square" rtlCol="0">
            <a:spAutoFit/>
          </a:bodyPr>
          <a:lstStyle/>
          <a:p>
            <a:r>
              <a:rPr lang="en-US" sz="1200" b="0" dirty="0" smtClean="0">
                <a:latin typeface="Arial" pitchFamily="34" charset="0"/>
                <a:cs typeface="Arial" pitchFamily="34" charset="0"/>
              </a:rPr>
              <a:t>MPKI</a:t>
            </a:r>
            <a:endParaRPr lang="en-US" sz="1200" b="0" dirty="0">
              <a:latin typeface="Arial" pitchFamily="34" charset="0"/>
              <a:cs typeface="Arial" pitchFamily="34" charset="0"/>
            </a:endParaRPr>
          </a:p>
        </p:txBody>
      </p:sp>
      <p:grpSp>
        <p:nvGrpSpPr>
          <p:cNvPr id="19" name="Group 18"/>
          <p:cNvGrpSpPr/>
          <p:nvPr/>
        </p:nvGrpSpPr>
        <p:grpSpPr>
          <a:xfrm>
            <a:off x="1151902" y="1349623"/>
            <a:ext cx="7184114" cy="318840"/>
            <a:chOff x="1151902" y="1349623"/>
            <a:chExt cx="7184114" cy="318840"/>
          </a:xfrm>
        </p:grpSpPr>
        <p:sp>
          <p:nvSpPr>
            <p:cNvPr id="20" name="TextBox 19"/>
            <p:cNvSpPr txBox="1"/>
            <p:nvPr/>
          </p:nvSpPr>
          <p:spPr>
            <a:xfrm>
              <a:off x="1151902" y="1349623"/>
              <a:ext cx="792205" cy="274320"/>
            </a:xfrm>
            <a:prstGeom prst="rect">
              <a:avLst/>
            </a:prstGeom>
            <a:solidFill>
              <a:schemeClr val="bg1"/>
            </a:solidFill>
          </p:spPr>
          <p:txBody>
            <a:bodyPr wrap="none" rtlCol="0">
              <a:spAutoFit/>
            </a:bodyPr>
            <a:lstStyle/>
            <a:p>
              <a:r>
                <a:rPr lang="en-US" dirty="0" smtClean="0"/>
                <a:t>Shared</a:t>
              </a:r>
              <a:endParaRPr lang="en-US" dirty="0"/>
            </a:p>
          </p:txBody>
        </p:sp>
        <p:sp>
          <p:nvSpPr>
            <p:cNvPr id="21" name="TextBox 20"/>
            <p:cNvSpPr txBox="1"/>
            <p:nvPr/>
          </p:nvSpPr>
          <p:spPr>
            <a:xfrm>
              <a:off x="2741213" y="1373373"/>
              <a:ext cx="782587" cy="274320"/>
            </a:xfrm>
            <a:prstGeom prst="rect">
              <a:avLst/>
            </a:prstGeom>
            <a:solidFill>
              <a:schemeClr val="bg1"/>
            </a:solidFill>
          </p:spPr>
          <p:txBody>
            <a:bodyPr wrap="none" rtlCol="0">
              <a:spAutoFit/>
            </a:bodyPr>
            <a:lstStyle/>
            <a:p>
              <a:r>
                <a:rPr lang="en-US" dirty="0" smtClean="0"/>
                <a:t>Private</a:t>
              </a:r>
              <a:endParaRPr lang="en-US" dirty="0"/>
            </a:p>
          </p:txBody>
        </p:sp>
        <p:sp>
          <p:nvSpPr>
            <p:cNvPr id="22" name="TextBox 21"/>
            <p:cNvSpPr txBox="1"/>
            <p:nvPr/>
          </p:nvSpPr>
          <p:spPr>
            <a:xfrm>
              <a:off x="4541563" y="1380394"/>
              <a:ext cx="564578" cy="274320"/>
            </a:xfrm>
            <a:prstGeom prst="rect">
              <a:avLst/>
            </a:prstGeom>
            <a:solidFill>
              <a:schemeClr val="bg1"/>
            </a:solidFill>
          </p:spPr>
          <p:txBody>
            <a:bodyPr wrap="none" rtlCol="0">
              <a:spAutoFit/>
            </a:bodyPr>
            <a:lstStyle/>
            <a:p>
              <a:r>
                <a:rPr lang="en-US" dirty="0" smtClean="0"/>
                <a:t>DSR</a:t>
              </a:r>
              <a:endParaRPr lang="en-US" dirty="0"/>
            </a:p>
          </p:txBody>
        </p:sp>
        <p:sp>
          <p:nvSpPr>
            <p:cNvPr id="23" name="TextBox 22"/>
            <p:cNvSpPr txBox="1">
              <a:spLocks noChangeAspect="1"/>
            </p:cNvSpPr>
            <p:nvPr/>
          </p:nvSpPr>
          <p:spPr>
            <a:xfrm>
              <a:off x="6166500" y="1380394"/>
              <a:ext cx="564578" cy="274320"/>
            </a:xfrm>
            <a:prstGeom prst="rect">
              <a:avLst/>
            </a:prstGeom>
            <a:solidFill>
              <a:schemeClr val="bg1"/>
            </a:solidFill>
          </p:spPr>
          <p:txBody>
            <a:bodyPr wrap="none" rtlCol="0">
              <a:spAutoFit/>
            </a:bodyPr>
            <a:lstStyle/>
            <a:p>
              <a:r>
                <a:rPr lang="en-US" dirty="0" smtClean="0"/>
                <a:t>ECC</a:t>
              </a:r>
              <a:endParaRPr lang="en-US" dirty="0"/>
            </a:p>
          </p:txBody>
        </p:sp>
        <p:sp>
          <p:nvSpPr>
            <p:cNvPr id="24" name="TextBox 23"/>
            <p:cNvSpPr txBox="1">
              <a:spLocks/>
            </p:cNvSpPr>
            <p:nvPr/>
          </p:nvSpPr>
          <p:spPr>
            <a:xfrm>
              <a:off x="7107795" y="1394143"/>
              <a:ext cx="1228221" cy="274320"/>
            </a:xfrm>
            <a:prstGeom prst="rect">
              <a:avLst/>
            </a:prstGeom>
            <a:solidFill>
              <a:schemeClr val="bg1"/>
            </a:solidFill>
          </p:spPr>
          <p:txBody>
            <a:bodyPr wrap="square" rtlCol="0">
              <a:spAutoFit/>
            </a:bodyPr>
            <a:lstStyle/>
            <a:p>
              <a:r>
                <a:rPr lang="en-US" dirty="0" err="1" smtClean="0"/>
                <a:t>CloudCache</a:t>
              </a:r>
              <a:endParaRPr lang="en-US" dirty="0"/>
            </a:p>
          </p:txBody>
        </p:sp>
      </p:grpSp>
      <p:grpSp>
        <p:nvGrpSpPr>
          <p:cNvPr id="25" name="Group 24"/>
          <p:cNvGrpSpPr/>
          <p:nvPr/>
        </p:nvGrpSpPr>
        <p:grpSpPr>
          <a:xfrm>
            <a:off x="1145145" y="2583403"/>
            <a:ext cx="7184114" cy="204789"/>
            <a:chOff x="1151902" y="1416020"/>
            <a:chExt cx="7184114" cy="204789"/>
          </a:xfrm>
        </p:grpSpPr>
        <p:sp>
          <p:nvSpPr>
            <p:cNvPr id="27" name="TextBox 26"/>
            <p:cNvSpPr txBox="1"/>
            <p:nvPr/>
          </p:nvSpPr>
          <p:spPr>
            <a:xfrm>
              <a:off x="1151902" y="1437929"/>
              <a:ext cx="792205" cy="182880"/>
            </a:xfrm>
            <a:prstGeom prst="rect">
              <a:avLst/>
            </a:prstGeom>
            <a:solidFill>
              <a:schemeClr val="bg1"/>
            </a:solidFill>
          </p:spPr>
          <p:txBody>
            <a:bodyPr wrap="none" rtlCol="0" anchor="ctr">
              <a:spAutoFit/>
            </a:bodyPr>
            <a:lstStyle/>
            <a:p>
              <a:r>
                <a:rPr lang="en-US" dirty="0" smtClean="0"/>
                <a:t>Shared</a:t>
              </a:r>
              <a:endParaRPr lang="en-US" dirty="0"/>
            </a:p>
          </p:txBody>
        </p:sp>
        <p:sp>
          <p:nvSpPr>
            <p:cNvPr id="28" name="TextBox 27"/>
            <p:cNvSpPr txBox="1"/>
            <p:nvPr/>
          </p:nvSpPr>
          <p:spPr>
            <a:xfrm>
              <a:off x="2741213" y="1416020"/>
              <a:ext cx="782587" cy="182880"/>
            </a:xfrm>
            <a:prstGeom prst="rect">
              <a:avLst/>
            </a:prstGeom>
            <a:solidFill>
              <a:schemeClr val="bg1"/>
            </a:solidFill>
          </p:spPr>
          <p:txBody>
            <a:bodyPr wrap="none" rtlCol="0" anchor="ctr">
              <a:spAutoFit/>
            </a:bodyPr>
            <a:lstStyle/>
            <a:p>
              <a:r>
                <a:rPr lang="en-US" dirty="0" smtClean="0"/>
                <a:t>Private</a:t>
              </a:r>
              <a:endParaRPr lang="en-US" dirty="0"/>
            </a:p>
          </p:txBody>
        </p:sp>
        <p:sp>
          <p:nvSpPr>
            <p:cNvPr id="29" name="TextBox 28"/>
            <p:cNvSpPr txBox="1"/>
            <p:nvPr/>
          </p:nvSpPr>
          <p:spPr>
            <a:xfrm>
              <a:off x="4541563" y="1423041"/>
              <a:ext cx="564578" cy="182880"/>
            </a:xfrm>
            <a:prstGeom prst="rect">
              <a:avLst/>
            </a:prstGeom>
            <a:solidFill>
              <a:schemeClr val="bg1"/>
            </a:solidFill>
          </p:spPr>
          <p:txBody>
            <a:bodyPr wrap="none" rtlCol="0" anchor="ctr">
              <a:spAutoFit/>
            </a:bodyPr>
            <a:lstStyle/>
            <a:p>
              <a:r>
                <a:rPr lang="en-US" dirty="0" smtClean="0"/>
                <a:t>DSR</a:t>
              </a:r>
              <a:endParaRPr lang="en-US" dirty="0"/>
            </a:p>
          </p:txBody>
        </p:sp>
        <p:sp>
          <p:nvSpPr>
            <p:cNvPr id="30" name="TextBox 29"/>
            <p:cNvSpPr txBox="1">
              <a:spLocks/>
            </p:cNvSpPr>
            <p:nvPr/>
          </p:nvSpPr>
          <p:spPr>
            <a:xfrm>
              <a:off x="6166502" y="1423041"/>
              <a:ext cx="457200" cy="182880"/>
            </a:xfrm>
            <a:prstGeom prst="rect">
              <a:avLst/>
            </a:prstGeom>
            <a:solidFill>
              <a:schemeClr val="bg1"/>
            </a:solidFill>
          </p:spPr>
          <p:txBody>
            <a:bodyPr wrap="none" rtlCol="0" anchor="ctr">
              <a:spAutoFit/>
            </a:bodyPr>
            <a:lstStyle/>
            <a:p>
              <a:r>
                <a:rPr lang="en-US" dirty="0" smtClean="0"/>
                <a:t>ECC</a:t>
              </a:r>
              <a:endParaRPr lang="en-US" dirty="0"/>
            </a:p>
          </p:txBody>
        </p:sp>
        <p:sp>
          <p:nvSpPr>
            <p:cNvPr id="31" name="TextBox 30"/>
            <p:cNvSpPr txBox="1">
              <a:spLocks/>
            </p:cNvSpPr>
            <p:nvPr/>
          </p:nvSpPr>
          <p:spPr>
            <a:xfrm>
              <a:off x="7107795" y="1436790"/>
              <a:ext cx="1228221" cy="182880"/>
            </a:xfrm>
            <a:prstGeom prst="rect">
              <a:avLst/>
            </a:prstGeom>
            <a:solidFill>
              <a:schemeClr val="bg1"/>
            </a:solidFill>
          </p:spPr>
          <p:txBody>
            <a:bodyPr wrap="square" rtlCol="0" anchor="ctr">
              <a:spAutoFit/>
            </a:bodyPr>
            <a:lstStyle/>
            <a:p>
              <a:r>
                <a:rPr lang="en-US" dirty="0" err="1" smtClean="0"/>
                <a:t>CloudCache</a:t>
              </a:r>
              <a:endParaRPr lang="en-US" dirty="0"/>
            </a:p>
          </p:txBody>
        </p:sp>
      </p:grpSp>
      <p:grpSp>
        <p:nvGrpSpPr>
          <p:cNvPr id="32" name="Group 31"/>
          <p:cNvGrpSpPr/>
          <p:nvPr/>
        </p:nvGrpSpPr>
        <p:grpSpPr>
          <a:xfrm>
            <a:off x="1145145" y="3837943"/>
            <a:ext cx="7184114" cy="204756"/>
            <a:chOff x="1151902" y="1436790"/>
            <a:chExt cx="7184114" cy="204756"/>
          </a:xfrm>
        </p:grpSpPr>
        <p:sp>
          <p:nvSpPr>
            <p:cNvPr id="36" name="TextBox 35"/>
            <p:cNvSpPr txBox="1"/>
            <p:nvPr/>
          </p:nvSpPr>
          <p:spPr>
            <a:xfrm>
              <a:off x="1151902" y="1437929"/>
              <a:ext cx="792205" cy="164592"/>
            </a:xfrm>
            <a:prstGeom prst="rect">
              <a:avLst/>
            </a:prstGeom>
            <a:solidFill>
              <a:schemeClr val="bg1"/>
            </a:solidFill>
          </p:spPr>
          <p:txBody>
            <a:bodyPr wrap="none" rtlCol="0" anchor="ctr">
              <a:spAutoFit/>
            </a:bodyPr>
            <a:lstStyle/>
            <a:p>
              <a:r>
                <a:rPr lang="en-US" dirty="0" smtClean="0"/>
                <a:t>Shared</a:t>
              </a:r>
              <a:endParaRPr lang="en-US" dirty="0"/>
            </a:p>
          </p:txBody>
        </p:sp>
        <p:sp>
          <p:nvSpPr>
            <p:cNvPr id="37" name="TextBox 36"/>
            <p:cNvSpPr txBox="1"/>
            <p:nvPr/>
          </p:nvSpPr>
          <p:spPr>
            <a:xfrm>
              <a:off x="2741213" y="1451645"/>
              <a:ext cx="782587" cy="182880"/>
            </a:xfrm>
            <a:prstGeom prst="rect">
              <a:avLst/>
            </a:prstGeom>
            <a:solidFill>
              <a:schemeClr val="bg1"/>
            </a:solidFill>
          </p:spPr>
          <p:txBody>
            <a:bodyPr wrap="none" rtlCol="0" anchor="ctr">
              <a:spAutoFit/>
            </a:bodyPr>
            <a:lstStyle/>
            <a:p>
              <a:r>
                <a:rPr lang="en-US" dirty="0" smtClean="0"/>
                <a:t>Private</a:t>
              </a:r>
              <a:endParaRPr lang="en-US" dirty="0"/>
            </a:p>
          </p:txBody>
        </p:sp>
        <p:sp>
          <p:nvSpPr>
            <p:cNvPr id="38" name="TextBox 37"/>
            <p:cNvSpPr txBox="1"/>
            <p:nvPr/>
          </p:nvSpPr>
          <p:spPr>
            <a:xfrm>
              <a:off x="4541563" y="1458666"/>
              <a:ext cx="564578" cy="182880"/>
            </a:xfrm>
            <a:prstGeom prst="rect">
              <a:avLst/>
            </a:prstGeom>
            <a:solidFill>
              <a:schemeClr val="bg1"/>
            </a:solidFill>
          </p:spPr>
          <p:txBody>
            <a:bodyPr wrap="none" rtlCol="0" anchor="ctr">
              <a:spAutoFit/>
            </a:bodyPr>
            <a:lstStyle/>
            <a:p>
              <a:r>
                <a:rPr lang="en-US" dirty="0" smtClean="0"/>
                <a:t>DSR</a:t>
              </a:r>
              <a:endParaRPr lang="en-US" dirty="0"/>
            </a:p>
          </p:txBody>
        </p:sp>
        <p:sp>
          <p:nvSpPr>
            <p:cNvPr id="39" name="TextBox 38"/>
            <p:cNvSpPr txBox="1">
              <a:spLocks/>
            </p:cNvSpPr>
            <p:nvPr/>
          </p:nvSpPr>
          <p:spPr>
            <a:xfrm>
              <a:off x="6166502" y="1458666"/>
              <a:ext cx="457200" cy="182880"/>
            </a:xfrm>
            <a:prstGeom prst="rect">
              <a:avLst/>
            </a:prstGeom>
            <a:solidFill>
              <a:schemeClr val="bg1"/>
            </a:solidFill>
          </p:spPr>
          <p:txBody>
            <a:bodyPr wrap="none" rtlCol="0" anchor="ctr">
              <a:spAutoFit/>
            </a:bodyPr>
            <a:lstStyle/>
            <a:p>
              <a:r>
                <a:rPr lang="en-US" dirty="0" smtClean="0"/>
                <a:t>ECC</a:t>
              </a:r>
              <a:endParaRPr lang="en-US" dirty="0"/>
            </a:p>
          </p:txBody>
        </p:sp>
        <p:sp>
          <p:nvSpPr>
            <p:cNvPr id="40" name="TextBox 39"/>
            <p:cNvSpPr txBox="1">
              <a:spLocks/>
            </p:cNvSpPr>
            <p:nvPr/>
          </p:nvSpPr>
          <p:spPr>
            <a:xfrm>
              <a:off x="7107795" y="1436790"/>
              <a:ext cx="1228221" cy="182880"/>
            </a:xfrm>
            <a:prstGeom prst="rect">
              <a:avLst/>
            </a:prstGeom>
            <a:solidFill>
              <a:schemeClr val="bg1"/>
            </a:solidFill>
          </p:spPr>
          <p:txBody>
            <a:bodyPr wrap="square" rtlCol="0" anchor="ctr">
              <a:spAutoFit/>
            </a:bodyPr>
            <a:lstStyle/>
            <a:p>
              <a:r>
                <a:rPr lang="en-US" dirty="0" err="1" smtClean="0"/>
                <a:t>CloudCache</a:t>
              </a:r>
              <a:endParaRPr lang="en-US" dirty="0"/>
            </a:p>
          </p:txBody>
        </p:sp>
      </p:grpSp>
      <p:grpSp>
        <p:nvGrpSpPr>
          <p:cNvPr id="41" name="Group 40"/>
          <p:cNvGrpSpPr/>
          <p:nvPr/>
        </p:nvGrpSpPr>
        <p:grpSpPr>
          <a:xfrm>
            <a:off x="1148670" y="5098554"/>
            <a:ext cx="7184114" cy="204756"/>
            <a:chOff x="1151902" y="1436790"/>
            <a:chExt cx="7184114" cy="204756"/>
          </a:xfrm>
        </p:grpSpPr>
        <p:sp>
          <p:nvSpPr>
            <p:cNvPr id="42" name="TextBox 41"/>
            <p:cNvSpPr txBox="1"/>
            <p:nvPr/>
          </p:nvSpPr>
          <p:spPr>
            <a:xfrm>
              <a:off x="1151902" y="1473554"/>
              <a:ext cx="792205" cy="164592"/>
            </a:xfrm>
            <a:prstGeom prst="rect">
              <a:avLst/>
            </a:prstGeom>
            <a:solidFill>
              <a:schemeClr val="bg1"/>
            </a:solidFill>
          </p:spPr>
          <p:txBody>
            <a:bodyPr wrap="none" rtlCol="0" anchor="ctr">
              <a:spAutoFit/>
            </a:bodyPr>
            <a:lstStyle/>
            <a:p>
              <a:r>
                <a:rPr lang="en-US" dirty="0" smtClean="0"/>
                <a:t>Shared</a:t>
              </a:r>
              <a:endParaRPr lang="en-US" dirty="0"/>
            </a:p>
          </p:txBody>
        </p:sp>
        <p:sp>
          <p:nvSpPr>
            <p:cNvPr id="43" name="TextBox 42"/>
            <p:cNvSpPr txBox="1"/>
            <p:nvPr/>
          </p:nvSpPr>
          <p:spPr>
            <a:xfrm>
              <a:off x="2741213" y="1451645"/>
              <a:ext cx="782587" cy="182880"/>
            </a:xfrm>
            <a:prstGeom prst="rect">
              <a:avLst/>
            </a:prstGeom>
            <a:solidFill>
              <a:schemeClr val="bg1"/>
            </a:solidFill>
          </p:spPr>
          <p:txBody>
            <a:bodyPr wrap="none" rtlCol="0" anchor="ctr">
              <a:spAutoFit/>
            </a:bodyPr>
            <a:lstStyle/>
            <a:p>
              <a:r>
                <a:rPr lang="en-US" dirty="0" smtClean="0"/>
                <a:t>Private</a:t>
              </a:r>
              <a:endParaRPr lang="en-US" dirty="0"/>
            </a:p>
          </p:txBody>
        </p:sp>
        <p:sp>
          <p:nvSpPr>
            <p:cNvPr id="44" name="TextBox 43"/>
            <p:cNvSpPr txBox="1"/>
            <p:nvPr/>
          </p:nvSpPr>
          <p:spPr>
            <a:xfrm>
              <a:off x="4541563" y="1458666"/>
              <a:ext cx="564578" cy="182880"/>
            </a:xfrm>
            <a:prstGeom prst="rect">
              <a:avLst/>
            </a:prstGeom>
            <a:solidFill>
              <a:schemeClr val="bg1"/>
            </a:solidFill>
          </p:spPr>
          <p:txBody>
            <a:bodyPr wrap="none" rtlCol="0" anchor="ctr">
              <a:spAutoFit/>
            </a:bodyPr>
            <a:lstStyle/>
            <a:p>
              <a:r>
                <a:rPr lang="en-US" dirty="0" smtClean="0"/>
                <a:t>DSR</a:t>
              </a:r>
              <a:endParaRPr lang="en-US" dirty="0"/>
            </a:p>
          </p:txBody>
        </p:sp>
        <p:sp>
          <p:nvSpPr>
            <p:cNvPr id="45" name="TextBox 44"/>
            <p:cNvSpPr txBox="1">
              <a:spLocks/>
            </p:cNvSpPr>
            <p:nvPr/>
          </p:nvSpPr>
          <p:spPr>
            <a:xfrm>
              <a:off x="6166502" y="1458666"/>
              <a:ext cx="457200" cy="182880"/>
            </a:xfrm>
            <a:prstGeom prst="rect">
              <a:avLst/>
            </a:prstGeom>
            <a:solidFill>
              <a:schemeClr val="bg1"/>
            </a:solidFill>
          </p:spPr>
          <p:txBody>
            <a:bodyPr wrap="none" rtlCol="0" anchor="ctr">
              <a:spAutoFit/>
            </a:bodyPr>
            <a:lstStyle/>
            <a:p>
              <a:r>
                <a:rPr lang="en-US" dirty="0" smtClean="0"/>
                <a:t>ECC</a:t>
              </a:r>
              <a:endParaRPr lang="en-US" dirty="0"/>
            </a:p>
          </p:txBody>
        </p:sp>
        <p:sp>
          <p:nvSpPr>
            <p:cNvPr id="46" name="TextBox 45"/>
            <p:cNvSpPr txBox="1">
              <a:spLocks/>
            </p:cNvSpPr>
            <p:nvPr/>
          </p:nvSpPr>
          <p:spPr>
            <a:xfrm>
              <a:off x="7107795" y="1436790"/>
              <a:ext cx="1228221" cy="182880"/>
            </a:xfrm>
            <a:prstGeom prst="rect">
              <a:avLst/>
            </a:prstGeom>
            <a:solidFill>
              <a:schemeClr val="bg1"/>
            </a:solidFill>
          </p:spPr>
          <p:txBody>
            <a:bodyPr wrap="square" rtlCol="0" anchor="ctr">
              <a:spAutoFit/>
            </a:bodyPr>
            <a:lstStyle/>
            <a:p>
              <a:r>
                <a:rPr lang="en-US" dirty="0" err="1" smtClean="0"/>
                <a:t>CloudCache</a:t>
              </a:r>
              <a:endParaRPr lang="en-US" dirty="0"/>
            </a:p>
          </p:txBody>
        </p:sp>
      </p:grpSp>
      <p:sp>
        <p:nvSpPr>
          <p:cNvPr id="6" name="Rectangle 5"/>
          <p:cNvSpPr/>
          <p:nvPr/>
        </p:nvSpPr>
        <p:spPr bwMode="auto">
          <a:xfrm>
            <a:off x="54571" y="2553549"/>
            <a:ext cx="9089429" cy="4126326"/>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Tree>
    <p:extLst>
      <p:ext uri="{BB962C8B-B14F-4D97-AF65-F5344CB8AC3E}">
        <p14:creationId xmlns:p14="http://schemas.microsoft.com/office/powerpoint/2010/main" val="2928053237"/>
      </p:ext>
    </p:extLst>
  </p:cSld>
  <p:clrMapOvr>
    <a:masterClrMapping/>
  </p:clrMapOvr>
  <p:transition advTm="17051">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Impact of global partitioning </a:t>
            </a:r>
            <a:endParaRPr lang="en-US" dirty="0">
              <a:solidFill>
                <a:schemeClr val="bg1"/>
              </a:solidFill>
            </a:endParaRPr>
          </a:p>
        </p:txBody>
      </p:sp>
      <p:pic>
        <p:nvPicPr>
          <p:cNvPr id="17" name="Content Placeholder 16" descr="CloudCachePartitioning.png"/>
          <p:cNvPicPr>
            <a:picLocks noGrp="1" noChangeAspect="1"/>
          </p:cNvPicPr>
          <p:nvPr>
            <p:ph idx="1"/>
          </p:nvPr>
        </p:nvPicPr>
        <p:blipFill>
          <a:blip r:embed="rId3" cstate="print"/>
          <a:stretch>
            <a:fillRect/>
          </a:stretch>
        </p:blipFill>
        <p:spPr>
          <a:xfrm>
            <a:off x="125821" y="1250772"/>
            <a:ext cx="8250938" cy="5121828"/>
          </a:xfrm>
        </p:spPr>
      </p:pic>
      <p:sp>
        <p:nvSpPr>
          <p:cNvPr id="33" name="TextBox 32"/>
          <p:cNvSpPr txBox="1"/>
          <p:nvPr/>
        </p:nvSpPr>
        <p:spPr>
          <a:xfrm>
            <a:off x="8205541" y="1645525"/>
            <a:ext cx="988828" cy="338554"/>
          </a:xfrm>
          <a:prstGeom prst="rect">
            <a:avLst/>
          </a:prstGeom>
          <a:noFill/>
        </p:spPr>
        <p:txBody>
          <a:bodyPr wrap="square" rtlCol="0">
            <a:spAutoFit/>
          </a:bodyPr>
          <a:lstStyle/>
          <a:p>
            <a:r>
              <a:rPr lang="en-US" sz="1600" dirty="0" smtClean="0">
                <a:latin typeface="Arial" pitchFamily="34" charset="0"/>
                <a:cs typeface="Arial" pitchFamily="34" charset="0"/>
              </a:rPr>
              <a:t>High</a:t>
            </a:r>
            <a:endParaRPr lang="en-US" sz="1600" dirty="0">
              <a:latin typeface="Arial" pitchFamily="34" charset="0"/>
              <a:cs typeface="Arial" pitchFamily="34" charset="0"/>
            </a:endParaRPr>
          </a:p>
        </p:txBody>
      </p:sp>
      <p:sp>
        <p:nvSpPr>
          <p:cNvPr id="34" name="TextBox 33"/>
          <p:cNvSpPr txBox="1"/>
          <p:nvPr/>
        </p:nvSpPr>
        <p:spPr>
          <a:xfrm>
            <a:off x="8164112" y="3998863"/>
            <a:ext cx="1222744" cy="338554"/>
          </a:xfrm>
          <a:prstGeom prst="rect">
            <a:avLst/>
          </a:prstGeom>
          <a:noFill/>
        </p:spPr>
        <p:txBody>
          <a:bodyPr wrap="square" rtlCol="0">
            <a:spAutoFit/>
          </a:bodyPr>
          <a:lstStyle/>
          <a:p>
            <a:r>
              <a:rPr lang="en-US" sz="1600" dirty="0" smtClean="0">
                <a:latin typeface="Arial" pitchFamily="34" charset="0"/>
                <a:cs typeface="Arial" pitchFamily="34" charset="0"/>
              </a:rPr>
              <a:t>Medium</a:t>
            </a:r>
            <a:endParaRPr lang="en-US" sz="1600" dirty="0">
              <a:latin typeface="Arial" pitchFamily="34" charset="0"/>
              <a:cs typeface="Arial" pitchFamily="34" charset="0"/>
            </a:endParaRPr>
          </a:p>
        </p:txBody>
      </p:sp>
      <p:sp>
        <p:nvSpPr>
          <p:cNvPr id="35" name="TextBox 34"/>
          <p:cNvSpPr txBox="1"/>
          <p:nvPr/>
        </p:nvSpPr>
        <p:spPr>
          <a:xfrm>
            <a:off x="8198451" y="5267685"/>
            <a:ext cx="794992" cy="338554"/>
          </a:xfrm>
          <a:prstGeom prst="rect">
            <a:avLst/>
          </a:prstGeom>
          <a:noFill/>
        </p:spPr>
        <p:txBody>
          <a:bodyPr wrap="square" rtlCol="0">
            <a:spAutoFit/>
          </a:bodyPr>
          <a:lstStyle/>
          <a:p>
            <a:r>
              <a:rPr lang="en-US" sz="1600" dirty="0" smtClean="0">
                <a:latin typeface="Arial" pitchFamily="34" charset="0"/>
                <a:cs typeface="Arial" pitchFamily="34" charset="0"/>
              </a:rPr>
              <a:t>Low</a:t>
            </a:r>
            <a:endParaRPr lang="en-US" sz="1600" dirty="0">
              <a:latin typeface="Arial" pitchFamily="34" charset="0"/>
              <a:cs typeface="Arial" pitchFamily="34" charset="0"/>
            </a:endParaRPr>
          </a:p>
        </p:txBody>
      </p:sp>
      <p:sp>
        <p:nvSpPr>
          <p:cNvPr id="18" name="TextBox 17"/>
          <p:cNvSpPr txBox="1"/>
          <p:nvPr/>
        </p:nvSpPr>
        <p:spPr>
          <a:xfrm>
            <a:off x="8217267" y="2733588"/>
            <a:ext cx="988828" cy="338554"/>
          </a:xfrm>
          <a:prstGeom prst="rect">
            <a:avLst/>
          </a:prstGeom>
          <a:noFill/>
        </p:spPr>
        <p:txBody>
          <a:bodyPr wrap="square" rtlCol="0">
            <a:spAutoFit/>
          </a:bodyPr>
          <a:lstStyle/>
          <a:p>
            <a:r>
              <a:rPr lang="en-US" sz="1600" dirty="0" smtClean="0">
                <a:latin typeface="Arial" pitchFamily="34" charset="0"/>
                <a:cs typeface="Arial" pitchFamily="34" charset="0"/>
              </a:rPr>
              <a:t>High</a:t>
            </a:r>
            <a:endParaRPr lang="en-US" sz="1600" dirty="0">
              <a:latin typeface="Arial" pitchFamily="34" charset="0"/>
              <a:cs typeface="Arial" pitchFamily="34" charset="0"/>
            </a:endParaRPr>
          </a:p>
        </p:txBody>
      </p:sp>
      <p:sp>
        <p:nvSpPr>
          <p:cNvPr id="26" name="TextBox 25"/>
          <p:cNvSpPr txBox="1"/>
          <p:nvPr/>
        </p:nvSpPr>
        <p:spPr>
          <a:xfrm rot="16200000">
            <a:off x="-378592" y="3199700"/>
            <a:ext cx="988828" cy="276999"/>
          </a:xfrm>
          <a:prstGeom prst="rect">
            <a:avLst/>
          </a:prstGeom>
          <a:noFill/>
        </p:spPr>
        <p:txBody>
          <a:bodyPr wrap="square" rtlCol="0">
            <a:spAutoFit/>
          </a:bodyPr>
          <a:lstStyle/>
          <a:p>
            <a:r>
              <a:rPr lang="en-US" sz="1200" b="0" dirty="0" smtClean="0">
                <a:latin typeface="Arial" pitchFamily="34" charset="0"/>
                <a:cs typeface="Arial" pitchFamily="34" charset="0"/>
              </a:rPr>
              <a:t>MPKI</a:t>
            </a:r>
            <a:endParaRPr lang="en-US" sz="1200" b="0" dirty="0">
              <a:latin typeface="Arial" pitchFamily="34" charset="0"/>
              <a:cs typeface="Arial" pitchFamily="34" charset="0"/>
            </a:endParaRPr>
          </a:p>
        </p:txBody>
      </p:sp>
      <p:grpSp>
        <p:nvGrpSpPr>
          <p:cNvPr id="21" name="Group 20"/>
          <p:cNvGrpSpPr/>
          <p:nvPr/>
        </p:nvGrpSpPr>
        <p:grpSpPr>
          <a:xfrm>
            <a:off x="1151902" y="1349623"/>
            <a:ext cx="7184114" cy="318840"/>
            <a:chOff x="1151902" y="1349623"/>
            <a:chExt cx="7184114" cy="318840"/>
          </a:xfrm>
        </p:grpSpPr>
        <p:sp>
          <p:nvSpPr>
            <p:cNvPr id="22" name="TextBox 21"/>
            <p:cNvSpPr txBox="1"/>
            <p:nvPr/>
          </p:nvSpPr>
          <p:spPr>
            <a:xfrm>
              <a:off x="1151902" y="1349623"/>
              <a:ext cx="792205" cy="274320"/>
            </a:xfrm>
            <a:prstGeom prst="rect">
              <a:avLst/>
            </a:prstGeom>
            <a:solidFill>
              <a:schemeClr val="bg1"/>
            </a:solidFill>
          </p:spPr>
          <p:txBody>
            <a:bodyPr wrap="none" rtlCol="0">
              <a:spAutoFit/>
            </a:bodyPr>
            <a:lstStyle/>
            <a:p>
              <a:r>
                <a:rPr lang="en-US" dirty="0" smtClean="0"/>
                <a:t>Shared</a:t>
              </a:r>
              <a:endParaRPr lang="en-US" dirty="0"/>
            </a:p>
          </p:txBody>
        </p:sp>
        <p:sp>
          <p:nvSpPr>
            <p:cNvPr id="23" name="TextBox 22"/>
            <p:cNvSpPr txBox="1"/>
            <p:nvPr/>
          </p:nvSpPr>
          <p:spPr>
            <a:xfrm>
              <a:off x="2741213" y="1373373"/>
              <a:ext cx="782587" cy="274320"/>
            </a:xfrm>
            <a:prstGeom prst="rect">
              <a:avLst/>
            </a:prstGeom>
            <a:solidFill>
              <a:schemeClr val="bg1"/>
            </a:solidFill>
          </p:spPr>
          <p:txBody>
            <a:bodyPr wrap="none" rtlCol="0">
              <a:spAutoFit/>
            </a:bodyPr>
            <a:lstStyle/>
            <a:p>
              <a:r>
                <a:rPr lang="en-US" dirty="0" smtClean="0"/>
                <a:t>Private</a:t>
              </a:r>
              <a:endParaRPr lang="en-US" dirty="0"/>
            </a:p>
          </p:txBody>
        </p:sp>
        <p:sp>
          <p:nvSpPr>
            <p:cNvPr id="24" name="TextBox 23"/>
            <p:cNvSpPr txBox="1"/>
            <p:nvPr/>
          </p:nvSpPr>
          <p:spPr>
            <a:xfrm>
              <a:off x="4541563" y="1380394"/>
              <a:ext cx="564578" cy="274320"/>
            </a:xfrm>
            <a:prstGeom prst="rect">
              <a:avLst/>
            </a:prstGeom>
            <a:solidFill>
              <a:schemeClr val="bg1"/>
            </a:solidFill>
          </p:spPr>
          <p:txBody>
            <a:bodyPr wrap="none" rtlCol="0">
              <a:spAutoFit/>
            </a:bodyPr>
            <a:lstStyle/>
            <a:p>
              <a:r>
                <a:rPr lang="en-US" dirty="0" smtClean="0"/>
                <a:t>DSR</a:t>
              </a:r>
              <a:endParaRPr lang="en-US" dirty="0"/>
            </a:p>
          </p:txBody>
        </p:sp>
        <p:sp>
          <p:nvSpPr>
            <p:cNvPr id="25" name="TextBox 24"/>
            <p:cNvSpPr txBox="1">
              <a:spLocks noChangeAspect="1"/>
            </p:cNvSpPr>
            <p:nvPr/>
          </p:nvSpPr>
          <p:spPr>
            <a:xfrm>
              <a:off x="6166500" y="1380394"/>
              <a:ext cx="564578" cy="274320"/>
            </a:xfrm>
            <a:prstGeom prst="rect">
              <a:avLst/>
            </a:prstGeom>
            <a:solidFill>
              <a:schemeClr val="bg1"/>
            </a:solidFill>
          </p:spPr>
          <p:txBody>
            <a:bodyPr wrap="none" rtlCol="0">
              <a:spAutoFit/>
            </a:bodyPr>
            <a:lstStyle/>
            <a:p>
              <a:r>
                <a:rPr lang="en-US" dirty="0" smtClean="0"/>
                <a:t>ECC</a:t>
              </a:r>
              <a:endParaRPr lang="en-US" dirty="0"/>
            </a:p>
          </p:txBody>
        </p:sp>
        <p:sp>
          <p:nvSpPr>
            <p:cNvPr id="27" name="TextBox 26"/>
            <p:cNvSpPr txBox="1">
              <a:spLocks/>
            </p:cNvSpPr>
            <p:nvPr/>
          </p:nvSpPr>
          <p:spPr>
            <a:xfrm>
              <a:off x="7107795" y="1394143"/>
              <a:ext cx="1228221" cy="274320"/>
            </a:xfrm>
            <a:prstGeom prst="rect">
              <a:avLst/>
            </a:prstGeom>
            <a:solidFill>
              <a:schemeClr val="bg1"/>
            </a:solidFill>
          </p:spPr>
          <p:txBody>
            <a:bodyPr wrap="square" rtlCol="0">
              <a:spAutoFit/>
            </a:bodyPr>
            <a:lstStyle/>
            <a:p>
              <a:r>
                <a:rPr lang="en-US" dirty="0" err="1" smtClean="0"/>
                <a:t>CloudCache</a:t>
              </a:r>
              <a:endParaRPr lang="en-US" dirty="0"/>
            </a:p>
          </p:txBody>
        </p:sp>
      </p:grpSp>
      <p:grpSp>
        <p:nvGrpSpPr>
          <p:cNvPr id="28" name="Group 27"/>
          <p:cNvGrpSpPr/>
          <p:nvPr/>
        </p:nvGrpSpPr>
        <p:grpSpPr>
          <a:xfrm>
            <a:off x="1145145" y="2583403"/>
            <a:ext cx="7184114" cy="204789"/>
            <a:chOff x="1151902" y="1416020"/>
            <a:chExt cx="7184114" cy="204789"/>
          </a:xfrm>
        </p:grpSpPr>
        <p:sp>
          <p:nvSpPr>
            <p:cNvPr id="29" name="TextBox 28"/>
            <p:cNvSpPr txBox="1"/>
            <p:nvPr/>
          </p:nvSpPr>
          <p:spPr>
            <a:xfrm>
              <a:off x="1151902" y="1437929"/>
              <a:ext cx="792205" cy="182880"/>
            </a:xfrm>
            <a:prstGeom prst="rect">
              <a:avLst/>
            </a:prstGeom>
            <a:solidFill>
              <a:schemeClr val="bg1"/>
            </a:solidFill>
          </p:spPr>
          <p:txBody>
            <a:bodyPr wrap="none" rtlCol="0" anchor="ctr">
              <a:spAutoFit/>
            </a:bodyPr>
            <a:lstStyle/>
            <a:p>
              <a:r>
                <a:rPr lang="en-US" dirty="0" smtClean="0"/>
                <a:t>Shared</a:t>
              </a:r>
              <a:endParaRPr lang="en-US" dirty="0"/>
            </a:p>
          </p:txBody>
        </p:sp>
        <p:sp>
          <p:nvSpPr>
            <p:cNvPr id="30" name="TextBox 29"/>
            <p:cNvSpPr txBox="1"/>
            <p:nvPr/>
          </p:nvSpPr>
          <p:spPr>
            <a:xfrm>
              <a:off x="2741213" y="1416020"/>
              <a:ext cx="782587" cy="182880"/>
            </a:xfrm>
            <a:prstGeom prst="rect">
              <a:avLst/>
            </a:prstGeom>
            <a:solidFill>
              <a:schemeClr val="bg1"/>
            </a:solidFill>
          </p:spPr>
          <p:txBody>
            <a:bodyPr wrap="none" rtlCol="0" anchor="ctr">
              <a:spAutoFit/>
            </a:bodyPr>
            <a:lstStyle/>
            <a:p>
              <a:r>
                <a:rPr lang="en-US" dirty="0" smtClean="0"/>
                <a:t>Private</a:t>
              </a:r>
              <a:endParaRPr lang="en-US" dirty="0"/>
            </a:p>
          </p:txBody>
        </p:sp>
        <p:sp>
          <p:nvSpPr>
            <p:cNvPr id="31" name="TextBox 30"/>
            <p:cNvSpPr txBox="1"/>
            <p:nvPr/>
          </p:nvSpPr>
          <p:spPr>
            <a:xfrm>
              <a:off x="4541563" y="1423041"/>
              <a:ext cx="564578" cy="182880"/>
            </a:xfrm>
            <a:prstGeom prst="rect">
              <a:avLst/>
            </a:prstGeom>
            <a:solidFill>
              <a:schemeClr val="bg1"/>
            </a:solidFill>
          </p:spPr>
          <p:txBody>
            <a:bodyPr wrap="none" rtlCol="0" anchor="ctr">
              <a:spAutoFit/>
            </a:bodyPr>
            <a:lstStyle/>
            <a:p>
              <a:r>
                <a:rPr lang="en-US" dirty="0" smtClean="0"/>
                <a:t>DSR</a:t>
              </a:r>
              <a:endParaRPr lang="en-US" dirty="0"/>
            </a:p>
          </p:txBody>
        </p:sp>
        <p:sp>
          <p:nvSpPr>
            <p:cNvPr id="32" name="TextBox 31"/>
            <p:cNvSpPr txBox="1">
              <a:spLocks/>
            </p:cNvSpPr>
            <p:nvPr/>
          </p:nvSpPr>
          <p:spPr>
            <a:xfrm>
              <a:off x="6166502" y="1423041"/>
              <a:ext cx="457200" cy="182880"/>
            </a:xfrm>
            <a:prstGeom prst="rect">
              <a:avLst/>
            </a:prstGeom>
            <a:solidFill>
              <a:schemeClr val="bg1"/>
            </a:solidFill>
          </p:spPr>
          <p:txBody>
            <a:bodyPr wrap="none" rtlCol="0" anchor="ctr">
              <a:spAutoFit/>
            </a:bodyPr>
            <a:lstStyle/>
            <a:p>
              <a:r>
                <a:rPr lang="en-US" dirty="0" smtClean="0"/>
                <a:t>ECC</a:t>
              </a:r>
              <a:endParaRPr lang="en-US" dirty="0"/>
            </a:p>
          </p:txBody>
        </p:sp>
        <p:sp>
          <p:nvSpPr>
            <p:cNvPr id="36" name="TextBox 35"/>
            <p:cNvSpPr txBox="1">
              <a:spLocks/>
            </p:cNvSpPr>
            <p:nvPr/>
          </p:nvSpPr>
          <p:spPr>
            <a:xfrm>
              <a:off x="7107795" y="1436790"/>
              <a:ext cx="1228221" cy="182880"/>
            </a:xfrm>
            <a:prstGeom prst="rect">
              <a:avLst/>
            </a:prstGeom>
            <a:solidFill>
              <a:schemeClr val="bg1"/>
            </a:solidFill>
          </p:spPr>
          <p:txBody>
            <a:bodyPr wrap="square" rtlCol="0" anchor="ctr">
              <a:spAutoFit/>
            </a:bodyPr>
            <a:lstStyle/>
            <a:p>
              <a:r>
                <a:rPr lang="en-US" dirty="0" err="1" smtClean="0"/>
                <a:t>CloudCache</a:t>
              </a:r>
              <a:endParaRPr lang="en-US" dirty="0"/>
            </a:p>
          </p:txBody>
        </p:sp>
      </p:grpSp>
      <p:grpSp>
        <p:nvGrpSpPr>
          <p:cNvPr id="37" name="Group 36"/>
          <p:cNvGrpSpPr/>
          <p:nvPr/>
        </p:nvGrpSpPr>
        <p:grpSpPr>
          <a:xfrm>
            <a:off x="1145145" y="3837943"/>
            <a:ext cx="7184114" cy="204756"/>
            <a:chOff x="1151902" y="1436790"/>
            <a:chExt cx="7184114" cy="204756"/>
          </a:xfrm>
        </p:grpSpPr>
        <p:sp>
          <p:nvSpPr>
            <p:cNvPr id="38" name="TextBox 37"/>
            <p:cNvSpPr txBox="1"/>
            <p:nvPr/>
          </p:nvSpPr>
          <p:spPr>
            <a:xfrm>
              <a:off x="1151902" y="1437929"/>
              <a:ext cx="792205" cy="164592"/>
            </a:xfrm>
            <a:prstGeom prst="rect">
              <a:avLst/>
            </a:prstGeom>
            <a:solidFill>
              <a:schemeClr val="bg1"/>
            </a:solidFill>
          </p:spPr>
          <p:txBody>
            <a:bodyPr wrap="none" rtlCol="0" anchor="ctr">
              <a:spAutoFit/>
            </a:bodyPr>
            <a:lstStyle/>
            <a:p>
              <a:r>
                <a:rPr lang="en-US" dirty="0" smtClean="0"/>
                <a:t>Shared</a:t>
              </a:r>
              <a:endParaRPr lang="en-US" dirty="0"/>
            </a:p>
          </p:txBody>
        </p:sp>
        <p:sp>
          <p:nvSpPr>
            <p:cNvPr id="39" name="TextBox 38"/>
            <p:cNvSpPr txBox="1"/>
            <p:nvPr/>
          </p:nvSpPr>
          <p:spPr>
            <a:xfrm>
              <a:off x="2741213" y="1451645"/>
              <a:ext cx="782587" cy="182880"/>
            </a:xfrm>
            <a:prstGeom prst="rect">
              <a:avLst/>
            </a:prstGeom>
            <a:solidFill>
              <a:schemeClr val="bg1"/>
            </a:solidFill>
          </p:spPr>
          <p:txBody>
            <a:bodyPr wrap="none" rtlCol="0" anchor="ctr">
              <a:spAutoFit/>
            </a:bodyPr>
            <a:lstStyle/>
            <a:p>
              <a:r>
                <a:rPr lang="en-US" dirty="0" smtClean="0"/>
                <a:t>Private</a:t>
              </a:r>
              <a:endParaRPr lang="en-US" dirty="0"/>
            </a:p>
          </p:txBody>
        </p:sp>
        <p:sp>
          <p:nvSpPr>
            <p:cNvPr id="40" name="TextBox 39"/>
            <p:cNvSpPr txBox="1"/>
            <p:nvPr/>
          </p:nvSpPr>
          <p:spPr>
            <a:xfrm>
              <a:off x="4541563" y="1458666"/>
              <a:ext cx="564578" cy="182880"/>
            </a:xfrm>
            <a:prstGeom prst="rect">
              <a:avLst/>
            </a:prstGeom>
            <a:solidFill>
              <a:schemeClr val="bg1"/>
            </a:solidFill>
          </p:spPr>
          <p:txBody>
            <a:bodyPr wrap="none" rtlCol="0" anchor="ctr">
              <a:spAutoFit/>
            </a:bodyPr>
            <a:lstStyle/>
            <a:p>
              <a:r>
                <a:rPr lang="en-US" dirty="0" smtClean="0"/>
                <a:t>DSR</a:t>
              </a:r>
              <a:endParaRPr lang="en-US" dirty="0"/>
            </a:p>
          </p:txBody>
        </p:sp>
        <p:sp>
          <p:nvSpPr>
            <p:cNvPr id="41" name="TextBox 40"/>
            <p:cNvSpPr txBox="1">
              <a:spLocks/>
            </p:cNvSpPr>
            <p:nvPr/>
          </p:nvSpPr>
          <p:spPr>
            <a:xfrm>
              <a:off x="6166502" y="1458666"/>
              <a:ext cx="457200" cy="182880"/>
            </a:xfrm>
            <a:prstGeom prst="rect">
              <a:avLst/>
            </a:prstGeom>
            <a:solidFill>
              <a:schemeClr val="bg1"/>
            </a:solidFill>
          </p:spPr>
          <p:txBody>
            <a:bodyPr wrap="none" rtlCol="0" anchor="ctr">
              <a:spAutoFit/>
            </a:bodyPr>
            <a:lstStyle/>
            <a:p>
              <a:r>
                <a:rPr lang="en-US" dirty="0" smtClean="0"/>
                <a:t>ECC</a:t>
              </a:r>
              <a:endParaRPr lang="en-US" dirty="0"/>
            </a:p>
          </p:txBody>
        </p:sp>
        <p:sp>
          <p:nvSpPr>
            <p:cNvPr id="42" name="TextBox 41"/>
            <p:cNvSpPr txBox="1">
              <a:spLocks/>
            </p:cNvSpPr>
            <p:nvPr/>
          </p:nvSpPr>
          <p:spPr>
            <a:xfrm>
              <a:off x="7107795" y="1436790"/>
              <a:ext cx="1228221" cy="182880"/>
            </a:xfrm>
            <a:prstGeom prst="rect">
              <a:avLst/>
            </a:prstGeom>
            <a:solidFill>
              <a:schemeClr val="bg1"/>
            </a:solidFill>
          </p:spPr>
          <p:txBody>
            <a:bodyPr wrap="square" rtlCol="0" anchor="ctr">
              <a:spAutoFit/>
            </a:bodyPr>
            <a:lstStyle/>
            <a:p>
              <a:r>
                <a:rPr lang="en-US" dirty="0" err="1" smtClean="0"/>
                <a:t>CloudCache</a:t>
              </a:r>
              <a:endParaRPr lang="en-US" dirty="0"/>
            </a:p>
          </p:txBody>
        </p:sp>
      </p:grpSp>
      <p:grpSp>
        <p:nvGrpSpPr>
          <p:cNvPr id="43" name="Group 42"/>
          <p:cNvGrpSpPr/>
          <p:nvPr/>
        </p:nvGrpSpPr>
        <p:grpSpPr>
          <a:xfrm>
            <a:off x="1148670" y="5098554"/>
            <a:ext cx="7184114" cy="204756"/>
            <a:chOff x="1151902" y="1436790"/>
            <a:chExt cx="7184114" cy="204756"/>
          </a:xfrm>
        </p:grpSpPr>
        <p:sp>
          <p:nvSpPr>
            <p:cNvPr id="44" name="TextBox 43"/>
            <p:cNvSpPr txBox="1"/>
            <p:nvPr/>
          </p:nvSpPr>
          <p:spPr>
            <a:xfrm>
              <a:off x="1151902" y="1473554"/>
              <a:ext cx="792205" cy="164592"/>
            </a:xfrm>
            <a:prstGeom prst="rect">
              <a:avLst/>
            </a:prstGeom>
            <a:solidFill>
              <a:schemeClr val="bg1"/>
            </a:solidFill>
          </p:spPr>
          <p:txBody>
            <a:bodyPr wrap="none" rtlCol="0" anchor="ctr">
              <a:spAutoFit/>
            </a:bodyPr>
            <a:lstStyle/>
            <a:p>
              <a:r>
                <a:rPr lang="en-US" dirty="0" smtClean="0"/>
                <a:t>Shared</a:t>
              </a:r>
              <a:endParaRPr lang="en-US" dirty="0"/>
            </a:p>
          </p:txBody>
        </p:sp>
        <p:sp>
          <p:nvSpPr>
            <p:cNvPr id="45" name="TextBox 44"/>
            <p:cNvSpPr txBox="1"/>
            <p:nvPr/>
          </p:nvSpPr>
          <p:spPr>
            <a:xfrm>
              <a:off x="2741213" y="1451645"/>
              <a:ext cx="782587" cy="182880"/>
            </a:xfrm>
            <a:prstGeom prst="rect">
              <a:avLst/>
            </a:prstGeom>
            <a:solidFill>
              <a:schemeClr val="bg1"/>
            </a:solidFill>
          </p:spPr>
          <p:txBody>
            <a:bodyPr wrap="none" rtlCol="0" anchor="ctr">
              <a:spAutoFit/>
            </a:bodyPr>
            <a:lstStyle/>
            <a:p>
              <a:r>
                <a:rPr lang="en-US" dirty="0" smtClean="0"/>
                <a:t>Private</a:t>
              </a:r>
              <a:endParaRPr lang="en-US" dirty="0"/>
            </a:p>
          </p:txBody>
        </p:sp>
        <p:sp>
          <p:nvSpPr>
            <p:cNvPr id="46" name="TextBox 45"/>
            <p:cNvSpPr txBox="1"/>
            <p:nvPr/>
          </p:nvSpPr>
          <p:spPr>
            <a:xfrm>
              <a:off x="4541563" y="1458666"/>
              <a:ext cx="564578" cy="182880"/>
            </a:xfrm>
            <a:prstGeom prst="rect">
              <a:avLst/>
            </a:prstGeom>
            <a:solidFill>
              <a:schemeClr val="bg1"/>
            </a:solidFill>
          </p:spPr>
          <p:txBody>
            <a:bodyPr wrap="none" rtlCol="0" anchor="ctr">
              <a:spAutoFit/>
            </a:bodyPr>
            <a:lstStyle/>
            <a:p>
              <a:r>
                <a:rPr lang="en-US" dirty="0" smtClean="0"/>
                <a:t>DSR</a:t>
              </a:r>
              <a:endParaRPr lang="en-US" dirty="0"/>
            </a:p>
          </p:txBody>
        </p:sp>
        <p:sp>
          <p:nvSpPr>
            <p:cNvPr id="47" name="TextBox 46"/>
            <p:cNvSpPr txBox="1">
              <a:spLocks/>
            </p:cNvSpPr>
            <p:nvPr/>
          </p:nvSpPr>
          <p:spPr>
            <a:xfrm>
              <a:off x="6166502" y="1458666"/>
              <a:ext cx="457200" cy="182880"/>
            </a:xfrm>
            <a:prstGeom prst="rect">
              <a:avLst/>
            </a:prstGeom>
            <a:solidFill>
              <a:schemeClr val="bg1"/>
            </a:solidFill>
          </p:spPr>
          <p:txBody>
            <a:bodyPr wrap="none" rtlCol="0" anchor="ctr">
              <a:spAutoFit/>
            </a:bodyPr>
            <a:lstStyle/>
            <a:p>
              <a:r>
                <a:rPr lang="en-US" dirty="0" smtClean="0"/>
                <a:t>ECC</a:t>
              </a:r>
              <a:endParaRPr lang="en-US" dirty="0"/>
            </a:p>
          </p:txBody>
        </p:sp>
        <p:sp>
          <p:nvSpPr>
            <p:cNvPr id="48" name="TextBox 47"/>
            <p:cNvSpPr txBox="1">
              <a:spLocks/>
            </p:cNvSpPr>
            <p:nvPr/>
          </p:nvSpPr>
          <p:spPr>
            <a:xfrm>
              <a:off x="7107795" y="1436790"/>
              <a:ext cx="1228221" cy="182880"/>
            </a:xfrm>
            <a:prstGeom prst="rect">
              <a:avLst/>
            </a:prstGeom>
            <a:solidFill>
              <a:schemeClr val="bg1"/>
            </a:solidFill>
          </p:spPr>
          <p:txBody>
            <a:bodyPr wrap="square" rtlCol="0" anchor="ctr">
              <a:spAutoFit/>
            </a:bodyPr>
            <a:lstStyle/>
            <a:p>
              <a:r>
                <a:rPr lang="en-US" dirty="0" err="1" smtClean="0"/>
                <a:t>CloudCache</a:t>
              </a:r>
              <a:endParaRPr lang="en-US" dirty="0"/>
            </a:p>
          </p:txBody>
        </p:sp>
      </p:grpSp>
      <p:sp>
        <p:nvSpPr>
          <p:cNvPr id="10" name="Rectangle 9"/>
          <p:cNvSpPr/>
          <p:nvPr/>
        </p:nvSpPr>
        <p:spPr bwMode="auto">
          <a:xfrm>
            <a:off x="0" y="1250772"/>
            <a:ext cx="9144000" cy="1329337"/>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
        <p:nvSpPr>
          <p:cNvPr id="11" name="Rectangle 10"/>
          <p:cNvSpPr/>
          <p:nvPr/>
        </p:nvSpPr>
        <p:spPr bwMode="auto">
          <a:xfrm>
            <a:off x="0" y="5070208"/>
            <a:ext cx="9144000" cy="1329337"/>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Tree>
    <p:extLst>
      <p:ext uri="{BB962C8B-B14F-4D97-AF65-F5344CB8AC3E}">
        <p14:creationId xmlns:p14="http://schemas.microsoft.com/office/powerpoint/2010/main" val="4125883733"/>
      </p:ext>
    </p:extLst>
  </p:cSld>
  <p:clrMapOvr>
    <a:masterClrMapping/>
  </p:clrMapOvr>
  <p:transition advTm="4648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CloudCachePartitioning.png"/>
          <p:cNvPicPr>
            <a:picLocks noGrp="1" noChangeAspect="1"/>
          </p:cNvPicPr>
          <p:nvPr>
            <p:ph idx="1"/>
          </p:nvPr>
        </p:nvPicPr>
        <p:blipFill>
          <a:blip r:embed="rId4" cstate="print"/>
          <a:stretch>
            <a:fillRect/>
          </a:stretch>
        </p:blipFill>
        <p:spPr>
          <a:xfrm>
            <a:off x="125821" y="1250772"/>
            <a:ext cx="8250938" cy="5121828"/>
          </a:xfrm>
        </p:spPr>
      </p:pic>
      <p:grpSp>
        <p:nvGrpSpPr>
          <p:cNvPr id="14" name="Group 13"/>
          <p:cNvGrpSpPr/>
          <p:nvPr/>
        </p:nvGrpSpPr>
        <p:grpSpPr>
          <a:xfrm>
            <a:off x="1151902" y="1349623"/>
            <a:ext cx="7184114" cy="318840"/>
            <a:chOff x="1151902" y="1349623"/>
            <a:chExt cx="7184114" cy="318840"/>
          </a:xfrm>
        </p:grpSpPr>
        <p:sp>
          <p:nvSpPr>
            <p:cNvPr id="15" name="TextBox 14"/>
            <p:cNvSpPr txBox="1"/>
            <p:nvPr/>
          </p:nvSpPr>
          <p:spPr>
            <a:xfrm>
              <a:off x="1151902" y="1349623"/>
              <a:ext cx="792205" cy="274320"/>
            </a:xfrm>
            <a:prstGeom prst="rect">
              <a:avLst/>
            </a:prstGeom>
            <a:solidFill>
              <a:schemeClr val="bg1"/>
            </a:solidFill>
          </p:spPr>
          <p:txBody>
            <a:bodyPr wrap="none" rtlCol="0">
              <a:spAutoFit/>
            </a:bodyPr>
            <a:lstStyle/>
            <a:p>
              <a:r>
                <a:rPr lang="en-US" dirty="0" smtClean="0"/>
                <a:t>Shared</a:t>
              </a:r>
              <a:endParaRPr lang="en-US" dirty="0"/>
            </a:p>
          </p:txBody>
        </p:sp>
        <p:sp>
          <p:nvSpPr>
            <p:cNvPr id="16" name="TextBox 15"/>
            <p:cNvSpPr txBox="1"/>
            <p:nvPr/>
          </p:nvSpPr>
          <p:spPr>
            <a:xfrm>
              <a:off x="2741213" y="1373373"/>
              <a:ext cx="782587" cy="274320"/>
            </a:xfrm>
            <a:prstGeom prst="rect">
              <a:avLst/>
            </a:prstGeom>
            <a:solidFill>
              <a:schemeClr val="bg1"/>
            </a:solidFill>
          </p:spPr>
          <p:txBody>
            <a:bodyPr wrap="none" rtlCol="0">
              <a:spAutoFit/>
            </a:bodyPr>
            <a:lstStyle/>
            <a:p>
              <a:r>
                <a:rPr lang="en-US" dirty="0" smtClean="0"/>
                <a:t>Private</a:t>
              </a:r>
              <a:endParaRPr lang="en-US" dirty="0"/>
            </a:p>
          </p:txBody>
        </p:sp>
        <p:sp>
          <p:nvSpPr>
            <p:cNvPr id="19" name="TextBox 18"/>
            <p:cNvSpPr txBox="1"/>
            <p:nvPr/>
          </p:nvSpPr>
          <p:spPr>
            <a:xfrm>
              <a:off x="4541563" y="1380394"/>
              <a:ext cx="564578" cy="274320"/>
            </a:xfrm>
            <a:prstGeom prst="rect">
              <a:avLst/>
            </a:prstGeom>
            <a:solidFill>
              <a:schemeClr val="bg1"/>
            </a:solidFill>
          </p:spPr>
          <p:txBody>
            <a:bodyPr wrap="none" rtlCol="0">
              <a:spAutoFit/>
            </a:bodyPr>
            <a:lstStyle/>
            <a:p>
              <a:r>
                <a:rPr lang="en-US" dirty="0" smtClean="0"/>
                <a:t>DSR</a:t>
              </a:r>
              <a:endParaRPr lang="en-US" dirty="0"/>
            </a:p>
          </p:txBody>
        </p:sp>
        <p:sp>
          <p:nvSpPr>
            <p:cNvPr id="20" name="TextBox 19"/>
            <p:cNvSpPr txBox="1">
              <a:spLocks noChangeAspect="1"/>
            </p:cNvSpPr>
            <p:nvPr/>
          </p:nvSpPr>
          <p:spPr>
            <a:xfrm>
              <a:off x="6166500" y="1380394"/>
              <a:ext cx="564578" cy="274320"/>
            </a:xfrm>
            <a:prstGeom prst="rect">
              <a:avLst/>
            </a:prstGeom>
            <a:solidFill>
              <a:schemeClr val="bg1"/>
            </a:solidFill>
          </p:spPr>
          <p:txBody>
            <a:bodyPr wrap="none" rtlCol="0">
              <a:spAutoFit/>
            </a:bodyPr>
            <a:lstStyle/>
            <a:p>
              <a:r>
                <a:rPr lang="en-US" dirty="0" smtClean="0"/>
                <a:t>ECC</a:t>
              </a:r>
              <a:endParaRPr lang="en-US" dirty="0"/>
            </a:p>
          </p:txBody>
        </p:sp>
        <p:sp>
          <p:nvSpPr>
            <p:cNvPr id="21" name="TextBox 20"/>
            <p:cNvSpPr txBox="1">
              <a:spLocks/>
            </p:cNvSpPr>
            <p:nvPr/>
          </p:nvSpPr>
          <p:spPr>
            <a:xfrm>
              <a:off x="7107795" y="1394143"/>
              <a:ext cx="1228221" cy="274320"/>
            </a:xfrm>
            <a:prstGeom prst="rect">
              <a:avLst/>
            </a:prstGeom>
            <a:solidFill>
              <a:schemeClr val="bg1"/>
            </a:solidFill>
          </p:spPr>
          <p:txBody>
            <a:bodyPr wrap="square" rtlCol="0">
              <a:spAutoFit/>
            </a:bodyPr>
            <a:lstStyle/>
            <a:p>
              <a:r>
                <a:rPr lang="en-US" dirty="0" err="1" smtClean="0"/>
                <a:t>CloudCache</a:t>
              </a:r>
              <a:endParaRPr lang="en-US" dirty="0"/>
            </a:p>
          </p:txBody>
        </p:sp>
      </p:grpSp>
      <p:grpSp>
        <p:nvGrpSpPr>
          <p:cNvPr id="22" name="Group 21"/>
          <p:cNvGrpSpPr/>
          <p:nvPr/>
        </p:nvGrpSpPr>
        <p:grpSpPr>
          <a:xfrm>
            <a:off x="1145145" y="2583403"/>
            <a:ext cx="7184114" cy="204789"/>
            <a:chOff x="1151902" y="1416020"/>
            <a:chExt cx="7184114" cy="204789"/>
          </a:xfrm>
        </p:grpSpPr>
        <p:sp>
          <p:nvSpPr>
            <p:cNvPr id="23" name="TextBox 22"/>
            <p:cNvSpPr txBox="1"/>
            <p:nvPr/>
          </p:nvSpPr>
          <p:spPr>
            <a:xfrm>
              <a:off x="1151902" y="1437929"/>
              <a:ext cx="792205" cy="182880"/>
            </a:xfrm>
            <a:prstGeom prst="rect">
              <a:avLst/>
            </a:prstGeom>
            <a:solidFill>
              <a:schemeClr val="bg1"/>
            </a:solidFill>
          </p:spPr>
          <p:txBody>
            <a:bodyPr wrap="none" rtlCol="0" anchor="ctr">
              <a:spAutoFit/>
            </a:bodyPr>
            <a:lstStyle/>
            <a:p>
              <a:r>
                <a:rPr lang="en-US" dirty="0" smtClean="0"/>
                <a:t>Shared</a:t>
              </a:r>
              <a:endParaRPr lang="en-US" dirty="0"/>
            </a:p>
          </p:txBody>
        </p:sp>
        <p:sp>
          <p:nvSpPr>
            <p:cNvPr id="24" name="TextBox 23"/>
            <p:cNvSpPr txBox="1"/>
            <p:nvPr/>
          </p:nvSpPr>
          <p:spPr>
            <a:xfrm>
              <a:off x="2741213" y="1416020"/>
              <a:ext cx="782587" cy="182880"/>
            </a:xfrm>
            <a:prstGeom prst="rect">
              <a:avLst/>
            </a:prstGeom>
            <a:solidFill>
              <a:schemeClr val="bg1"/>
            </a:solidFill>
          </p:spPr>
          <p:txBody>
            <a:bodyPr wrap="none" rtlCol="0" anchor="ctr">
              <a:spAutoFit/>
            </a:bodyPr>
            <a:lstStyle/>
            <a:p>
              <a:r>
                <a:rPr lang="en-US" dirty="0" smtClean="0"/>
                <a:t>Private</a:t>
              </a:r>
              <a:endParaRPr lang="en-US" dirty="0"/>
            </a:p>
          </p:txBody>
        </p:sp>
        <p:sp>
          <p:nvSpPr>
            <p:cNvPr id="25" name="TextBox 24"/>
            <p:cNvSpPr txBox="1"/>
            <p:nvPr/>
          </p:nvSpPr>
          <p:spPr>
            <a:xfrm>
              <a:off x="4541563" y="1423041"/>
              <a:ext cx="564578" cy="182880"/>
            </a:xfrm>
            <a:prstGeom prst="rect">
              <a:avLst/>
            </a:prstGeom>
            <a:solidFill>
              <a:schemeClr val="bg1"/>
            </a:solidFill>
          </p:spPr>
          <p:txBody>
            <a:bodyPr wrap="none" rtlCol="0" anchor="ctr">
              <a:spAutoFit/>
            </a:bodyPr>
            <a:lstStyle/>
            <a:p>
              <a:r>
                <a:rPr lang="en-US" dirty="0" smtClean="0"/>
                <a:t>DSR</a:t>
              </a:r>
              <a:endParaRPr lang="en-US" dirty="0"/>
            </a:p>
          </p:txBody>
        </p:sp>
        <p:sp>
          <p:nvSpPr>
            <p:cNvPr id="27" name="TextBox 26"/>
            <p:cNvSpPr txBox="1">
              <a:spLocks/>
            </p:cNvSpPr>
            <p:nvPr/>
          </p:nvSpPr>
          <p:spPr>
            <a:xfrm>
              <a:off x="6166502" y="1423041"/>
              <a:ext cx="457200" cy="182880"/>
            </a:xfrm>
            <a:prstGeom prst="rect">
              <a:avLst/>
            </a:prstGeom>
            <a:solidFill>
              <a:schemeClr val="bg1"/>
            </a:solidFill>
          </p:spPr>
          <p:txBody>
            <a:bodyPr wrap="none" rtlCol="0" anchor="ctr">
              <a:spAutoFit/>
            </a:bodyPr>
            <a:lstStyle/>
            <a:p>
              <a:r>
                <a:rPr lang="en-US" dirty="0" smtClean="0"/>
                <a:t>ECC</a:t>
              </a:r>
              <a:endParaRPr lang="en-US" dirty="0"/>
            </a:p>
          </p:txBody>
        </p:sp>
        <p:sp>
          <p:nvSpPr>
            <p:cNvPr id="28" name="TextBox 27"/>
            <p:cNvSpPr txBox="1">
              <a:spLocks/>
            </p:cNvSpPr>
            <p:nvPr/>
          </p:nvSpPr>
          <p:spPr>
            <a:xfrm>
              <a:off x="7107795" y="1436790"/>
              <a:ext cx="1228221" cy="182880"/>
            </a:xfrm>
            <a:prstGeom prst="rect">
              <a:avLst/>
            </a:prstGeom>
            <a:solidFill>
              <a:schemeClr val="bg1"/>
            </a:solidFill>
          </p:spPr>
          <p:txBody>
            <a:bodyPr wrap="square" rtlCol="0" anchor="ctr">
              <a:spAutoFit/>
            </a:bodyPr>
            <a:lstStyle/>
            <a:p>
              <a:r>
                <a:rPr lang="en-US" dirty="0" err="1" smtClean="0"/>
                <a:t>CloudCache</a:t>
              </a:r>
              <a:endParaRPr lang="en-US" dirty="0"/>
            </a:p>
          </p:txBody>
        </p:sp>
      </p:grpSp>
      <p:grpSp>
        <p:nvGrpSpPr>
          <p:cNvPr id="29" name="Group 28"/>
          <p:cNvGrpSpPr/>
          <p:nvPr/>
        </p:nvGrpSpPr>
        <p:grpSpPr>
          <a:xfrm>
            <a:off x="1145145" y="3837943"/>
            <a:ext cx="7184114" cy="204756"/>
            <a:chOff x="1151902" y="1436790"/>
            <a:chExt cx="7184114" cy="204756"/>
          </a:xfrm>
        </p:grpSpPr>
        <p:sp>
          <p:nvSpPr>
            <p:cNvPr id="30" name="TextBox 29"/>
            <p:cNvSpPr txBox="1"/>
            <p:nvPr/>
          </p:nvSpPr>
          <p:spPr>
            <a:xfrm>
              <a:off x="1151902" y="1437929"/>
              <a:ext cx="792205" cy="164592"/>
            </a:xfrm>
            <a:prstGeom prst="rect">
              <a:avLst/>
            </a:prstGeom>
            <a:solidFill>
              <a:schemeClr val="bg1"/>
            </a:solidFill>
          </p:spPr>
          <p:txBody>
            <a:bodyPr wrap="none" rtlCol="0" anchor="ctr">
              <a:spAutoFit/>
            </a:bodyPr>
            <a:lstStyle/>
            <a:p>
              <a:r>
                <a:rPr lang="en-US" dirty="0" smtClean="0"/>
                <a:t>Shared</a:t>
              </a:r>
              <a:endParaRPr lang="en-US" dirty="0"/>
            </a:p>
          </p:txBody>
        </p:sp>
        <p:sp>
          <p:nvSpPr>
            <p:cNvPr id="31" name="TextBox 30"/>
            <p:cNvSpPr txBox="1"/>
            <p:nvPr/>
          </p:nvSpPr>
          <p:spPr>
            <a:xfrm>
              <a:off x="2741213" y="1451645"/>
              <a:ext cx="782587" cy="182880"/>
            </a:xfrm>
            <a:prstGeom prst="rect">
              <a:avLst/>
            </a:prstGeom>
            <a:solidFill>
              <a:schemeClr val="bg1"/>
            </a:solidFill>
          </p:spPr>
          <p:txBody>
            <a:bodyPr wrap="none" rtlCol="0" anchor="ctr">
              <a:spAutoFit/>
            </a:bodyPr>
            <a:lstStyle/>
            <a:p>
              <a:r>
                <a:rPr lang="en-US" dirty="0" smtClean="0"/>
                <a:t>Private</a:t>
              </a:r>
              <a:endParaRPr lang="en-US" dirty="0"/>
            </a:p>
          </p:txBody>
        </p:sp>
        <p:sp>
          <p:nvSpPr>
            <p:cNvPr id="32" name="TextBox 31"/>
            <p:cNvSpPr txBox="1"/>
            <p:nvPr/>
          </p:nvSpPr>
          <p:spPr>
            <a:xfrm>
              <a:off x="4541563" y="1458666"/>
              <a:ext cx="564578" cy="182880"/>
            </a:xfrm>
            <a:prstGeom prst="rect">
              <a:avLst/>
            </a:prstGeom>
            <a:solidFill>
              <a:schemeClr val="bg1"/>
            </a:solidFill>
          </p:spPr>
          <p:txBody>
            <a:bodyPr wrap="none" rtlCol="0" anchor="ctr">
              <a:spAutoFit/>
            </a:bodyPr>
            <a:lstStyle/>
            <a:p>
              <a:r>
                <a:rPr lang="en-US" dirty="0" smtClean="0"/>
                <a:t>DSR</a:t>
              </a:r>
              <a:endParaRPr lang="en-US" dirty="0"/>
            </a:p>
          </p:txBody>
        </p:sp>
        <p:sp>
          <p:nvSpPr>
            <p:cNvPr id="36" name="TextBox 35"/>
            <p:cNvSpPr txBox="1">
              <a:spLocks/>
            </p:cNvSpPr>
            <p:nvPr/>
          </p:nvSpPr>
          <p:spPr>
            <a:xfrm>
              <a:off x="6166502" y="1458666"/>
              <a:ext cx="457200" cy="182880"/>
            </a:xfrm>
            <a:prstGeom prst="rect">
              <a:avLst/>
            </a:prstGeom>
            <a:solidFill>
              <a:schemeClr val="bg1"/>
            </a:solidFill>
          </p:spPr>
          <p:txBody>
            <a:bodyPr wrap="none" rtlCol="0" anchor="ctr">
              <a:spAutoFit/>
            </a:bodyPr>
            <a:lstStyle/>
            <a:p>
              <a:r>
                <a:rPr lang="en-US" dirty="0" smtClean="0"/>
                <a:t>ECC</a:t>
              </a:r>
              <a:endParaRPr lang="en-US" dirty="0"/>
            </a:p>
          </p:txBody>
        </p:sp>
        <p:sp>
          <p:nvSpPr>
            <p:cNvPr id="37" name="TextBox 36"/>
            <p:cNvSpPr txBox="1">
              <a:spLocks/>
            </p:cNvSpPr>
            <p:nvPr/>
          </p:nvSpPr>
          <p:spPr>
            <a:xfrm>
              <a:off x="7107795" y="1436790"/>
              <a:ext cx="1228221" cy="182880"/>
            </a:xfrm>
            <a:prstGeom prst="rect">
              <a:avLst/>
            </a:prstGeom>
            <a:solidFill>
              <a:schemeClr val="bg1"/>
            </a:solidFill>
          </p:spPr>
          <p:txBody>
            <a:bodyPr wrap="square" rtlCol="0" anchor="ctr">
              <a:spAutoFit/>
            </a:bodyPr>
            <a:lstStyle/>
            <a:p>
              <a:r>
                <a:rPr lang="en-US" dirty="0" err="1" smtClean="0"/>
                <a:t>CloudCache</a:t>
              </a:r>
              <a:endParaRPr lang="en-US" dirty="0"/>
            </a:p>
          </p:txBody>
        </p:sp>
      </p:grpSp>
      <p:grpSp>
        <p:nvGrpSpPr>
          <p:cNvPr id="38" name="Group 37"/>
          <p:cNvGrpSpPr/>
          <p:nvPr/>
        </p:nvGrpSpPr>
        <p:grpSpPr>
          <a:xfrm>
            <a:off x="1148670" y="5098554"/>
            <a:ext cx="7184114" cy="204756"/>
            <a:chOff x="1151902" y="1436790"/>
            <a:chExt cx="7184114" cy="204756"/>
          </a:xfrm>
        </p:grpSpPr>
        <p:sp>
          <p:nvSpPr>
            <p:cNvPr id="39" name="TextBox 38"/>
            <p:cNvSpPr txBox="1"/>
            <p:nvPr/>
          </p:nvSpPr>
          <p:spPr>
            <a:xfrm>
              <a:off x="1151902" y="1473554"/>
              <a:ext cx="792205" cy="164592"/>
            </a:xfrm>
            <a:prstGeom prst="rect">
              <a:avLst/>
            </a:prstGeom>
            <a:solidFill>
              <a:schemeClr val="bg1"/>
            </a:solidFill>
          </p:spPr>
          <p:txBody>
            <a:bodyPr wrap="none" rtlCol="0" anchor="ctr">
              <a:spAutoFit/>
            </a:bodyPr>
            <a:lstStyle/>
            <a:p>
              <a:r>
                <a:rPr lang="en-US" dirty="0" smtClean="0"/>
                <a:t>Shared</a:t>
              </a:r>
              <a:endParaRPr lang="en-US" dirty="0"/>
            </a:p>
          </p:txBody>
        </p:sp>
        <p:sp>
          <p:nvSpPr>
            <p:cNvPr id="40" name="TextBox 39"/>
            <p:cNvSpPr txBox="1"/>
            <p:nvPr/>
          </p:nvSpPr>
          <p:spPr>
            <a:xfrm>
              <a:off x="2741213" y="1451645"/>
              <a:ext cx="782587" cy="182880"/>
            </a:xfrm>
            <a:prstGeom prst="rect">
              <a:avLst/>
            </a:prstGeom>
            <a:solidFill>
              <a:schemeClr val="bg1"/>
            </a:solidFill>
          </p:spPr>
          <p:txBody>
            <a:bodyPr wrap="none" rtlCol="0" anchor="ctr">
              <a:spAutoFit/>
            </a:bodyPr>
            <a:lstStyle/>
            <a:p>
              <a:r>
                <a:rPr lang="en-US" dirty="0" smtClean="0"/>
                <a:t>Private</a:t>
              </a:r>
              <a:endParaRPr lang="en-US" dirty="0"/>
            </a:p>
          </p:txBody>
        </p:sp>
        <p:sp>
          <p:nvSpPr>
            <p:cNvPr id="41" name="TextBox 40"/>
            <p:cNvSpPr txBox="1"/>
            <p:nvPr/>
          </p:nvSpPr>
          <p:spPr>
            <a:xfrm>
              <a:off x="4541563" y="1458666"/>
              <a:ext cx="564578" cy="182880"/>
            </a:xfrm>
            <a:prstGeom prst="rect">
              <a:avLst/>
            </a:prstGeom>
            <a:solidFill>
              <a:schemeClr val="bg1"/>
            </a:solidFill>
          </p:spPr>
          <p:txBody>
            <a:bodyPr wrap="none" rtlCol="0" anchor="ctr">
              <a:spAutoFit/>
            </a:bodyPr>
            <a:lstStyle/>
            <a:p>
              <a:r>
                <a:rPr lang="en-US" dirty="0" smtClean="0"/>
                <a:t>DSR</a:t>
              </a:r>
              <a:endParaRPr lang="en-US" dirty="0"/>
            </a:p>
          </p:txBody>
        </p:sp>
        <p:sp>
          <p:nvSpPr>
            <p:cNvPr id="42" name="TextBox 41"/>
            <p:cNvSpPr txBox="1">
              <a:spLocks/>
            </p:cNvSpPr>
            <p:nvPr/>
          </p:nvSpPr>
          <p:spPr>
            <a:xfrm>
              <a:off x="6166502" y="1458666"/>
              <a:ext cx="457200" cy="182880"/>
            </a:xfrm>
            <a:prstGeom prst="rect">
              <a:avLst/>
            </a:prstGeom>
            <a:solidFill>
              <a:schemeClr val="bg1"/>
            </a:solidFill>
          </p:spPr>
          <p:txBody>
            <a:bodyPr wrap="none" rtlCol="0" anchor="ctr">
              <a:spAutoFit/>
            </a:bodyPr>
            <a:lstStyle/>
            <a:p>
              <a:r>
                <a:rPr lang="en-US" dirty="0" smtClean="0"/>
                <a:t>ECC</a:t>
              </a:r>
              <a:endParaRPr lang="en-US" dirty="0"/>
            </a:p>
          </p:txBody>
        </p:sp>
        <p:sp>
          <p:nvSpPr>
            <p:cNvPr id="43" name="TextBox 42"/>
            <p:cNvSpPr txBox="1">
              <a:spLocks/>
            </p:cNvSpPr>
            <p:nvPr/>
          </p:nvSpPr>
          <p:spPr>
            <a:xfrm>
              <a:off x="7107795" y="1436790"/>
              <a:ext cx="1228221" cy="182880"/>
            </a:xfrm>
            <a:prstGeom prst="rect">
              <a:avLst/>
            </a:prstGeom>
            <a:solidFill>
              <a:schemeClr val="bg1"/>
            </a:solidFill>
          </p:spPr>
          <p:txBody>
            <a:bodyPr wrap="square" rtlCol="0" anchor="ctr">
              <a:spAutoFit/>
            </a:bodyPr>
            <a:lstStyle/>
            <a:p>
              <a:r>
                <a:rPr lang="en-US" dirty="0" err="1" smtClean="0"/>
                <a:t>CloudCache</a:t>
              </a:r>
              <a:endParaRPr lang="en-US" dirty="0"/>
            </a:p>
          </p:txBody>
        </p:sp>
      </p:grpSp>
      <p:sp>
        <p:nvSpPr>
          <p:cNvPr id="2" name="Title 1"/>
          <p:cNvSpPr>
            <a:spLocks noGrp="1"/>
          </p:cNvSpPr>
          <p:nvPr>
            <p:ph type="title"/>
          </p:nvPr>
        </p:nvSpPr>
        <p:spPr/>
        <p:txBody>
          <a:bodyPr/>
          <a:lstStyle/>
          <a:p>
            <a:r>
              <a:rPr lang="en-US" dirty="0" smtClean="0">
                <a:solidFill>
                  <a:schemeClr val="bg1"/>
                </a:solidFill>
              </a:rPr>
              <a:t>Impact of global partitioning </a:t>
            </a:r>
            <a:endParaRPr lang="en-US" dirty="0">
              <a:solidFill>
                <a:schemeClr val="bg1"/>
              </a:solidFill>
            </a:endParaRPr>
          </a:p>
        </p:txBody>
      </p:sp>
      <p:sp>
        <p:nvSpPr>
          <p:cNvPr id="33" name="TextBox 32"/>
          <p:cNvSpPr txBox="1"/>
          <p:nvPr/>
        </p:nvSpPr>
        <p:spPr>
          <a:xfrm>
            <a:off x="8205541" y="1645525"/>
            <a:ext cx="988828" cy="338554"/>
          </a:xfrm>
          <a:prstGeom prst="rect">
            <a:avLst/>
          </a:prstGeom>
          <a:noFill/>
        </p:spPr>
        <p:txBody>
          <a:bodyPr wrap="square" rtlCol="0">
            <a:spAutoFit/>
          </a:bodyPr>
          <a:lstStyle/>
          <a:p>
            <a:r>
              <a:rPr lang="en-US" sz="1600" dirty="0" smtClean="0">
                <a:latin typeface="Arial" pitchFamily="34" charset="0"/>
                <a:cs typeface="Arial" pitchFamily="34" charset="0"/>
              </a:rPr>
              <a:t>High</a:t>
            </a:r>
            <a:endParaRPr lang="en-US" sz="1600" dirty="0">
              <a:latin typeface="Arial" pitchFamily="34" charset="0"/>
              <a:cs typeface="Arial" pitchFamily="34" charset="0"/>
            </a:endParaRPr>
          </a:p>
        </p:txBody>
      </p:sp>
      <p:sp>
        <p:nvSpPr>
          <p:cNvPr id="34" name="TextBox 33"/>
          <p:cNvSpPr txBox="1"/>
          <p:nvPr/>
        </p:nvSpPr>
        <p:spPr>
          <a:xfrm>
            <a:off x="8164112" y="3998863"/>
            <a:ext cx="1222744" cy="338554"/>
          </a:xfrm>
          <a:prstGeom prst="rect">
            <a:avLst/>
          </a:prstGeom>
          <a:noFill/>
        </p:spPr>
        <p:txBody>
          <a:bodyPr wrap="square" rtlCol="0">
            <a:spAutoFit/>
          </a:bodyPr>
          <a:lstStyle/>
          <a:p>
            <a:r>
              <a:rPr lang="en-US" sz="1600" dirty="0" smtClean="0">
                <a:latin typeface="Arial" pitchFamily="34" charset="0"/>
                <a:cs typeface="Arial" pitchFamily="34" charset="0"/>
              </a:rPr>
              <a:t>Medium</a:t>
            </a:r>
            <a:endParaRPr lang="en-US" sz="1600" dirty="0">
              <a:latin typeface="Arial" pitchFamily="34" charset="0"/>
              <a:cs typeface="Arial" pitchFamily="34" charset="0"/>
            </a:endParaRPr>
          </a:p>
        </p:txBody>
      </p:sp>
      <p:sp>
        <p:nvSpPr>
          <p:cNvPr id="35" name="TextBox 34"/>
          <p:cNvSpPr txBox="1"/>
          <p:nvPr/>
        </p:nvSpPr>
        <p:spPr>
          <a:xfrm>
            <a:off x="8198451" y="5267685"/>
            <a:ext cx="794992" cy="338554"/>
          </a:xfrm>
          <a:prstGeom prst="rect">
            <a:avLst/>
          </a:prstGeom>
          <a:noFill/>
        </p:spPr>
        <p:txBody>
          <a:bodyPr wrap="square" rtlCol="0">
            <a:spAutoFit/>
          </a:bodyPr>
          <a:lstStyle/>
          <a:p>
            <a:r>
              <a:rPr lang="en-US" sz="1600" dirty="0" smtClean="0">
                <a:latin typeface="Arial" pitchFamily="34" charset="0"/>
                <a:cs typeface="Arial" pitchFamily="34" charset="0"/>
              </a:rPr>
              <a:t>Low</a:t>
            </a:r>
            <a:endParaRPr lang="en-US" sz="1600" dirty="0">
              <a:latin typeface="Arial" pitchFamily="34" charset="0"/>
              <a:cs typeface="Arial" pitchFamily="34" charset="0"/>
            </a:endParaRPr>
          </a:p>
        </p:txBody>
      </p:sp>
      <p:sp>
        <p:nvSpPr>
          <p:cNvPr id="18" name="TextBox 17"/>
          <p:cNvSpPr txBox="1"/>
          <p:nvPr/>
        </p:nvSpPr>
        <p:spPr>
          <a:xfrm>
            <a:off x="8217267" y="2733588"/>
            <a:ext cx="988828" cy="338554"/>
          </a:xfrm>
          <a:prstGeom prst="rect">
            <a:avLst/>
          </a:prstGeom>
          <a:noFill/>
        </p:spPr>
        <p:txBody>
          <a:bodyPr wrap="square" rtlCol="0">
            <a:spAutoFit/>
          </a:bodyPr>
          <a:lstStyle/>
          <a:p>
            <a:r>
              <a:rPr lang="en-US" sz="1600" dirty="0" smtClean="0">
                <a:latin typeface="Arial" pitchFamily="34" charset="0"/>
                <a:cs typeface="Arial" pitchFamily="34" charset="0"/>
              </a:rPr>
              <a:t>High</a:t>
            </a:r>
            <a:endParaRPr lang="en-US" sz="1600" dirty="0">
              <a:latin typeface="Arial" pitchFamily="34" charset="0"/>
              <a:cs typeface="Arial" pitchFamily="34" charset="0"/>
            </a:endParaRPr>
          </a:p>
        </p:txBody>
      </p:sp>
      <p:sp>
        <p:nvSpPr>
          <p:cNvPr id="26" name="TextBox 25"/>
          <p:cNvSpPr txBox="1"/>
          <p:nvPr/>
        </p:nvSpPr>
        <p:spPr>
          <a:xfrm rot="16200000">
            <a:off x="-378592" y="3199700"/>
            <a:ext cx="988828" cy="276999"/>
          </a:xfrm>
          <a:prstGeom prst="rect">
            <a:avLst/>
          </a:prstGeom>
          <a:noFill/>
        </p:spPr>
        <p:txBody>
          <a:bodyPr wrap="square" rtlCol="0">
            <a:spAutoFit/>
          </a:bodyPr>
          <a:lstStyle/>
          <a:p>
            <a:r>
              <a:rPr lang="en-US" sz="1200" b="0" dirty="0" smtClean="0">
                <a:latin typeface="Arial" pitchFamily="34" charset="0"/>
                <a:cs typeface="Arial" pitchFamily="34" charset="0"/>
              </a:rPr>
              <a:t>MPKI</a:t>
            </a:r>
            <a:endParaRPr lang="en-US" sz="1200" b="0" dirty="0">
              <a:latin typeface="Arial" pitchFamily="34" charset="0"/>
              <a:cs typeface="Arial" pitchFamily="34" charset="0"/>
            </a:endParaRPr>
          </a:p>
        </p:txBody>
      </p:sp>
      <p:sp>
        <p:nvSpPr>
          <p:cNvPr id="12" name="Rectangle 11"/>
          <p:cNvSpPr/>
          <p:nvPr/>
        </p:nvSpPr>
        <p:spPr bwMode="auto">
          <a:xfrm>
            <a:off x="28324" y="1250772"/>
            <a:ext cx="9115676" cy="3771032"/>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
        <p:nvSpPr>
          <p:cNvPr id="13" name="TextBox 12"/>
          <p:cNvSpPr txBox="1"/>
          <p:nvPr/>
        </p:nvSpPr>
        <p:spPr>
          <a:xfrm>
            <a:off x="832513" y="2722812"/>
            <a:ext cx="7763434" cy="1569660"/>
          </a:xfrm>
          <a:prstGeom prst="rect">
            <a:avLst/>
          </a:prstGeom>
          <a:solidFill>
            <a:srgbClr val="111155">
              <a:alpha val="93000"/>
            </a:srgbClr>
          </a:solidFill>
        </p:spPr>
        <p:txBody>
          <a:bodyPr wrap="square" rtlCol="0" anchor="ctr">
            <a:normAutofit/>
          </a:bodyPr>
          <a:lstStyle/>
          <a:p>
            <a:pPr algn="ctr"/>
            <a:r>
              <a:rPr lang="en-US" sz="3200" b="0" dirty="0" err="1" smtClean="0">
                <a:solidFill>
                  <a:schemeClr val="bg1"/>
                </a:solidFill>
              </a:rPr>
              <a:t>CloudCache</a:t>
            </a:r>
            <a:r>
              <a:rPr lang="en-US" sz="3200" b="0" dirty="0" smtClean="0">
                <a:solidFill>
                  <a:schemeClr val="bg1"/>
                </a:solidFill>
              </a:rPr>
              <a:t> aggressively allocates</a:t>
            </a:r>
          </a:p>
          <a:p>
            <a:pPr algn="ctr"/>
            <a:r>
              <a:rPr lang="en-US" sz="3200" b="0" dirty="0" smtClean="0">
                <a:solidFill>
                  <a:schemeClr val="bg1"/>
                </a:solidFill>
              </a:rPr>
              <a:t>capacity with global information</a:t>
            </a:r>
          </a:p>
        </p:txBody>
      </p:sp>
    </p:spTree>
    <p:custDataLst>
      <p:tags r:id="rId1"/>
    </p:custDataLst>
    <p:extLst>
      <p:ext uri="{BB962C8B-B14F-4D97-AF65-F5344CB8AC3E}">
        <p14:creationId xmlns:p14="http://schemas.microsoft.com/office/powerpoint/2010/main" val="1843976209"/>
      </p:ext>
    </p:extLst>
  </p:cSld>
  <p:clrMapOvr>
    <a:masterClrMapping/>
  </p:clrMapOvr>
  <p:transition advTm="4734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L2 cache access latency</a:t>
            </a:r>
            <a:endParaRPr lang="en-US" dirty="0">
              <a:solidFill>
                <a:schemeClr val="bg1"/>
              </a:solidFill>
            </a:endParaRPr>
          </a:p>
        </p:txBody>
      </p:sp>
      <p:sp>
        <p:nvSpPr>
          <p:cNvPr id="18" name="TextBox 17"/>
          <p:cNvSpPr txBox="1"/>
          <p:nvPr/>
        </p:nvSpPr>
        <p:spPr>
          <a:xfrm>
            <a:off x="906070" y="1488940"/>
            <a:ext cx="1059203" cy="307777"/>
          </a:xfrm>
          <a:prstGeom prst="rect">
            <a:avLst/>
          </a:prstGeom>
          <a:noFill/>
        </p:spPr>
        <p:txBody>
          <a:bodyPr wrap="square" rtlCol="0">
            <a:spAutoFit/>
          </a:bodyPr>
          <a:lstStyle/>
          <a:p>
            <a:r>
              <a:rPr lang="en-US" dirty="0" smtClean="0">
                <a:latin typeface="Arial" pitchFamily="34" charset="0"/>
                <a:cs typeface="Arial" pitchFamily="34" charset="0"/>
              </a:rPr>
              <a:t>Access #</a:t>
            </a:r>
            <a:endParaRPr lang="en-US" dirty="0">
              <a:latin typeface="Arial" pitchFamily="34" charset="0"/>
              <a:cs typeface="Arial" pitchFamily="34" charset="0"/>
            </a:endParaRPr>
          </a:p>
        </p:txBody>
      </p:sp>
      <p:sp>
        <p:nvSpPr>
          <p:cNvPr id="20" name="TextBox 19"/>
          <p:cNvSpPr txBox="1"/>
          <p:nvPr/>
        </p:nvSpPr>
        <p:spPr>
          <a:xfrm>
            <a:off x="2068407" y="1382799"/>
            <a:ext cx="1035420" cy="307777"/>
          </a:xfrm>
          <a:prstGeom prst="rect">
            <a:avLst/>
          </a:prstGeom>
          <a:noFill/>
        </p:spPr>
        <p:txBody>
          <a:bodyPr wrap="square" rtlCol="0">
            <a:spAutoFit/>
          </a:bodyPr>
          <a:lstStyle/>
          <a:p>
            <a:r>
              <a:rPr lang="en-US" b="1" dirty="0" smtClean="0">
                <a:latin typeface="Arial" pitchFamily="34" charset="0"/>
                <a:cs typeface="Arial" pitchFamily="34" charset="0"/>
              </a:rPr>
              <a:t>401.bzip2</a:t>
            </a:r>
            <a:endParaRPr lang="en-US" b="1" dirty="0">
              <a:latin typeface="Arial" pitchFamily="34" charset="0"/>
              <a:cs typeface="Arial" pitchFamily="34" charset="0"/>
            </a:endParaRPr>
          </a:p>
        </p:txBody>
      </p:sp>
      <p:graphicFrame>
        <p:nvGraphicFramePr>
          <p:cNvPr id="33" name="Chart 32"/>
          <p:cNvGraphicFramePr/>
          <p:nvPr>
            <p:extLst>
              <p:ext uri="{D42A27DB-BD31-4B8C-83A1-F6EECF244321}">
                <p14:modId xmlns:p14="http://schemas.microsoft.com/office/powerpoint/2010/main" val="6850880"/>
              </p:ext>
            </p:extLst>
          </p:nvPr>
        </p:nvGraphicFramePr>
        <p:xfrm>
          <a:off x="934648" y="3977294"/>
          <a:ext cx="2562017" cy="10860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p:cNvGraphicFramePr/>
          <p:nvPr>
            <p:extLst>
              <p:ext uri="{D42A27DB-BD31-4B8C-83A1-F6EECF244321}">
                <p14:modId xmlns:p14="http://schemas.microsoft.com/office/powerpoint/2010/main" val="3344428183"/>
              </p:ext>
            </p:extLst>
          </p:nvPr>
        </p:nvGraphicFramePr>
        <p:xfrm>
          <a:off x="934648" y="2877686"/>
          <a:ext cx="2562016" cy="10383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Chart 35"/>
          <p:cNvGraphicFramePr/>
          <p:nvPr>
            <p:extLst>
              <p:ext uri="{D42A27DB-BD31-4B8C-83A1-F6EECF244321}">
                <p14:modId xmlns:p14="http://schemas.microsoft.com/office/powerpoint/2010/main" val="3304796424"/>
              </p:ext>
            </p:extLst>
          </p:nvPr>
        </p:nvGraphicFramePr>
        <p:xfrm>
          <a:off x="934647" y="1739913"/>
          <a:ext cx="2562017" cy="1091915"/>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p:cNvSpPr txBox="1"/>
          <p:nvPr/>
        </p:nvSpPr>
        <p:spPr>
          <a:xfrm>
            <a:off x="2478977" y="6409847"/>
            <a:ext cx="1440768" cy="307777"/>
          </a:xfrm>
          <a:prstGeom prst="rect">
            <a:avLst/>
          </a:prstGeom>
          <a:noFill/>
        </p:spPr>
        <p:txBody>
          <a:bodyPr wrap="square" rtlCol="0">
            <a:spAutoFit/>
          </a:bodyPr>
          <a:lstStyle/>
          <a:p>
            <a:r>
              <a:rPr lang="en-US" dirty="0" smtClean="0">
                <a:latin typeface="Arial" pitchFamily="34" charset="0"/>
                <a:cs typeface="Arial" pitchFamily="34" charset="0"/>
              </a:rPr>
              <a:t>access latency</a:t>
            </a:r>
            <a:endParaRPr lang="en-US" dirty="0">
              <a:latin typeface="Arial" pitchFamily="34" charset="0"/>
              <a:cs typeface="Arial" pitchFamily="34" charset="0"/>
            </a:endParaRPr>
          </a:p>
        </p:txBody>
      </p:sp>
      <p:graphicFrame>
        <p:nvGraphicFramePr>
          <p:cNvPr id="37" name="Chart 36"/>
          <p:cNvGraphicFramePr/>
          <p:nvPr>
            <p:extLst>
              <p:ext uri="{D42A27DB-BD31-4B8C-83A1-F6EECF244321}">
                <p14:modId xmlns:p14="http://schemas.microsoft.com/office/powerpoint/2010/main" val="2081742042"/>
              </p:ext>
            </p:extLst>
          </p:nvPr>
        </p:nvGraphicFramePr>
        <p:xfrm>
          <a:off x="934649" y="5107773"/>
          <a:ext cx="2721660" cy="1311058"/>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p:cNvSpPr txBox="1"/>
          <p:nvPr/>
        </p:nvSpPr>
        <p:spPr>
          <a:xfrm>
            <a:off x="3877718" y="1799538"/>
            <a:ext cx="1694804" cy="461665"/>
          </a:xfrm>
          <a:prstGeom prst="rect">
            <a:avLst/>
          </a:prstGeom>
          <a:noFill/>
        </p:spPr>
        <p:txBody>
          <a:bodyPr wrap="square" rtlCol="0">
            <a:spAutoFit/>
          </a:bodyPr>
          <a:lstStyle/>
          <a:p>
            <a:r>
              <a:rPr lang="en-US" sz="2400" dirty="0" smtClean="0">
                <a:latin typeface="Arial" pitchFamily="34" charset="0"/>
                <a:cs typeface="Arial" pitchFamily="34" charset="0"/>
              </a:rPr>
              <a:t>Shared</a:t>
            </a:r>
            <a:r>
              <a:rPr lang="en-US" sz="2400" b="0" dirty="0" smtClean="0">
                <a:latin typeface="Arial" pitchFamily="34" charset="0"/>
                <a:cs typeface="Arial" pitchFamily="34" charset="0"/>
              </a:rPr>
              <a:t> </a:t>
            </a:r>
          </a:p>
        </p:txBody>
      </p:sp>
      <p:sp>
        <p:nvSpPr>
          <p:cNvPr id="30" name="TextBox 29"/>
          <p:cNvSpPr txBox="1"/>
          <p:nvPr/>
        </p:nvSpPr>
        <p:spPr>
          <a:xfrm>
            <a:off x="3919745" y="2902551"/>
            <a:ext cx="1539285" cy="461665"/>
          </a:xfrm>
          <a:prstGeom prst="rect">
            <a:avLst/>
          </a:prstGeom>
          <a:noFill/>
        </p:spPr>
        <p:txBody>
          <a:bodyPr wrap="square" rtlCol="0">
            <a:spAutoFit/>
          </a:bodyPr>
          <a:lstStyle/>
          <a:p>
            <a:r>
              <a:rPr lang="en-US" sz="2400" dirty="0" smtClean="0">
                <a:latin typeface="Arial" pitchFamily="34" charset="0"/>
                <a:cs typeface="Arial" pitchFamily="34" charset="0"/>
              </a:rPr>
              <a:t>Private</a:t>
            </a:r>
            <a:r>
              <a:rPr lang="en-US" sz="2400" b="0" dirty="0" smtClean="0">
                <a:latin typeface="Arial" pitchFamily="34" charset="0"/>
                <a:cs typeface="Arial" pitchFamily="34" charset="0"/>
              </a:rPr>
              <a:t>  </a:t>
            </a:r>
          </a:p>
        </p:txBody>
      </p:sp>
      <p:sp>
        <p:nvSpPr>
          <p:cNvPr id="31" name="TextBox 30"/>
          <p:cNvSpPr txBox="1"/>
          <p:nvPr/>
        </p:nvSpPr>
        <p:spPr>
          <a:xfrm>
            <a:off x="3919745" y="4054832"/>
            <a:ext cx="2152271" cy="461665"/>
          </a:xfrm>
          <a:prstGeom prst="rect">
            <a:avLst/>
          </a:prstGeom>
          <a:noFill/>
        </p:spPr>
        <p:txBody>
          <a:bodyPr wrap="square" rtlCol="0">
            <a:spAutoFit/>
          </a:bodyPr>
          <a:lstStyle/>
          <a:p>
            <a:r>
              <a:rPr lang="en-US" sz="2400" dirty="0" smtClean="0">
                <a:latin typeface="Arial" pitchFamily="34" charset="0"/>
                <a:cs typeface="Arial" pitchFamily="34" charset="0"/>
              </a:rPr>
              <a:t>DSR &amp; ECC</a:t>
            </a:r>
            <a:r>
              <a:rPr lang="en-US" sz="2400" b="0" dirty="0" smtClean="0">
                <a:latin typeface="Arial" pitchFamily="34" charset="0"/>
                <a:cs typeface="Arial" pitchFamily="34" charset="0"/>
              </a:rPr>
              <a:t> </a:t>
            </a:r>
          </a:p>
        </p:txBody>
      </p:sp>
      <p:sp>
        <p:nvSpPr>
          <p:cNvPr id="39" name="TextBox 38"/>
          <p:cNvSpPr txBox="1"/>
          <p:nvPr/>
        </p:nvSpPr>
        <p:spPr>
          <a:xfrm>
            <a:off x="3919745" y="5107773"/>
            <a:ext cx="1999869" cy="461665"/>
          </a:xfrm>
          <a:prstGeom prst="rect">
            <a:avLst/>
          </a:prstGeom>
          <a:noFill/>
        </p:spPr>
        <p:txBody>
          <a:bodyPr wrap="square" rtlCol="0">
            <a:spAutoFit/>
          </a:bodyPr>
          <a:lstStyle/>
          <a:p>
            <a:r>
              <a:rPr lang="en-US" sz="2400" dirty="0" err="1" smtClean="0">
                <a:latin typeface="Arial" pitchFamily="34" charset="0"/>
                <a:cs typeface="Arial" pitchFamily="34" charset="0"/>
              </a:rPr>
              <a:t>CloudCache</a:t>
            </a:r>
            <a:endParaRPr lang="en-US" sz="2400" dirty="0" smtClean="0">
              <a:latin typeface="Arial" pitchFamily="34" charset="0"/>
              <a:cs typeface="Arial" pitchFamily="34" charset="0"/>
            </a:endParaRPr>
          </a:p>
        </p:txBody>
      </p:sp>
      <p:sp>
        <p:nvSpPr>
          <p:cNvPr id="40" name="Rounded Rectangle 39"/>
          <p:cNvSpPr/>
          <p:nvPr/>
        </p:nvSpPr>
        <p:spPr bwMode="auto">
          <a:xfrm>
            <a:off x="894702" y="1690576"/>
            <a:ext cx="2906971" cy="1141252"/>
          </a:xfrm>
          <a:prstGeom prst="roundRect">
            <a:avLst/>
          </a:prstGeom>
          <a:noFill/>
          <a:ln w="50800" cap="flat" cmpd="sng" algn="ctr">
            <a:solidFill>
              <a:srgbClr val="0070C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Arial" pitchFamily="34" charset="0"/>
              <a:cs typeface="Arial" pitchFamily="34" charset="0"/>
            </a:endParaRPr>
          </a:p>
        </p:txBody>
      </p:sp>
      <p:sp>
        <p:nvSpPr>
          <p:cNvPr id="41" name="Rounded Rectangle 40"/>
          <p:cNvSpPr/>
          <p:nvPr/>
        </p:nvSpPr>
        <p:spPr bwMode="auto">
          <a:xfrm>
            <a:off x="898241" y="2877686"/>
            <a:ext cx="2903432" cy="998979"/>
          </a:xfrm>
          <a:prstGeom prst="roundRect">
            <a:avLst/>
          </a:prstGeom>
          <a:noFill/>
          <a:ln w="50800" cap="flat" cmpd="sng" algn="ctr">
            <a:solidFill>
              <a:srgbClr val="0070C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Arial" pitchFamily="34" charset="0"/>
              <a:cs typeface="Arial" pitchFamily="34" charset="0"/>
            </a:endParaRPr>
          </a:p>
        </p:txBody>
      </p:sp>
      <p:sp>
        <p:nvSpPr>
          <p:cNvPr id="42" name="Rounded Rectangle 41"/>
          <p:cNvSpPr/>
          <p:nvPr/>
        </p:nvSpPr>
        <p:spPr bwMode="auto">
          <a:xfrm>
            <a:off x="891155" y="3916024"/>
            <a:ext cx="2910517" cy="1187796"/>
          </a:xfrm>
          <a:prstGeom prst="roundRect">
            <a:avLst/>
          </a:prstGeom>
          <a:noFill/>
          <a:ln w="50800" cap="flat" cmpd="sng" algn="ctr">
            <a:solidFill>
              <a:srgbClr val="0070C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Arial" pitchFamily="34" charset="0"/>
              <a:cs typeface="Arial" pitchFamily="34" charset="0"/>
            </a:endParaRPr>
          </a:p>
        </p:txBody>
      </p:sp>
      <p:sp>
        <p:nvSpPr>
          <p:cNvPr id="45" name="Rounded Rectangle 44"/>
          <p:cNvSpPr/>
          <p:nvPr/>
        </p:nvSpPr>
        <p:spPr bwMode="auto">
          <a:xfrm>
            <a:off x="891157" y="5107773"/>
            <a:ext cx="2910516" cy="1266602"/>
          </a:xfrm>
          <a:prstGeom prst="roundRect">
            <a:avLst/>
          </a:prstGeom>
          <a:noFill/>
          <a:ln w="50800" cap="flat" cmpd="sng" algn="ctr">
            <a:solidFill>
              <a:srgbClr val="0070C0"/>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Arial" pitchFamily="34" charset="0"/>
              <a:cs typeface="Arial" pitchFamily="34" charset="0"/>
            </a:endParaRPr>
          </a:p>
        </p:txBody>
      </p:sp>
      <p:sp>
        <p:nvSpPr>
          <p:cNvPr id="43" name="TextBox 42"/>
          <p:cNvSpPr txBox="1"/>
          <p:nvPr/>
        </p:nvSpPr>
        <p:spPr>
          <a:xfrm>
            <a:off x="3936388" y="2261483"/>
            <a:ext cx="2657453" cy="400110"/>
          </a:xfrm>
          <a:prstGeom prst="rect">
            <a:avLst/>
          </a:prstGeom>
          <a:noFill/>
        </p:spPr>
        <p:txBody>
          <a:bodyPr wrap="square" rtlCol="0">
            <a:spAutoFit/>
          </a:bodyPr>
          <a:lstStyle/>
          <a:p>
            <a:r>
              <a:rPr lang="en-US" sz="2000" b="0" dirty="0" smtClean="0">
                <a:latin typeface="Arial" pitchFamily="34" charset="0"/>
                <a:cs typeface="Arial" pitchFamily="34" charset="0"/>
              </a:rPr>
              <a:t>widely spread latency</a:t>
            </a:r>
            <a:endParaRPr lang="en-US" sz="2000" b="0" dirty="0">
              <a:latin typeface="Arial" pitchFamily="34" charset="0"/>
              <a:cs typeface="Arial" pitchFamily="34" charset="0"/>
            </a:endParaRPr>
          </a:p>
        </p:txBody>
      </p:sp>
      <p:sp>
        <p:nvSpPr>
          <p:cNvPr id="46" name="TextBox 45"/>
          <p:cNvSpPr txBox="1"/>
          <p:nvPr/>
        </p:nvSpPr>
        <p:spPr>
          <a:xfrm>
            <a:off x="3936388" y="3364216"/>
            <a:ext cx="4074848" cy="400110"/>
          </a:xfrm>
          <a:prstGeom prst="rect">
            <a:avLst/>
          </a:prstGeom>
          <a:noFill/>
        </p:spPr>
        <p:txBody>
          <a:bodyPr wrap="square" rtlCol="0">
            <a:spAutoFit/>
          </a:bodyPr>
          <a:lstStyle/>
          <a:p>
            <a:r>
              <a:rPr lang="en-US" sz="2000" b="0" dirty="0" smtClean="0">
                <a:latin typeface="Arial" pitchFamily="34" charset="0"/>
                <a:cs typeface="Arial" pitchFamily="34" charset="0"/>
              </a:rPr>
              <a:t>fast local access + off-chip access</a:t>
            </a:r>
            <a:endParaRPr lang="en-US" sz="2000" b="0" dirty="0">
              <a:latin typeface="Arial" pitchFamily="34" charset="0"/>
              <a:cs typeface="Arial" pitchFamily="34" charset="0"/>
            </a:endParaRPr>
          </a:p>
        </p:txBody>
      </p:sp>
      <p:sp>
        <p:nvSpPr>
          <p:cNvPr id="47" name="TextBox 46"/>
          <p:cNvSpPr txBox="1"/>
          <p:nvPr/>
        </p:nvSpPr>
        <p:spPr>
          <a:xfrm>
            <a:off x="3919746" y="4489424"/>
            <a:ext cx="4767054" cy="400110"/>
          </a:xfrm>
          <a:prstGeom prst="rect">
            <a:avLst/>
          </a:prstGeom>
          <a:noFill/>
        </p:spPr>
        <p:txBody>
          <a:bodyPr wrap="square" rtlCol="0">
            <a:spAutoFit/>
          </a:bodyPr>
          <a:lstStyle/>
          <a:p>
            <a:r>
              <a:rPr lang="en-US" sz="2000" b="0" dirty="0" smtClean="0">
                <a:latin typeface="Arial" pitchFamily="34" charset="0"/>
                <a:cs typeface="Arial" pitchFamily="34" charset="0"/>
              </a:rPr>
              <a:t>fast local access + widely spread latency</a:t>
            </a:r>
            <a:endParaRPr lang="en-US" sz="2000" b="0" dirty="0">
              <a:latin typeface="Arial" pitchFamily="34" charset="0"/>
              <a:cs typeface="Arial" pitchFamily="34" charset="0"/>
            </a:endParaRPr>
          </a:p>
        </p:txBody>
      </p:sp>
      <p:sp>
        <p:nvSpPr>
          <p:cNvPr id="48" name="TextBox 47"/>
          <p:cNvSpPr txBox="1"/>
          <p:nvPr/>
        </p:nvSpPr>
        <p:spPr>
          <a:xfrm>
            <a:off x="3936388" y="5590109"/>
            <a:ext cx="4750412" cy="400110"/>
          </a:xfrm>
          <a:prstGeom prst="rect">
            <a:avLst/>
          </a:prstGeom>
          <a:noFill/>
        </p:spPr>
        <p:txBody>
          <a:bodyPr wrap="square" rtlCol="0">
            <a:spAutoFit/>
          </a:bodyPr>
          <a:lstStyle/>
          <a:p>
            <a:r>
              <a:rPr lang="en-US" sz="2000" b="0" dirty="0" smtClean="0">
                <a:latin typeface="Arial" pitchFamily="34" charset="0"/>
                <a:cs typeface="Arial" pitchFamily="34" charset="0"/>
              </a:rPr>
              <a:t>fast local access + fast remote access</a:t>
            </a:r>
            <a:endParaRPr lang="en-US" sz="2000" b="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034338590"/>
      </p:ext>
    </p:extLst>
  </p:cSld>
  <p:clrMapOvr>
    <a:masterClrMapping/>
  </p:clrMapOvr>
  <p:transition advTm="8763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animBg="1"/>
      <p:bldP spid="42" grpId="1" animBg="1"/>
      <p:bldP spid="45" grpId="0" animBg="1"/>
      <p:bldP spid="43" grpId="0"/>
      <p:bldP spid="46" grpId="0"/>
      <p:bldP spid="47" grpId="0"/>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16 threads, throughput</a:t>
            </a:r>
            <a:endParaRPr lang="en-US" dirty="0">
              <a:solidFill>
                <a:schemeClr val="bg1"/>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846593839"/>
              </p:ext>
            </p:extLst>
          </p:nvPr>
        </p:nvGraphicFramePr>
        <p:xfrm>
          <a:off x="457200" y="1382713"/>
          <a:ext cx="8229600" cy="474345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p:cNvCxnSpPr/>
          <p:nvPr/>
        </p:nvCxnSpPr>
        <p:spPr>
          <a:xfrm>
            <a:off x="1485900" y="2724150"/>
            <a:ext cx="619125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67650" y="2570261"/>
            <a:ext cx="819150" cy="307777"/>
          </a:xfrm>
          <a:prstGeom prst="rect">
            <a:avLst/>
          </a:prstGeom>
          <a:noFill/>
        </p:spPr>
        <p:txBody>
          <a:bodyPr wrap="square" rtlCol="0">
            <a:spAutoFit/>
          </a:bodyPr>
          <a:lstStyle/>
          <a:p>
            <a:r>
              <a:rPr lang="en-US" dirty="0" smtClean="0"/>
              <a:t>Private</a:t>
            </a:r>
            <a:endParaRPr lang="en-US" dirty="0"/>
          </a:p>
        </p:txBody>
      </p:sp>
    </p:spTree>
    <p:extLst>
      <p:ext uri="{BB962C8B-B14F-4D97-AF65-F5344CB8AC3E}">
        <p14:creationId xmlns:p14="http://schemas.microsoft.com/office/powerpoint/2010/main" val="924785980"/>
      </p:ext>
    </p:extLst>
  </p:cSld>
  <p:clrMapOvr>
    <a:masterClrMapping/>
  </p:clrMapOvr>
  <p:transition advTm="18805">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16 threads, throughput</a:t>
            </a:r>
            <a:endParaRPr lang="en-US" dirty="0">
              <a:solidFill>
                <a:schemeClr val="bg1"/>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001739297"/>
              </p:ext>
            </p:extLst>
          </p:nvPr>
        </p:nvGraphicFramePr>
        <p:xfrm>
          <a:off x="457200" y="1382713"/>
          <a:ext cx="8229600" cy="474345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p:cNvCxnSpPr/>
          <p:nvPr/>
        </p:nvCxnSpPr>
        <p:spPr>
          <a:xfrm>
            <a:off x="1485900" y="2724150"/>
            <a:ext cx="619125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67650" y="2570261"/>
            <a:ext cx="819150" cy="307777"/>
          </a:xfrm>
          <a:prstGeom prst="rect">
            <a:avLst/>
          </a:prstGeom>
          <a:noFill/>
        </p:spPr>
        <p:txBody>
          <a:bodyPr wrap="square" rtlCol="0">
            <a:spAutoFit/>
          </a:bodyPr>
          <a:lstStyle/>
          <a:p>
            <a:r>
              <a:rPr lang="en-US" dirty="0" smtClean="0"/>
              <a:t>Private</a:t>
            </a:r>
            <a:endParaRPr lang="en-US" dirty="0"/>
          </a:p>
        </p:txBody>
      </p:sp>
      <p:sp>
        <p:nvSpPr>
          <p:cNvPr id="6" name="Rectangle 5"/>
          <p:cNvSpPr/>
          <p:nvPr/>
        </p:nvSpPr>
        <p:spPr bwMode="auto">
          <a:xfrm>
            <a:off x="5213444" y="1250771"/>
            <a:ext cx="2361063" cy="4875391"/>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Tree>
    <p:extLst>
      <p:ext uri="{BB962C8B-B14F-4D97-AF65-F5344CB8AC3E}">
        <p14:creationId xmlns:p14="http://schemas.microsoft.com/office/powerpoint/2010/main" val="2454674453"/>
      </p:ext>
    </p:extLst>
  </p:cSld>
  <p:clrMapOvr>
    <a:masterClrMapping/>
  </p:clrMapOvr>
  <p:transition advTm="25436">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11"/>
          <p:cNvGraphicFramePr>
            <a:graphicFrameLocks/>
          </p:cNvGraphicFramePr>
          <p:nvPr>
            <p:extLst>
              <p:ext uri="{D42A27DB-BD31-4B8C-83A1-F6EECF244321}">
                <p14:modId xmlns:p14="http://schemas.microsoft.com/office/powerpoint/2010/main" val="1170075084"/>
              </p:ext>
            </p:extLst>
          </p:nvPr>
        </p:nvGraphicFramePr>
        <p:xfrm>
          <a:off x="457200" y="1382713"/>
          <a:ext cx="8229600" cy="47434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solidFill>
                  <a:schemeClr val="bg1"/>
                </a:solidFill>
              </a:rPr>
              <a:t>16 threads, throughput</a:t>
            </a:r>
            <a:endParaRPr lang="en-US" dirty="0">
              <a:solidFill>
                <a:schemeClr val="bg1"/>
              </a:solidFill>
            </a:endParaRPr>
          </a:p>
        </p:txBody>
      </p:sp>
      <p:cxnSp>
        <p:nvCxnSpPr>
          <p:cNvPr id="14" name="Straight Connector 13"/>
          <p:cNvCxnSpPr/>
          <p:nvPr/>
        </p:nvCxnSpPr>
        <p:spPr>
          <a:xfrm>
            <a:off x="1485900" y="2724150"/>
            <a:ext cx="619125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67650" y="2570261"/>
            <a:ext cx="819150" cy="307777"/>
          </a:xfrm>
          <a:prstGeom prst="rect">
            <a:avLst/>
          </a:prstGeom>
          <a:noFill/>
        </p:spPr>
        <p:txBody>
          <a:bodyPr wrap="square" rtlCol="0">
            <a:spAutoFit/>
          </a:bodyPr>
          <a:lstStyle/>
          <a:p>
            <a:r>
              <a:rPr lang="en-US" dirty="0" smtClean="0"/>
              <a:t>Private</a:t>
            </a:r>
            <a:endParaRPr lang="en-US" dirty="0"/>
          </a:p>
        </p:txBody>
      </p:sp>
      <p:sp>
        <p:nvSpPr>
          <p:cNvPr id="6" name="Rectangle 5"/>
          <p:cNvSpPr/>
          <p:nvPr/>
        </p:nvSpPr>
        <p:spPr bwMode="auto">
          <a:xfrm>
            <a:off x="1485900" y="1382712"/>
            <a:ext cx="3686601" cy="4875391"/>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
        <p:nvSpPr>
          <p:cNvPr id="7" name="Rectangle 6"/>
          <p:cNvSpPr/>
          <p:nvPr/>
        </p:nvSpPr>
        <p:spPr bwMode="auto">
          <a:xfrm>
            <a:off x="6496334" y="1382713"/>
            <a:ext cx="1180816" cy="4875391"/>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266782820"/>
      </p:ext>
    </p:extLst>
  </p:cSld>
  <p:clrMapOvr>
    <a:masterClrMapping/>
  </p:clrMapOvr>
  <p:transition advTm="23961">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bg1"/>
                </a:solidFill>
              </a:rPr>
              <a:t>CloudCache</a:t>
            </a:r>
            <a:r>
              <a:rPr lang="en-US" dirty="0" smtClean="0">
                <a:solidFill>
                  <a:schemeClr val="bg1"/>
                </a:solidFill>
              </a:rPr>
              <a:t> approach</a:t>
            </a:r>
            <a:endParaRPr lang="en-US" dirty="0">
              <a:solidFill>
                <a:schemeClr val="bg1"/>
              </a:solidFill>
            </a:endParaRPr>
          </a:p>
        </p:txBody>
      </p:sp>
      <p:sp>
        <p:nvSpPr>
          <p:cNvPr id="3" name="Content Placeholder 2"/>
          <p:cNvSpPr>
            <a:spLocks noGrp="1"/>
          </p:cNvSpPr>
          <p:nvPr>
            <p:ph idx="1"/>
          </p:nvPr>
        </p:nvSpPr>
        <p:spPr>
          <a:xfrm>
            <a:off x="457200" y="1382234"/>
            <a:ext cx="8229600" cy="4882088"/>
          </a:xfrm>
        </p:spPr>
        <p:txBody>
          <a:bodyPr>
            <a:normAutofit/>
          </a:bodyPr>
          <a:lstStyle/>
          <a:p>
            <a:pPr marL="0" indent="0">
              <a:buNone/>
            </a:pPr>
            <a:r>
              <a:rPr lang="en-US" b="1" dirty="0" smtClean="0">
                <a:latin typeface="Corbel" pitchFamily="34" charset="0"/>
              </a:rPr>
              <a:t>Design philosophy</a:t>
            </a:r>
          </a:p>
          <a:p>
            <a:pPr marL="457200" lvl="1" indent="0">
              <a:buNone/>
            </a:pPr>
            <a:r>
              <a:rPr lang="en-US" dirty="0" smtClean="0"/>
              <a:t>To aggressively and flexibly allocate capacity  based on workloads’ demand</a:t>
            </a:r>
          </a:p>
          <a:p>
            <a:pPr marL="457200" lvl="1" indent="0">
              <a:buNone/>
            </a:pPr>
            <a:endParaRPr lang="en-US" sz="2000" dirty="0" smtClean="0"/>
          </a:p>
          <a:p>
            <a:pPr marL="457200" lvl="1" indent="0">
              <a:buNone/>
            </a:pPr>
            <a:endParaRPr lang="en-US" sz="2000" dirty="0"/>
          </a:p>
          <a:p>
            <a:pPr marL="457200" lvl="1" indent="0">
              <a:buNone/>
            </a:pPr>
            <a:endParaRPr lang="en-US" sz="2400" dirty="0"/>
          </a:p>
          <a:p>
            <a:pPr marL="57150" indent="0">
              <a:buNone/>
            </a:pPr>
            <a:r>
              <a:rPr lang="en-US" b="1" dirty="0" smtClean="0">
                <a:latin typeface="Corbel" pitchFamily="34" charset="0"/>
              </a:rPr>
              <a:t>Key techniques</a:t>
            </a:r>
          </a:p>
          <a:p>
            <a:pPr marL="400050" lvl="1" indent="0">
              <a:buNone/>
            </a:pPr>
            <a:r>
              <a:rPr lang="en-US" dirty="0" smtClean="0"/>
              <a:t>Global capacity partitioning</a:t>
            </a:r>
          </a:p>
          <a:p>
            <a:pPr marL="400050" lvl="1" indent="0">
              <a:buNone/>
            </a:pPr>
            <a:r>
              <a:rPr lang="en-US" dirty="0" smtClean="0"/>
              <a:t>Cache chain links w/ nearby L2 banks</a:t>
            </a:r>
          </a:p>
          <a:p>
            <a:pPr marL="400050" lvl="1" indent="0">
              <a:buNone/>
            </a:pPr>
            <a:r>
              <a:rPr lang="en-US" dirty="0" smtClean="0"/>
              <a:t>Limited target broadcast</a:t>
            </a:r>
          </a:p>
        </p:txBody>
      </p:sp>
      <p:grpSp>
        <p:nvGrpSpPr>
          <p:cNvPr id="12" name="Group 11"/>
          <p:cNvGrpSpPr/>
          <p:nvPr/>
        </p:nvGrpSpPr>
        <p:grpSpPr>
          <a:xfrm>
            <a:off x="1009650" y="2914650"/>
            <a:ext cx="7372350" cy="828675"/>
            <a:chOff x="1009650" y="2914650"/>
            <a:chExt cx="7372350" cy="828675"/>
          </a:xfrm>
        </p:grpSpPr>
        <p:sp>
          <p:nvSpPr>
            <p:cNvPr id="7" name="Right Arrow 6"/>
            <p:cNvSpPr/>
            <p:nvPr/>
          </p:nvSpPr>
          <p:spPr>
            <a:xfrm rot="10800000">
              <a:off x="3924300" y="3033713"/>
              <a:ext cx="1219200" cy="60007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1009650" y="2914650"/>
              <a:ext cx="2857500" cy="819150"/>
            </a:xfrm>
            <a:prstGeom prst="roundRect">
              <a:avLst>
                <a:gd name="adj" fmla="val 30621"/>
              </a:avLst>
            </a:prstGeom>
            <a:solidFill>
              <a:srgbClr val="111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smtClean="0"/>
                <a:t>Beneficiaries:</a:t>
              </a:r>
            </a:p>
            <a:p>
              <a:pPr algn="ctr"/>
              <a:r>
                <a:rPr lang="en-US" sz="2400" b="0" dirty="0" smtClean="0"/>
                <a:t>Gain performance</a:t>
              </a:r>
              <a:endParaRPr lang="en-US" sz="2400" b="0" dirty="0"/>
            </a:p>
          </p:txBody>
        </p:sp>
        <p:sp>
          <p:nvSpPr>
            <p:cNvPr id="13" name="Rounded Rectangle 12"/>
            <p:cNvSpPr/>
            <p:nvPr/>
          </p:nvSpPr>
          <p:spPr>
            <a:xfrm>
              <a:off x="5238750" y="2924175"/>
              <a:ext cx="3143250" cy="819150"/>
            </a:xfrm>
            <a:prstGeom prst="roundRect">
              <a:avLst>
                <a:gd name="adj" fmla="val 3062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smtClean="0"/>
                <a:t>Benefactors:</a:t>
              </a:r>
            </a:p>
            <a:p>
              <a:pPr algn="ctr"/>
              <a:r>
                <a:rPr lang="en-US" sz="2400" b="0" dirty="0" smtClean="0"/>
                <a:t>Sacrifice performance</a:t>
              </a:r>
              <a:endParaRPr lang="en-US" sz="2400" b="0" dirty="0"/>
            </a:p>
          </p:txBody>
        </p:sp>
      </p:grpSp>
    </p:spTree>
    <p:custDataLst>
      <p:tags r:id="rId1"/>
    </p:custDataLst>
    <p:extLst>
      <p:ext uri="{BB962C8B-B14F-4D97-AF65-F5344CB8AC3E}">
        <p14:creationId xmlns:p14="http://schemas.microsoft.com/office/powerpoint/2010/main" val="4244084642"/>
      </p:ext>
    </p:extLst>
  </p:cSld>
  <p:clrMapOvr>
    <a:masterClrMapping/>
  </p:clrMapOvr>
  <p:transition advTm="4067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11"/>
          <p:cNvGraphicFramePr>
            <a:graphicFrameLocks/>
          </p:cNvGraphicFramePr>
          <p:nvPr>
            <p:extLst>
              <p:ext uri="{D42A27DB-BD31-4B8C-83A1-F6EECF244321}">
                <p14:modId xmlns:p14="http://schemas.microsoft.com/office/powerpoint/2010/main" val="4180484790"/>
              </p:ext>
            </p:extLst>
          </p:nvPr>
        </p:nvGraphicFramePr>
        <p:xfrm>
          <a:off x="457200" y="1382713"/>
          <a:ext cx="8229600" cy="47434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solidFill>
                  <a:schemeClr val="bg1"/>
                </a:solidFill>
              </a:rPr>
              <a:t>16 threads, throughput</a:t>
            </a:r>
            <a:endParaRPr lang="en-US" dirty="0">
              <a:solidFill>
                <a:schemeClr val="bg1"/>
              </a:solidFill>
            </a:endParaRPr>
          </a:p>
        </p:txBody>
      </p:sp>
      <p:cxnSp>
        <p:nvCxnSpPr>
          <p:cNvPr id="14" name="Straight Connector 13"/>
          <p:cNvCxnSpPr/>
          <p:nvPr/>
        </p:nvCxnSpPr>
        <p:spPr>
          <a:xfrm>
            <a:off x="1485900" y="2724150"/>
            <a:ext cx="619125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67650" y="2570261"/>
            <a:ext cx="819150" cy="307777"/>
          </a:xfrm>
          <a:prstGeom prst="rect">
            <a:avLst/>
          </a:prstGeom>
          <a:noFill/>
        </p:spPr>
        <p:txBody>
          <a:bodyPr wrap="square" rtlCol="0">
            <a:spAutoFit/>
          </a:bodyPr>
          <a:lstStyle/>
          <a:p>
            <a:r>
              <a:rPr lang="en-US" dirty="0" smtClean="0"/>
              <a:t>Private</a:t>
            </a:r>
            <a:endParaRPr lang="en-US" dirty="0"/>
          </a:p>
        </p:txBody>
      </p:sp>
      <p:sp>
        <p:nvSpPr>
          <p:cNvPr id="6" name="Rectangle 5"/>
          <p:cNvSpPr/>
          <p:nvPr/>
        </p:nvSpPr>
        <p:spPr bwMode="auto">
          <a:xfrm>
            <a:off x="1485900" y="1382712"/>
            <a:ext cx="4969491" cy="4875391"/>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172789420"/>
      </p:ext>
    </p:extLst>
  </p:cSld>
  <p:clrMapOvr>
    <a:masterClrMapping/>
  </p:clrMapOvr>
  <p:transition advTm="7823">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16 threads, beneficiaries</a:t>
            </a:r>
            <a:endParaRPr lang="en-US" dirty="0">
              <a:solidFill>
                <a:schemeClr val="bg1"/>
              </a:solidFill>
            </a:endParaRPr>
          </a:p>
        </p:txBody>
      </p:sp>
      <p:graphicFrame>
        <p:nvGraphicFramePr>
          <p:cNvPr id="7" name="Chart 6"/>
          <p:cNvGraphicFramePr>
            <a:graphicFrameLocks/>
          </p:cNvGraphicFramePr>
          <p:nvPr>
            <p:extLst>
              <p:ext uri="{D42A27DB-BD31-4B8C-83A1-F6EECF244321}">
                <p14:modId xmlns:p14="http://schemas.microsoft.com/office/powerpoint/2010/main" val="2660512516"/>
              </p:ext>
            </p:extLst>
          </p:nvPr>
        </p:nvGraphicFramePr>
        <p:xfrm>
          <a:off x="591910" y="2038393"/>
          <a:ext cx="2449286" cy="3260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9650671"/>
              </p:ext>
            </p:extLst>
          </p:nvPr>
        </p:nvGraphicFramePr>
        <p:xfrm>
          <a:off x="3354161" y="2038393"/>
          <a:ext cx="2449284" cy="32609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1023343476"/>
              </p:ext>
            </p:extLst>
          </p:nvPr>
        </p:nvGraphicFramePr>
        <p:xfrm>
          <a:off x="6102804" y="2032950"/>
          <a:ext cx="2449286" cy="326095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764275" y="1664460"/>
            <a:ext cx="2276921" cy="400110"/>
          </a:xfrm>
          <a:prstGeom prst="rect">
            <a:avLst/>
          </a:prstGeom>
          <a:noFill/>
        </p:spPr>
        <p:txBody>
          <a:bodyPr wrap="square" rtlCol="0">
            <a:spAutoFit/>
          </a:bodyPr>
          <a:lstStyle/>
          <a:p>
            <a:r>
              <a:rPr lang="en-US" sz="2000" b="0" dirty="0" smtClean="0"/>
              <a:t># of beneficiaries</a:t>
            </a:r>
            <a:endParaRPr lang="en-US" sz="2000" b="0" dirty="0"/>
          </a:p>
        </p:txBody>
      </p:sp>
      <p:sp>
        <p:nvSpPr>
          <p:cNvPr id="11" name="TextBox 10"/>
          <p:cNvSpPr txBox="1"/>
          <p:nvPr/>
        </p:nvSpPr>
        <p:spPr>
          <a:xfrm>
            <a:off x="3835022" y="1679023"/>
            <a:ext cx="1968424" cy="400110"/>
          </a:xfrm>
          <a:prstGeom prst="rect">
            <a:avLst/>
          </a:prstGeom>
          <a:noFill/>
        </p:spPr>
        <p:txBody>
          <a:bodyPr wrap="square" rtlCol="0">
            <a:spAutoFit/>
          </a:bodyPr>
          <a:lstStyle/>
          <a:p>
            <a:r>
              <a:rPr lang="en-US" sz="2000" b="0" dirty="0" smtClean="0"/>
              <a:t>Avg. speed up</a:t>
            </a:r>
            <a:endParaRPr lang="en-US" sz="2000" b="0" dirty="0"/>
          </a:p>
        </p:txBody>
      </p:sp>
      <p:sp>
        <p:nvSpPr>
          <p:cNvPr id="12" name="TextBox 11"/>
          <p:cNvSpPr txBox="1"/>
          <p:nvPr/>
        </p:nvSpPr>
        <p:spPr>
          <a:xfrm>
            <a:off x="6583666" y="1694501"/>
            <a:ext cx="1968424" cy="400110"/>
          </a:xfrm>
          <a:prstGeom prst="rect">
            <a:avLst/>
          </a:prstGeom>
          <a:noFill/>
        </p:spPr>
        <p:txBody>
          <a:bodyPr wrap="square" rtlCol="0">
            <a:spAutoFit/>
          </a:bodyPr>
          <a:lstStyle/>
          <a:p>
            <a:r>
              <a:rPr lang="en-US" sz="2000" b="0" dirty="0" smtClean="0"/>
              <a:t>Max. speed up</a:t>
            </a:r>
            <a:endParaRPr lang="en-US" sz="2000" b="0" dirty="0"/>
          </a:p>
        </p:txBody>
      </p:sp>
      <p:sp>
        <p:nvSpPr>
          <p:cNvPr id="14" name="Content Placeholder 13"/>
          <p:cNvSpPr>
            <a:spLocks noGrp="1"/>
          </p:cNvSpPr>
          <p:nvPr>
            <p:ph idx="1"/>
          </p:nvPr>
        </p:nvSpPr>
        <p:spPr/>
        <p:txBody>
          <a:bodyPr/>
          <a:lstStyle/>
          <a:p>
            <a:endParaRPr lang="en-US"/>
          </a:p>
        </p:txBody>
      </p:sp>
    </p:spTree>
    <p:extLst>
      <p:ext uri="{BB962C8B-B14F-4D97-AF65-F5344CB8AC3E}">
        <p14:creationId xmlns:p14="http://schemas.microsoft.com/office/powerpoint/2010/main" val="2384445852"/>
      </p:ext>
    </p:extLst>
  </p:cSld>
  <p:clrMapOvr>
    <a:masterClrMapping/>
  </p:clrMapOvr>
  <p:transition advTm="1195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16 threads, beneficiaries</a:t>
            </a:r>
            <a:endParaRPr lang="en-US" dirty="0">
              <a:solidFill>
                <a:schemeClr val="bg1"/>
              </a:solidFill>
            </a:endParaRPr>
          </a:p>
        </p:txBody>
      </p:sp>
      <p:graphicFrame>
        <p:nvGraphicFramePr>
          <p:cNvPr id="7" name="Chart 6"/>
          <p:cNvGraphicFramePr>
            <a:graphicFrameLocks/>
          </p:cNvGraphicFramePr>
          <p:nvPr>
            <p:extLst>
              <p:ext uri="{D42A27DB-BD31-4B8C-83A1-F6EECF244321}">
                <p14:modId xmlns:p14="http://schemas.microsoft.com/office/powerpoint/2010/main" val="3312789237"/>
              </p:ext>
            </p:extLst>
          </p:nvPr>
        </p:nvGraphicFramePr>
        <p:xfrm>
          <a:off x="591910" y="2038393"/>
          <a:ext cx="2449286" cy="3260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637397002"/>
              </p:ext>
            </p:extLst>
          </p:nvPr>
        </p:nvGraphicFramePr>
        <p:xfrm>
          <a:off x="3354161" y="2038393"/>
          <a:ext cx="2449284" cy="32609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945921645"/>
              </p:ext>
            </p:extLst>
          </p:nvPr>
        </p:nvGraphicFramePr>
        <p:xfrm>
          <a:off x="6102804" y="2032950"/>
          <a:ext cx="2449286" cy="326095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764275" y="1664460"/>
            <a:ext cx="2276921" cy="400110"/>
          </a:xfrm>
          <a:prstGeom prst="rect">
            <a:avLst/>
          </a:prstGeom>
          <a:noFill/>
        </p:spPr>
        <p:txBody>
          <a:bodyPr wrap="square" rtlCol="0">
            <a:spAutoFit/>
          </a:bodyPr>
          <a:lstStyle/>
          <a:p>
            <a:r>
              <a:rPr lang="en-US" sz="2000" b="0" dirty="0" smtClean="0"/>
              <a:t># of beneficiaries</a:t>
            </a:r>
            <a:endParaRPr lang="en-US" sz="2000" b="0" dirty="0"/>
          </a:p>
        </p:txBody>
      </p:sp>
      <p:sp>
        <p:nvSpPr>
          <p:cNvPr id="11" name="TextBox 10"/>
          <p:cNvSpPr txBox="1"/>
          <p:nvPr/>
        </p:nvSpPr>
        <p:spPr>
          <a:xfrm>
            <a:off x="3835022" y="1679023"/>
            <a:ext cx="1968424" cy="400110"/>
          </a:xfrm>
          <a:prstGeom prst="rect">
            <a:avLst/>
          </a:prstGeom>
          <a:noFill/>
        </p:spPr>
        <p:txBody>
          <a:bodyPr wrap="square" rtlCol="0">
            <a:spAutoFit/>
          </a:bodyPr>
          <a:lstStyle/>
          <a:p>
            <a:r>
              <a:rPr lang="en-US" sz="2000" b="0" dirty="0" smtClean="0"/>
              <a:t>Avg. speed up</a:t>
            </a:r>
            <a:endParaRPr lang="en-US" sz="2000" b="0" dirty="0"/>
          </a:p>
        </p:txBody>
      </p:sp>
      <p:sp>
        <p:nvSpPr>
          <p:cNvPr id="12" name="TextBox 11"/>
          <p:cNvSpPr txBox="1"/>
          <p:nvPr/>
        </p:nvSpPr>
        <p:spPr>
          <a:xfrm>
            <a:off x="6583666" y="1694501"/>
            <a:ext cx="1968424" cy="400110"/>
          </a:xfrm>
          <a:prstGeom prst="rect">
            <a:avLst/>
          </a:prstGeom>
          <a:noFill/>
        </p:spPr>
        <p:txBody>
          <a:bodyPr wrap="square" rtlCol="0">
            <a:spAutoFit/>
          </a:bodyPr>
          <a:lstStyle/>
          <a:p>
            <a:r>
              <a:rPr lang="en-US" sz="2000" b="0" dirty="0" smtClean="0"/>
              <a:t>Max. speed up</a:t>
            </a:r>
            <a:endParaRPr lang="en-US" sz="2000" b="0" dirty="0"/>
          </a:p>
        </p:txBody>
      </p:sp>
      <p:sp>
        <p:nvSpPr>
          <p:cNvPr id="13" name="Rectangle 12"/>
          <p:cNvSpPr/>
          <p:nvPr/>
        </p:nvSpPr>
        <p:spPr bwMode="auto">
          <a:xfrm>
            <a:off x="3086162" y="1546746"/>
            <a:ext cx="5465928" cy="4299045"/>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91187504"/>
      </p:ext>
    </p:extLst>
  </p:cSld>
  <p:clrMapOvr>
    <a:masterClrMapping/>
  </p:clrMapOvr>
  <p:transition advTm="27199">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299344"/>
            <a:ext cx="8229600" cy="987156"/>
          </a:xfrm>
          <a:solidFill>
            <a:srgbClr val="111155"/>
          </a:solidFill>
        </p:spPr>
        <p:txBody>
          <a:bodyPr>
            <a:normAutofit fontScale="92500" lnSpcReduction="10000"/>
          </a:bodyPr>
          <a:lstStyle/>
          <a:p>
            <a:r>
              <a:rPr lang="en-US" dirty="0" smtClean="0">
                <a:solidFill>
                  <a:schemeClr val="bg1"/>
                </a:solidFill>
              </a:rPr>
              <a:t>Benefactors’ performance: &lt;1% degradation</a:t>
            </a:r>
          </a:p>
          <a:p>
            <a:pPr lvl="1"/>
            <a:r>
              <a:rPr lang="en-US" dirty="0" smtClean="0">
                <a:solidFill>
                  <a:schemeClr val="bg1"/>
                </a:solidFill>
              </a:rPr>
              <a:t>Please see paper for graphs</a:t>
            </a:r>
            <a:endParaRPr lang="en-US" dirty="0">
              <a:solidFill>
                <a:schemeClr val="bg1"/>
              </a:solidFill>
            </a:endParaRPr>
          </a:p>
        </p:txBody>
      </p:sp>
      <p:sp>
        <p:nvSpPr>
          <p:cNvPr id="2" name="Title 1"/>
          <p:cNvSpPr>
            <a:spLocks noGrp="1"/>
          </p:cNvSpPr>
          <p:nvPr>
            <p:ph type="title"/>
          </p:nvPr>
        </p:nvSpPr>
        <p:spPr/>
        <p:txBody>
          <a:bodyPr/>
          <a:lstStyle/>
          <a:p>
            <a:r>
              <a:rPr lang="en-US" dirty="0" smtClean="0">
                <a:solidFill>
                  <a:schemeClr val="bg1"/>
                </a:solidFill>
              </a:rPr>
              <a:t>16 threads, beneficiaries</a:t>
            </a:r>
            <a:endParaRPr lang="en-US" dirty="0">
              <a:solidFill>
                <a:schemeClr val="bg1"/>
              </a:solidFill>
            </a:endParaRPr>
          </a:p>
        </p:txBody>
      </p:sp>
      <p:graphicFrame>
        <p:nvGraphicFramePr>
          <p:cNvPr id="7" name="Chart 6"/>
          <p:cNvGraphicFramePr>
            <a:graphicFrameLocks/>
          </p:cNvGraphicFramePr>
          <p:nvPr>
            <p:extLst>
              <p:ext uri="{D42A27DB-BD31-4B8C-83A1-F6EECF244321}">
                <p14:modId xmlns:p14="http://schemas.microsoft.com/office/powerpoint/2010/main" val="2833801479"/>
              </p:ext>
            </p:extLst>
          </p:nvPr>
        </p:nvGraphicFramePr>
        <p:xfrm>
          <a:off x="591910" y="2038393"/>
          <a:ext cx="2449286" cy="32609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3376949686"/>
              </p:ext>
            </p:extLst>
          </p:nvPr>
        </p:nvGraphicFramePr>
        <p:xfrm>
          <a:off x="3354161" y="2038393"/>
          <a:ext cx="2449284" cy="32609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2325126112"/>
              </p:ext>
            </p:extLst>
          </p:nvPr>
        </p:nvGraphicFramePr>
        <p:xfrm>
          <a:off x="6102804" y="2032950"/>
          <a:ext cx="2449286" cy="3260952"/>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764275" y="1664460"/>
            <a:ext cx="2276921" cy="400110"/>
          </a:xfrm>
          <a:prstGeom prst="rect">
            <a:avLst/>
          </a:prstGeom>
          <a:noFill/>
        </p:spPr>
        <p:txBody>
          <a:bodyPr wrap="square" rtlCol="0">
            <a:spAutoFit/>
          </a:bodyPr>
          <a:lstStyle/>
          <a:p>
            <a:r>
              <a:rPr lang="en-US" sz="2000" b="0" dirty="0" smtClean="0"/>
              <a:t># of beneficiaries</a:t>
            </a:r>
            <a:endParaRPr lang="en-US" sz="2000" b="0" dirty="0"/>
          </a:p>
        </p:txBody>
      </p:sp>
      <p:sp>
        <p:nvSpPr>
          <p:cNvPr id="11" name="TextBox 10"/>
          <p:cNvSpPr txBox="1"/>
          <p:nvPr/>
        </p:nvSpPr>
        <p:spPr>
          <a:xfrm>
            <a:off x="3835022" y="1679023"/>
            <a:ext cx="1968424" cy="400110"/>
          </a:xfrm>
          <a:prstGeom prst="rect">
            <a:avLst/>
          </a:prstGeom>
          <a:noFill/>
        </p:spPr>
        <p:txBody>
          <a:bodyPr wrap="square" rtlCol="0">
            <a:spAutoFit/>
          </a:bodyPr>
          <a:lstStyle/>
          <a:p>
            <a:r>
              <a:rPr lang="en-US" sz="2000" b="0" dirty="0" smtClean="0"/>
              <a:t>Avg. speed up</a:t>
            </a:r>
            <a:endParaRPr lang="en-US" sz="2000" b="0" dirty="0"/>
          </a:p>
        </p:txBody>
      </p:sp>
      <p:sp>
        <p:nvSpPr>
          <p:cNvPr id="12" name="TextBox 11"/>
          <p:cNvSpPr txBox="1"/>
          <p:nvPr/>
        </p:nvSpPr>
        <p:spPr>
          <a:xfrm>
            <a:off x="6583666" y="1694501"/>
            <a:ext cx="1968424" cy="400110"/>
          </a:xfrm>
          <a:prstGeom prst="rect">
            <a:avLst/>
          </a:prstGeom>
          <a:noFill/>
        </p:spPr>
        <p:txBody>
          <a:bodyPr wrap="square" rtlCol="0">
            <a:spAutoFit/>
          </a:bodyPr>
          <a:lstStyle/>
          <a:p>
            <a:r>
              <a:rPr lang="en-US" sz="2000" b="0" dirty="0" smtClean="0"/>
              <a:t>Max. speed up</a:t>
            </a:r>
            <a:endParaRPr lang="en-US" sz="2000" b="0" dirty="0"/>
          </a:p>
        </p:txBody>
      </p:sp>
      <p:sp>
        <p:nvSpPr>
          <p:cNvPr id="13" name="Rectangle 12"/>
          <p:cNvSpPr/>
          <p:nvPr/>
        </p:nvSpPr>
        <p:spPr bwMode="auto">
          <a:xfrm>
            <a:off x="337518" y="1356247"/>
            <a:ext cx="2869706" cy="3937656"/>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Tree>
    <p:custDataLst>
      <p:tags r:id="rId1"/>
    </p:custDataLst>
    <p:extLst>
      <p:ext uri="{BB962C8B-B14F-4D97-AF65-F5344CB8AC3E}">
        <p14:creationId xmlns:p14="http://schemas.microsoft.com/office/powerpoint/2010/main" val="305801534"/>
      </p:ext>
    </p:extLst>
  </p:cSld>
  <p:clrMapOvr>
    <a:masterClrMapping/>
  </p:clrMapOvr>
  <p:transition advTm="5063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32 / 64 threads, throughput</a:t>
            </a: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graphicFrame>
        <p:nvGraphicFramePr>
          <p:cNvPr id="6" name="Chart 5"/>
          <p:cNvGraphicFramePr/>
          <p:nvPr/>
        </p:nvGraphicFramePr>
        <p:xfrm>
          <a:off x="44196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152400" y="2057400"/>
          <a:ext cx="4010025"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5393240"/>
      </p:ext>
    </p:extLst>
  </p:cSld>
  <p:clrMapOvr>
    <a:masterClrMapping/>
  </p:clrMapOvr>
  <p:transition advTm="14368">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Mutithreaded</a:t>
            </a:r>
            <a:r>
              <a:rPr lang="en-US" dirty="0" smtClean="0">
                <a:solidFill>
                  <a:schemeClr val="bg1"/>
                </a:solidFill>
              </a:rPr>
              <a:t> workload (PARSEC)</a:t>
            </a:r>
            <a:endParaRPr lang="en-US" dirty="0">
              <a:solidFill>
                <a:schemeClr val="bg1"/>
              </a:solidFill>
            </a:endParaRPr>
          </a:p>
        </p:txBody>
      </p:sp>
      <p:graphicFrame>
        <p:nvGraphicFramePr>
          <p:cNvPr id="13" name="Chart 12"/>
          <p:cNvGraphicFramePr>
            <a:graphicFrameLocks/>
          </p:cNvGraphicFramePr>
          <p:nvPr>
            <p:extLst>
              <p:ext uri="{D42A27DB-BD31-4B8C-83A1-F6EECF244321}">
                <p14:modId xmlns:p14="http://schemas.microsoft.com/office/powerpoint/2010/main" val="2333553677"/>
              </p:ext>
            </p:extLst>
          </p:nvPr>
        </p:nvGraphicFramePr>
        <p:xfrm>
          <a:off x="914400" y="1790700"/>
          <a:ext cx="7073900" cy="401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8631761"/>
      </p:ext>
    </p:extLst>
  </p:cSld>
  <p:clrMapOvr>
    <a:masterClrMapping/>
  </p:clrMapOvr>
  <p:transition advTm="66202">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Conclusion</a:t>
            </a:r>
            <a:endParaRPr lang="en-US" dirty="0">
              <a:solidFill>
                <a:schemeClr val="bg1"/>
              </a:solidFill>
            </a:endParaRPr>
          </a:p>
        </p:txBody>
      </p:sp>
      <p:sp>
        <p:nvSpPr>
          <p:cNvPr id="3" name="Content Placeholder 2"/>
          <p:cNvSpPr>
            <a:spLocks noGrp="1"/>
          </p:cNvSpPr>
          <p:nvPr>
            <p:ph idx="1"/>
          </p:nvPr>
        </p:nvSpPr>
        <p:spPr>
          <a:xfrm>
            <a:off x="457200" y="1382235"/>
            <a:ext cx="8229600" cy="4356414"/>
          </a:xfrm>
        </p:spPr>
        <p:txBody>
          <a:bodyPr>
            <a:normAutofit lnSpcReduction="10000"/>
          </a:bodyPr>
          <a:lstStyle/>
          <a:p>
            <a:r>
              <a:rPr lang="en-US" sz="4000" dirty="0" smtClean="0"/>
              <a:t>Unbounded shared capacity is EVIL</a:t>
            </a:r>
          </a:p>
          <a:p>
            <a:pPr lvl="3"/>
            <a:endParaRPr lang="en-US" dirty="0" smtClean="0"/>
          </a:p>
          <a:p>
            <a:r>
              <a:rPr lang="en-US" sz="3800" b="1" dirty="0" err="1" smtClean="0">
                <a:solidFill>
                  <a:srgbClr val="C00000"/>
                </a:solidFill>
              </a:rPr>
              <a:t>CloudCache</a:t>
            </a:r>
            <a:r>
              <a:rPr lang="en-US" sz="3800" b="1" dirty="0" smtClean="0">
                <a:solidFill>
                  <a:srgbClr val="C00000"/>
                </a:solidFill>
              </a:rPr>
              <a:t>: private caches to threads</a:t>
            </a:r>
          </a:p>
          <a:p>
            <a:pPr lvl="1"/>
            <a:r>
              <a:rPr lang="en-US" sz="3200" dirty="0" smtClean="0">
                <a:solidFill>
                  <a:srgbClr val="0066FF"/>
                </a:solidFill>
              </a:rPr>
              <a:t>Capacity allocation with global partitioning</a:t>
            </a:r>
            <a:endParaRPr lang="en-US" sz="3200" dirty="0" smtClean="0"/>
          </a:p>
          <a:p>
            <a:pPr lvl="1"/>
            <a:r>
              <a:rPr lang="en-US" sz="3200" dirty="0" smtClean="0">
                <a:solidFill>
                  <a:srgbClr val="0066FF"/>
                </a:solidFill>
              </a:rPr>
              <a:t>Cache chain link with nearby L2 banks</a:t>
            </a:r>
          </a:p>
          <a:p>
            <a:pPr lvl="1"/>
            <a:r>
              <a:rPr lang="en-US" sz="3200" dirty="0" smtClean="0">
                <a:solidFill>
                  <a:srgbClr val="0066FF"/>
                </a:solidFill>
              </a:rPr>
              <a:t>Limited target broadcast</a:t>
            </a:r>
          </a:p>
          <a:p>
            <a:endParaRPr lang="en-US" sz="1500" dirty="0" smtClean="0"/>
          </a:p>
          <a:p>
            <a:r>
              <a:rPr lang="en-US" sz="3600" dirty="0" smtClean="0"/>
              <a:t>HW overhead is very small (~5KB). </a:t>
            </a:r>
          </a:p>
          <a:p>
            <a:pPr lvl="2"/>
            <a:endParaRPr lang="en-US" dirty="0"/>
          </a:p>
        </p:txBody>
      </p:sp>
      <p:sp>
        <p:nvSpPr>
          <p:cNvPr id="4" name="TextBox 3"/>
          <p:cNvSpPr txBox="1"/>
          <p:nvPr/>
        </p:nvSpPr>
        <p:spPr>
          <a:xfrm>
            <a:off x="567560" y="2273289"/>
            <a:ext cx="7977350" cy="1569660"/>
          </a:xfrm>
          <a:prstGeom prst="rect">
            <a:avLst/>
          </a:prstGeom>
          <a:solidFill>
            <a:schemeClr val="accent1">
              <a:alpha val="93000"/>
            </a:schemeClr>
          </a:solidFill>
        </p:spPr>
        <p:txBody>
          <a:bodyPr wrap="square" rtlCol="0" anchor="ctr">
            <a:spAutoFit/>
          </a:bodyPr>
          <a:lstStyle/>
          <a:p>
            <a:pPr algn="ctr"/>
            <a:endParaRPr lang="en-US" sz="2400" dirty="0" smtClean="0">
              <a:solidFill>
                <a:schemeClr val="bg1"/>
              </a:solidFill>
            </a:endParaRPr>
          </a:p>
          <a:p>
            <a:pPr algn="ctr"/>
            <a:r>
              <a:rPr lang="en-US" sz="4800" dirty="0" smtClean="0">
                <a:solidFill>
                  <a:schemeClr val="bg1"/>
                </a:solidFill>
              </a:rPr>
              <a:t>Use </a:t>
            </a:r>
            <a:r>
              <a:rPr lang="en-US" sz="4800" dirty="0" err="1" smtClean="0">
                <a:solidFill>
                  <a:schemeClr val="bg1"/>
                </a:solidFill>
              </a:rPr>
              <a:t>CloudCache</a:t>
            </a:r>
            <a:r>
              <a:rPr lang="en-US" sz="4800" dirty="0" smtClean="0">
                <a:solidFill>
                  <a:schemeClr val="bg1"/>
                </a:solidFill>
              </a:rPr>
              <a:t>!</a:t>
            </a:r>
          </a:p>
          <a:p>
            <a:pPr algn="ctr"/>
            <a:endParaRPr lang="en-US" sz="2400" dirty="0">
              <a:solidFill>
                <a:schemeClr val="bg1"/>
              </a:solidFill>
            </a:endParaRPr>
          </a:p>
        </p:txBody>
      </p:sp>
    </p:spTree>
    <p:custDataLst>
      <p:tags r:id="rId1"/>
    </p:custDataLst>
    <p:extLst>
      <p:ext uri="{BB962C8B-B14F-4D97-AF65-F5344CB8AC3E}">
        <p14:creationId xmlns:p14="http://schemas.microsoft.com/office/powerpoint/2010/main" val="1120429055"/>
      </p:ext>
    </p:extLst>
  </p:cSld>
  <p:clrMapOvr>
    <a:masterClrMapping/>
  </p:clrMapOvr>
  <p:transition advTm="6143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796901"/>
            <a:ext cx="9144000" cy="1533230"/>
          </a:xfrm>
        </p:spPr>
        <p:txBody>
          <a:bodyPr/>
          <a:lstStyle/>
          <a:p>
            <a:pPr algn="ctr"/>
            <a:r>
              <a:rPr lang="en-US" altLang="ko-KR" sz="5400" b="1" dirty="0" err="1" smtClean="0">
                <a:latin typeface="Corbel" pitchFamily="34" charset="0"/>
              </a:rPr>
              <a:t>CloudCache</a:t>
            </a:r>
            <a:r>
              <a:rPr lang="en-US" altLang="ko-KR" sz="3800" b="1" dirty="0" smtClean="0">
                <a:latin typeface="Corbel" pitchFamily="34" charset="0"/>
              </a:rPr>
              <a:t/>
            </a:r>
            <a:br>
              <a:rPr lang="en-US" altLang="ko-KR" sz="3800" b="1" dirty="0" smtClean="0">
                <a:latin typeface="Corbel" pitchFamily="34" charset="0"/>
              </a:rPr>
            </a:br>
            <a:r>
              <a:rPr lang="en-US" altLang="ko-KR" sz="3600" b="1" dirty="0" smtClean="0">
                <a:latin typeface="Corbel" pitchFamily="34" charset="0"/>
              </a:rPr>
              <a:t>Expanding and Shrinking Private Caches</a:t>
            </a:r>
            <a:endParaRPr lang="en-US" altLang="ko-KR" sz="3600" b="1" strike="dblStrike" dirty="0">
              <a:latin typeface="Corbel" pitchFamily="34" charset="0"/>
            </a:endParaRPr>
          </a:p>
        </p:txBody>
      </p:sp>
      <p:sp>
        <p:nvSpPr>
          <p:cNvPr id="2051" name="Rectangle 3"/>
          <p:cNvSpPr>
            <a:spLocks noGrp="1" noChangeArrowheads="1"/>
          </p:cNvSpPr>
          <p:nvPr>
            <p:ph type="subTitle" idx="1"/>
          </p:nvPr>
        </p:nvSpPr>
        <p:spPr>
          <a:xfrm>
            <a:off x="1373188" y="4038600"/>
            <a:ext cx="6400800" cy="720725"/>
          </a:xfrm>
        </p:spPr>
        <p:txBody>
          <a:bodyPr/>
          <a:lstStyle/>
          <a:p>
            <a:r>
              <a:rPr lang="en-US" altLang="ko-KR" sz="2400" b="1" u="sng" dirty="0" err="1" smtClean="0">
                <a:solidFill>
                  <a:schemeClr val="tx1"/>
                </a:solidFill>
              </a:rPr>
              <a:t>Hyunjin</a:t>
            </a:r>
            <a:r>
              <a:rPr lang="en-US" altLang="ko-KR" sz="2400" b="1" u="sng" dirty="0" smtClean="0">
                <a:solidFill>
                  <a:schemeClr val="tx1"/>
                </a:solidFill>
              </a:rPr>
              <a:t> Lee</a:t>
            </a:r>
            <a:r>
              <a:rPr lang="en-US" altLang="ko-KR" sz="2400" dirty="0" smtClean="0">
                <a:solidFill>
                  <a:schemeClr val="tx1"/>
                </a:solidFill>
              </a:rPr>
              <a:t>, </a:t>
            </a:r>
            <a:r>
              <a:rPr lang="en-US" altLang="ko-KR" sz="2400" dirty="0" err="1" smtClean="0">
                <a:solidFill>
                  <a:schemeClr val="tx1"/>
                </a:solidFill>
              </a:rPr>
              <a:t>Sangyeun</a:t>
            </a:r>
            <a:r>
              <a:rPr lang="en-US" altLang="ko-KR" sz="2400" dirty="0" smtClean="0">
                <a:solidFill>
                  <a:schemeClr val="tx1"/>
                </a:solidFill>
              </a:rPr>
              <a:t> Cho, and Bruce R. Childers</a:t>
            </a:r>
            <a:endParaRPr lang="en-US" altLang="ko-KR" sz="2400" dirty="0">
              <a:solidFill>
                <a:schemeClr val="tx1"/>
              </a:solidFill>
            </a:endParaRPr>
          </a:p>
        </p:txBody>
      </p:sp>
      <p:pic>
        <p:nvPicPr>
          <p:cNvPr id="54276" name="Picture 4" descr="University of Pittsburgh">
            <a:hlinkClick r:id="rId3"/>
          </p:cNvPr>
          <p:cNvPicPr>
            <a:picLocks noChangeAspect="1" noChangeArrowheads="1"/>
          </p:cNvPicPr>
          <p:nvPr/>
        </p:nvPicPr>
        <p:blipFill>
          <a:blip r:embed="rId4" cstate="print"/>
          <a:srcRect/>
          <a:stretch>
            <a:fillRect/>
          </a:stretch>
        </p:blipFill>
        <p:spPr bwMode="auto">
          <a:xfrm>
            <a:off x="2762250" y="5208239"/>
            <a:ext cx="3514725" cy="623992"/>
          </a:xfrm>
          <a:prstGeom prst="rect">
            <a:avLst/>
          </a:prstGeom>
          <a:noFill/>
        </p:spPr>
      </p:pic>
    </p:spTree>
    <p:extLst>
      <p:ext uri="{BB962C8B-B14F-4D97-AF65-F5344CB8AC3E}">
        <p14:creationId xmlns:p14="http://schemas.microsoft.com/office/powerpoint/2010/main" val="4222717589"/>
      </p:ext>
    </p:extLst>
  </p:cSld>
  <p:clrMapOvr>
    <a:masterClrMapping/>
  </p:clrMapOvr>
  <p:transition advTm="14459">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bg1"/>
                </a:solidFill>
              </a:rPr>
              <a:t>CloudCache</a:t>
            </a:r>
            <a:r>
              <a:rPr lang="en-US" dirty="0" smtClean="0">
                <a:solidFill>
                  <a:schemeClr val="bg1"/>
                </a:solidFill>
              </a:rPr>
              <a:t> example</a:t>
            </a:r>
            <a:endParaRPr lang="en-US" dirty="0">
              <a:solidFill>
                <a:schemeClr val="bg1"/>
              </a:solidFill>
            </a:endParaRPr>
          </a:p>
        </p:txBody>
      </p:sp>
      <p:sp>
        <p:nvSpPr>
          <p:cNvPr id="233" name="Rounded Rectangle 232"/>
          <p:cNvSpPr/>
          <p:nvPr/>
        </p:nvSpPr>
        <p:spPr>
          <a:xfrm>
            <a:off x="3750388"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31" name="Rounded Rectangle 230"/>
          <p:cNvSpPr/>
          <p:nvPr/>
        </p:nvSpPr>
        <p:spPr>
          <a:xfrm>
            <a:off x="792681"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9" name="Rounded Rectangle 228"/>
          <p:cNvSpPr/>
          <p:nvPr/>
        </p:nvSpPr>
        <p:spPr>
          <a:xfrm>
            <a:off x="1212987"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7" name="Rounded Rectangle 226"/>
          <p:cNvSpPr/>
          <p:nvPr/>
        </p:nvSpPr>
        <p:spPr>
          <a:xfrm>
            <a:off x="1633293"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5" name="Rounded Rectangle 224"/>
          <p:cNvSpPr/>
          <p:nvPr/>
        </p:nvSpPr>
        <p:spPr>
          <a:xfrm>
            <a:off x="2053598"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3" name="Rounded Rectangle 222"/>
          <p:cNvSpPr/>
          <p:nvPr/>
        </p:nvSpPr>
        <p:spPr>
          <a:xfrm>
            <a:off x="792681"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1" name="Rounded Rectangle 220"/>
          <p:cNvSpPr/>
          <p:nvPr/>
        </p:nvSpPr>
        <p:spPr>
          <a:xfrm>
            <a:off x="1212987"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9" name="Rounded Rectangle 218"/>
          <p:cNvSpPr/>
          <p:nvPr/>
        </p:nvSpPr>
        <p:spPr>
          <a:xfrm>
            <a:off x="1633293"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7" name="Rounded Rectangle 216"/>
          <p:cNvSpPr/>
          <p:nvPr/>
        </p:nvSpPr>
        <p:spPr>
          <a:xfrm>
            <a:off x="2053598"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5" name="Rounded Rectangle 214"/>
          <p:cNvSpPr/>
          <p:nvPr/>
        </p:nvSpPr>
        <p:spPr>
          <a:xfrm>
            <a:off x="792681"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3" name="Rounded Rectangle 212"/>
          <p:cNvSpPr/>
          <p:nvPr/>
        </p:nvSpPr>
        <p:spPr>
          <a:xfrm>
            <a:off x="1212987"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1" name="Rounded Rectangle 210"/>
          <p:cNvSpPr/>
          <p:nvPr/>
        </p:nvSpPr>
        <p:spPr>
          <a:xfrm>
            <a:off x="1633293"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9" name="Rounded Rectangle 208"/>
          <p:cNvSpPr/>
          <p:nvPr/>
        </p:nvSpPr>
        <p:spPr>
          <a:xfrm>
            <a:off x="2053598"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7" name="Rounded Rectangle 206"/>
          <p:cNvSpPr/>
          <p:nvPr/>
        </p:nvSpPr>
        <p:spPr>
          <a:xfrm>
            <a:off x="792681"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5" name="Rounded Rectangle 204"/>
          <p:cNvSpPr/>
          <p:nvPr/>
        </p:nvSpPr>
        <p:spPr>
          <a:xfrm>
            <a:off x="1212987"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3" name="Rounded Rectangle 202"/>
          <p:cNvSpPr/>
          <p:nvPr/>
        </p:nvSpPr>
        <p:spPr>
          <a:xfrm>
            <a:off x="1633293"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1" name="Rounded Rectangle 200"/>
          <p:cNvSpPr/>
          <p:nvPr/>
        </p:nvSpPr>
        <p:spPr>
          <a:xfrm>
            <a:off x="2053598"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9" name="Rounded Rectangle 198"/>
          <p:cNvSpPr/>
          <p:nvPr/>
        </p:nvSpPr>
        <p:spPr>
          <a:xfrm>
            <a:off x="783323"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7" name="Rounded Rectangle 196"/>
          <p:cNvSpPr/>
          <p:nvPr/>
        </p:nvSpPr>
        <p:spPr>
          <a:xfrm>
            <a:off x="1203628"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5" name="Rounded Rectangle 194"/>
          <p:cNvSpPr/>
          <p:nvPr/>
        </p:nvSpPr>
        <p:spPr>
          <a:xfrm>
            <a:off x="1623935"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3" name="Rounded Rectangle 192"/>
          <p:cNvSpPr/>
          <p:nvPr/>
        </p:nvSpPr>
        <p:spPr>
          <a:xfrm>
            <a:off x="2044241"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1" name="Rounded Rectangle 190"/>
          <p:cNvSpPr/>
          <p:nvPr/>
        </p:nvSpPr>
        <p:spPr>
          <a:xfrm>
            <a:off x="783323"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9" name="Rounded Rectangle 188"/>
          <p:cNvSpPr/>
          <p:nvPr/>
        </p:nvSpPr>
        <p:spPr>
          <a:xfrm>
            <a:off x="1203628"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7" name="Rounded Rectangle 186"/>
          <p:cNvSpPr/>
          <p:nvPr/>
        </p:nvSpPr>
        <p:spPr>
          <a:xfrm>
            <a:off x="1623935"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5" name="Rounded Rectangle 184"/>
          <p:cNvSpPr/>
          <p:nvPr/>
        </p:nvSpPr>
        <p:spPr>
          <a:xfrm>
            <a:off x="2044241"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3" name="Rounded Rectangle 182"/>
          <p:cNvSpPr/>
          <p:nvPr/>
        </p:nvSpPr>
        <p:spPr>
          <a:xfrm>
            <a:off x="783323"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1" name="Rounded Rectangle 180"/>
          <p:cNvSpPr/>
          <p:nvPr/>
        </p:nvSpPr>
        <p:spPr>
          <a:xfrm>
            <a:off x="1203628"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9" name="Rounded Rectangle 178"/>
          <p:cNvSpPr/>
          <p:nvPr/>
        </p:nvSpPr>
        <p:spPr>
          <a:xfrm>
            <a:off x="1623935"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7" name="Rounded Rectangle 176"/>
          <p:cNvSpPr/>
          <p:nvPr/>
        </p:nvSpPr>
        <p:spPr>
          <a:xfrm>
            <a:off x="2044241"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5" name="Rounded Rectangle 174"/>
          <p:cNvSpPr/>
          <p:nvPr/>
        </p:nvSpPr>
        <p:spPr>
          <a:xfrm>
            <a:off x="783323"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3" name="Rounded Rectangle 172"/>
          <p:cNvSpPr/>
          <p:nvPr/>
        </p:nvSpPr>
        <p:spPr>
          <a:xfrm>
            <a:off x="1203628"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1" name="Rounded Rectangle 170"/>
          <p:cNvSpPr/>
          <p:nvPr/>
        </p:nvSpPr>
        <p:spPr>
          <a:xfrm>
            <a:off x="1623935"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9" name="Rounded Rectangle 168"/>
          <p:cNvSpPr/>
          <p:nvPr/>
        </p:nvSpPr>
        <p:spPr>
          <a:xfrm>
            <a:off x="2044241"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7" name="Rounded Rectangle 166"/>
          <p:cNvSpPr/>
          <p:nvPr/>
        </p:nvSpPr>
        <p:spPr>
          <a:xfrm>
            <a:off x="2489472"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5" name="Rounded Rectangle 164"/>
          <p:cNvSpPr/>
          <p:nvPr/>
        </p:nvSpPr>
        <p:spPr>
          <a:xfrm>
            <a:off x="2909777"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3" name="Rounded Rectangle 162"/>
          <p:cNvSpPr/>
          <p:nvPr/>
        </p:nvSpPr>
        <p:spPr>
          <a:xfrm>
            <a:off x="3330083"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1" name="Rounded Rectangle 160"/>
          <p:cNvSpPr/>
          <p:nvPr/>
        </p:nvSpPr>
        <p:spPr>
          <a:xfrm>
            <a:off x="3750388"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9" name="Rounded Rectangle 158"/>
          <p:cNvSpPr/>
          <p:nvPr/>
        </p:nvSpPr>
        <p:spPr>
          <a:xfrm>
            <a:off x="2489472"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7" name="Rounded Rectangle 156"/>
          <p:cNvSpPr/>
          <p:nvPr/>
        </p:nvSpPr>
        <p:spPr>
          <a:xfrm>
            <a:off x="2909777"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5" name="Rounded Rectangle 154"/>
          <p:cNvSpPr/>
          <p:nvPr/>
        </p:nvSpPr>
        <p:spPr>
          <a:xfrm>
            <a:off x="3330083"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3" name="Rounded Rectangle 152"/>
          <p:cNvSpPr/>
          <p:nvPr/>
        </p:nvSpPr>
        <p:spPr>
          <a:xfrm>
            <a:off x="3750388"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1" name="Rounded Rectangle 150"/>
          <p:cNvSpPr/>
          <p:nvPr/>
        </p:nvSpPr>
        <p:spPr>
          <a:xfrm>
            <a:off x="2489472"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9" name="Rounded Rectangle 148"/>
          <p:cNvSpPr/>
          <p:nvPr/>
        </p:nvSpPr>
        <p:spPr>
          <a:xfrm>
            <a:off x="2909777"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7" name="Rounded Rectangle 146"/>
          <p:cNvSpPr/>
          <p:nvPr/>
        </p:nvSpPr>
        <p:spPr>
          <a:xfrm>
            <a:off x="3330083"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5" name="Rounded Rectangle 144"/>
          <p:cNvSpPr/>
          <p:nvPr/>
        </p:nvSpPr>
        <p:spPr>
          <a:xfrm>
            <a:off x="3750388"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3" name="Rounded Rectangle 142"/>
          <p:cNvSpPr/>
          <p:nvPr/>
        </p:nvSpPr>
        <p:spPr>
          <a:xfrm>
            <a:off x="2489472"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1" name="Rounded Rectangle 140"/>
          <p:cNvSpPr/>
          <p:nvPr/>
        </p:nvSpPr>
        <p:spPr>
          <a:xfrm>
            <a:off x="2909777"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9" name="Rounded Rectangle 138"/>
          <p:cNvSpPr/>
          <p:nvPr/>
        </p:nvSpPr>
        <p:spPr>
          <a:xfrm>
            <a:off x="3330083"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7" name="Rounded Rectangle 136"/>
          <p:cNvSpPr/>
          <p:nvPr/>
        </p:nvSpPr>
        <p:spPr>
          <a:xfrm>
            <a:off x="2480113"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5" name="Rounded Rectangle 134"/>
          <p:cNvSpPr/>
          <p:nvPr/>
        </p:nvSpPr>
        <p:spPr>
          <a:xfrm>
            <a:off x="2900420"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3" name="Rounded Rectangle 132"/>
          <p:cNvSpPr/>
          <p:nvPr/>
        </p:nvSpPr>
        <p:spPr>
          <a:xfrm>
            <a:off x="3320725"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1" name="Rounded Rectangle 130"/>
          <p:cNvSpPr/>
          <p:nvPr/>
        </p:nvSpPr>
        <p:spPr>
          <a:xfrm>
            <a:off x="3741031"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9" name="Rounded Rectangle 128"/>
          <p:cNvSpPr/>
          <p:nvPr/>
        </p:nvSpPr>
        <p:spPr>
          <a:xfrm>
            <a:off x="2480113"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7" name="Rounded Rectangle 126"/>
          <p:cNvSpPr/>
          <p:nvPr/>
        </p:nvSpPr>
        <p:spPr>
          <a:xfrm>
            <a:off x="2900420"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5" name="Rounded Rectangle 124"/>
          <p:cNvSpPr/>
          <p:nvPr/>
        </p:nvSpPr>
        <p:spPr>
          <a:xfrm>
            <a:off x="3320725"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3" name="Rounded Rectangle 122"/>
          <p:cNvSpPr/>
          <p:nvPr/>
        </p:nvSpPr>
        <p:spPr>
          <a:xfrm>
            <a:off x="3741031"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1" name="Rounded Rectangle 120"/>
          <p:cNvSpPr/>
          <p:nvPr/>
        </p:nvSpPr>
        <p:spPr>
          <a:xfrm>
            <a:off x="2480113"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9" name="Rounded Rectangle 118"/>
          <p:cNvSpPr/>
          <p:nvPr/>
        </p:nvSpPr>
        <p:spPr>
          <a:xfrm>
            <a:off x="2900420"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7" name="Rounded Rectangle 116"/>
          <p:cNvSpPr/>
          <p:nvPr/>
        </p:nvSpPr>
        <p:spPr>
          <a:xfrm>
            <a:off x="3320725"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5" name="Rounded Rectangle 114"/>
          <p:cNvSpPr/>
          <p:nvPr/>
        </p:nvSpPr>
        <p:spPr>
          <a:xfrm>
            <a:off x="3741031"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3" name="Rounded Rectangle 112"/>
          <p:cNvSpPr/>
          <p:nvPr/>
        </p:nvSpPr>
        <p:spPr>
          <a:xfrm>
            <a:off x="2480113"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1" name="Rounded Rectangle 110"/>
          <p:cNvSpPr/>
          <p:nvPr/>
        </p:nvSpPr>
        <p:spPr>
          <a:xfrm>
            <a:off x="2900420"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9" name="Rounded Rectangle 108"/>
          <p:cNvSpPr/>
          <p:nvPr/>
        </p:nvSpPr>
        <p:spPr>
          <a:xfrm>
            <a:off x="3320725"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7" name="Rounded Rectangle 106"/>
          <p:cNvSpPr/>
          <p:nvPr/>
        </p:nvSpPr>
        <p:spPr>
          <a:xfrm>
            <a:off x="3741031"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39" name="Round Same Side Corner Rectangle 238"/>
          <p:cNvSpPr/>
          <p:nvPr/>
        </p:nvSpPr>
        <p:spPr>
          <a:xfrm rot="16200000">
            <a:off x="8226596" y="2986660"/>
            <a:ext cx="187667" cy="99633"/>
          </a:xfrm>
          <a:prstGeom prst="round2SameRect">
            <a:avLst>
              <a:gd name="adj1" fmla="val 31194"/>
              <a:gd name="adj2" fmla="val 0"/>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438862" y="2383716"/>
            <a:ext cx="180975" cy="181784"/>
          </a:xfrm>
          <a:prstGeom prst="ellipse">
            <a:avLst/>
          </a:prstGeom>
          <a:solidFill>
            <a:schemeClr val="accent3"/>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3859165" y="4327669"/>
            <a:ext cx="180975" cy="181784"/>
          </a:xfrm>
          <a:prstGeom prst="ellipse">
            <a:avLst/>
          </a:prstGeom>
          <a:solidFill>
            <a:schemeClr val="accent2">
              <a:lumMod val="60000"/>
              <a:lumOff val="40000"/>
            </a:schemeClr>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2162375" y="4717120"/>
            <a:ext cx="180975" cy="181784"/>
          </a:xfrm>
          <a:prstGeom prst="ellipse">
            <a:avLst/>
          </a:prstGeom>
          <a:solidFill>
            <a:srgbClr val="913533"/>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2172068" y="4327669"/>
            <a:ext cx="180975" cy="181784"/>
          </a:xfrm>
          <a:prstGeom prst="ellipse">
            <a:avLst/>
          </a:prstGeom>
          <a:solidFill>
            <a:srgbClr val="00B0F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1315714" y="3938218"/>
            <a:ext cx="180975" cy="181784"/>
          </a:xfrm>
          <a:prstGeom prst="ellipse">
            <a:avLst/>
          </a:prstGeom>
          <a:solidFill>
            <a:srgbClr val="FFFF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1327816" y="2773167"/>
            <a:ext cx="180975" cy="181784"/>
          </a:xfrm>
          <a:prstGeom prst="ellipse">
            <a:avLst/>
          </a:prstGeom>
          <a:solidFill>
            <a:srgbClr val="FF0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2162375" y="3162618"/>
            <a:ext cx="180975" cy="181784"/>
          </a:xfrm>
          <a:prstGeom prst="ellipse">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3010738" y="3552069"/>
            <a:ext cx="180975" cy="181784"/>
          </a:xfrm>
          <a:prstGeom prst="ellipse">
            <a:avLst/>
          </a:prstGeom>
          <a:solidFill>
            <a:schemeClr val="tx2"/>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5035907" y="3642959"/>
            <a:ext cx="180975" cy="181784"/>
          </a:xfrm>
          <a:prstGeom prst="ellipse">
            <a:avLst/>
          </a:prstGeom>
          <a:solidFill>
            <a:schemeClr val="accent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5035909" y="4820574"/>
            <a:ext cx="180975" cy="181784"/>
          </a:xfrm>
          <a:prstGeom prst="ellipse">
            <a:avLst/>
          </a:prstGeom>
          <a:solidFill>
            <a:schemeClr val="accent2">
              <a:lumMod val="60000"/>
              <a:lumOff val="4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5031344" y="5197463"/>
            <a:ext cx="180975" cy="181784"/>
          </a:xfrm>
          <a:prstGeom prst="ellipse">
            <a:avLst/>
          </a:prstGeom>
          <a:solidFill>
            <a:srgbClr val="913533"/>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5035906" y="4025923"/>
            <a:ext cx="180975" cy="181784"/>
          </a:xfrm>
          <a:prstGeom prst="ellipse">
            <a:avLst/>
          </a:prstGeom>
          <a:solidFill>
            <a:srgbClr val="00B0F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5035908" y="3279393"/>
            <a:ext cx="180975" cy="181784"/>
          </a:xfrm>
          <a:prstGeom prst="ellipse">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5035909" y="2550861"/>
            <a:ext cx="180975" cy="181784"/>
          </a:xfrm>
          <a:prstGeom prst="ellipse">
            <a:avLst/>
          </a:prstGeom>
          <a:solidFill>
            <a:srgbClr val="FF00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5031346" y="2945461"/>
            <a:ext cx="180975" cy="181784"/>
          </a:xfrm>
          <a:prstGeom prst="ellipse">
            <a:avLst/>
          </a:prstGeom>
          <a:solidFill>
            <a:srgbClr val="FFC0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5031345" y="4418561"/>
            <a:ext cx="180975" cy="181784"/>
          </a:xfrm>
          <a:prstGeom prst="ellipse">
            <a:avLst/>
          </a:prstGeom>
          <a:solidFill>
            <a:schemeClr val="tx2"/>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a:off x="5736831" y="2945461"/>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62" name="Rounded Rectangle 261"/>
          <p:cNvSpPr/>
          <p:nvPr/>
        </p:nvSpPr>
        <p:spPr>
          <a:xfrm>
            <a:off x="5949461" y="2949067"/>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63" name="Rounded Rectangle 262"/>
          <p:cNvSpPr/>
          <p:nvPr/>
        </p:nvSpPr>
        <p:spPr>
          <a:xfrm>
            <a:off x="6162092" y="2944447"/>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64" name="Rounded Rectangle 263"/>
          <p:cNvSpPr/>
          <p:nvPr/>
        </p:nvSpPr>
        <p:spPr>
          <a:xfrm>
            <a:off x="6373233" y="2944447"/>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65" name="Rounded Rectangle 264"/>
          <p:cNvSpPr/>
          <p:nvPr/>
        </p:nvSpPr>
        <p:spPr>
          <a:xfrm>
            <a:off x="6584018" y="2944447"/>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66" name="Rounded Rectangle 265"/>
          <p:cNvSpPr/>
          <p:nvPr/>
        </p:nvSpPr>
        <p:spPr>
          <a:xfrm>
            <a:off x="6795159" y="2944323"/>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73" name="Rounded Rectangle 272"/>
          <p:cNvSpPr/>
          <p:nvPr/>
        </p:nvSpPr>
        <p:spPr>
          <a:xfrm>
            <a:off x="7004061" y="2944323"/>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74" name="Rounded Rectangle 273"/>
          <p:cNvSpPr/>
          <p:nvPr/>
        </p:nvSpPr>
        <p:spPr>
          <a:xfrm>
            <a:off x="7216691" y="2942643"/>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75" name="Rounded Rectangle 274"/>
          <p:cNvSpPr/>
          <p:nvPr/>
        </p:nvSpPr>
        <p:spPr>
          <a:xfrm>
            <a:off x="7429322" y="2943309"/>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76" name="Rounded Rectangle 275"/>
          <p:cNvSpPr/>
          <p:nvPr/>
        </p:nvSpPr>
        <p:spPr>
          <a:xfrm>
            <a:off x="7640463" y="2943309"/>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77" name="Rounded Rectangle 276"/>
          <p:cNvSpPr/>
          <p:nvPr/>
        </p:nvSpPr>
        <p:spPr>
          <a:xfrm>
            <a:off x="7851248" y="2943309"/>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78" name="Rounded Rectangle 277"/>
          <p:cNvSpPr/>
          <p:nvPr/>
        </p:nvSpPr>
        <p:spPr>
          <a:xfrm>
            <a:off x="8062389" y="2943185"/>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79" name="Rounded Rectangle 278"/>
          <p:cNvSpPr/>
          <p:nvPr/>
        </p:nvSpPr>
        <p:spPr>
          <a:xfrm>
            <a:off x="5736831" y="2539214"/>
            <a:ext cx="199265" cy="181784"/>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0" name="Rounded Rectangle 279"/>
          <p:cNvSpPr/>
          <p:nvPr/>
        </p:nvSpPr>
        <p:spPr>
          <a:xfrm>
            <a:off x="5949461" y="2542820"/>
            <a:ext cx="199265" cy="181784"/>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1" name="Rounded Rectangle 280"/>
          <p:cNvSpPr/>
          <p:nvPr/>
        </p:nvSpPr>
        <p:spPr>
          <a:xfrm>
            <a:off x="6162092" y="2538200"/>
            <a:ext cx="199265" cy="181784"/>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2" name="Rounded Rectangle 281"/>
          <p:cNvSpPr/>
          <p:nvPr/>
        </p:nvSpPr>
        <p:spPr>
          <a:xfrm>
            <a:off x="6373233" y="2538200"/>
            <a:ext cx="199265" cy="181784"/>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3" name="Rounded Rectangle 282"/>
          <p:cNvSpPr/>
          <p:nvPr/>
        </p:nvSpPr>
        <p:spPr>
          <a:xfrm>
            <a:off x="6584018" y="2538200"/>
            <a:ext cx="199265" cy="181784"/>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4" name="Rounded Rectangle 283"/>
          <p:cNvSpPr/>
          <p:nvPr/>
        </p:nvSpPr>
        <p:spPr>
          <a:xfrm>
            <a:off x="6795159" y="2538076"/>
            <a:ext cx="199265" cy="181784"/>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5" name="Rounded Rectangle 284"/>
          <p:cNvSpPr/>
          <p:nvPr/>
        </p:nvSpPr>
        <p:spPr>
          <a:xfrm>
            <a:off x="5742297" y="3285055"/>
            <a:ext cx="199265" cy="181784"/>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6" name="Rounded Rectangle 285"/>
          <p:cNvSpPr/>
          <p:nvPr/>
        </p:nvSpPr>
        <p:spPr>
          <a:xfrm>
            <a:off x="5954927" y="3288661"/>
            <a:ext cx="199265" cy="181784"/>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7" name="Rounded Rectangle 286"/>
          <p:cNvSpPr/>
          <p:nvPr/>
        </p:nvSpPr>
        <p:spPr>
          <a:xfrm>
            <a:off x="6167558" y="3284041"/>
            <a:ext cx="199265" cy="181784"/>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8" name="Rounded Rectangle 287"/>
          <p:cNvSpPr/>
          <p:nvPr/>
        </p:nvSpPr>
        <p:spPr>
          <a:xfrm>
            <a:off x="6378699" y="3284041"/>
            <a:ext cx="199265" cy="181784"/>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9" name="Rounded Rectangle 288"/>
          <p:cNvSpPr/>
          <p:nvPr/>
        </p:nvSpPr>
        <p:spPr>
          <a:xfrm>
            <a:off x="6589484" y="3284041"/>
            <a:ext cx="199265" cy="181784"/>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0" name="Rounded Rectangle 289"/>
          <p:cNvSpPr/>
          <p:nvPr/>
        </p:nvSpPr>
        <p:spPr>
          <a:xfrm>
            <a:off x="6800625" y="3283917"/>
            <a:ext cx="199265" cy="181784"/>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1" name="Rounded Rectangle 290"/>
          <p:cNvSpPr/>
          <p:nvPr/>
        </p:nvSpPr>
        <p:spPr>
          <a:xfrm>
            <a:off x="7009527" y="3283917"/>
            <a:ext cx="199265" cy="181784"/>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2" name="Rounded Rectangle 291"/>
          <p:cNvSpPr/>
          <p:nvPr/>
        </p:nvSpPr>
        <p:spPr>
          <a:xfrm>
            <a:off x="7222157" y="3282237"/>
            <a:ext cx="199265" cy="181784"/>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3" name="Round Same Side Corner Rectangle 292"/>
          <p:cNvSpPr/>
          <p:nvPr/>
        </p:nvSpPr>
        <p:spPr>
          <a:xfrm rot="16200000">
            <a:off x="7380897" y="3685296"/>
            <a:ext cx="187667" cy="99633"/>
          </a:xfrm>
          <a:prstGeom prst="round2SameRect">
            <a:avLst>
              <a:gd name="adj1" fmla="val 31194"/>
              <a:gd name="adj2" fmla="val 0"/>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5738319" y="3643083"/>
            <a:ext cx="199265" cy="181784"/>
          </a:xfrm>
          <a:prstGeom prst="round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5" name="Rounded Rectangle 294"/>
          <p:cNvSpPr/>
          <p:nvPr/>
        </p:nvSpPr>
        <p:spPr>
          <a:xfrm>
            <a:off x="5949460" y="3642959"/>
            <a:ext cx="199265" cy="181784"/>
          </a:xfrm>
          <a:prstGeom prst="round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6" name="Rounded Rectangle 295"/>
          <p:cNvSpPr/>
          <p:nvPr/>
        </p:nvSpPr>
        <p:spPr>
          <a:xfrm>
            <a:off x="6158362" y="3642959"/>
            <a:ext cx="199265" cy="181784"/>
          </a:xfrm>
          <a:prstGeom prst="round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7" name="Rounded Rectangle 296"/>
          <p:cNvSpPr/>
          <p:nvPr/>
        </p:nvSpPr>
        <p:spPr>
          <a:xfrm>
            <a:off x="6370992" y="3641279"/>
            <a:ext cx="199265" cy="181784"/>
          </a:xfrm>
          <a:prstGeom prst="round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8" name="Rounded Rectangle 297"/>
          <p:cNvSpPr/>
          <p:nvPr/>
        </p:nvSpPr>
        <p:spPr>
          <a:xfrm>
            <a:off x="6583623" y="3641945"/>
            <a:ext cx="199265" cy="181784"/>
          </a:xfrm>
          <a:prstGeom prst="round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9" name="Rounded Rectangle 298"/>
          <p:cNvSpPr/>
          <p:nvPr/>
        </p:nvSpPr>
        <p:spPr>
          <a:xfrm>
            <a:off x="6794764" y="3641945"/>
            <a:ext cx="199265" cy="181784"/>
          </a:xfrm>
          <a:prstGeom prst="round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0" name="Rounded Rectangle 299"/>
          <p:cNvSpPr/>
          <p:nvPr/>
        </p:nvSpPr>
        <p:spPr>
          <a:xfrm>
            <a:off x="7005549" y="3641945"/>
            <a:ext cx="199265" cy="181784"/>
          </a:xfrm>
          <a:prstGeom prst="round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1" name="Rounded Rectangle 300"/>
          <p:cNvSpPr/>
          <p:nvPr/>
        </p:nvSpPr>
        <p:spPr>
          <a:xfrm>
            <a:off x="7216690" y="3641821"/>
            <a:ext cx="199265" cy="181784"/>
          </a:xfrm>
          <a:prstGeom prst="round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2" name="Rounded Rectangle 301"/>
          <p:cNvSpPr/>
          <p:nvPr/>
        </p:nvSpPr>
        <p:spPr>
          <a:xfrm>
            <a:off x="5739563" y="4029610"/>
            <a:ext cx="199265" cy="181784"/>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3" name="Rounded Rectangle 302"/>
          <p:cNvSpPr/>
          <p:nvPr/>
        </p:nvSpPr>
        <p:spPr>
          <a:xfrm>
            <a:off x="5950704" y="4029486"/>
            <a:ext cx="199265" cy="181784"/>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4" name="Rounded Rectangle 303"/>
          <p:cNvSpPr/>
          <p:nvPr/>
        </p:nvSpPr>
        <p:spPr>
          <a:xfrm>
            <a:off x="6159606" y="4029486"/>
            <a:ext cx="199265" cy="181784"/>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5" name="Rounded Rectangle 304"/>
          <p:cNvSpPr/>
          <p:nvPr/>
        </p:nvSpPr>
        <p:spPr>
          <a:xfrm>
            <a:off x="6372236" y="4027806"/>
            <a:ext cx="199265" cy="181784"/>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6" name="Rounded Rectangle 305"/>
          <p:cNvSpPr/>
          <p:nvPr/>
        </p:nvSpPr>
        <p:spPr>
          <a:xfrm>
            <a:off x="6584867" y="4028472"/>
            <a:ext cx="199265" cy="181784"/>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7" name="Rounded Rectangle 306"/>
          <p:cNvSpPr/>
          <p:nvPr/>
        </p:nvSpPr>
        <p:spPr>
          <a:xfrm>
            <a:off x="6796008" y="4028472"/>
            <a:ext cx="199265" cy="181784"/>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8" name="Rounded Rectangle 307"/>
          <p:cNvSpPr/>
          <p:nvPr/>
        </p:nvSpPr>
        <p:spPr>
          <a:xfrm>
            <a:off x="7006793" y="4028472"/>
            <a:ext cx="199265" cy="181784"/>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9" name="Round Same Side Corner Rectangle 308"/>
          <p:cNvSpPr/>
          <p:nvPr/>
        </p:nvSpPr>
        <p:spPr>
          <a:xfrm rot="16200000">
            <a:off x="5692813" y="4456695"/>
            <a:ext cx="187667" cy="99633"/>
          </a:xfrm>
          <a:prstGeom prst="round2SameRect">
            <a:avLst>
              <a:gd name="adj1" fmla="val 31194"/>
              <a:gd name="adj2" fmla="val 0"/>
            </a:avLst>
          </a:prstGeom>
          <a:solidFill>
            <a:schemeClr val="tx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 Same Side Corner Rectangle 309"/>
          <p:cNvSpPr/>
          <p:nvPr/>
        </p:nvSpPr>
        <p:spPr>
          <a:xfrm rot="16200000">
            <a:off x="7792794" y="4850350"/>
            <a:ext cx="187667" cy="99633"/>
          </a:xfrm>
          <a:prstGeom prst="round2SameRect">
            <a:avLst>
              <a:gd name="adj1" fmla="val 31194"/>
              <a:gd name="adj2" fmla="val 0"/>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ed Rectangle 310"/>
          <p:cNvSpPr/>
          <p:nvPr/>
        </p:nvSpPr>
        <p:spPr>
          <a:xfrm>
            <a:off x="5728290" y="4808137"/>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2" name="Rounded Rectangle 311"/>
          <p:cNvSpPr/>
          <p:nvPr/>
        </p:nvSpPr>
        <p:spPr>
          <a:xfrm>
            <a:off x="5939431" y="4808137"/>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3" name="Rounded Rectangle 312"/>
          <p:cNvSpPr/>
          <p:nvPr/>
        </p:nvSpPr>
        <p:spPr>
          <a:xfrm>
            <a:off x="6150216" y="4808137"/>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4" name="Rounded Rectangle 313"/>
          <p:cNvSpPr/>
          <p:nvPr/>
        </p:nvSpPr>
        <p:spPr>
          <a:xfrm>
            <a:off x="6361357" y="4808013"/>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5" name="Rounded Rectangle 314"/>
          <p:cNvSpPr/>
          <p:nvPr/>
        </p:nvSpPr>
        <p:spPr>
          <a:xfrm>
            <a:off x="6570259" y="4808013"/>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6" name="Rounded Rectangle 315"/>
          <p:cNvSpPr/>
          <p:nvPr/>
        </p:nvSpPr>
        <p:spPr>
          <a:xfrm>
            <a:off x="6782889" y="4806333"/>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7" name="Rounded Rectangle 316"/>
          <p:cNvSpPr/>
          <p:nvPr/>
        </p:nvSpPr>
        <p:spPr>
          <a:xfrm>
            <a:off x="6995520" y="4806999"/>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8" name="Rounded Rectangle 317"/>
          <p:cNvSpPr/>
          <p:nvPr/>
        </p:nvSpPr>
        <p:spPr>
          <a:xfrm>
            <a:off x="7206661" y="4806999"/>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9" name="Rounded Rectangle 318"/>
          <p:cNvSpPr/>
          <p:nvPr/>
        </p:nvSpPr>
        <p:spPr>
          <a:xfrm>
            <a:off x="7417446" y="4806999"/>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0" name="Rounded Rectangle 319"/>
          <p:cNvSpPr/>
          <p:nvPr/>
        </p:nvSpPr>
        <p:spPr>
          <a:xfrm>
            <a:off x="7628587" y="4806875"/>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1" name="Rounded Rectangle 320"/>
          <p:cNvSpPr/>
          <p:nvPr/>
        </p:nvSpPr>
        <p:spPr>
          <a:xfrm>
            <a:off x="5728932" y="5193858"/>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2" name="Rounded Rectangle 321"/>
          <p:cNvSpPr/>
          <p:nvPr/>
        </p:nvSpPr>
        <p:spPr>
          <a:xfrm>
            <a:off x="5941562" y="5197464"/>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3" name="Rounded Rectangle 322"/>
          <p:cNvSpPr/>
          <p:nvPr/>
        </p:nvSpPr>
        <p:spPr>
          <a:xfrm>
            <a:off x="6154193" y="5192844"/>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4" name="Rounded Rectangle 323"/>
          <p:cNvSpPr/>
          <p:nvPr/>
        </p:nvSpPr>
        <p:spPr>
          <a:xfrm>
            <a:off x="6365334" y="5192844"/>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5" name="Rounded Rectangle 324"/>
          <p:cNvSpPr/>
          <p:nvPr/>
        </p:nvSpPr>
        <p:spPr>
          <a:xfrm>
            <a:off x="6576119" y="5192844"/>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6" name="Rounded Rectangle 325"/>
          <p:cNvSpPr/>
          <p:nvPr/>
        </p:nvSpPr>
        <p:spPr>
          <a:xfrm>
            <a:off x="6787260" y="5192720"/>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7" name="Rounded Rectangle 326"/>
          <p:cNvSpPr/>
          <p:nvPr/>
        </p:nvSpPr>
        <p:spPr>
          <a:xfrm>
            <a:off x="6996162" y="5192720"/>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8" name="Rounded Rectangle 327"/>
          <p:cNvSpPr/>
          <p:nvPr/>
        </p:nvSpPr>
        <p:spPr>
          <a:xfrm>
            <a:off x="7208792" y="5191040"/>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9" name="Rounded Rectangle 328"/>
          <p:cNvSpPr/>
          <p:nvPr/>
        </p:nvSpPr>
        <p:spPr>
          <a:xfrm>
            <a:off x="7421423" y="5191706"/>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30" name="Rounded Rectangle 329"/>
          <p:cNvSpPr/>
          <p:nvPr/>
        </p:nvSpPr>
        <p:spPr>
          <a:xfrm>
            <a:off x="7632564" y="5191706"/>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31" name="Rounded Rectangle 330"/>
          <p:cNvSpPr/>
          <p:nvPr/>
        </p:nvSpPr>
        <p:spPr>
          <a:xfrm>
            <a:off x="7843349" y="5191706"/>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 name="TextBox 5"/>
          <p:cNvSpPr txBox="1"/>
          <p:nvPr/>
        </p:nvSpPr>
        <p:spPr>
          <a:xfrm>
            <a:off x="4606535" y="2138935"/>
            <a:ext cx="1039722" cy="338554"/>
          </a:xfrm>
          <a:prstGeom prst="rect">
            <a:avLst/>
          </a:prstGeom>
          <a:noFill/>
        </p:spPr>
        <p:txBody>
          <a:bodyPr wrap="square" rtlCol="0">
            <a:spAutoFit/>
          </a:bodyPr>
          <a:lstStyle/>
          <a:p>
            <a:pPr algn="ctr"/>
            <a:r>
              <a:rPr lang="en-US" sz="1600" dirty="0" smtClean="0"/>
              <a:t>Threads</a:t>
            </a:r>
            <a:endParaRPr lang="en-US" sz="1600" dirty="0"/>
          </a:p>
        </p:txBody>
      </p:sp>
      <p:sp>
        <p:nvSpPr>
          <p:cNvPr id="332" name="TextBox 331"/>
          <p:cNvSpPr txBox="1"/>
          <p:nvPr/>
        </p:nvSpPr>
        <p:spPr>
          <a:xfrm>
            <a:off x="5728290" y="2123547"/>
            <a:ext cx="2208154" cy="338554"/>
          </a:xfrm>
          <a:prstGeom prst="rect">
            <a:avLst/>
          </a:prstGeom>
          <a:noFill/>
        </p:spPr>
        <p:txBody>
          <a:bodyPr wrap="square" rtlCol="0">
            <a:spAutoFit/>
          </a:bodyPr>
          <a:lstStyle/>
          <a:p>
            <a:r>
              <a:rPr lang="en-US" sz="1600" dirty="0" smtClean="0"/>
              <a:t>Capacity demand</a:t>
            </a:r>
            <a:endParaRPr lang="en-US" sz="1600" dirty="0"/>
          </a:p>
        </p:txBody>
      </p:sp>
      <p:sp>
        <p:nvSpPr>
          <p:cNvPr id="158" name="TextBox 157"/>
          <p:cNvSpPr txBox="1"/>
          <p:nvPr/>
        </p:nvSpPr>
        <p:spPr>
          <a:xfrm>
            <a:off x="1418303" y="5606052"/>
            <a:ext cx="2208154" cy="369332"/>
          </a:xfrm>
          <a:prstGeom prst="rect">
            <a:avLst/>
          </a:prstGeom>
          <a:noFill/>
        </p:spPr>
        <p:txBody>
          <a:bodyPr wrap="square" rtlCol="0">
            <a:spAutoFit/>
          </a:bodyPr>
          <a:lstStyle/>
          <a:p>
            <a:pPr algn="ctr"/>
            <a:r>
              <a:rPr lang="en-US" sz="1800" dirty="0" smtClean="0"/>
              <a:t>Tiled 64-core CMP</a:t>
            </a:r>
            <a:endParaRPr lang="en-US" sz="1800" dirty="0"/>
          </a:p>
        </p:txBody>
      </p:sp>
    </p:spTree>
    <p:custDataLst>
      <p:tags r:id="rId1"/>
    </p:custDataLst>
    <p:extLst>
      <p:ext uri="{BB962C8B-B14F-4D97-AF65-F5344CB8AC3E}">
        <p14:creationId xmlns:p14="http://schemas.microsoft.com/office/powerpoint/2010/main" val="3479010653"/>
      </p:ext>
    </p:extLst>
  </p:cSld>
  <p:clrMapOvr>
    <a:masterClrMapping/>
  </p:clrMapOvr>
  <p:transition advTm="1944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5" grpId="0" animBg="1"/>
      <p:bldP spid="246" grpId="0" animBg="1"/>
      <p:bldP spid="247" grpId="0" animBg="1"/>
      <p:bldP spid="248" grpId="0" animBg="1"/>
      <p:bldP spid="249" grpId="0" animBg="1"/>
      <p:bldP spid="250" grpId="0" animBg="1"/>
      <p:bldP spid="2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bg1"/>
                </a:solidFill>
              </a:rPr>
              <a:t>CloudCache</a:t>
            </a:r>
            <a:r>
              <a:rPr lang="en-US" dirty="0" smtClean="0">
                <a:solidFill>
                  <a:schemeClr val="bg1"/>
                </a:solidFill>
              </a:rPr>
              <a:t> example</a:t>
            </a:r>
            <a:endParaRPr lang="en-US" dirty="0">
              <a:solidFill>
                <a:schemeClr val="bg1"/>
              </a:solidFill>
            </a:endParaRPr>
          </a:p>
        </p:txBody>
      </p:sp>
      <p:sp>
        <p:nvSpPr>
          <p:cNvPr id="233" name="Rounded Rectangle 232"/>
          <p:cNvSpPr/>
          <p:nvPr/>
        </p:nvSpPr>
        <p:spPr>
          <a:xfrm>
            <a:off x="3750388" y="5015679"/>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31" name="Rounded Rectangle 230"/>
          <p:cNvSpPr/>
          <p:nvPr/>
        </p:nvSpPr>
        <p:spPr>
          <a:xfrm>
            <a:off x="792681" y="3847326"/>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9" name="Rounded Rectangle 228"/>
          <p:cNvSpPr/>
          <p:nvPr/>
        </p:nvSpPr>
        <p:spPr>
          <a:xfrm>
            <a:off x="1212987" y="3847326"/>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7" name="Rounded Rectangle 226"/>
          <p:cNvSpPr/>
          <p:nvPr/>
        </p:nvSpPr>
        <p:spPr>
          <a:xfrm>
            <a:off x="1633293"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5" name="Rounded Rectangle 224"/>
          <p:cNvSpPr/>
          <p:nvPr/>
        </p:nvSpPr>
        <p:spPr>
          <a:xfrm>
            <a:off x="2053598"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3" name="Rounded Rectangle 222"/>
          <p:cNvSpPr/>
          <p:nvPr/>
        </p:nvSpPr>
        <p:spPr>
          <a:xfrm>
            <a:off x="792681" y="4236777"/>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1" name="Rounded Rectangle 220"/>
          <p:cNvSpPr/>
          <p:nvPr/>
        </p:nvSpPr>
        <p:spPr>
          <a:xfrm>
            <a:off x="1212987" y="4236777"/>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9" name="Rounded Rectangle 218"/>
          <p:cNvSpPr/>
          <p:nvPr/>
        </p:nvSpPr>
        <p:spPr>
          <a:xfrm>
            <a:off x="1633293"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7" name="Rounded Rectangle 216"/>
          <p:cNvSpPr/>
          <p:nvPr/>
        </p:nvSpPr>
        <p:spPr>
          <a:xfrm>
            <a:off x="2053598"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5" name="Rounded Rectangle 214"/>
          <p:cNvSpPr/>
          <p:nvPr/>
        </p:nvSpPr>
        <p:spPr>
          <a:xfrm>
            <a:off x="792681" y="4626228"/>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3" name="Rounded Rectangle 212"/>
          <p:cNvSpPr/>
          <p:nvPr/>
        </p:nvSpPr>
        <p:spPr>
          <a:xfrm>
            <a:off x="1212987" y="4626228"/>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1" name="Rounded Rectangle 210"/>
          <p:cNvSpPr/>
          <p:nvPr/>
        </p:nvSpPr>
        <p:spPr>
          <a:xfrm>
            <a:off x="1633293" y="4626228"/>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9" name="Rounded Rectangle 208"/>
          <p:cNvSpPr/>
          <p:nvPr/>
        </p:nvSpPr>
        <p:spPr>
          <a:xfrm>
            <a:off x="2053598" y="4626228"/>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7" name="Rounded Rectangle 206"/>
          <p:cNvSpPr/>
          <p:nvPr/>
        </p:nvSpPr>
        <p:spPr>
          <a:xfrm>
            <a:off x="792681"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5" name="Rounded Rectangle 204"/>
          <p:cNvSpPr/>
          <p:nvPr/>
        </p:nvSpPr>
        <p:spPr>
          <a:xfrm>
            <a:off x="1212987"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3" name="Rounded Rectangle 202"/>
          <p:cNvSpPr/>
          <p:nvPr/>
        </p:nvSpPr>
        <p:spPr>
          <a:xfrm>
            <a:off x="1633293"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1" name="Rounded Rectangle 200"/>
          <p:cNvSpPr/>
          <p:nvPr/>
        </p:nvSpPr>
        <p:spPr>
          <a:xfrm>
            <a:off x="2053598"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9" name="Rounded Rectangle 198"/>
          <p:cNvSpPr/>
          <p:nvPr/>
        </p:nvSpPr>
        <p:spPr>
          <a:xfrm>
            <a:off x="783323" y="2292824"/>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7" name="Rounded Rectangle 196"/>
          <p:cNvSpPr/>
          <p:nvPr/>
        </p:nvSpPr>
        <p:spPr>
          <a:xfrm>
            <a:off x="1203628" y="2292824"/>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5" name="Rounded Rectangle 194"/>
          <p:cNvSpPr/>
          <p:nvPr/>
        </p:nvSpPr>
        <p:spPr>
          <a:xfrm>
            <a:off x="1623935" y="2292824"/>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3" name="Rounded Rectangle 192"/>
          <p:cNvSpPr/>
          <p:nvPr/>
        </p:nvSpPr>
        <p:spPr>
          <a:xfrm>
            <a:off x="2044241" y="2292824"/>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1" name="Rounded Rectangle 190"/>
          <p:cNvSpPr/>
          <p:nvPr/>
        </p:nvSpPr>
        <p:spPr>
          <a:xfrm>
            <a:off x="783323" y="2682275"/>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9" name="Rounded Rectangle 188"/>
          <p:cNvSpPr/>
          <p:nvPr/>
        </p:nvSpPr>
        <p:spPr>
          <a:xfrm>
            <a:off x="1203628" y="2682275"/>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7" name="Rounded Rectangle 186"/>
          <p:cNvSpPr/>
          <p:nvPr/>
        </p:nvSpPr>
        <p:spPr>
          <a:xfrm>
            <a:off x="1623935" y="2682275"/>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5" name="Rounded Rectangle 184"/>
          <p:cNvSpPr/>
          <p:nvPr/>
        </p:nvSpPr>
        <p:spPr>
          <a:xfrm>
            <a:off x="2044241" y="2682275"/>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3" name="Rounded Rectangle 182"/>
          <p:cNvSpPr/>
          <p:nvPr/>
        </p:nvSpPr>
        <p:spPr>
          <a:xfrm>
            <a:off x="783323" y="3071726"/>
            <a:ext cx="398531" cy="363569"/>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1" name="Rounded Rectangle 180"/>
          <p:cNvSpPr/>
          <p:nvPr/>
        </p:nvSpPr>
        <p:spPr>
          <a:xfrm>
            <a:off x="1203628" y="3071726"/>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9" name="Rounded Rectangle 178"/>
          <p:cNvSpPr/>
          <p:nvPr/>
        </p:nvSpPr>
        <p:spPr>
          <a:xfrm>
            <a:off x="1623935" y="3071726"/>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7" name="Rounded Rectangle 176"/>
          <p:cNvSpPr/>
          <p:nvPr/>
        </p:nvSpPr>
        <p:spPr>
          <a:xfrm>
            <a:off x="2044241" y="3071726"/>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5" name="Rounded Rectangle 174"/>
          <p:cNvSpPr/>
          <p:nvPr/>
        </p:nvSpPr>
        <p:spPr>
          <a:xfrm>
            <a:off x="783323" y="3461177"/>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3" name="Rounded Rectangle 172"/>
          <p:cNvSpPr/>
          <p:nvPr/>
        </p:nvSpPr>
        <p:spPr>
          <a:xfrm>
            <a:off x="1203628" y="3461177"/>
            <a:ext cx="398531" cy="363569"/>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1" name="Rounded Rectangle 170"/>
          <p:cNvSpPr/>
          <p:nvPr/>
        </p:nvSpPr>
        <p:spPr>
          <a:xfrm>
            <a:off x="1623935" y="3461177"/>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9" name="Rounded Rectangle 168"/>
          <p:cNvSpPr/>
          <p:nvPr/>
        </p:nvSpPr>
        <p:spPr>
          <a:xfrm>
            <a:off x="2044241" y="3461177"/>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7" name="Rounded Rectangle 166"/>
          <p:cNvSpPr/>
          <p:nvPr/>
        </p:nvSpPr>
        <p:spPr>
          <a:xfrm>
            <a:off x="2489472"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5" name="Rounded Rectangle 164"/>
          <p:cNvSpPr/>
          <p:nvPr/>
        </p:nvSpPr>
        <p:spPr>
          <a:xfrm>
            <a:off x="2909777" y="3847326"/>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3" name="Rounded Rectangle 162"/>
          <p:cNvSpPr/>
          <p:nvPr/>
        </p:nvSpPr>
        <p:spPr>
          <a:xfrm>
            <a:off x="3330083" y="3847326"/>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1" name="Rounded Rectangle 160"/>
          <p:cNvSpPr/>
          <p:nvPr/>
        </p:nvSpPr>
        <p:spPr>
          <a:xfrm>
            <a:off x="3750388" y="3847326"/>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9" name="Rounded Rectangle 158"/>
          <p:cNvSpPr/>
          <p:nvPr/>
        </p:nvSpPr>
        <p:spPr>
          <a:xfrm>
            <a:off x="2489472"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7" name="Rounded Rectangle 156"/>
          <p:cNvSpPr/>
          <p:nvPr/>
        </p:nvSpPr>
        <p:spPr>
          <a:xfrm>
            <a:off x="2909777"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5" name="Rounded Rectangle 154"/>
          <p:cNvSpPr/>
          <p:nvPr/>
        </p:nvSpPr>
        <p:spPr>
          <a:xfrm>
            <a:off x="3330083" y="4236777"/>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3" name="Rounded Rectangle 152"/>
          <p:cNvSpPr/>
          <p:nvPr/>
        </p:nvSpPr>
        <p:spPr>
          <a:xfrm>
            <a:off x="3750388" y="4236777"/>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1" name="Rounded Rectangle 150"/>
          <p:cNvSpPr/>
          <p:nvPr/>
        </p:nvSpPr>
        <p:spPr>
          <a:xfrm>
            <a:off x="2489472" y="4626228"/>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9" name="Rounded Rectangle 148"/>
          <p:cNvSpPr/>
          <p:nvPr/>
        </p:nvSpPr>
        <p:spPr>
          <a:xfrm>
            <a:off x="2909777" y="4626228"/>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7" name="Rounded Rectangle 146"/>
          <p:cNvSpPr/>
          <p:nvPr/>
        </p:nvSpPr>
        <p:spPr>
          <a:xfrm>
            <a:off x="3330083" y="4626228"/>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5" name="Rounded Rectangle 144"/>
          <p:cNvSpPr/>
          <p:nvPr/>
        </p:nvSpPr>
        <p:spPr>
          <a:xfrm>
            <a:off x="3750388" y="4626228"/>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3" name="Rounded Rectangle 142"/>
          <p:cNvSpPr/>
          <p:nvPr/>
        </p:nvSpPr>
        <p:spPr>
          <a:xfrm>
            <a:off x="2489472"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1" name="Rounded Rectangle 140"/>
          <p:cNvSpPr/>
          <p:nvPr/>
        </p:nvSpPr>
        <p:spPr>
          <a:xfrm>
            <a:off x="2909777" y="5015679"/>
            <a:ext cx="398531" cy="363569"/>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9" name="Rounded Rectangle 138"/>
          <p:cNvSpPr/>
          <p:nvPr/>
        </p:nvSpPr>
        <p:spPr>
          <a:xfrm>
            <a:off x="3330083" y="5015679"/>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7" name="Rounded Rectangle 136"/>
          <p:cNvSpPr/>
          <p:nvPr/>
        </p:nvSpPr>
        <p:spPr>
          <a:xfrm>
            <a:off x="2480113" y="2292824"/>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5" name="Rounded Rectangle 134"/>
          <p:cNvSpPr/>
          <p:nvPr/>
        </p:nvSpPr>
        <p:spPr>
          <a:xfrm>
            <a:off x="2900420" y="2292824"/>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3" name="Rounded Rectangle 132"/>
          <p:cNvSpPr/>
          <p:nvPr/>
        </p:nvSpPr>
        <p:spPr>
          <a:xfrm>
            <a:off x="3320725" y="2292824"/>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1" name="Rounded Rectangle 130"/>
          <p:cNvSpPr/>
          <p:nvPr/>
        </p:nvSpPr>
        <p:spPr>
          <a:xfrm>
            <a:off x="3741031" y="2292824"/>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9" name="Rounded Rectangle 128"/>
          <p:cNvSpPr/>
          <p:nvPr/>
        </p:nvSpPr>
        <p:spPr>
          <a:xfrm>
            <a:off x="2480113" y="2682275"/>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7" name="Rounded Rectangle 126"/>
          <p:cNvSpPr/>
          <p:nvPr/>
        </p:nvSpPr>
        <p:spPr>
          <a:xfrm>
            <a:off x="2900420" y="2682275"/>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5" name="Rounded Rectangle 124"/>
          <p:cNvSpPr/>
          <p:nvPr/>
        </p:nvSpPr>
        <p:spPr>
          <a:xfrm>
            <a:off x="3320725" y="2682275"/>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3" name="Rounded Rectangle 122"/>
          <p:cNvSpPr/>
          <p:nvPr/>
        </p:nvSpPr>
        <p:spPr>
          <a:xfrm>
            <a:off x="3741031" y="2682275"/>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1" name="Rounded Rectangle 120"/>
          <p:cNvSpPr/>
          <p:nvPr/>
        </p:nvSpPr>
        <p:spPr>
          <a:xfrm>
            <a:off x="2480113" y="3071726"/>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9" name="Rounded Rectangle 118"/>
          <p:cNvSpPr/>
          <p:nvPr/>
        </p:nvSpPr>
        <p:spPr>
          <a:xfrm>
            <a:off x="2900420" y="3071726"/>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7" name="Rounded Rectangle 116"/>
          <p:cNvSpPr/>
          <p:nvPr/>
        </p:nvSpPr>
        <p:spPr>
          <a:xfrm>
            <a:off x="3320725" y="3071726"/>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5" name="Rounded Rectangle 114"/>
          <p:cNvSpPr/>
          <p:nvPr/>
        </p:nvSpPr>
        <p:spPr>
          <a:xfrm>
            <a:off x="3741031" y="3071726"/>
            <a:ext cx="398531" cy="363569"/>
          </a:xfrm>
          <a:prstGeom prst="roundRect">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3" name="Rounded Rectangle 112"/>
          <p:cNvSpPr/>
          <p:nvPr/>
        </p:nvSpPr>
        <p:spPr>
          <a:xfrm>
            <a:off x="2480113" y="3461177"/>
            <a:ext cx="398531" cy="363569"/>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1" name="Rounded Rectangle 110"/>
          <p:cNvSpPr/>
          <p:nvPr/>
        </p:nvSpPr>
        <p:spPr>
          <a:xfrm>
            <a:off x="2900420" y="3461177"/>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9" name="Rounded Rectangle 108"/>
          <p:cNvSpPr/>
          <p:nvPr/>
        </p:nvSpPr>
        <p:spPr>
          <a:xfrm>
            <a:off x="3320725" y="3461177"/>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7" name="Rounded Rectangle 106"/>
          <p:cNvSpPr/>
          <p:nvPr/>
        </p:nvSpPr>
        <p:spPr>
          <a:xfrm>
            <a:off x="3741031" y="3461177"/>
            <a:ext cx="398531" cy="363569"/>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 name="Round Same Side Corner Rectangle 2"/>
          <p:cNvSpPr/>
          <p:nvPr/>
        </p:nvSpPr>
        <p:spPr>
          <a:xfrm rot="16200000">
            <a:off x="708656" y="5095956"/>
            <a:ext cx="363569" cy="203014"/>
          </a:xfrm>
          <a:prstGeom prst="round2SameRect">
            <a:avLst>
              <a:gd name="adj1" fmla="val 31194"/>
              <a:gd name="adj2" fmla="val 0"/>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 Same Side Corner Rectangle 238"/>
          <p:cNvSpPr/>
          <p:nvPr/>
        </p:nvSpPr>
        <p:spPr>
          <a:xfrm rot="16200000">
            <a:off x="8226596" y="2986660"/>
            <a:ext cx="187667" cy="99633"/>
          </a:xfrm>
          <a:prstGeom prst="round2SameRect">
            <a:avLst>
              <a:gd name="adj1" fmla="val 31194"/>
              <a:gd name="adj2" fmla="val 0"/>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 Same Side Corner Rectangle 240"/>
          <p:cNvSpPr/>
          <p:nvPr/>
        </p:nvSpPr>
        <p:spPr>
          <a:xfrm rot="16200000">
            <a:off x="3247932" y="4708380"/>
            <a:ext cx="363569" cy="199265"/>
          </a:xfrm>
          <a:prstGeom prst="round2SameRect">
            <a:avLst>
              <a:gd name="adj1" fmla="val 31194"/>
              <a:gd name="adj2" fmla="val 0"/>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 Same Side Corner Rectangle 241"/>
          <p:cNvSpPr/>
          <p:nvPr/>
        </p:nvSpPr>
        <p:spPr>
          <a:xfrm rot="16200000">
            <a:off x="3240430" y="3543328"/>
            <a:ext cx="363569" cy="199265"/>
          </a:xfrm>
          <a:prstGeom prst="round2SameRect">
            <a:avLst>
              <a:gd name="adj1" fmla="val 31194"/>
              <a:gd name="adj2" fmla="val 0"/>
            </a:avLst>
          </a:prstGeom>
          <a:solidFill>
            <a:schemeClr val="accent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 Same Side Corner Rectangle 242"/>
          <p:cNvSpPr/>
          <p:nvPr/>
        </p:nvSpPr>
        <p:spPr>
          <a:xfrm rot="16200000">
            <a:off x="2819429" y="3543327"/>
            <a:ext cx="363569" cy="199265"/>
          </a:xfrm>
          <a:prstGeom prst="round2SameRect">
            <a:avLst>
              <a:gd name="adj1" fmla="val 31194"/>
              <a:gd name="adj2" fmla="val 0"/>
            </a:avLst>
          </a:prstGeom>
          <a:solidFill>
            <a:schemeClr val="tx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 Same Side Corner Rectangle 243"/>
          <p:cNvSpPr/>
          <p:nvPr/>
        </p:nvSpPr>
        <p:spPr>
          <a:xfrm rot="16200000">
            <a:off x="1541783" y="3543326"/>
            <a:ext cx="363569" cy="199265"/>
          </a:xfrm>
          <a:prstGeom prst="round2SameRect">
            <a:avLst>
              <a:gd name="adj1" fmla="val 31194"/>
              <a:gd name="adj2" fmla="val 0"/>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438862" y="2383716"/>
            <a:ext cx="180975" cy="181784"/>
          </a:xfrm>
          <a:prstGeom prst="ellipse">
            <a:avLst/>
          </a:prstGeom>
          <a:solidFill>
            <a:schemeClr val="accent3"/>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3859165" y="4327669"/>
            <a:ext cx="180975" cy="181784"/>
          </a:xfrm>
          <a:prstGeom prst="ellipse">
            <a:avLst/>
          </a:prstGeom>
          <a:solidFill>
            <a:schemeClr val="accent2">
              <a:lumMod val="60000"/>
              <a:lumOff val="40000"/>
            </a:schemeClr>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2162375" y="4717120"/>
            <a:ext cx="180975" cy="181784"/>
          </a:xfrm>
          <a:prstGeom prst="ellipse">
            <a:avLst/>
          </a:prstGeom>
          <a:solidFill>
            <a:srgbClr val="913533"/>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2172068" y="4327669"/>
            <a:ext cx="180975" cy="181784"/>
          </a:xfrm>
          <a:prstGeom prst="ellipse">
            <a:avLst/>
          </a:prstGeom>
          <a:solidFill>
            <a:srgbClr val="00B0F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1315714" y="3938218"/>
            <a:ext cx="180975" cy="181784"/>
          </a:xfrm>
          <a:prstGeom prst="ellipse">
            <a:avLst/>
          </a:prstGeom>
          <a:solidFill>
            <a:srgbClr val="FFFF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1327816" y="2773167"/>
            <a:ext cx="180975" cy="181784"/>
          </a:xfrm>
          <a:prstGeom prst="ellipse">
            <a:avLst/>
          </a:prstGeom>
          <a:solidFill>
            <a:srgbClr val="FF0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2162375" y="3162618"/>
            <a:ext cx="180975" cy="181784"/>
          </a:xfrm>
          <a:prstGeom prst="ellipse">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3010738" y="3552069"/>
            <a:ext cx="180975" cy="181784"/>
          </a:xfrm>
          <a:prstGeom prst="ellipse">
            <a:avLst/>
          </a:prstGeom>
          <a:solidFill>
            <a:schemeClr val="tx2"/>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5035907" y="3642959"/>
            <a:ext cx="180975" cy="181784"/>
          </a:xfrm>
          <a:prstGeom prst="ellipse">
            <a:avLst/>
          </a:prstGeom>
          <a:solidFill>
            <a:schemeClr val="accent3"/>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5035909" y="4820574"/>
            <a:ext cx="180975" cy="181784"/>
          </a:xfrm>
          <a:prstGeom prst="ellipse">
            <a:avLst/>
          </a:prstGeom>
          <a:solidFill>
            <a:schemeClr val="accent2">
              <a:lumMod val="60000"/>
              <a:lumOff val="40000"/>
            </a:schemeClr>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5031344" y="5197463"/>
            <a:ext cx="180975" cy="181784"/>
          </a:xfrm>
          <a:prstGeom prst="ellipse">
            <a:avLst/>
          </a:prstGeom>
          <a:solidFill>
            <a:srgbClr val="913533"/>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5035906" y="4025923"/>
            <a:ext cx="180975" cy="181784"/>
          </a:xfrm>
          <a:prstGeom prst="ellipse">
            <a:avLst/>
          </a:prstGeom>
          <a:solidFill>
            <a:srgbClr val="00B0F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5035908" y="3279393"/>
            <a:ext cx="180975" cy="181784"/>
          </a:xfrm>
          <a:prstGeom prst="ellipse">
            <a:avLst/>
          </a:prstGeom>
          <a:solidFill>
            <a:srgbClr val="FFFF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5035909" y="2550861"/>
            <a:ext cx="180975" cy="181784"/>
          </a:xfrm>
          <a:prstGeom prst="ellipse">
            <a:avLst/>
          </a:prstGeom>
          <a:solidFill>
            <a:srgbClr val="FF0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5031346" y="2945461"/>
            <a:ext cx="180975" cy="181784"/>
          </a:xfrm>
          <a:prstGeom prst="ellipse">
            <a:avLst/>
          </a:prstGeom>
          <a:solidFill>
            <a:srgbClr val="FFC0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5031345" y="4418561"/>
            <a:ext cx="180975" cy="181784"/>
          </a:xfrm>
          <a:prstGeom prst="ellipse">
            <a:avLst/>
          </a:prstGeom>
          <a:solidFill>
            <a:schemeClr val="tx2"/>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a:off x="5736831" y="2945461"/>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62" name="Rounded Rectangle 261"/>
          <p:cNvSpPr/>
          <p:nvPr/>
        </p:nvSpPr>
        <p:spPr>
          <a:xfrm>
            <a:off x="5949461" y="2949067"/>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63" name="Rounded Rectangle 262"/>
          <p:cNvSpPr/>
          <p:nvPr/>
        </p:nvSpPr>
        <p:spPr>
          <a:xfrm>
            <a:off x="6162092" y="2944447"/>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64" name="Rounded Rectangle 263"/>
          <p:cNvSpPr/>
          <p:nvPr/>
        </p:nvSpPr>
        <p:spPr>
          <a:xfrm>
            <a:off x="6373233" y="2944447"/>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65" name="Rounded Rectangle 264"/>
          <p:cNvSpPr/>
          <p:nvPr/>
        </p:nvSpPr>
        <p:spPr>
          <a:xfrm>
            <a:off x="6584018" y="2944447"/>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66" name="Rounded Rectangle 265"/>
          <p:cNvSpPr/>
          <p:nvPr/>
        </p:nvSpPr>
        <p:spPr>
          <a:xfrm>
            <a:off x="6795159" y="2944323"/>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73" name="Rounded Rectangle 272"/>
          <p:cNvSpPr/>
          <p:nvPr/>
        </p:nvSpPr>
        <p:spPr>
          <a:xfrm>
            <a:off x="7004061" y="2944323"/>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74" name="Rounded Rectangle 273"/>
          <p:cNvSpPr/>
          <p:nvPr/>
        </p:nvSpPr>
        <p:spPr>
          <a:xfrm>
            <a:off x="7216691" y="2942643"/>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75" name="Rounded Rectangle 274"/>
          <p:cNvSpPr/>
          <p:nvPr/>
        </p:nvSpPr>
        <p:spPr>
          <a:xfrm>
            <a:off x="7429322" y="2943309"/>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76" name="Rounded Rectangle 275"/>
          <p:cNvSpPr/>
          <p:nvPr/>
        </p:nvSpPr>
        <p:spPr>
          <a:xfrm>
            <a:off x="7640463" y="2943309"/>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77" name="Rounded Rectangle 276"/>
          <p:cNvSpPr/>
          <p:nvPr/>
        </p:nvSpPr>
        <p:spPr>
          <a:xfrm>
            <a:off x="7851248" y="2943309"/>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78" name="Rounded Rectangle 277"/>
          <p:cNvSpPr/>
          <p:nvPr/>
        </p:nvSpPr>
        <p:spPr>
          <a:xfrm>
            <a:off x="8062389" y="2943185"/>
            <a:ext cx="199265" cy="181784"/>
          </a:xfrm>
          <a:prstGeom prst="round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79" name="Rounded Rectangle 278"/>
          <p:cNvSpPr/>
          <p:nvPr/>
        </p:nvSpPr>
        <p:spPr>
          <a:xfrm>
            <a:off x="5736831" y="2539214"/>
            <a:ext cx="199265" cy="181784"/>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0" name="Rounded Rectangle 279"/>
          <p:cNvSpPr/>
          <p:nvPr/>
        </p:nvSpPr>
        <p:spPr>
          <a:xfrm>
            <a:off x="5949461" y="2542820"/>
            <a:ext cx="199265" cy="181784"/>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1" name="Rounded Rectangle 280"/>
          <p:cNvSpPr/>
          <p:nvPr/>
        </p:nvSpPr>
        <p:spPr>
          <a:xfrm>
            <a:off x="6162092" y="2538200"/>
            <a:ext cx="199265" cy="181784"/>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2" name="Rounded Rectangle 281"/>
          <p:cNvSpPr/>
          <p:nvPr/>
        </p:nvSpPr>
        <p:spPr>
          <a:xfrm>
            <a:off x="6373233" y="2538200"/>
            <a:ext cx="199265" cy="181784"/>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3" name="Rounded Rectangle 282"/>
          <p:cNvSpPr/>
          <p:nvPr/>
        </p:nvSpPr>
        <p:spPr>
          <a:xfrm>
            <a:off x="6584018" y="2538200"/>
            <a:ext cx="199265" cy="181784"/>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4" name="Rounded Rectangle 283"/>
          <p:cNvSpPr/>
          <p:nvPr/>
        </p:nvSpPr>
        <p:spPr>
          <a:xfrm>
            <a:off x="6795159" y="2538076"/>
            <a:ext cx="199265" cy="181784"/>
          </a:xfrm>
          <a:prstGeom prst="round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5" name="Rounded Rectangle 284"/>
          <p:cNvSpPr/>
          <p:nvPr/>
        </p:nvSpPr>
        <p:spPr>
          <a:xfrm>
            <a:off x="5742297" y="3285055"/>
            <a:ext cx="199265" cy="181784"/>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6" name="Rounded Rectangle 285"/>
          <p:cNvSpPr/>
          <p:nvPr/>
        </p:nvSpPr>
        <p:spPr>
          <a:xfrm>
            <a:off x="5954927" y="3288661"/>
            <a:ext cx="199265" cy="181784"/>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7" name="Rounded Rectangle 286"/>
          <p:cNvSpPr/>
          <p:nvPr/>
        </p:nvSpPr>
        <p:spPr>
          <a:xfrm>
            <a:off x="6167558" y="3284041"/>
            <a:ext cx="199265" cy="181784"/>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8" name="Rounded Rectangle 287"/>
          <p:cNvSpPr/>
          <p:nvPr/>
        </p:nvSpPr>
        <p:spPr>
          <a:xfrm>
            <a:off x="6378699" y="3284041"/>
            <a:ext cx="199265" cy="181784"/>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89" name="Rounded Rectangle 288"/>
          <p:cNvSpPr/>
          <p:nvPr/>
        </p:nvSpPr>
        <p:spPr>
          <a:xfrm>
            <a:off x="6589484" y="3284041"/>
            <a:ext cx="199265" cy="181784"/>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0" name="Rounded Rectangle 289"/>
          <p:cNvSpPr/>
          <p:nvPr/>
        </p:nvSpPr>
        <p:spPr>
          <a:xfrm>
            <a:off x="6800625" y="3283917"/>
            <a:ext cx="199265" cy="181784"/>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1" name="Rounded Rectangle 290"/>
          <p:cNvSpPr/>
          <p:nvPr/>
        </p:nvSpPr>
        <p:spPr>
          <a:xfrm>
            <a:off x="7009527" y="3283917"/>
            <a:ext cx="199265" cy="181784"/>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2" name="Rounded Rectangle 291"/>
          <p:cNvSpPr/>
          <p:nvPr/>
        </p:nvSpPr>
        <p:spPr>
          <a:xfrm>
            <a:off x="7222157" y="3282237"/>
            <a:ext cx="199265" cy="181784"/>
          </a:xfrm>
          <a:prstGeom prst="round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3" name="Round Same Side Corner Rectangle 292"/>
          <p:cNvSpPr/>
          <p:nvPr/>
        </p:nvSpPr>
        <p:spPr>
          <a:xfrm rot="16200000">
            <a:off x="7380897" y="3685296"/>
            <a:ext cx="187667" cy="99633"/>
          </a:xfrm>
          <a:prstGeom prst="round2SameRect">
            <a:avLst>
              <a:gd name="adj1" fmla="val 31194"/>
              <a:gd name="adj2" fmla="val 0"/>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5738319" y="3643083"/>
            <a:ext cx="199265" cy="181784"/>
          </a:xfrm>
          <a:prstGeom prst="round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5" name="Rounded Rectangle 294"/>
          <p:cNvSpPr/>
          <p:nvPr/>
        </p:nvSpPr>
        <p:spPr>
          <a:xfrm>
            <a:off x="5949460" y="3642959"/>
            <a:ext cx="199265" cy="181784"/>
          </a:xfrm>
          <a:prstGeom prst="round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6" name="Rounded Rectangle 295"/>
          <p:cNvSpPr/>
          <p:nvPr/>
        </p:nvSpPr>
        <p:spPr>
          <a:xfrm>
            <a:off x="6158362" y="3642959"/>
            <a:ext cx="199265" cy="181784"/>
          </a:xfrm>
          <a:prstGeom prst="round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7" name="Rounded Rectangle 296"/>
          <p:cNvSpPr/>
          <p:nvPr/>
        </p:nvSpPr>
        <p:spPr>
          <a:xfrm>
            <a:off x="6370992" y="3641279"/>
            <a:ext cx="199265" cy="181784"/>
          </a:xfrm>
          <a:prstGeom prst="round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8" name="Rounded Rectangle 297"/>
          <p:cNvSpPr/>
          <p:nvPr/>
        </p:nvSpPr>
        <p:spPr>
          <a:xfrm>
            <a:off x="6583623" y="3641945"/>
            <a:ext cx="199265" cy="181784"/>
          </a:xfrm>
          <a:prstGeom prst="round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99" name="Rounded Rectangle 298"/>
          <p:cNvSpPr/>
          <p:nvPr/>
        </p:nvSpPr>
        <p:spPr>
          <a:xfrm>
            <a:off x="6794764" y="3641945"/>
            <a:ext cx="199265" cy="181784"/>
          </a:xfrm>
          <a:prstGeom prst="round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0" name="Rounded Rectangle 299"/>
          <p:cNvSpPr/>
          <p:nvPr/>
        </p:nvSpPr>
        <p:spPr>
          <a:xfrm>
            <a:off x="7005549" y="3641945"/>
            <a:ext cx="199265" cy="181784"/>
          </a:xfrm>
          <a:prstGeom prst="round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1" name="Rounded Rectangle 300"/>
          <p:cNvSpPr/>
          <p:nvPr/>
        </p:nvSpPr>
        <p:spPr>
          <a:xfrm>
            <a:off x="7216690" y="3641821"/>
            <a:ext cx="199265" cy="181784"/>
          </a:xfrm>
          <a:prstGeom prst="round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2" name="Rounded Rectangle 301"/>
          <p:cNvSpPr/>
          <p:nvPr/>
        </p:nvSpPr>
        <p:spPr>
          <a:xfrm>
            <a:off x="5739563" y="4029610"/>
            <a:ext cx="199265" cy="181784"/>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3" name="Rounded Rectangle 302"/>
          <p:cNvSpPr/>
          <p:nvPr/>
        </p:nvSpPr>
        <p:spPr>
          <a:xfrm>
            <a:off x="5950704" y="4029486"/>
            <a:ext cx="199265" cy="181784"/>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4" name="Rounded Rectangle 303"/>
          <p:cNvSpPr/>
          <p:nvPr/>
        </p:nvSpPr>
        <p:spPr>
          <a:xfrm>
            <a:off x="6159606" y="4029486"/>
            <a:ext cx="199265" cy="181784"/>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5" name="Rounded Rectangle 304"/>
          <p:cNvSpPr/>
          <p:nvPr/>
        </p:nvSpPr>
        <p:spPr>
          <a:xfrm>
            <a:off x="6372236" y="4027806"/>
            <a:ext cx="199265" cy="181784"/>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6" name="Rounded Rectangle 305"/>
          <p:cNvSpPr/>
          <p:nvPr/>
        </p:nvSpPr>
        <p:spPr>
          <a:xfrm>
            <a:off x="6584867" y="4028472"/>
            <a:ext cx="199265" cy="181784"/>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7" name="Rounded Rectangle 306"/>
          <p:cNvSpPr/>
          <p:nvPr/>
        </p:nvSpPr>
        <p:spPr>
          <a:xfrm>
            <a:off x="6796008" y="4028472"/>
            <a:ext cx="199265" cy="181784"/>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8" name="Rounded Rectangle 307"/>
          <p:cNvSpPr/>
          <p:nvPr/>
        </p:nvSpPr>
        <p:spPr>
          <a:xfrm>
            <a:off x="7006793" y="4028472"/>
            <a:ext cx="199265" cy="181784"/>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09" name="Round Same Side Corner Rectangle 308"/>
          <p:cNvSpPr/>
          <p:nvPr/>
        </p:nvSpPr>
        <p:spPr>
          <a:xfrm rot="16200000">
            <a:off x="5692813" y="4456695"/>
            <a:ext cx="187667" cy="99633"/>
          </a:xfrm>
          <a:prstGeom prst="round2SameRect">
            <a:avLst>
              <a:gd name="adj1" fmla="val 31194"/>
              <a:gd name="adj2" fmla="val 0"/>
            </a:avLst>
          </a:prstGeom>
          <a:solidFill>
            <a:schemeClr val="tx2"/>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 Same Side Corner Rectangle 309"/>
          <p:cNvSpPr/>
          <p:nvPr/>
        </p:nvSpPr>
        <p:spPr>
          <a:xfrm rot="16200000">
            <a:off x="7792794" y="4850350"/>
            <a:ext cx="187667" cy="99633"/>
          </a:xfrm>
          <a:prstGeom prst="round2SameRect">
            <a:avLst>
              <a:gd name="adj1" fmla="val 31194"/>
              <a:gd name="adj2" fmla="val 0"/>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ed Rectangle 310"/>
          <p:cNvSpPr/>
          <p:nvPr/>
        </p:nvSpPr>
        <p:spPr>
          <a:xfrm>
            <a:off x="5728290" y="4808137"/>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2" name="Rounded Rectangle 311"/>
          <p:cNvSpPr/>
          <p:nvPr/>
        </p:nvSpPr>
        <p:spPr>
          <a:xfrm>
            <a:off x="5939431" y="4808137"/>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3" name="Rounded Rectangle 312"/>
          <p:cNvSpPr/>
          <p:nvPr/>
        </p:nvSpPr>
        <p:spPr>
          <a:xfrm>
            <a:off x="6150216" y="4808137"/>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4" name="Rounded Rectangle 313"/>
          <p:cNvSpPr/>
          <p:nvPr/>
        </p:nvSpPr>
        <p:spPr>
          <a:xfrm>
            <a:off x="6361357" y="4808013"/>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5" name="Rounded Rectangle 314"/>
          <p:cNvSpPr/>
          <p:nvPr/>
        </p:nvSpPr>
        <p:spPr>
          <a:xfrm>
            <a:off x="6570259" y="4808013"/>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6" name="Rounded Rectangle 315"/>
          <p:cNvSpPr/>
          <p:nvPr/>
        </p:nvSpPr>
        <p:spPr>
          <a:xfrm>
            <a:off x="6782889" y="4806333"/>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7" name="Rounded Rectangle 316"/>
          <p:cNvSpPr/>
          <p:nvPr/>
        </p:nvSpPr>
        <p:spPr>
          <a:xfrm>
            <a:off x="6995520" y="4806999"/>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8" name="Rounded Rectangle 317"/>
          <p:cNvSpPr/>
          <p:nvPr/>
        </p:nvSpPr>
        <p:spPr>
          <a:xfrm>
            <a:off x="7206661" y="4806999"/>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19" name="Rounded Rectangle 318"/>
          <p:cNvSpPr/>
          <p:nvPr/>
        </p:nvSpPr>
        <p:spPr>
          <a:xfrm>
            <a:off x="7417446" y="4806999"/>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0" name="Rounded Rectangle 319"/>
          <p:cNvSpPr/>
          <p:nvPr/>
        </p:nvSpPr>
        <p:spPr>
          <a:xfrm>
            <a:off x="7628587" y="4806875"/>
            <a:ext cx="199265" cy="181784"/>
          </a:xfrm>
          <a:prstGeom prst="roundRect">
            <a:avLst/>
          </a:prstGeom>
          <a:solidFill>
            <a:schemeClr val="accent2">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1" name="Rounded Rectangle 320"/>
          <p:cNvSpPr/>
          <p:nvPr/>
        </p:nvSpPr>
        <p:spPr>
          <a:xfrm>
            <a:off x="5728932" y="5193858"/>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2" name="Rounded Rectangle 321"/>
          <p:cNvSpPr/>
          <p:nvPr/>
        </p:nvSpPr>
        <p:spPr>
          <a:xfrm>
            <a:off x="5941562" y="5197464"/>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3" name="Rounded Rectangle 322"/>
          <p:cNvSpPr/>
          <p:nvPr/>
        </p:nvSpPr>
        <p:spPr>
          <a:xfrm>
            <a:off x="6154193" y="5192844"/>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4" name="Rounded Rectangle 323"/>
          <p:cNvSpPr/>
          <p:nvPr/>
        </p:nvSpPr>
        <p:spPr>
          <a:xfrm>
            <a:off x="6365334" y="5192844"/>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5" name="Rounded Rectangle 324"/>
          <p:cNvSpPr/>
          <p:nvPr/>
        </p:nvSpPr>
        <p:spPr>
          <a:xfrm>
            <a:off x="6576119" y="5192844"/>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6" name="Rounded Rectangle 325"/>
          <p:cNvSpPr/>
          <p:nvPr/>
        </p:nvSpPr>
        <p:spPr>
          <a:xfrm>
            <a:off x="6787260" y="5192720"/>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7" name="Rounded Rectangle 326"/>
          <p:cNvSpPr/>
          <p:nvPr/>
        </p:nvSpPr>
        <p:spPr>
          <a:xfrm>
            <a:off x="6996162" y="5192720"/>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8" name="Rounded Rectangle 327"/>
          <p:cNvSpPr/>
          <p:nvPr/>
        </p:nvSpPr>
        <p:spPr>
          <a:xfrm>
            <a:off x="7208792" y="5191040"/>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29" name="Rounded Rectangle 328"/>
          <p:cNvSpPr/>
          <p:nvPr/>
        </p:nvSpPr>
        <p:spPr>
          <a:xfrm>
            <a:off x="7421423" y="5191706"/>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30" name="Rounded Rectangle 329"/>
          <p:cNvSpPr/>
          <p:nvPr/>
        </p:nvSpPr>
        <p:spPr>
          <a:xfrm>
            <a:off x="7632564" y="5191706"/>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331" name="Rounded Rectangle 330"/>
          <p:cNvSpPr/>
          <p:nvPr/>
        </p:nvSpPr>
        <p:spPr>
          <a:xfrm>
            <a:off x="7843349" y="5191706"/>
            <a:ext cx="199265" cy="181784"/>
          </a:xfrm>
          <a:prstGeom prst="roundRect">
            <a:avLst/>
          </a:prstGeom>
          <a:solidFill>
            <a:srgbClr val="9135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6" name="TextBox 5"/>
          <p:cNvSpPr txBox="1"/>
          <p:nvPr/>
        </p:nvSpPr>
        <p:spPr>
          <a:xfrm>
            <a:off x="4606535" y="2138935"/>
            <a:ext cx="1039722" cy="338554"/>
          </a:xfrm>
          <a:prstGeom prst="rect">
            <a:avLst/>
          </a:prstGeom>
          <a:noFill/>
        </p:spPr>
        <p:txBody>
          <a:bodyPr wrap="square" rtlCol="0">
            <a:spAutoFit/>
          </a:bodyPr>
          <a:lstStyle/>
          <a:p>
            <a:pPr algn="ctr"/>
            <a:r>
              <a:rPr lang="en-US" sz="1600" dirty="0" smtClean="0"/>
              <a:t>Threads</a:t>
            </a:r>
            <a:endParaRPr lang="en-US" sz="1600" dirty="0"/>
          </a:p>
        </p:txBody>
      </p:sp>
      <p:sp>
        <p:nvSpPr>
          <p:cNvPr id="332" name="TextBox 331"/>
          <p:cNvSpPr txBox="1"/>
          <p:nvPr/>
        </p:nvSpPr>
        <p:spPr>
          <a:xfrm>
            <a:off x="5728290" y="2123547"/>
            <a:ext cx="2208154" cy="338554"/>
          </a:xfrm>
          <a:prstGeom prst="rect">
            <a:avLst/>
          </a:prstGeom>
          <a:noFill/>
        </p:spPr>
        <p:txBody>
          <a:bodyPr wrap="square" rtlCol="0">
            <a:spAutoFit/>
          </a:bodyPr>
          <a:lstStyle/>
          <a:p>
            <a:r>
              <a:rPr lang="en-US" sz="1600" dirty="0" smtClean="0"/>
              <a:t>Capacity demand</a:t>
            </a:r>
            <a:endParaRPr lang="en-US" sz="1600" dirty="0"/>
          </a:p>
        </p:txBody>
      </p:sp>
      <p:sp>
        <p:nvSpPr>
          <p:cNvPr id="334" name="TextBox 333"/>
          <p:cNvSpPr txBox="1"/>
          <p:nvPr/>
        </p:nvSpPr>
        <p:spPr>
          <a:xfrm>
            <a:off x="1418303" y="5606052"/>
            <a:ext cx="2208154" cy="369332"/>
          </a:xfrm>
          <a:prstGeom prst="rect">
            <a:avLst/>
          </a:prstGeom>
          <a:noFill/>
        </p:spPr>
        <p:txBody>
          <a:bodyPr wrap="square" rtlCol="0">
            <a:spAutoFit/>
          </a:bodyPr>
          <a:lstStyle/>
          <a:p>
            <a:pPr algn="ctr"/>
            <a:r>
              <a:rPr lang="en-US" sz="1800" dirty="0" smtClean="0"/>
              <a:t>Tiled 64-core CMP</a:t>
            </a:r>
            <a:endParaRPr lang="en-US" sz="1800" dirty="0"/>
          </a:p>
        </p:txBody>
      </p:sp>
    </p:spTree>
    <p:custDataLst>
      <p:tags r:id="rId1"/>
    </p:custDataLst>
    <p:extLst>
      <p:ext uri="{BB962C8B-B14F-4D97-AF65-F5344CB8AC3E}">
        <p14:creationId xmlns:p14="http://schemas.microsoft.com/office/powerpoint/2010/main" val="522286710"/>
      </p:ext>
    </p:extLst>
  </p:cSld>
  <p:clrMapOvr>
    <a:masterClrMapping/>
  </p:clrMapOvr>
  <p:transition advTm="24404">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Remote L2 access still slow</a:t>
            </a:r>
            <a:endParaRPr lang="en-US" dirty="0">
              <a:solidFill>
                <a:schemeClr val="bg1"/>
              </a:solidFill>
            </a:endParaRPr>
          </a:p>
        </p:txBody>
      </p:sp>
      <p:sp>
        <p:nvSpPr>
          <p:cNvPr id="233" name="Rounded Rectangle 232"/>
          <p:cNvSpPr/>
          <p:nvPr/>
        </p:nvSpPr>
        <p:spPr>
          <a:xfrm>
            <a:off x="3750388"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31" name="Rounded Rectangle 230"/>
          <p:cNvSpPr/>
          <p:nvPr/>
        </p:nvSpPr>
        <p:spPr>
          <a:xfrm>
            <a:off x="792681"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9" name="Rounded Rectangle 228"/>
          <p:cNvSpPr/>
          <p:nvPr/>
        </p:nvSpPr>
        <p:spPr>
          <a:xfrm>
            <a:off x="1212987"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7" name="Rounded Rectangle 226"/>
          <p:cNvSpPr/>
          <p:nvPr/>
        </p:nvSpPr>
        <p:spPr>
          <a:xfrm>
            <a:off x="1633293"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5" name="Rounded Rectangle 224"/>
          <p:cNvSpPr/>
          <p:nvPr/>
        </p:nvSpPr>
        <p:spPr>
          <a:xfrm>
            <a:off x="2053598"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3" name="Rounded Rectangle 222"/>
          <p:cNvSpPr/>
          <p:nvPr/>
        </p:nvSpPr>
        <p:spPr>
          <a:xfrm>
            <a:off x="792681"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1" name="Rounded Rectangle 220"/>
          <p:cNvSpPr/>
          <p:nvPr/>
        </p:nvSpPr>
        <p:spPr>
          <a:xfrm>
            <a:off x="1212987"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9" name="Rounded Rectangle 218"/>
          <p:cNvSpPr/>
          <p:nvPr/>
        </p:nvSpPr>
        <p:spPr>
          <a:xfrm>
            <a:off x="1633293"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7" name="Rounded Rectangle 216"/>
          <p:cNvSpPr/>
          <p:nvPr/>
        </p:nvSpPr>
        <p:spPr>
          <a:xfrm>
            <a:off x="2053598"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5" name="Rounded Rectangle 214"/>
          <p:cNvSpPr/>
          <p:nvPr/>
        </p:nvSpPr>
        <p:spPr>
          <a:xfrm>
            <a:off x="792681"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3" name="Rounded Rectangle 212"/>
          <p:cNvSpPr/>
          <p:nvPr/>
        </p:nvSpPr>
        <p:spPr>
          <a:xfrm>
            <a:off x="1212987"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1" name="Rounded Rectangle 210"/>
          <p:cNvSpPr/>
          <p:nvPr/>
        </p:nvSpPr>
        <p:spPr>
          <a:xfrm>
            <a:off x="1633293"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9" name="Rounded Rectangle 208"/>
          <p:cNvSpPr/>
          <p:nvPr/>
        </p:nvSpPr>
        <p:spPr>
          <a:xfrm>
            <a:off x="2053598"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7" name="Rounded Rectangle 206"/>
          <p:cNvSpPr/>
          <p:nvPr/>
        </p:nvSpPr>
        <p:spPr>
          <a:xfrm>
            <a:off x="792681"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5" name="Rounded Rectangle 204"/>
          <p:cNvSpPr/>
          <p:nvPr/>
        </p:nvSpPr>
        <p:spPr>
          <a:xfrm>
            <a:off x="1212987"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3" name="Rounded Rectangle 202"/>
          <p:cNvSpPr/>
          <p:nvPr/>
        </p:nvSpPr>
        <p:spPr>
          <a:xfrm>
            <a:off x="1633293"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1" name="Rounded Rectangle 200"/>
          <p:cNvSpPr/>
          <p:nvPr/>
        </p:nvSpPr>
        <p:spPr>
          <a:xfrm>
            <a:off x="2053598"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9" name="Rounded Rectangle 198"/>
          <p:cNvSpPr/>
          <p:nvPr/>
        </p:nvSpPr>
        <p:spPr>
          <a:xfrm>
            <a:off x="783323"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7" name="Rounded Rectangle 196"/>
          <p:cNvSpPr/>
          <p:nvPr/>
        </p:nvSpPr>
        <p:spPr>
          <a:xfrm>
            <a:off x="1203628"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5" name="Rounded Rectangle 194"/>
          <p:cNvSpPr/>
          <p:nvPr/>
        </p:nvSpPr>
        <p:spPr>
          <a:xfrm>
            <a:off x="1623935"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3" name="Rounded Rectangle 192"/>
          <p:cNvSpPr/>
          <p:nvPr/>
        </p:nvSpPr>
        <p:spPr>
          <a:xfrm>
            <a:off x="2044241"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1" name="Rounded Rectangle 190"/>
          <p:cNvSpPr/>
          <p:nvPr/>
        </p:nvSpPr>
        <p:spPr>
          <a:xfrm>
            <a:off x="783323"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9" name="Rounded Rectangle 188"/>
          <p:cNvSpPr/>
          <p:nvPr/>
        </p:nvSpPr>
        <p:spPr>
          <a:xfrm>
            <a:off x="1203628"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7" name="Rounded Rectangle 186"/>
          <p:cNvSpPr/>
          <p:nvPr/>
        </p:nvSpPr>
        <p:spPr>
          <a:xfrm>
            <a:off x="1623935"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5" name="Rounded Rectangle 184"/>
          <p:cNvSpPr/>
          <p:nvPr/>
        </p:nvSpPr>
        <p:spPr>
          <a:xfrm>
            <a:off x="2044241"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3" name="Rounded Rectangle 182"/>
          <p:cNvSpPr/>
          <p:nvPr/>
        </p:nvSpPr>
        <p:spPr>
          <a:xfrm>
            <a:off x="783323"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1" name="Rounded Rectangle 180"/>
          <p:cNvSpPr/>
          <p:nvPr/>
        </p:nvSpPr>
        <p:spPr>
          <a:xfrm>
            <a:off x="1203628"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9" name="Rounded Rectangle 178"/>
          <p:cNvSpPr/>
          <p:nvPr/>
        </p:nvSpPr>
        <p:spPr>
          <a:xfrm>
            <a:off x="1623935"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7" name="Rounded Rectangle 176"/>
          <p:cNvSpPr/>
          <p:nvPr/>
        </p:nvSpPr>
        <p:spPr>
          <a:xfrm>
            <a:off x="2044241"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5" name="Rounded Rectangle 174"/>
          <p:cNvSpPr/>
          <p:nvPr/>
        </p:nvSpPr>
        <p:spPr>
          <a:xfrm>
            <a:off x="783323"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3" name="Rounded Rectangle 172"/>
          <p:cNvSpPr/>
          <p:nvPr/>
        </p:nvSpPr>
        <p:spPr>
          <a:xfrm>
            <a:off x="1203628"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1" name="Rounded Rectangle 170"/>
          <p:cNvSpPr/>
          <p:nvPr/>
        </p:nvSpPr>
        <p:spPr>
          <a:xfrm>
            <a:off x="1623935"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9" name="Rounded Rectangle 168"/>
          <p:cNvSpPr/>
          <p:nvPr/>
        </p:nvSpPr>
        <p:spPr>
          <a:xfrm>
            <a:off x="2044241"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7" name="Rounded Rectangle 166"/>
          <p:cNvSpPr/>
          <p:nvPr/>
        </p:nvSpPr>
        <p:spPr>
          <a:xfrm>
            <a:off x="2489472"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5" name="Rounded Rectangle 164"/>
          <p:cNvSpPr/>
          <p:nvPr/>
        </p:nvSpPr>
        <p:spPr>
          <a:xfrm>
            <a:off x="2909777"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3" name="Rounded Rectangle 162"/>
          <p:cNvSpPr/>
          <p:nvPr/>
        </p:nvSpPr>
        <p:spPr>
          <a:xfrm>
            <a:off x="3330083"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1" name="Rounded Rectangle 160"/>
          <p:cNvSpPr/>
          <p:nvPr/>
        </p:nvSpPr>
        <p:spPr>
          <a:xfrm>
            <a:off x="3750388"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9" name="Rounded Rectangle 158"/>
          <p:cNvSpPr/>
          <p:nvPr/>
        </p:nvSpPr>
        <p:spPr>
          <a:xfrm>
            <a:off x="2489472"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7" name="Rounded Rectangle 156"/>
          <p:cNvSpPr/>
          <p:nvPr/>
        </p:nvSpPr>
        <p:spPr>
          <a:xfrm>
            <a:off x="2909777"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5" name="Rounded Rectangle 154"/>
          <p:cNvSpPr/>
          <p:nvPr/>
        </p:nvSpPr>
        <p:spPr>
          <a:xfrm>
            <a:off x="3330083"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3" name="Rounded Rectangle 152"/>
          <p:cNvSpPr/>
          <p:nvPr/>
        </p:nvSpPr>
        <p:spPr>
          <a:xfrm>
            <a:off x="3750388"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1" name="Rounded Rectangle 150"/>
          <p:cNvSpPr/>
          <p:nvPr/>
        </p:nvSpPr>
        <p:spPr>
          <a:xfrm>
            <a:off x="2489472"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9" name="Rounded Rectangle 148"/>
          <p:cNvSpPr/>
          <p:nvPr/>
        </p:nvSpPr>
        <p:spPr>
          <a:xfrm>
            <a:off x="2909777"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7" name="Rounded Rectangle 146"/>
          <p:cNvSpPr/>
          <p:nvPr/>
        </p:nvSpPr>
        <p:spPr>
          <a:xfrm>
            <a:off x="3330083"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5" name="Rounded Rectangle 144"/>
          <p:cNvSpPr/>
          <p:nvPr/>
        </p:nvSpPr>
        <p:spPr>
          <a:xfrm>
            <a:off x="3750388"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3" name="Rounded Rectangle 142"/>
          <p:cNvSpPr/>
          <p:nvPr/>
        </p:nvSpPr>
        <p:spPr>
          <a:xfrm>
            <a:off x="2489472"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1" name="Rounded Rectangle 140"/>
          <p:cNvSpPr/>
          <p:nvPr/>
        </p:nvSpPr>
        <p:spPr>
          <a:xfrm>
            <a:off x="2909777"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9" name="Rounded Rectangle 138"/>
          <p:cNvSpPr/>
          <p:nvPr/>
        </p:nvSpPr>
        <p:spPr>
          <a:xfrm>
            <a:off x="3330083"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7" name="Rounded Rectangle 136"/>
          <p:cNvSpPr/>
          <p:nvPr/>
        </p:nvSpPr>
        <p:spPr>
          <a:xfrm>
            <a:off x="2480113"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5" name="Rounded Rectangle 134"/>
          <p:cNvSpPr/>
          <p:nvPr/>
        </p:nvSpPr>
        <p:spPr>
          <a:xfrm>
            <a:off x="2900420"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3" name="Rounded Rectangle 132"/>
          <p:cNvSpPr/>
          <p:nvPr/>
        </p:nvSpPr>
        <p:spPr>
          <a:xfrm>
            <a:off x="3320725"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1" name="Rounded Rectangle 130"/>
          <p:cNvSpPr/>
          <p:nvPr/>
        </p:nvSpPr>
        <p:spPr>
          <a:xfrm>
            <a:off x="3741031"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9" name="Rounded Rectangle 128"/>
          <p:cNvSpPr/>
          <p:nvPr/>
        </p:nvSpPr>
        <p:spPr>
          <a:xfrm>
            <a:off x="2480113"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7" name="Rounded Rectangle 126"/>
          <p:cNvSpPr/>
          <p:nvPr/>
        </p:nvSpPr>
        <p:spPr>
          <a:xfrm>
            <a:off x="2900420"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5" name="Rounded Rectangle 124"/>
          <p:cNvSpPr/>
          <p:nvPr/>
        </p:nvSpPr>
        <p:spPr>
          <a:xfrm>
            <a:off x="3320725"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3" name="Rounded Rectangle 122"/>
          <p:cNvSpPr/>
          <p:nvPr/>
        </p:nvSpPr>
        <p:spPr>
          <a:xfrm>
            <a:off x="3741031"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1" name="Rounded Rectangle 120"/>
          <p:cNvSpPr/>
          <p:nvPr/>
        </p:nvSpPr>
        <p:spPr>
          <a:xfrm>
            <a:off x="2480113"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9" name="Rounded Rectangle 118"/>
          <p:cNvSpPr/>
          <p:nvPr/>
        </p:nvSpPr>
        <p:spPr>
          <a:xfrm>
            <a:off x="2900420"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7" name="Rounded Rectangle 116"/>
          <p:cNvSpPr/>
          <p:nvPr/>
        </p:nvSpPr>
        <p:spPr>
          <a:xfrm>
            <a:off x="3320725"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5" name="Rounded Rectangle 114"/>
          <p:cNvSpPr/>
          <p:nvPr/>
        </p:nvSpPr>
        <p:spPr>
          <a:xfrm>
            <a:off x="3741031"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3" name="Rounded Rectangle 112"/>
          <p:cNvSpPr/>
          <p:nvPr/>
        </p:nvSpPr>
        <p:spPr>
          <a:xfrm>
            <a:off x="2480113"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1" name="Rounded Rectangle 110"/>
          <p:cNvSpPr/>
          <p:nvPr/>
        </p:nvSpPr>
        <p:spPr>
          <a:xfrm>
            <a:off x="2900420"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9" name="Rounded Rectangle 108"/>
          <p:cNvSpPr/>
          <p:nvPr/>
        </p:nvSpPr>
        <p:spPr>
          <a:xfrm>
            <a:off x="3320725"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7" name="Rounded Rectangle 106"/>
          <p:cNvSpPr/>
          <p:nvPr/>
        </p:nvSpPr>
        <p:spPr>
          <a:xfrm>
            <a:off x="3741031"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47" name="Oval 246"/>
          <p:cNvSpPr/>
          <p:nvPr/>
        </p:nvSpPr>
        <p:spPr>
          <a:xfrm>
            <a:off x="2172068" y="4327669"/>
            <a:ext cx="180975" cy="181784"/>
          </a:xfrm>
          <a:prstGeom prst="ellipse">
            <a:avLst/>
          </a:prstGeom>
          <a:solidFill>
            <a:srgbClr val="00B0F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418303" y="5606052"/>
            <a:ext cx="2208154" cy="369332"/>
          </a:xfrm>
          <a:prstGeom prst="rect">
            <a:avLst/>
          </a:prstGeom>
          <a:noFill/>
        </p:spPr>
        <p:txBody>
          <a:bodyPr wrap="square" rtlCol="0">
            <a:spAutoFit/>
          </a:bodyPr>
          <a:lstStyle/>
          <a:p>
            <a:pPr algn="ctr"/>
            <a:r>
              <a:rPr lang="en-US" sz="1800" dirty="0" smtClean="0"/>
              <a:t>Tiled 64-core CMP</a:t>
            </a:r>
            <a:endParaRPr lang="en-US" sz="1800" dirty="0"/>
          </a:p>
        </p:txBody>
      </p:sp>
    </p:spTree>
    <p:extLst>
      <p:ext uri="{BB962C8B-B14F-4D97-AF65-F5344CB8AC3E}">
        <p14:creationId xmlns:p14="http://schemas.microsoft.com/office/powerpoint/2010/main" val="1183366356"/>
      </p:ext>
    </p:extLst>
  </p:cSld>
  <p:clrMapOvr>
    <a:masterClrMapping/>
  </p:clrMapOvr>
  <p:transition advTm="4136">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Remote L2 access still slow</a:t>
            </a:r>
          </a:p>
        </p:txBody>
      </p:sp>
      <p:sp>
        <p:nvSpPr>
          <p:cNvPr id="233" name="Rounded Rectangle 232"/>
          <p:cNvSpPr/>
          <p:nvPr/>
        </p:nvSpPr>
        <p:spPr>
          <a:xfrm>
            <a:off x="3750388"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31" name="Rounded Rectangle 230"/>
          <p:cNvSpPr/>
          <p:nvPr/>
        </p:nvSpPr>
        <p:spPr>
          <a:xfrm>
            <a:off x="792681"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9" name="Rounded Rectangle 228"/>
          <p:cNvSpPr/>
          <p:nvPr/>
        </p:nvSpPr>
        <p:spPr>
          <a:xfrm>
            <a:off x="1212987"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7" name="Rounded Rectangle 226"/>
          <p:cNvSpPr/>
          <p:nvPr/>
        </p:nvSpPr>
        <p:spPr>
          <a:xfrm>
            <a:off x="1633293"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5" name="Rounded Rectangle 224"/>
          <p:cNvSpPr/>
          <p:nvPr/>
        </p:nvSpPr>
        <p:spPr>
          <a:xfrm>
            <a:off x="2053598"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3" name="Rounded Rectangle 222"/>
          <p:cNvSpPr/>
          <p:nvPr/>
        </p:nvSpPr>
        <p:spPr>
          <a:xfrm>
            <a:off x="792681"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1" name="Rounded Rectangle 220"/>
          <p:cNvSpPr/>
          <p:nvPr/>
        </p:nvSpPr>
        <p:spPr>
          <a:xfrm>
            <a:off x="1212987"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9" name="Rounded Rectangle 218"/>
          <p:cNvSpPr/>
          <p:nvPr/>
        </p:nvSpPr>
        <p:spPr>
          <a:xfrm>
            <a:off x="1633293"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7" name="Rounded Rectangle 216"/>
          <p:cNvSpPr/>
          <p:nvPr/>
        </p:nvSpPr>
        <p:spPr>
          <a:xfrm>
            <a:off x="2053598"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5" name="Rounded Rectangle 214"/>
          <p:cNvSpPr/>
          <p:nvPr/>
        </p:nvSpPr>
        <p:spPr>
          <a:xfrm>
            <a:off x="792681"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3" name="Rounded Rectangle 212"/>
          <p:cNvSpPr/>
          <p:nvPr/>
        </p:nvSpPr>
        <p:spPr>
          <a:xfrm>
            <a:off x="1212987"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1" name="Rounded Rectangle 210"/>
          <p:cNvSpPr/>
          <p:nvPr/>
        </p:nvSpPr>
        <p:spPr>
          <a:xfrm>
            <a:off x="1633293"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9" name="Rounded Rectangle 208"/>
          <p:cNvSpPr/>
          <p:nvPr/>
        </p:nvSpPr>
        <p:spPr>
          <a:xfrm>
            <a:off x="2053598"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7" name="Rounded Rectangle 206"/>
          <p:cNvSpPr/>
          <p:nvPr/>
        </p:nvSpPr>
        <p:spPr>
          <a:xfrm>
            <a:off x="792681"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5" name="Rounded Rectangle 204"/>
          <p:cNvSpPr/>
          <p:nvPr/>
        </p:nvSpPr>
        <p:spPr>
          <a:xfrm>
            <a:off x="1212987"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3" name="Rounded Rectangle 202"/>
          <p:cNvSpPr/>
          <p:nvPr/>
        </p:nvSpPr>
        <p:spPr>
          <a:xfrm>
            <a:off x="1633293"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1" name="Rounded Rectangle 200"/>
          <p:cNvSpPr/>
          <p:nvPr/>
        </p:nvSpPr>
        <p:spPr>
          <a:xfrm>
            <a:off x="2053598"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9" name="Rounded Rectangle 198"/>
          <p:cNvSpPr/>
          <p:nvPr/>
        </p:nvSpPr>
        <p:spPr>
          <a:xfrm>
            <a:off x="783323"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7" name="Rounded Rectangle 196"/>
          <p:cNvSpPr/>
          <p:nvPr/>
        </p:nvSpPr>
        <p:spPr>
          <a:xfrm>
            <a:off x="1203628"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5" name="Rounded Rectangle 194"/>
          <p:cNvSpPr/>
          <p:nvPr/>
        </p:nvSpPr>
        <p:spPr>
          <a:xfrm>
            <a:off x="1623935"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3" name="Rounded Rectangle 192"/>
          <p:cNvSpPr/>
          <p:nvPr/>
        </p:nvSpPr>
        <p:spPr>
          <a:xfrm>
            <a:off x="2044241"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1" name="Rounded Rectangle 190"/>
          <p:cNvSpPr/>
          <p:nvPr/>
        </p:nvSpPr>
        <p:spPr>
          <a:xfrm>
            <a:off x="783323"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9" name="Rounded Rectangle 188"/>
          <p:cNvSpPr/>
          <p:nvPr/>
        </p:nvSpPr>
        <p:spPr>
          <a:xfrm>
            <a:off x="1203628"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7" name="Rounded Rectangle 186"/>
          <p:cNvSpPr/>
          <p:nvPr/>
        </p:nvSpPr>
        <p:spPr>
          <a:xfrm>
            <a:off x="1623935"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5" name="Rounded Rectangle 184"/>
          <p:cNvSpPr/>
          <p:nvPr/>
        </p:nvSpPr>
        <p:spPr>
          <a:xfrm>
            <a:off x="2044241"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3" name="Rounded Rectangle 182"/>
          <p:cNvSpPr/>
          <p:nvPr/>
        </p:nvSpPr>
        <p:spPr>
          <a:xfrm>
            <a:off x="783323"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1" name="Rounded Rectangle 180"/>
          <p:cNvSpPr/>
          <p:nvPr/>
        </p:nvSpPr>
        <p:spPr>
          <a:xfrm>
            <a:off x="1203628"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9" name="Rounded Rectangle 178"/>
          <p:cNvSpPr/>
          <p:nvPr/>
        </p:nvSpPr>
        <p:spPr>
          <a:xfrm>
            <a:off x="1623935"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7" name="Rounded Rectangle 176"/>
          <p:cNvSpPr/>
          <p:nvPr/>
        </p:nvSpPr>
        <p:spPr>
          <a:xfrm>
            <a:off x="2044241"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5" name="Rounded Rectangle 174"/>
          <p:cNvSpPr/>
          <p:nvPr/>
        </p:nvSpPr>
        <p:spPr>
          <a:xfrm>
            <a:off x="783323"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3" name="Rounded Rectangle 172"/>
          <p:cNvSpPr/>
          <p:nvPr/>
        </p:nvSpPr>
        <p:spPr>
          <a:xfrm>
            <a:off x="1203628"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1" name="Rounded Rectangle 170"/>
          <p:cNvSpPr/>
          <p:nvPr/>
        </p:nvSpPr>
        <p:spPr>
          <a:xfrm>
            <a:off x="1623935"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9" name="Rounded Rectangle 168"/>
          <p:cNvSpPr/>
          <p:nvPr/>
        </p:nvSpPr>
        <p:spPr>
          <a:xfrm>
            <a:off x="2044241"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7" name="Rounded Rectangle 166"/>
          <p:cNvSpPr/>
          <p:nvPr/>
        </p:nvSpPr>
        <p:spPr>
          <a:xfrm>
            <a:off x="2489472"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5" name="Rounded Rectangle 164"/>
          <p:cNvSpPr/>
          <p:nvPr/>
        </p:nvSpPr>
        <p:spPr>
          <a:xfrm>
            <a:off x="2909777"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3" name="Rounded Rectangle 162"/>
          <p:cNvSpPr/>
          <p:nvPr/>
        </p:nvSpPr>
        <p:spPr>
          <a:xfrm>
            <a:off x="3330083"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1" name="Rounded Rectangle 160"/>
          <p:cNvSpPr/>
          <p:nvPr/>
        </p:nvSpPr>
        <p:spPr>
          <a:xfrm>
            <a:off x="3750388"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9" name="Rounded Rectangle 158"/>
          <p:cNvSpPr/>
          <p:nvPr/>
        </p:nvSpPr>
        <p:spPr>
          <a:xfrm>
            <a:off x="2489472"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7" name="Rounded Rectangle 156"/>
          <p:cNvSpPr/>
          <p:nvPr/>
        </p:nvSpPr>
        <p:spPr>
          <a:xfrm>
            <a:off x="2909777"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5" name="Rounded Rectangle 154"/>
          <p:cNvSpPr/>
          <p:nvPr/>
        </p:nvSpPr>
        <p:spPr>
          <a:xfrm>
            <a:off x="3330083"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3" name="Rounded Rectangle 152"/>
          <p:cNvSpPr/>
          <p:nvPr/>
        </p:nvSpPr>
        <p:spPr>
          <a:xfrm>
            <a:off x="3750388"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1" name="Rounded Rectangle 150"/>
          <p:cNvSpPr/>
          <p:nvPr/>
        </p:nvSpPr>
        <p:spPr>
          <a:xfrm>
            <a:off x="2489472"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9" name="Rounded Rectangle 148"/>
          <p:cNvSpPr/>
          <p:nvPr/>
        </p:nvSpPr>
        <p:spPr>
          <a:xfrm>
            <a:off x="2909777"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7" name="Rounded Rectangle 146"/>
          <p:cNvSpPr/>
          <p:nvPr/>
        </p:nvSpPr>
        <p:spPr>
          <a:xfrm>
            <a:off x="3330083"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5" name="Rounded Rectangle 144"/>
          <p:cNvSpPr/>
          <p:nvPr/>
        </p:nvSpPr>
        <p:spPr>
          <a:xfrm>
            <a:off x="3750388"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3" name="Rounded Rectangle 142"/>
          <p:cNvSpPr/>
          <p:nvPr/>
        </p:nvSpPr>
        <p:spPr>
          <a:xfrm>
            <a:off x="2489472"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1" name="Rounded Rectangle 140"/>
          <p:cNvSpPr/>
          <p:nvPr/>
        </p:nvSpPr>
        <p:spPr>
          <a:xfrm>
            <a:off x="2909777"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9" name="Rounded Rectangle 138"/>
          <p:cNvSpPr/>
          <p:nvPr/>
        </p:nvSpPr>
        <p:spPr>
          <a:xfrm>
            <a:off x="3330083"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7" name="Rounded Rectangle 136"/>
          <p:cNvSpPr/>
          <p:nvPr/>
        </p:nvSpPr>
        <p:spPr>
          <a:xfrm>
            <a:off x="2480113"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5" name="Rounded Rectangle 134"/>
          <p:cNvSpPr/>
          <p:nvPr/>
        </p:nvSpPr>
        <p:spPr>
          <a:xfrm>
            <a:off x="2900420"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3" name="Rounded Rectangle 132"/>
          <p:cNvSpPr/>
          <p:nvPr/>
        </p:nvSpPr>
        <p:spPr>
          <a:xfrm>
            <a:off x="3320725"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1" name="Rounded Rectangle 130"/>
          <p:cNvSpPr/>
          <p:nvPr/>
        </p:nvSpPr>
        <p:spPr>
          <a:xfrm>
            <a:off x="3741031"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9" name="Rounded Rectangle 128"/>
          <p:cNvSpPr/>
          <p:nvPr/>
        </p:nvSpPr>
        <p:spPr>
          <a:xfrm>
            <a:off x="2480113"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7" name="Rounded Rectangle 126"/>
          <p:cNvSpPr/>
          <p:nvPr/>
        </p:nvSpPr>
        <p:spPr>
          <a:xfrm>
            <a:off x="2900420"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5" name="Rounded Rectangle 124"/>
          <p:cNvSpPr/>
          <p:nvPr/>
        </p:nvSpPr>
        <p:spPr>
          <a:xfrm>
            <a:off x="3320725"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3" name="Rounded Rectangle 122"/>
          <p:cNvSpPr/>
          <p:nvPr/>
        </p:nvSpPr>
        <p:spPr>
          <a:xfrm>
            <a:off x="3741031"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1" name="Rounded Rectangle 120"/>
          <p:cNvSpPr/>
          <p:nvPr/>
        </p:nvSpPr>
        <p:spPr>
          <a:xfrm>
            <a:off x="2480113"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9" name="Rounded Rectangle 118"/>
          <p:cNvSpPr/>
          <p:nvPr/>
        </p:nvSpPr>
        <p:spPr>
          <a:xfrm>
            <a:off x="2900420"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7" name="Rounded Rectangle 116"/>
          <p:cNvSpPr/>
          <p:nvPr/>
        </p:nvSpPr>
        <p:spPr>
          <a:xfrm>
            <a:off x="3320725"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5" name="Rounded Rectangle 114"/>
          <p:cNvSpPr/>
          <p:nvPr/>
        </p:nvSpPr>
        <p:spPr>
          <a:xfrm>
            <a:off x="3741031"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3" name="Rounded Rectangle 112"/>
          <p:cNvSpPr/>
          <p:nvPr/>
        </p:nvSpPr>
        <p:spPr>
          <a:xfrm>
            <a:off x="2480113"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1" name="Rounded Rectangle 110"/>
          <p:cNvSpPr/>
          <p:nvPr/>
        </p:nvSpPr>
        <p:spPr>
          <a:xfrm>
            <a:off x="2900420"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9" name="Rounded Rectangle 108"/>
          <p:cNvSpPr/>
          <p:nvPr/>
        </p:nvSpPr>
        <p:spPr>
          <a:xfrm>
            <a:off x="3320725"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7" name="Rounded Rectangle 106"/>
          <p:cNvSpPr/>
          <p:nvPr/>
        </p:nvSpPr>
        <p:spPr>
          <a:xfrm>
            <a:off x="3741031"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47" name="Oval 246"/>
          <p:cNvSpPr/>
          <p:nvPr/>
        </p:nvSpPr>
        <p:spPr>
          <a:xfrm>
            <a:off x="2172068" y="4327669"/>
            <a:ext cx="180975" cy="181784"/>
          </a:xfrm>
          <a:prstGeom prst="ellipse">
            <a:avLst/>
          </a:prstGeom>
          <a:solidFill>
            <a:srgbClr val="00B0F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1402893" y="2886325"/>
            <a:ext cx="174643" cy="16798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6" name="Freeform 195"/>
          <p:cNvSpPr/>
          <p:nvPr/>
        </p:nvSpPr>
        <p:spPr>
          <a:xfrm rot="21384661">
            <a:off x="1544825" y="2938244"/>
            <a:ext cx="674199" cy="1411912"/>
          </a:xfrm>
          <a:custGeom>
            <a:avLst/>
            <a:gdLst>
              <a:gd name="connsiteX0" fmla="*/ 1235034 w 1278491"/>
              <a:gd name="connsiteY0" fmla="*/ 1311196 h 1311196"/>
              <a:gd name="connsiteX1" fmla="*/ 1235034 w 1278491"/>
              <a:gd name="connsiteY1" fmla="*/ 966811 h 1311196"/>
              <a:gd name="connsiteX2" fmla="*/ 1223159 w 1278491"/>
              <a:gd name="connsiteY2" fmla="*/ 931185 h 1311196"/>
              <a:gd name="connsiteX3" fmla="*/ 1199408 w 1278491"/>
              <a:gd name="connsiteY3" fmla="*/ 836183 h 1311196"/>
              <a:gd name="connsiteX4" fmla="*/ 1128156 w 1278491"/>
              <a:gd name="connsiteY4" fmla="*/ 705554 h 1311196"/>
              <a:gd name="connsiteX5" fmla="*/ 1080655 w 1278491"/>
              <a:gd name="connsiteY5" fmla="*/ 622427 h 1311196"/>
              <a:gd name="connsiteX6" fmla="*/ 1033154 w 1278491"/>
              <a:gd name="connsiteY6" fmla="*/ 551175 h 1311196"/>
              <a:gd name="connsiteX7" fmla="*/ 997528 w 1278491"/>
              <a:gd name="connsiteY7" fmla="*/ 515549 h 1311196"/>
              <a:gd name="connsiteX8" fmla="*/ 938151 w 1278491"/>
              <a:gd name="connsiteY8" fmla="*/ 456172 h 1311196"/>
              <a:gd name="connsiteX9" fmla="*/ 878774 w 1278491"/>
              <a:gd name="connsiteY9" fmla="*/ 384920 h 1311196"/>
              <a:gd name="connsiteX10" fmla="*/ 855024 w 1278491"/>
              <a:gd name="connsiteY10" fmla="*/ 349294 h 1311196"/>
              <a:gd name="connsiteX11" fmla="*/ 783772 w 1278491"/>
              <a:gd name="connsiteY11" fmla="*/ 301793 h 1311196"/>
              <a:gd name="connsiteX12" fmla="*/ 676894 w 1278491"/>
              <a:gd name="connsiteY12" fmla="*/ 230541 h 1311196"/>
              <a:gd name="connsiteX13" fmla="*/ 605642 w 1278491"/>
              <a:gd name="connsiteY13" fmla="*/ 183040 h 1311196"/>
              <a:gd name="connsiteX14" fmla="*/ 558141 w 1278491"/>
              <a:gd name="connsiteY14" fmla="*/ 159289 h 1311196"/>
              <a:gd name="connsiteX15" fmla="*/ 522515 w 1278491"/>
              <a:gd name="connsiteY15" fmla="*/ 135538 h 1311196"/>
              <a:gd name="connsiteX16" fmla="*/ 475013 w 1278491"/>
              <a:gd name="connsiteY16" fmla="*/ 111788 h 1311196"/>
              <a:gd name="connsiteX17" fmla="*/ 439387 w 1278491"/>
              <a:gd name="connsiteY17" fmla="*/ 88037 h 1311196"/>
              <a:gd name="connsiteX18" fmla="*/ 332509 w 1278491"/>
              <a:gd name="connsiteY18" fmla="*/ 52411 h 1311196"/>
              <a:gd name="connsiteX19" fmla="*/ 296883 w 1278491"/>
              <a:gd name="connsiteY19" fmla="*/ 40536 h 1311196"/>
              <a:gd name="connsiteX20" fmla="*/ 213756 w 1278491"/>
              <a:gd name="connsiteY20" fmla="*/ 16785 h 1311196"/>
              <a:gd name="connsiteX21" fmla="*/ 0 w 1278491"/>
              <a:gd name="connsiteY21" fmla="*/ 4910 h 131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8491" h="1311196">
                <a:moveTo>
                  <a:pt x="1235034" y="1311196"/>
                </a:moveTo>
                <a:cubicBezTo>
                  <a:pt x="1278491" y="1180820"/>
                  <a:pt x="1255510" y="1263719"/>
                  <a:pt x="1235034" y="966811"/>
                </a:cubicBezTo>
                <a:cubicBezTo>
                  <a:pt x="1234173" y="954323"/>
                  <a:pt x="1226453" y="943262"/>
                  <a:pt x="1223159" y="931185"/>
                </a:cubicBezTo>
                <a:cubicBezTo>
                  <a:pt x="1214570" y="899693"/>
                  <a:pt x="1214006" y="865379"/>
                  <a:pt x="1199408" y="836183"/>
                </a:cubicBezTo>
                <a:cubicBezTo>
                  <a:pt x="1145524" y="728414"/>
                  <a:pt x="1171547" y="770639"/>
                  <a:pt x="1128156" y="705554"/>
                </a:cubicBezTo>
                <a:cubicBezTo>
                  <a:pt x="1108369" y="646191"/>
                  <a:pt x="1126406" y="687786"/>
                  <a:pt x="1080655" y="622427"/>
                </a:cubicBezTo>
                <a:cubicBezTo>
                  <a:pt x="1064286" y="599042"/>
                  <a:pt x="1053338" y="571359"/>
                  <a:pt x="1033154" y="551175"/>
                </a:cubicBezTo>
                <a:cubicBezTo>
                  <a:pt x="1021279" y="539300"/>
                  <a:pt x="1008279" y="528451"/>
                  <a:pt x="997528" y="515549"/>
                </a:cubicBezTo>
                <a:cubicBezTo>
                  <a:pt x="948047" y="456172"/>
                  <a:pt x="1003465" y="499715"/>
                  <a:pt x="938151" y="456172"/>
                </a:cubicBezTo>
                <a:cubicBezTo>
                  <a:pt x="879177" y="367713"/>
                  <a:pt x="954976" y="476364"/>
                  <a:pt x="878774" y="384920"/>
                </a:cubicBezTo>
                <a:cubicBezTo>
                  <a:pt x="869637" y="373956"/>
                  <a:pt x="865765" y="358692"/>
                  <a:pt x="855024" y="349294"/>
                </a:cubicBezTo>
                <a:cubicBezTo>
                  <a:pt x="833542" y="330497"/>
                  <a:pt x="807523" y="317627"/>
                  <a:pt x="783772" y="301793"/>
                </a:cubicBezTo>
                <a:lnTo>
                  <a:pt x="676894" y="230541"/>
                </a:lnTo>
                <a:cubicBezTo>
                  <a:pt x="676887" y="230536"/>
                  <a:pt x="605650" y="183044"/>
                  <a:pt x="605642" y="183040"/>
                </a:cubicBezTo>
                <a:cubicBezTo>
                  <a:pt x="589808" y="175123"/>
                  <a:pt x="573511" y="168072"/>
                  <a:pt x="558141" y="159289"/>
                </a:cubicBezTo>
                <a:cubicBezTo>
                  <a:pt x="545749" y="152208"/>
                  <a:pt x="534907" y="142619"/>
                  <a:pt x="522515" y="135538"/>
                </a:cubicBezTo>
                <a:cubicBezTo>
                  <a:pt x="507145" y="126755"/>
                  <a:pt x="490383" y="120571"/>
                  <a:pt x="475013" y="111788"/>
                </a:cubicBezTo>
                <a:cubicBezTo>
                  <a:pt x="462621" y="104707"/>
                  <a:pt x="452429" y="93834"/>
                  <a:pt x="439387" y="88037"/>
                </a:cubicBezTo>
                <a:cubicBezTo>
                  <a:pt x="439377" y="88032"/>
                  <a:pt x="350328" y="58350"/>
                  <a:pt x="332509" y="52411"/>
                </a:cubicBezTo>
                <a:lnTo>
                  <a:pt x="296883" y="40536"/>
                </a:lnTo>
                <a:cubicBezTo>
                  <a:pt x="268641" y="31122"/>
                  <a:pt x="243586" y="21757"/>
                  <a:pt x="213756" y="16785"/>
                </a:cubicBezTo>
                <a:cubicBezTo>
                  <a:pt x="113045" y="0"/>
                  <a:pt x="109028" y="4910"/>
                  <a:pt x="0" y="4910"/>
                </a:cubicBezTo>
              </a:path>
            </a:pathLst>
          </a:custGeom>
          <a:ln w="63500">
            <a:solidFill>
              <a:srgbClr val="FF0000">
                <a:alpha val="85000"/>
              </a:srgb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Rounded Rectangle 197"/>
          <p:cNvSpPr/>
          <p:nvPr/>
        </p:nvSpPr>
        <p:spPr>
          <a:xfrm>
            <a:off x="2715144" y="4247410"/>
            <a:ext cx="174643" cy="1679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0" name="Freeform 199"/>
          <p:cNvSpPr/>
          <p:nvPr/>
        </p:nvSpPr>
        <p:spPr>
          <a:xfrm rot="5562219" flipH="1">
            <a:off x="1552248" y="2936761"/>
            <a:ext cx="1272235" cy="1289646"/>
          </a:xfrm>
          <a:custGeom>
            <a:avLst/>
            <a:gdLst>
              <a:gd name="connsiteX0" fmla="*/ 1235034 w 1278491"/>
              <a:gd name="connsiteY0" fmla="*/ 1311196 h 1311196"/>
              <a:gd name="connsiteX1" fmla="*/ 1235034 w 1278491"/>
              <a:gd name="connsiteY1" fmla="*/ 966811 h 1311196"/>
              <a:gd name="connsiteX2" fmla="*/ 1223159 w 1278491"/>
              <a:gd name="connsiteY2" fmla="*/ 931185 h 1311196"/>
              <a:gd name="connsiteX3" fmla="*/ 1199408 w 1278491"/>
              <a:gd name="connsiteY3" fmla="*/ 836183 h 1311196"/>
              <a:gd name="connsiteX4" fmla="*/ 1128156 w 1278491"/>
              <a:gd name="connsiteY4" fmla="*/ 705554 h 1311196"/>
              <a:gd name="connsiteX5" fmla="*/ 1080655 w 1278491"/>
              <a:gd name="connsiteY5" fmla="*/ 622427 h 1311196"/>
              <a:gd name="connsiteX6" fmla="*/ 1033154 w 1278491"/>
              <a:gd name="connsiteY6" fmla="*/ 551175 h 1311196"/>
              <a:gd name="connsiteX7" fmla="*/ 997528 w 1278491"/>
              <a:gd name="connsiteY7" fmla="*/ 515549 h 1311196"/>
              <a:gd name="connsiteX8" fmla="*/ 938151 w 1278491"/>
              <a:gd name="connsiteY8" fmla="*/ 456172 h 1311196"/>
              <a:gd name="connsiteX9" fmla="*/ 878774 w 1278491"/>
              <a:gd name="connsiteY9" fmla="*/ 384920 h 1311196"/>
              <a:gd name="connsiteX10" fmla="*/ 855024 w 1278491"/>
              <a:gd name="connsiteY10" fmla="*/ 349294 h 1311196"/>
              <a:gd name="connsiteX11" fmla="*/ 783772 w 1278491"/>
              <a:gd name="connsiteY11" fmla="*/ 301793 h 1311196"/>
              <a:gd name="connsiteX12" fmla="*/ 676894 w 1278491"/>
              <a:gd name="connsiteY12" fmla="*/ 230541 h 1311196"/>
              <a:gd name="connsiteX13" fmla="*/ 605642 w 1278491"/>
              <a:gd name="connsiteY13" fmla="*/ 183040 h 1311196"/>
              <a:gd name="connsiteX14" fmla="*/ 558141 w 1278491"/>
              <a:gd name="connsiteY14" fmla="*/ 159289 h 1311196"/>
              <a:gd name="connsiteX15" fmla="*/ 522515 w 1278491"/>
              <a:gd name="connsiteY15" fmla="*/ 135538 h 1311196"/>
              <a:gd name="connsiteX16" fmla="*/ 475013 w 1278491"/>
              <a:gd name="connsiteY16" fmla="*/ 111788 h 1311196"/>
              <a:gd name="connsiteX17" fmla="*/ 439387 w 1278491"/>
              <a:gd name="connsiteY17" fmla="*/ 88037 h 1311196"/>
              <a:gd name="connsiteX18" fmla="*/ 332509 w 1278491"/>
              <a:gd name="connsiteY18" fmla="*/ 52411 h 1311196"/>
              <a:gd name="connsiteX19" fmla="*/ 296883 w 1278491"/>
              <a:gd name="connsiteY19" fmla="*/ 40536 h 1311196"/>
              <a:gd name="connsiteX20" fmla="*/ 213756 w 1278491"/>
              <a:gd name="connsiteY20" fmla="*/ 16785 h 1311196"/>
              <a:gd name="connsiteX21" fmla="*/ 0 w 1278491"/>
              <a:gd name="connsiteY21" fmla="*/ 4910 h 131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8491" h="1311196">
                <a:moveTo>
                  <a:pt x="1235034" y="1311196"/>
                </a:moveTo>
                <a:cubicBezTo>
                  <a:pt x="1278491" y="1180820"/>
                  <a:pt x="1255510" y="1263719"/>
                  <a:pt x="1235034" y="966811"/>
                </a:cubicBezTo>
                <a:cubicBezTo>
                  <a:pt x="1234173" y="954323"/>
                  <a:pt x="1226453" y="943262"/>
                  <a:pt x="1223159" y="931185"/>
                </a:cubicBezTo>
                <a:cubicBezTo>
                  <a:pt x="1214570" y="899693"/>
                  <a:pt x="1214006" y="865379"/>
                  <a:pt x="1199408" y="836183"/>
                </a:cubicBezTo>
                <a:cubicBezTo>
                  <a:pt x="1145524" y="728414"/>
                  <a:pt x="1171547" y="770639"/>
                  <a:pt x="1128156" y="705554"/>
                </a:cubicBezTo>
                <a:cubicBezTo>
                  <a:pt x="1108369" y="646191"/>
                  <a:pt x="1126406" y="687786"/>
                  <a:pt x="1080655" y="622427"/>
                </a:cubicBezTo>
                <a:cubicBezTo>
                  <a:pt x="1064286" y="599042"/>
                  <a:pt x="1053338" y="571359"/>
                  <a:pt x="1033154" y="551175"/>
                </a:cubicBezTo>
                <a:cubicBezTo>
                  <a:pt x="1021279" y="539300"/>
                  <a:pt x="1008279" y="528451"/>
                  <a:pt x="997528" y="515549"/>
                </a:cubicBezTo>
                <a:cubicBezTo>
                  <a:pt x="948047" y="456172"/>
                  <a:pt x="1003465" y="499715"/>
                  <a:pt x="938151" y="456172"/>
                </a:cubicBezTo>
                <a:cubicBezTo>
                  <a:pt x="879177" y="367713"/>
                  <a:pt x="954976" y="476364"/>
                  <a:pt x="878774" y="384920"/>
                </a:cubicBezTo>
                <a:cubicBezTo>
                  <a:pt x="869637" y="373956"/>
                  <a:pt x="865765" y="358692"/>
                  <a:pt x="855024" y="349294"/>
                </a:cubicBezTo>
                <a:cubicBezTo>
                  <a:pt x="833542" y="330497"/>
                  <a:pt x="807523" y="317627"/>
                  <a:pt x="783772" y="301793"/>
                </a:cubicBezTo>
                <a:lnTo>
                  <a:pt x="676894" y="230541"/>
                </a:lnTo>
                <a:cubicBezTo>
                  <a:pt x="676887" y="230536"/>
                  <a:pt x="605650" y="183044"/>
                  <a:pt x="605642" y="183040"/>
                </a:cubicBezTo>
                <a:cubicBezTo>
                  <a:pt x="589808" y="175123"/>
                  <a:pt x="573511" y="168072"/>
                  <a:pt x="558141" y="159289"/>
                </a:cubicBezTo>
                <a:cubicBezTo>
                  <a:pt x="545749" y="152208"/>
                  <a:pt x="534907" y="142619"/>
                  <a:pt x="522515" y="135538"/>
                </a:cubicBezTo>
                <a:cubicBezTo>
                  <a:pt x="507145" y="126755"/>
                  <a:pt x="490383" y="120571"/>
                  <a:pt x="475013" y="111788"/>
                </a:cubicBezTo>
                <a:cubicBezTo>
                  <a:pt x="462621" y="104707"/>
                  <a:pt x="452429" y="93834"/>
                  <a:pt x="439387" y="88037"/>
                </a:cubicBezTo>
                <a:cubicBezTo>
                  <a:pt x="439377" y="88032"/>
                  <a:pt x="350328" y="58350"/>
                  <a:pt x="332509" y="52411"/>
                </a:cubicBezTo>
                <a:lnTo>
                  <a:pt x="296883" y="40536"/>
                </a:lnTo>
                <a:cubicBezTo>
                  <a:pt x="268641" y="31122"/>
                  <a:pt x="243586" y="21757"/>
                  <a:pt x="213756" y="16785"/>
                </a:cubicBezTo>
                <a:cubicBezTo>
                  <a:pt x="113045" y="0"/>
                  <a:pt x="109028" y="4910"/>
                  <a:pt x="0" y="4910"/>
                </a:cubicBezTo>
              </a:path>
            </a:pathLst>
          </a:custGeom>
          <a:ln w="63500">
            <a:solidFill>
              <a:srgbClr val="FF0000">
                <a:alpha val="85000"/>
              </a:srgb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Freeform 201"/>
          <p:cNvSpPr/>
          <p:nvPr/>
        </p:nvSpPr>
        <p:spPr>
          <a:xfrm rot="13888304" flipH="1">
            <a:off x="2327391" y="4132416"/>
            <a:ext cx="408782" cy="411506"/>
          </a:xfrm>
          <a:custGeom>
            <a:avLst/>
            <a:gdLst>
              <a:gd name="connsiteX0" fmla="*/ 1235034 w 1278491"/>
              <a:gd name="connsiteY0" fmla="*/ 1311196 h 1311196"/>
              <a:gd name="connsiteX1" fmla="*/ 1235034 w 1278491"/>
              <a:gd name="connsiteY1" fmla="*/ 966811 h 1311196"/>
              <a:gd name="connsiteX2" fmla="*/ 1223159 w 1278491"/>
              <a:gd name="connsiteY2" fmla="*/ 931185 h 1311196"/>
              <a:gd name="connsiteX3" fmla="*/ 1199408 w 1278491"/>
              <a:gd name="connsiteY3" fmla="*/ 836183 h 1311196"/>
              <a:gd name="connsiteX4" fmla="*/ 1128156 w 1278491"/>
              <a:gd name="connsiteY4" fmla="*/ 705554 h 1311196"/>
              <a:gd name="connsiteX5" fmla="*/ 1080655 w 1278491"/>
              <a:gd name="connsiteY5" fmla="*/ 622427 h 1311196"/>
              <a:gd name="connsiteX6" fmla="*/ 1033154 w 1278491"/>
              <a:gd name="connsiteY6" fmla="*/ 551175 h 1311196"/>
              <a:gd name="connsiteX7" fmla="*/ 997528 w 1278491"/>
              <a:gd name="connsiteY7" fmla="*/ 515549 h 1311196"/>
              <a:gd name="connsiteX8" fmla="*/ 938151 w 1278491"/>
              <a:gd name="connsiteY8" fmla="*/ 456172 h 1311196"/>
              <a:gd name="connsiteX9" fmla="*/ 878774 w 1278491"/>
              <a:gd name="connsiteY9" fmla="*/ 384920 h 1311196"/>
              <a:gd name="connsiteX10" fmla="*/ 855024 w 1278491"/>
              <a:gd name="connsiteY10" fmla="*/ 349294 h 1311196"/>
              <a:gd name="connsiteX11" fmla="*/ 783772 w 1278491"/>
              <a:gd name="connsiteY11" fmla="*/ 301793 h 1311196"/>
              <a:gd name="connsiteX12" fmla="*/ 676894 w 1278491"/>
              <a:gd name="connsiteY12" fmla="*/ 230541 h 1311196"/>
              <a:gd name="connsiteX13" fmla="*/ 605642 w 1278491"/>
              <a:gd name="connsiteY13" fmla="*/ 183040 h 1311196"/>
              <a:gd name="connsiteX14" fmla="*/ 558141 w 1278491"/>
              <a:gd name="connsiteY14" fmla="*/ 159289 h 1311196"/>
              <a:gd name="connsiteX15" fmla="*/ 522515 w 1278491"/>
              <a:gd name="connsiteY15" fmla="*/ 135538 h 1311196"/>
              <a:gd name="connsiteX16" fmla="*/ 475013 w 1278491"/>
              <a:gd name="connsiteY16" fmla="*/ 111788 h 1311196"/>
              <a:gd name="connsiteX17" fmla="*/ 439387 w 1278491"/>
              <a:gd name="connsiteY17" fmla="*/ 88037 h 1311196"/>
              <a:gd name="connsiteX18" fmla="*/ 332509 w 1278491"/>
              <a:gd name="connsiteY18" fmla="*/ 52411 h 1311196"/>
              <a:gd name="connsiteX19" fmla="*/ 296883 w 1278491"/>
              <a:gd name="connsiteY19" fmla="*/ 40536 h 1311196"/>
              <a:gd name="connsiteX20" fmla="*/ 213756 w 1278491"/>
              <a:gd name="connsiteY20" fmla="*/ 16785 h 1311196"/>
              <a:gd name="connsiteX21" fmla="*/ 0 w 1278491"/>
              <a:gd name="connsiteY21" fmla="*/ 4910 h 131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78491" h="1311196">
                <a:moveTo>
                  <a:pt x="1235034" y="1311196"/>
                </a:moveTo>
                <a:cubicBezTo>
                  <a:pt x="1278491" y="1180820"/>
                  <a:pt x="1255510" y="1263719"/>
                  <a:pt x="1235034" y="966811"/>
                </a:cubicBezTo>
                <a:cubicBezTo>
                  <a:pt x="1234173" y="954323"/>
                  <a:pt x="1226453" y="943262"/>
                  <a:pt x="1223159" y="931185"/>
                </a:cubicBezTo>
                <a:cubicBezTo>
                  <a:pt x="1214570" y="899693"/>
                  <a:pt x="1214006" y="865379"/>
                  <a:pt x="1199408" y="836183"/>
                </a:cubicBezTo>
                <a:cubicBezTo>
                  <a:pt x="1145524" y="728414"/>
                  <a:pt x="1171547" y="770639"/>
                  <a:pt x="1128156" y="705554"/>
                </a:cubicBezTo>
                <a:cubicBezTo>
                  <a:pt x="1108369" y="646191"/>
                  <a:pt x="1126406" y="687786"/>
                  <a:pt x="1080655" y="622427"/>
                </a:cubicBezTo>
                <a:cubicBezTo>
                  <a:pt x="1064286" y="599042"/>
                  <a:pt x="1053338" y="571359"/>
                  <a:pt x="1033154" y="551175"/>
                </a:cubicBezTo>
                <a:cubicBezTo>
                  <a:pt x="1021279" y="539300"/>
                  <a:pt x="1008279" y="528451"/>
                  <a:pt x="997528" y="515549"/>
                </a:cubicBezTo>
                <a:cubicBezTo>
                  <a:pt x="948047" y="456172"/>
                  <a:pt x="1003465" y="499715"/>
                  <a:pt x="938151" y="456172"/>
                </a:cubicBezTo>
                <a:cubicBezTo>
                  <a:pt x="879177" y="367713"/>
                  <a:pt x="954976" y="476364"/>
                  <a:pt x="878774" y="384920"/>
                </a:cubicBezTo>
                <a:cubicBezTo>
                  <a:pt x="869637" y="373956"/>
                  <a:pt x="865765" y="358692"/>
                  <a:pt x="855024" y="349294"/>
                </a:cubicBezTo>
                <a:cubicBezTo>
                  <a:pt x="833542" y="330497"/>
                  <a:pt x="807523" y="317627"/>
                  <a:pt x="783772" y="301793"/>
                </a:cubicBezTo>
                <a:lnTo>
                  <a:pt x="676894" y="230541"/>
                </a:lnTo>
                <a:cubicBezTo>
                  <a:pt x="676887" y="230536"/>
                  <a:pt x="605650" y="183044"/>
                  <a:pt x="605642" y="183040"/>
                </a:cubicBezTo>
                <a:cubicBezTo>
                  <a:pt x="589808" y="175123"/>
                  <a:pt x="573511" y="168072"/>
                  <a:pt x="558141" y="159289"/>
                </a:cubicBezTo>
                <a:cubicBezTo>
                  <a:pt x="545749" y="152208"/>
                  <a:pt x="534907" y="142619"/>
                  <a:pt x="522515" y="135538"/>
                </a:cubicBezTo>
                <a:cubicBezTo>
                  <a:pt x="507145" y="126755"/>
                  <a:pt x="490383" y="120571"/>
                  <a:pt x="475013" y="111788"/>
                </a:cubicBezTo>
                <a:cubicBezTo>
                  <a:pt x="462621" y="104707"/>
                  <a:pt x="452429" y="93834"/>
                  <a:pt x="439387" y="88037"/>
                </a:cubicBezTo>
                <a:cubicBezTo>
                  <a:pt x="439377" y="88032"/>
                  <a:pt x="350328" y="58350"/>
                  <a:pt x="332509" y="52411"/>
                </a:cubicBezTo>
                <a:lnTo>
                  <a:pt x="296883" y="40536"/>
                </a:lnTo>
                <a:cubicBezTo>
                  <a:pt x="268641" y="31122"/>
                  <a:pt x="243586" y="21757"/>
                  <a:pt x="213756" y="16785"/>
                </a:cubicBezTo>
                <a:cubicBezTo>
                  <a:pt x="113045" y="0"/>
                  <a:pt x="109028" y="4910"/>
                  <a:pt x="0" y="4910"/>
                </a:cubicBezTo>
              </a:path>
            </a:pathLst>
          </a:custGeom>
          <a:ln w="63500">
            <a:solidFill>
              <a:srgbClr val="FF0000">
                <a:alpha val="85000"/>
              </a:srgb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TextBox 205"/>
          <p:cNvSpPr txBox="1"/>
          <p:nvPr/>
        </p:nvSpPr>
        <p:spPr>
          <a:xfrm>
            <a:off x="1418303" y="5606052"/>
            <a:ext cx="2208154" cy="369332"/>
          </a:xfrm>
          <a:prstGeom prst="rect">
            <a:avLst/>
          </a:prstGeom>
          <a:noFill/>
        </p:spPr>
        <p:txBody>
          <a:bodyPr wrap="square" rtlCol="0">
            <a:spAutoFit/>
          </a:bodyPr>
          <a:lstStyle/>
          <a:p>
            <a:pPr algn="ctr"/>
            <a:r>
              <a:rPr lang="en-US" sz="1800" dirty="0" smtClean="0"/>
              <a:t>Tiled 64-core CMP</a:t>
            </a:r>
            <a:endParaRPr lang="en-US" sz="1800" dirty="0"/>
          </a:p>
        </p:txBody>
      </p:sp>
      <p:sp>
        <p:nvSpPr>
          <p:cNvPr id="9" name="TextBox 8"/>
          <p:cNvSpPr txBox="1"/>
          <p:nvPr/>
        </p:nvSpPr>
        <p:spPr>
          <a:xfrm>
            <a:off x="1156365" y="2648631"/>
            <a:ext cx="479031" cy="307777"/>
          </a:xfrm>
          <a:prstGeom prst="rect">
            <a:avLst/>
          </a:prstGeom>
          <a:noFill/>
        </p:spPr>
        <p:txBody>
          <a:bodyPr wrap="square" rtlCol="0">
            <a:spAutoFit/>
          </a:bodyPr>
          <a:lstStyle/>
          <a:p>
            <a:r>
              <a:rPr lang="en-US" dirty="0" smtClean="0">
                <a:solidFill>
                  <a:schemeClr val="bg1"/>
                </a:solidFill>
              </a:rPr>
              <a:t>Dir.</a:t>
            </a:r>
            <a:endParaRPr lang="en-US" dirty="0">
              <a:solidFill>
                <a:schemeClr val="bg1"/>
              </a:solidFill>
            </a:endParaRPr>
          </a:p>
        </p:txBody>
      </p:sp>
      <p:sp>
        <p:nvSpPr>
          <p:cNvPr id="208" name="TextBox 207"/>
          <p:cNvSpPr txBox="1"/>
          <p:nvPr/>
        </p:nvSpPr>
        <p:spPr>
          <a:xfrm>
            <a:off x="2838206" y="3965918"/>
            <a:ext cx="630203" cy="307777"/>
          </a:xfrm>
          <a:prstGeom prst="rect">
            <a:avLst/>
          </a:prstGeom>
          <a:noFill/>
        </p:spPr>
        <p:txBody>
          <a:bodyPr wrap="square" rtlCol="0">
            <a:spAutoFit/>
          </a:bodyPr>
          <a:lstStyle/>
          <a:p>
            <a:r>
              <a:rPr lang="en-US" dirty="0" smtClean="0">
                <a:solidFill>
                  <a:schemeClr val="bg1"/>
                </a:solidFill>
              </a:rPr>
              <a:t>data</a:t>
            </a:r>
            <a:endParaRPr lang="en-US" dirty="0">
              <a:solidFill>
                <a:schemeClr val="bg1"/>
              </a:solidFill>
            </a:endParaRPr>
          </a:p>
        </p:txBody>
      </p:sp>
      <p:sp>
        <p:nvSpPr>
          <p:cNvPr id="8" name="Multiply 7"/>
          <p:cNvSpPr/>
          <p:nvPr/>
        </p:nvSpPr>
        <p:spPr>
          <a:xfrm>
            <a:off x="749938" y="2474609"/>
            <a:ext cx="3479068" cy="2541070"/>
          </a:xfrm>
          <a:prstGeom prst="mathMultiply">
            <a:avLst>
              <a:gd name="adj1" fmla="val 740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ontent Placeholder 2"/>
          <p:cNvSpPr txBox="1">
            <a:spLocks/>
          </p:cNvSpPr>
          <p:nvPr/>
        </p:nvSpPr>
        <p:spPr>
          <a:xfrm>
            <a:off x="4556234" y="2292824"/>
            <a:ext cx="4130566" cy="33132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smtClean="0"/>
              <a:t>Remote directory access is on critical path</a:t>
            </a:r>
          </a:p>
          <a:p>
            <a:endParaRPr lang="en-US" b="0" dirty="0" smtClean="0"/>
          </a:p>
        </p:txBody>
      </p:sp>
    </p:spTree>
    <p:custDataLst>
      <p:tags r:id="rId1"/>
    </p:custDataLst>
    <p:extLst>
      <p:ext uri="{BB962C8B-B14F-4D97-AF65-F5344CB8AC3E}">
        <p14:creationId xmlns:p14="http://schemas.microsoft.com/office/powerpoint/2010/main" val="2536988205"/>
      </p:ext>
    </p:extLst>
  </p:cSld>
  <p:clrMapOvr>
    <a:masterClrMapping/>
  </p:clrMapOvr>
  <p:transition advTm="3150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200" grpId="0" animBg="1"/>
      <p:bldP spid="20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bg1"/>
                </a:solidFill>
              </a:rPr>
              <a:t>CloudCache</a:t>
            </a:r>
            <a:r>
              <a:rPr lang="en-US" dirty="0" smtClean="0">
                <a:solidFill>
                  <a:schemeClr val="bg1"/>
                </a:solidFill>
              </a:rPr>
              <a:t> solution</a:t>
            </a:r>
            <a:endParaRPr lang="en-US" dirty="0">
              <a:solidFill>
                <a:schemeClr val="bg1"/>
              </a:solidFill>
            </a:endParaRPr>
          </a:p>
        </p:txBody>
      </p:sp>
      <p:sp>
        <p:nvSpPr>
          <p:cNvPr id="233" name="Rounded Rectangle 232"/>
          <p:cNvSpPr/>
          <p:nvPr/>
        </p:nvSpPr>
        <p:spPr>
          <a:xfrm>
            <a:off x="3750388"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31" name="Rounded Rectangle 230"/>
          <p:cNvSpPr/>
          <p:nvPr/>
        </p:nvSpPr>
        <p:spPr>
          <a:xfrm>
            <a:off x="792681"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9" name="Rounded Rectangle 228"/>
          <p:cNvSpPr/>
          <p:nvPr/>
        </p:nvSpPr>
        <p:spPr>
          <a:xfrm>
            <a:off x="1212987"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7" name="Rounded Rectangle 226"/>
          <p:cNvSpPr/>
          <p:nvPr/>
        </p:nvSpPr>
        <p:spPr>
          <a:xfrm>
            <a:off x="1633293"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5" name="Rounded Rectangle 224"/>
          <p:cNvSpPr/>
          <p:nvPr/>
        </p:nvSpPr>
        <p:spPr>
          <a:xfrm>
            <a:off x="2053598"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3" name="Rounded Rectangle 222"/>
          <p:cNvSpPr/>
          <p:nvPr/>
        </p:nvSpPr>
        <p:spPr>
          <a:xfrm>
            <a:off x="792681"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21" name="Rounded Rectangle 220"/>
          <p:cNvSpPr/>
          <p:nvPr/>
        </p:nvSpPr>
        <p:spPr>
          <a:xfrm>
            <a:off x="1212987"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9" name="Rounded Rectangle 218"/>
          <p:cNvSpPr/>
          <p:nvPr/>
        </p:nvSpPr>
        <p:spPr>
          <a:xfrm>
            <a:off x="1633293"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7" name="Rounded Rectangle 216"/>
          <p:cNvSpPr/>
          <p:nvPr/>
        </p:nvSpPr>
        <p:spPr>
          <a:xfrm>
            <a:off x="2053598"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5" name="Rounded Rectangle 214"/>
          <p:cNvSpPr/>
          <p:nvPr/>
        </p:nvSpPr>
        <p:spPr>
          <a:xfrm>
            <a:off x="792681"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3" name="Rounded Rectangle 212"/>
          <p:cNvSpPr/>
          <p:nvPr/>
        </p:nvSpPr>
        <p:spPr>
          <a:xfrm>
            <a:off x="1212987"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11" name="Rounded Rectangle 210"/>
          <p:cNvSpPr/>
          <p:nvPr/>
        </p:nvSpPr>
        <p:spPr>
          <a:xfrm>
            <a:off x="1633293"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9" name="Rounded Rectangle 208"/>
          <p:cNvSpPr/>
          <p:nvPr/>
        </p:nvSpPr>
        <p:spPr>
          <a:xfrm>
            <a:off x="2053598"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7" name="Rounded Rectangle 206"/>
          <p:cNvSpPr/>
          <p:nvPr/>
        </p:nvSpPr>
        <p:spPr>
          <a:xfrm>
            <a:off x="792681"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5" name="Rounded Rectangle 204"/>
          <p:cNvSpPr/>
          <p:nvPr/>
        </p:nvSpPr>
        <p:spPr>
          <a:xfrm>
            <a:off x="1212987"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3" name="Rounded Rectangle 202"/>
          <p:cNvSpPr/>
          <p:nvPr/>
        </p:nvSpPr>
        <p:spPr>
          <a:xfrm>
            <a:off x="1633293"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01" name="Rounded Rectangle 200"/>
          <p:cNvSpPr/>
          <p:nvPr/>
        </p:nvSpPr>
        <p:spPr>
          <a:xfrm>
            <a:off x="2053598"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9" name="Rounded Rectangle 198"/>
          <p:cNvSpPr/>
          <p:nvPr/>
        </p:nvSpPr>
        <p:spPr>
          <a:xfrm>
            <a:off x="783323"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7" name="Rounded Rectangle 196"/>
          <p:cNvSpPr/>
          <p:nvPr/>
        </p:nvSpPr>
        <p:spPr>
          <a:xfrm>
            <a:off x="1203628"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5" name="Rounded Rectangle 194"/>
          <p:cNvSpPr/>
          <p:nvPr/>
        </p:nvSpPr>
        <p:spPr>
          <a:xfrm>
            <a:off x="1623935"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3" name="Rounded Rectangle 192"/>
          <p:cNvSpPr/>
          <p:nvPr/>
        </p:nvSpPr>
        <p:spPr>
          <a:xfrm>
            <a:off x="2044241"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91" name="Rounded Rectangle 190"/>
          <p:cNvSpPr/>
          <p:nvPr/>
        </p:nvSpPr>
        <p:spPr>
          <a:xfrm>
            <a:off x="783323"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9" name="Rounded Rectangle 188"/>
          <p:cNvSpPr/>
          <p:nvPr/>
        </p:nvSpPr>
        <p:spPr>
          <a:xfrm>
            <a:off x="1203628"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7" name="Rounded Rectangle 186"/>
          <p:cNvSpPr/>
          <p:nvPr/>
        </p:nvSpPr>
        <p:spPr>
          <a:xfrm>
            <a:off x="1623935"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5" name="Rounded Rectangle 184"/>
          <p:cNvSpPr/>
          <p:nvPr/>
        </p:nvSpPr>
        <p:spPr>
          <a:xfrm>
            <a:off x="2044241"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3" name="Rounded Rectangle 182"/>
          <p:cNvSpPr/>
          <p:nvPr/>
        </p:nvSpPr>
        <p:spPr>
          <a:xfrm>
            <a:off x="783323"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81" name="Rounded Rectangle 180"/>
          <p:cNvSpPr/>
          <p:nvPr/>
        </p:nvSpPr>
        <p:spPr>
          <a:xfrm>
            <a:off x="1203628"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9" name="Rounded Rectangle 178"/>
          <p:cNvSpPr/>
          <p:nvPr/>
        </p:nvSpPr>
        <p:spPr>
          <a:xfrm>
            <a:off x="1623935"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7" name="Rounded Rectangle 176"/>
          <p:cNvSpPr/>
          <p:nvPr/>
        </p:nvSpPr>
        <p:spPr>
          <a:xfrm>
            <a:off x="2044241"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5" name="Rounded Rectangle 174"/>
          <p:cNvSpPr/>
          <p:nvPr/>
        </p:nvSpPr>
        <p:spPr>
          <a:xfrm>
            <a:off x="783323"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3" name="Rounded Rectangle 172"/>
          <p:cNvSpPr/>
          <p:nvPr/>
        </p:nvSpPr>
        <p:spPr>
          <a:xfrm>
            <a:off x="1203628"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71" name="Rounded Rectangle 170"/>
          <p:cNvSpPr/>
          <p:nvPr/>
        </p:nvSpPr>
        <p:spPr>
          <a:xfrm>
            <a:off x="1623935"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9" name="Rounded Rectangle 168"/>
          <p:cNvSpPr/>
          <p:nvPr/>
        </p:nvSpPr>
        <p:spPr>
          <a:xfrm>
            <a:off x="2044241"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7" name="Rounded Rectangle 166"/>
          <p:cNvSpPr/>
          <p:nvPr/>
        </p:nvSpPr>
        <p:spPr>
          <a:xfrm>
            <a:off x="2489472" y="3847326"/>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5" name="Rounded Rectangle 164"/>
          <p:cNvSpPr/>
          <p:nvPr/>
        </p:nvSpPr>
        <p:spPr>
          <a:xfrm>
            <a:off x="2909777"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3" name="Rounded Rectangle 162"/>
          <p:cNvSpPr/>
          <p:nvPr/>
        </p:nvSpPr>
        <p:spPr>
          <a:xfrm>
            <a:off x="3330083"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61" name="Rounded Rectangle 160"/>
          <p:cNvSpPr/>
          <p:nvPr/>
        </p:nvSpPr>
        <p:spPr>
          <a:xfrm>
            <a:off x="3750388" y="38473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9" name="Rounded Rectangle 158"/>
          <p:cNvSpPr/>
          <p:nvPr/>
        </p:nvSpPr>
        <p:spPr>
          <a:xfrm>
            <a:off x="2489472"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7" name="Rounded Rectangle 156"/>
          <p:cNvSpPr/>
          <p:nvPr/>
        </p:nvSpPr>
        <p:spPr>
          <a:xfrm>
            <a:off x="2909777" y="4236777"/>
            <a:ext cx="398531" cy="363569"/>
          </a:xfrm>
          <a:prstGeom prst="roundRect">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5" name="Rounded Rectangle 154"/>
          <p:cNvSpPr/>
          <p:nvPr/>
        </p:nvSpPr>
        <p:spPr>
          <a:xfrm>
            <a:off x="3330083"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3" name="Rounded Rectangle 152"/>
          <p:cNvSpPr/>
          <p:nvPr/>
        </p:nvSpPr>
        <p:spPr>
          <a:xfrm>
            <a:off x="3750388" y="42367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51" name="Rounded Rectangle 150"/>
          <p:cNvSpPr/>
          <p:nvPr/>
        </p:nvSpPr>
        <p:spPr>
          <a:xfrm>
            <a:off x="2489472"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9" name="Rounded Rectangle 148"/>
          <p:cNvSpPr/>
          <p:nvPr/>
        </p:nvSpPr>
        <p:spPr>
          <a:xfrm>
            <a:off x="2909777"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7" name="Rounded Rectangle 146"/>
          <p:cNvSpPr/>
          <p:nvPr/>
        </p:nvSpPr>
        <p:spPr>
          <a:xfrm>
            <a:off x="3330083"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5" name="Rounded Rectangle 144"/>
          <p:cNvSpPr/>
          <p:nvPr/>
        </p:nvSpPr>
        <p:spPr>
          <a:xfrm>
            <a:off x="3750388" y="4626228"/>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3" name="Rounded Rectangle 142"/>
          <p:cNvSpPr/>
          <p:nvPr/>
        </p:nvSpPr>
        <p:spPr>
          <a:xfrm>
            <a:off x="2489472"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41" name="Rounded Rectangle 140"/>
          <p:cNvSpPr/>
          <p:nvPr/>
        </p:nvSpPr>
        <p:spPr>
          <a:xfrm>
            <a:off x="2909777"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9" name="Rounded Rectangle 138"/>
          <p:cNvSpPr/>
          <p:nvPr/>
        </p:nvSpPr>
        <p:spPr>
          <a:xfrm>
            <a:off x="3330083" y="5015679"/>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7" name="Rounded Rectangle 136"/>
          <p:cNvSpPr/>
          <p:nvPr/>
        </p:nvSpPr>
        <p:spPr>
          <a:xfrm>
            <a:off x="2480113"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5" name="Rounded Rectangle 134"/>
          <p:cNvSpPr/>
          <p:nvPr/>
        </p:nvSpPr>
        <p:spPr>
          <a:xfrm>
            <a:off x="2900420"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3" name="Rounded Rectangle 132"/>
          <p:cNvSpPr/>
          <p:nvPr/>
        </p:nvSpPr>
        <p:spPr>
          <a:xfrm>
            <a:off x="3320725"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31" name="Rounded Rectangle 130"/>
          <p:cNvSpPr/>
          <p:nvPr/>
        </p:nvSpPr>
        <p:spPr>
          <a:xfrm>
            <a:off x="3741031" y="2292824"/>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9" name="Rounded Rectangle 128"/>
          <p:cNvSpPr/>
          <p:nvPr/>
        </p:nvSpPr>
        <p:spPr>
          <a:xfrm>
            <a:off x="2480113"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7" name="Rounded Rectangle 126"/>
          <p:cNvSpPr/>
          <p:nvPr/>
        </p:nvSpPr>
        <p:spPr>
          <a:xfrm>
            <a:off x="2900420"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5" name="Rounded Rectangle 124"/>
          <p:cNvSpPr/>
          <p:nvPr/>
        </p:nvSpPr>
        <p:spPr>
          <a:xfrm>
            <a:off x="3320725"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3" name="Rounded Rectangle 122"/>
          <p:cNvSpPr/>
          <p:nvPr/>
        </p:nvSpPr>
        <p:spPr>
          <a:xfrm>
            <a:off x="3741031" y="2682275"/>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21" name="Rounded Rectangle 120"/>
          <p:cNvSpPr/>
          <p:nvPr/>
        </p:nvSpPr>
        <p:spPr>
          <a:xfrm>
            <a:off x="2480113"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9" name="Rounded Rectangle 118"/>
          <p:cNvSpPr/>
          <p:nvPr/>
        </p:nvSpPr>
        <p:spPr>
          <a:xfrm>
            <a:off x="2900420"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7" name="Rounded Rectangle 116"/>
          <p:cNvSpPr/>
          <p:nvPr/>
        </p:nvSpPr>
        <p:spPr>
          <a:xfrm>
            <a:off x="3320725"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5" name="Rounded Rectangle 114"/>
          <p:cNvSpPr/>
          <p:nvPr/>
        </p:nvSpPr>
        <p:spPr>
          <a:xfrm>
            <a:off x="3741031" y="3071726"/>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3" name="Rounded Rectangle 112"/>
          <p:cNvSpPr/>
          <p:nvPr/>
        </p:nvSpPr>
        <p:spPr>
          <a:xfrm>
            <a:off x="2480113"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1" name="Rounded Rectangle 110"/>
          <p:cNvSpPr/>
          <p:nvPr/>
        </p:nvSpPr>
        <p:spPr>
          <a:xfrm>
            <a:off x="2900420"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9" name="Rounded Rectangle 108"/>
          <p:cNvSpPr/>
          <p:nvPr/>
        </p:nvSpPr>
        <p:spPr>
          <a:xfrm>
            <a:off x="3320725"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07" name="Rounded Rectangle 106"/>
          <p:cNvSpPr/>
          <p:nvPr/>
        </p:nvSpPr>
        <p:spPr>
          <a:xfrm>
            <a:off x="3741031" y="3461177"/>
            <a:ext cx="398531" cy="363569"/>
          </a:xfrm>
          <a:prstGeom prst="roundRect">
            <a:avLst/>
          </a:prstGeom>
          <a:solidFill>
            <a:srgbClr val="111155"/>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247" name="Oval 246"/>
          <p:cNvSpPr/>
          <p:nvPr/>
        </p:nvSpPr>
        <p:spPr>
          <a:xfrm>
            <a:off x="2172068" y="4327669"/>
            <a:ext cx="180975" cy="181784"/>
          </a:xfrm>
          <a:prstGeom prst="ellipse">
            <a:avLst/>
          </a:prstGeom>
          <a:solidFill>
            <a:srgbClr val="00B0F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rot="5400000">
            <a:off x="1872574" y="4227465"/>
            <a:ext cx="255850" cy="373691"/>
          </a:xfrm>
          <a:prstGeom prst="down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own Arrow 78"/>
          <p:cNvSpPr/>
          <p:nvPr/>
        </p:nvSpPr>
        <p:spPr>
          <a:xfrm rot="16200000">
            <a:off x="2393208" y="4220872"/>
            <a:ext cx="232989" cy="384788"/>
          </a:xfrm>
          <a:prstGeom prst="down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own Arrow 79"/>
          <p:cNvSpPr/>
          <p:nvPr/>
        </p:nvSpPr>
        <p:spPr>
          <a:xfrm rot="10800000">
            <a:off x="2152022" y="3946960"/>
            <a:ext cx="222287" cy="414622"/>
          </a:xfrm>
          <a:prstGeom prst="down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own Arrow 80"/>
          <p:cNvSpPr/>
          <p:nvPr/>
        </p:nvSpPr>
        <p:spPr>
          <a:xfrm rot="13223088">
            <a:off x="2380033" y="3987510"/>
            <a:ext cx="227981" cy="407084"/>
          </a:xfrm>
          <a:prstGeom prst="down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wn Arrow 81"/>
          <p:cNvSpPr/>
          <p:nvPr/>
        </p:nvSpPr>
        <p:spPr>
          <a:xfrm rot="7819297">
            <a:off x="1928911" y="4004682"/>
            <a:ext cx="214583" cy="401678"/>
          </a:xfrm>
          <a:prstGeom prst="downArrow">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ontent Placeholder 2"/>
          <p:cNvSpPr>
            <a:spLocks noGrp="1"/>
          </p:cNvSpPr>
          <p:nvPr>
            <p:ph idx="1"/>
          </p:nvPr>
        </p:nvSpPr>
        <p:spPr>
          <a:xfrm>
            <a:off x="4556234" y="2292824"/>
            <a:ext cx="4130566" cy="3313228"/>
          </a:xfrm>
        </p:spPr>
        <p:txBody>
          <a:bodyPr>
            <a:normAutofit/>
          </a:bodyPr>
          <a:lstStyle/>
          <a:p>
            <a:r>
              <a:rPr lang="en-US" dirty="0"/>
              <a:t>Remote directory access is on critical path</a:t>
            </a:r>
          </a:p>
          <a:p>
            <a:endParaRPr lang="en-US" dirty="0"/>
          </a:p>
          <a:p>
            <a:r>
              <a:rPr lang="en-US" dirty="0" smtClean="0"/>
              <a:t>Limited target broadcast (LTB)</a:t>
            </a:r>
          </a:p>
        </p:txBody>
      </p:sp>
      <p:sp>
        <p:nvSpPr>
          <p:cNvPr id="84" name="Rounded Rectangle 83"/>
          <p:cNvSpPr/>
          <p:nvPr/>
        </p:nvSpPr>
        <p:spPr>
          <a:xfrm>
            <a:off x="2715144" y="4247410"/>
            <a:ext cx="174643" cy="1679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85" name="Rounded Rectangle 84"/>
          <p:cNvSpPr/>
          <p:nvPr/>
        </p:nvSpPr>
        <p:spPr>
          <a:xfrm>
            <a:off x="1402893" y="2886325"/>
            <a:ext cx="174643" cy="16798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87" name="TextBox 86"/>
          <p:cNvSpPr txBox="1"/>
          <p:nvPr/>
        </p:nvSpPr>
        <p:spPr>
          <a:xfrm>
            <a:off x="1418303" y="5606052"/>
            <a:ext cx="2208154" cy="369332"/>
          </a:xfrm>
          <a:prstGeom prst="rect">
            <a:avLst/>
          </a:prstGeom>
          <a:noFill/>
        </p:spPr>
        <p:txBody>
          <a:bodyPr wrap="square" rtlCol="0">
            <a:spAutoFit/>
          </a:bodyPr>
          <a:lstStyle/>
          <a:p>
            <a:pPr algn="ctr"/>
            <a:r>
              <a:rPr lang="en-US" sz="1800" dirty="0" smtClean="0"/>
              <a:t>Tiled 64-core CMP</a:t>
            </a:r>
            <a:endParaRPr lang="en-US" sz="1800" dirty="0"/>
          </a:p>
        </p:txBody>
      </p:sp>
    </p:spTree>
    <p:extLst>
      <p:ext uri="{BB962C8B-B14F-4D97-AF65-F5344CB8AC3E}">
        <p14:creationId xmlns:p14="http://schemas.microsoft.com/office/powerpoint/2010/main" val="1061894132"/>
      </p:ext>
    </p:extLst>
  </p:cSld>
  <p:clrMapOvr>
    <a:masterClrMapping/>
  </p:clrMapOvr>
  <p:transition advTm="663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Purposes of proposed techniques</a:t>
            </a:r>
            <a:endParaRPr lang="en-US" dirty="0">
              <a:solidFill>
                <a:schemeClr val="bg1"/>
              </a:solidFill>
            </a:endParaRPr>
          </a:p>
        </p:txBody>
      </p:sp>
      <p:sp>
        <p:nvSpPr>
          <p:cNvPr id="3" name="Content Placeholder 2"/>
          <p:cNvSpPr>
            <a:spLocks noGrp="1"/>
          </p:cNvSpPr>
          <p:nvPr>
            <p:ph idx="1"/>
          </p:nvPr>
        </p:nvSpPr>
        <p:spPr/>
        <p:txBody>
          <a:bodyPr>
            <a:normAutofit/>
          </a:bodyPr>
          <a:lstStyle/>
          <a:p>
            <a:pPr marL="571500" indent="-571500">
              <a:buFont typeface="+mj-lt"/>
              <a:buAutoNum type="romanUcPeriod"/>
            </a:pPr>
            <a:r>
              <a:rPr lang="en-US" dirty="0" smtClean="0"/>
              <a:t>Cloud (partitioned capacity) formation</a:t>
            </a:r>
          </a:p>
          <a:p>
            <a:pPr lvl="1">
              <a:buFont typeface="Arial" pitchFamily="34" charset="0"/>
              <a:buChar char="•"/>
            </a:pPr>
            <a:r>
              <a:rPr lang="en-US" dirty="0" smtClean="0"/>
              <a:t>Global capacity partitioning</a:t>
            </a:r>
          </a:p>
          <a:p>
            <a:pPr lvl="1">
              <a:buFont typeface="Arial" pitchFamily="34" charset="0"/>
              <a:buChar char="•"/>
            </a:pPr>
            <a:r>
              <a:rPr lang="en-US" dirty="0" smtClean="0"/>
              <a:t>Distance aware cache chain links</a:t>
            </a:r>
          </a:p>
          <a:p>
            <a:pPr marL="571500" indent="-571500">
              <a:buFont typeface="+mj-lt"/>
              <a:buAutoNum type="romanUcPeriod"/>
            </a:pPr>
            <a:endParaRPr lang="en-US" dirty="0"/>
          </a:p>
          <a:p>
            <a:pPr marL="571500" indent="-571500">
              <a:buFont typeface="+mj-lt"/>
              <a:buAutoNum type="romanUcPeriod"/>
            </a:pPr>
            <a:r>
              <a:rPr lang="en-US" dirty="0" smtClean="0"/>
              <a:t>Directory access latency minimization</a:t>
            </a:r>
          </a:p>
          <a:p>
            <a:pPr lvl="1">
              <a:buFont typeface="Arial" pitchFamily="34" charset="0"/>
              <a:buChar char="•"/>
            </a:pPr>
            <a:r>
              <a:rPr lang="en-US" dirty="0"/>
              <a:t>Limited target </a:t>
            </a:r>
            <a:r>
              <a:rPr lang="en-US" dirty="0" smtClean="0"/>
              <a:t>broadcast</a:t>
            </a:r>
          </a:p>
        </p:txBody>
      </p:sp>
    </p:spTree>
    <p:extLst>
      <p:ext uri="{BB962C8B-B14F-4D97-AF65-F5344CB8AC3E}">
        <p14:creationId xmlns:p14="http://schemas.microsoft.com/office/powerpoint/2010/main" val="1426315760"/>
      </p:ext>
    </p:extLst>
  </p:cSld>
  <p:clrMapOvr>
    <a:masterClrMapping/>
  </p:clrMapOvr>
  <p:transition advTm="23937">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6|17.1|23.3"/>
</p:tagLst>
</file>

<file path=ppt/tags/tag10.xml><?xml version="1.0" encoding="utf-8"?>
<p:tagLst xmlns:a="http://schemas.openxmlformats.org/drawingml/2006/main" xmlns:r="http://schemas.openxmlformats.org/officeDocument/2006/relationships" xmlns:p="http://schemas.openxmlformats.org/presentationml/2006/main">
  <p:tag name="TIMING" val="|12.2"/>
</p:tagLst>
</file>

<file path=ppt/tags/tag11.xml><?xml version="1.0" encoding="utf-8"?>
<p:tagLst xmlns:a="http://schemas.openxmlformats.org/drawingml/2006/main" xmlns:r="http://schemas.openxmlformats.org/officeDocument/2006/relationships" xmlns:p="http://schemas.openxmlformats.org/presentationml/2006/main">
  <p:tag name="TIMING" val="|11"/>
</p:tagLst>
</file>

<file path=ppt/tags/tag12.xml><?xml version="1.0" encoding="utf-8"?>
<p:tagLst xmlns:a="http://schemas.openxmlformats.org/drawingml/2006/main" xmlns:r="http://schemas.openxmlformats.org/officeDocument/2006/relationships" xmlns:p="http://schemas.openxmlformats.org/presentationml/2006/main">
  <p:tag name="TIMING" val="|13.5|6.3|10.4"/>
</p:tagLst>
</file>

<file path=ppt/tags/tag13.xml><?xml version="1.0" encoding="utf-8"?>
<p:tagLst xmlns:a="http://schemas.openxmlformats.org/drawingml/2006/main" xmlns:r="http://schemas.openxmlformats.org/officeDocument/2006/relationships" xmlns:p="http://schemas.openxmlformats.org/presentationml/2006/main">
  <p:tag name="TIMING" val="|39"/>
</p:tagLst>
</file>

<file path=ppt/tags/tag14.xml><?xml version="1.0" encoding="utf-8"?>
<p:tagLst xmlns:a="http://schemas.openxmlformats.org/drawingml/2006/main" xmlns:r="http://schemas.openxmlformats.org/officeDocument/2006/relationships" xmlns:p="http://schemas.openxmlformats.org/presentationml/2006/main">
  <p:tag name="TIMING" val="|13.8|20|10.2|26.2"/>
</p:tagLst>
</file>

<file path=ppt/tags/tag15.xml><?xml version="1.0" encoding="utf-8"?>
<p:tagLst xmlns:a="http://schemas.openxmlformats.org/drawingml/2006/main" xmlns:r="http://schemas.openxmlformats.org/officeDocument/2006/relationships" xmlns:p="http://schemas.openxmlformats.org/presentationml/2006/main">
  <p:tag name="TIMING" val="|35.9"/>
</p:tagLst>
</file>

<file path=ppt/tags/tag16.xml><?xml version="1.0" encoding="utf-8"?>
<p:tagLst xmlns:a="http://schemas.openxmlformats.org/drawingml/2006/main" xmlns:r="http://schemas.openxmlformats.org/officeDocument/2006/relationships" xmlns:p="http://schemas.openxmlformats.org/presentationml/2006/main">
  <p:tag name="TIMING" val="|17.4|40.9"/>
</p:tagLst>
</file>

<file path=ppt/tags/tag2.xml><?xml version="1.0" encoding="utf-8"?>
<p:tagLst xmlns:a="http://schemas.openxmlformats.org/drawingml/2006/main" xmlns:r="http://schemas.openxmlformats.org/officeDocument/2006/relationships" xmlns:p="http://schemas.openxmlformats.org/presentationml/2006/main">
  <p:tag name="TIMING" val="|9.3|21.2"/>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ags/tag4.xml><?xml version="1.0" encoding="utf-8"?>
<p:tagLst xmlns:a="http://schemas.openxmlformats.org/drawingml/2006/main" xmlns:r="http://schemas.openxmlformats.org/officeDocument/2006/relationships" xmlns:p="http://schemas.openxmlformats.org/presentationml/2006/main">
  <p:tag name="TIMING" val="|66.7"/>
</p:tagLst>
</file>

<file path=ppt/tags/tag5.xml><?xml version="1.0" encoding="utf-8"?>
<p:tagLst xmlns:a="http://schemas.openxmlformats.org/drawingml/2006/main" xmlns:r="http://schemas.openxmlformats.org/officeDocument/2006/relationships" xmlns:p="http://schemas.openxmlformats.org/presentationml/2006/main">
  <p:tag name="TIMING" val="|5.8|3.8|4.4|11.4"/>
</p:tagLst>
</file>

<file path=ppt/tags/tag6.xml><?xml version="1.0" encoding="utf-8"?>
<p:tagLst xmlns:a="http://schemas.openxmlformats.org/drawingml/2006/main" xmlns:r="http://schemas.openxmlformats.org/officeDocument/2006/relationships" xmlns:p="http://schemas.openxmlformats.org/presentationml/2006/main">
  <p:tag name="TIMING" val="|23.5|15"/>
</p:tagLst>
</file>

<file path=ppt/tags/tag7.xml><?xml version="1.0" encoding="utf-8"?>
<p:tagLst xmlns:a="http://schemas.openxmlformats.org/drawingml/2006/main" xmlns:r="http://schemas.openxmlformats.org/officeDocument/2006/relationships" xmlns:p="http://schemas.openxmlformats.org/presentationml/2006/main">
  <p:tag name="TIMING" val="|11|18"/>
</p:tagLst>
</file>

<file path=ppt/tags/tag8.xml><?xml version="1.0" encoding="utf-8"?>
<p:tagLst xmlns:a="http://schemas.openxmlformats.org/drawingml/2006/main" xmlns:r="http://schemas.openxmlformats.org/officeDocument/2006/relationships" xmlns:p="http://schemas.openxmlformats.org/presentationml/2006/main">
  <p:tag name="TIMING" val="|13.5|7|3.7|12.7|4.4|4.7|5.6|3.6|6.4|3.6|5.1|2.9|2.9|0.9|3|6.7|0.9|0.9|1|0.8|4.2"/>
</p:tagLst>
</file>

<file path=ppt/tags/tag9.xml><?xml version="1.0" encoding="utf-8"?>
<p:tagLst xmlns:a="http://schemas.openxmlformats.org/drawingml/2006/main" xmlns:r="http://schemas.openxmlformats.org/officeDocument/2006/relationships" xmlns:p="http://schemas.openxmlformats.org/presentationml/2006/main">
  <p:tag name="TIMING" val="|8|1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81040</TotalTime>
  <Words>3225</Words>
  <Application>Microsoft Office PowerPoint</Application>
  <PresentationFormat>Letter Paper (8.5x11 in)</PresentationFormat>
  <Paragraphs>582</Paragraphs>
  <Slides>37</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Corbel</vt:lpstr>
      <vt:lpstr>Humnst777 BT</vt:lpstr>
      <vt:lpstr>맑은 고딕</vt:lpstr>
      <vt:lpstr>굴림</vt:lpstr>
      <vt:lpstr>Office Theme</vt:lpstr>
      <vt:lpstr>CloudCache Expanding and Shrinking Private Caches</vt:lpstr>
      <vt:lpstr>L2 cache design challenges</vt:lpstr>
      <vt:lpstr>CloudCache approach</vt:lpstr>
      <vt:lpstr>CloudCache example</vt:lpstr>
      <vt:lpstr>CloudCache example</vt:lpstr>
      <vt:lpstr>Remote L2 access still slow</vt:lpstr>
      <vt:lpstr>Remote L2 access still slow</vt:lpstr>
      <vt:lpstr>CloudCache solution</vt:lpstr>
      <vt:lpstr>Purposes of proposed techniques</vt:lpstr>
      <vt:lpstr>I. Cloud formation</vt:lpstr>
      <vt:lpstr>Step 1: Monitoring</vt:lpstr>
      <vt:lpstr>Step 2: Capacity determination</vt:lpstr>
      <vt:lpstr>Step 3: Bank/token allocation</vt:lpstr>
      <vt:lpstr>Step 4: Building cache chain links</vt:lpstr>
      <vt:lpstr>Purposes of proposed techniques</vt:lpstr>
      <vt:lpstr>Purposes of proposed techniques</vt:lpstr>
      <vt:lpstr>II. Limited target broadcast (LTB)</vt:lpstr>
      <vt:lpstr>II. Limited target broadcast (LTB)</vt:lpstr>
      <vt:lpstr>Limited target broadcast protocol</vt:lpstr>
      <vt:lpstr>Experimental setup</vt:lpstr>
      <vt:lpstr>Evaluated schemes</vt:lpstr>
      <vt:lpstr>Impact of global partitioning </vt:lpstr>
      <vt:lpstr>Impact of global partitioning </vt:lpstr>
      <vt:lpstr>Impact of global partitioning </vt:lpstr>
      <vt:lpstr>Impact of global partitioning </vt:lpstr>
      <vt:lpstr>L2 cache access latency</vt:lpstr>
      <vt:lpstr>16 threads, throughput</vt:lpstr>
      <vt:lpstr>16 threads, throughput</vt:lpstr>
      <vt:lpstr>16 threads, throughput</vt:lpstr>
      <vt:lpstr>16 threads, throughput</vt:lpstr>
      <vt:lpstr>16 threads, beneficiaries</vt:lpstr>
      <vt:lpstr>16 threads, beneficiaries</vt:lpstr>
      <vt:lpstr>16 threads, beneficiaries</vt:lpstr>
      <vt:lpstr>32 / 64 threads, throughput</vt:lpstr>
      <vt:lpstr>Mutithreaded workload (PARSEC)</vt:lpstr>
      <vt:lpstr>Conclusion</vt:lpstr>
      <vt:lpstr>CloudCache Expanding and Shrinking Private Caches</vt:lpstr>
    </vt:vector>
  </TitlesOfParts>
  <Company>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CS0447 Computer Organization &amp; Assembly Language</dc:title>
  <dc:creator>Sangyeun Cho</dc:creator>
  <cp:lastModifiedBy>Hyunjin</cp:lastModifiedBy>
  <cp:revision>2093</cp:revision>
  <dcterms:created xsi:type="dcterms:W3CDTF">2004-08-26T11:50:37Z</dcterms:created>
  <dcterms:modified xsi:type="dcterms:W3CDTF">2011-02-23T23:21:13Z</dcterms:modified>
</cp:coreProperties>
</file>