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839" r:id="rId3"/>
    <p:sldId id="840" r:id="rId4"/>
    <p:sldId id="842" r:id="rId5"/>
    <p:sldId id="844" r:id="rId6"/>
    <p:sldId id="850" r:id="rId7"/>
    <p:sldId id="887" r:id="rId8"/>
    <p:sldId id="888" r:id="rId9"/>
    <p:sldId id="865" r:id="rId10"/>
    <p:sldId id="873" r:id="rId11"/>
    <p:sldId id="765" r:id="rId12"/>
    <p:sldId id="891" r:id="rId13"/>
    <p:sldId id="905" r:id="rId14"/>
    <p:sldId id="893" r:id="rId15"/>
    <p:sldId id="894" r:id="rId16"/>
    <p:sldId id="895" r:id="rId17"/>
    <p:sldId id="896" r:id="rId18"/>
    <p:sldId id="901" r:id="rId19"/>
    <p:sldId id="790" r:id="rId20"/>
    <p:sldId id="758" r:id="rId21"/>
    <p:sldId id="874" r:id="rId22"/>
    <p:sldId id="802" r:id="rId23"/>
    <p:sldId id="851" r:id="rId24"/>
    <p:sldId id="780" r:id="rId25"/>
    <p:sldId id="812" r:id="rId26"/>
    <p:sldId id="813" r:id="rId27"/>
    <p:sldId id="814" r:id="rId28"/>
    <p:sldId id="836" r:id="rId29"/>
    <p:sldId id="859" r:id="rId30"/>
    <p:sldId id="770" r:id="rId31"/>
  </p:sldIdLst>
  <p:sldSz cx="9144000" cy="6858000" type="letter"/>
  <p:notesSz cx="6997700" cy="9283700"/>
  <p:embeddedFontLst>
    <p:embeddedFont>
      <p:font typeface="굴림" pitchFamily="34" charset="-127"/>
      <p:regular r:id="rId34"/>
    </p:embeddedFont>
    <p:embeddedFont>
      <p:font typeface="Humnst777 BT"/>
      <p:regular r:id="rId35"/>
      <p:bold r:id="rId36"/>
      <p:italic r:id="rId37"/>
      <p:boldItalic r:id="rId38"/>
    </p:embeddedFont>
    <p:embeddedFont>
      <p:font typeface="Calibri" pitchFamily="34" charset="0"/>
      <p:regular r:id="rId39"/>
      <p:bold r:id="rId40"/>
      <p:italic r:id="rId41"/>
      <p:boldItalic r:id="rId42"/>
    </p:embeddedFont>
    <p:embeddedFont>
      <p:font typeface="Aldine721 Lt BT"/>
      <p:regular r:id="rId43"/>
      <p:italic r:id="rId44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CC6600"/>
    <a:srgbClr val="0066FF"/>
    <a:srgbClr val="4F81BD"/>
    <a:srgbClr val="D2A000"/>
    <a:srgbClr val="FF6600"/>
    <a:srgbClr val="3333CC"/>
    <a:srgbClr val="800000"/>
    <a:srgbClr val="99CC00"/>
    <a:srgbClr val="66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47" autoAdjust="0"/>
    <p:restoredTop sz="65159" autoAdjust="0"/>
  </p:normalViewPr>
  <p:slideViewPr>
    <p:cSldViewPr snapToGrid="0" showGuides="1">
      <p:cViewPr>
        <p:scale>
          <a:sx n="60" d="100"/>
          <a:sy n="60" d="100"/>
        </p:scale>
        <p:origin x="-522" y="-78"/>
      </p:cViewPr>
      <p:guideLst>
        <p:guide orient="horz" pos="392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1794" y="-90"/>
      </p:cViewPr>
      <p:guideLst>
        <p:guide orient="horz" pos="2924"/>
        <p:guide pos="220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font" Target="fonts/font9.fntdata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font" Target="fonts/font5.fntdata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font" Target="fonts/font10.fntdata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cs.pitt.edu\Users\Users1\abraham\Desktop\StimulusCache\stimulus.prelim.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d.cs.pitt.edu\Users\Users1\abraham\Desktop\StimulusCache\stimulus.prelim.data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.cs.pitt.edu\Users\Users1\abraham\Desktop\StimulusCache\stimulus.prelim.data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usr0\abraham\tpts-test\result\stimulus\final.run\single.thread\figure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usr0\abraham\tpts-test\result\stimulus\final.run\total.performa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usr0\abraham\tpts-test\result\stimulus\final.run\total.performan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usr0\abraham\tpts-test\result\stimulus\final.run\total.performanc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cs.pitt.edu\usr0\abraham\projects\stimulus\result.nt\In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8</a:t>
            </a:r>
            <a:r>
              <a:rPr lang="en-US" sz="1800" baseline="0" dirty="0" smtClean="0"/>
              <a:t>-core CMP</a:t>
            </a:r>
            <a:endParaRPr lang="en-US" sz="1800" dirty="0"/>
          </a:p>
        </c:rich>
      </c:tx>
      <c:layout>
        <c:manualLayout>
          <c:xMode val="edge"/>
          <c:yMode val="edge"/>
          <c:x val="0.28451205504073895"/>
          <c:y val="3.9500941429995641E-2"/>
        </c:manualLayout>
      </c:layout>
      <c:overlay val="1"/>
    </c:title>
    <c:plotArea>
      <c:layout>
        <c:manualLayout>
          <c:layoutTarget val="inner"/>
          <c:xMode val="edge"/>
          <c:yMode val="edge"/>
          <c:x val="0.26970319186292191"/>
          <c:y val="2.8252405949256338E-2"/>
          <c:w val="0.7302968081370782"/>
          <c:h val="0.716306185341688"/>
        </c:manualLayout>
      </c:layout>
      <c:lineChart>
        <c:grouping val="standard"/>
        <c:ser>
          <c:idx val="2"/>
          <c:order val="0"/>
          <c:tx>
            <c:strRef>
              <c:f>Sheet1!$N$8</c:f>
              <c:strCache>
                <c:ptCount val="1"/>
                <c:pt idx="0">
                  <c:v>core (L2 + proc. logic)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triangle"/>
            <c:size val="10"/>
            <c:spPr>
              <a:solidFill>
                <a:srgbClr val="92D050"/>
              </a:solidFill>
              <a:ln>
                <a:noFill/>
              </a:ln>
            </c:spPr>
          </c:marker>
          <c:cat>
            <c:numRef>
              <c:f>Sheet1!$K$9:$K$16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Sheet1!$N$9:$N$16</c:f>
              <c:numCache>
                <c:formatCode>General</c:formatCode>
                <c:ptCount val="8"/>
                <c:pt idx="0">
                  <c:v>1.8368454990274236E-4</c:v>
                </c:pt>
                <c:pt idx="1">
                  <c:v>2.2081470016119559E-3</c:v>
                </c:pt>
                <c:pt idx="2">
                  <c:v>1.5168592593923906E-2</c:v>
                </c:pt>
                <c:pt idx="3">
                  <c:v>6.5124231174510924E-2</c:v>
                </c:pt>
                <c:pt idx="4">
                  <c:v>0.1789451390614078</c:v>
                </c:pt>
                <c:pt idx="5">
                  <c:v>0.30731037257756305</c:v>
                </c:pt>
                <c:pt idx="6">
                  <c:v>0.30157579688264996</c:v>
                </c:pt>
                <c:pt idx="7">
                  <c:v>0.12947735125201976</c:v>
                </c:pt>
              </c:numCache>
            </c:numRef>
          </c:val>
        </c:ser>
        <c:marker val="1"/>
        <c:axId val="82439552"/>
        <c:axId val="81769600"/>
      </c:lineChart>
      <c:catAx>
        <c:axId val="82439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# of sound </a:t>
                </a:r>
                <a:r>
                  <a:rPr lang="en-US" sz="2000" dirty="0" smtClean="0"/>
                  <a:t>cores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1769600"/>
        <c:crosses val="autoZero"/>
        <c:auto val="1"/>
        <c:lblAlgn val="ctr"/>
        <c:lblOffset val="100"/>
      </c:catAx>
      <c:valAx>
        <c:axId val="81769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Probability</a:t>
                </a:r>
              </a:p>
            </c:rich>
          </c:tx>
          <c:layout>
            <c:manualLayout>
              <c:xMode val="edge"/>
              <c:yMode val="edge"/>
              <c:x val="8.2761684185110053E-4"/>
              <c:y val="0.1260309337115792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243955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228884125333391"/>
          <c:y val="2.8252405949256338E-2"/>
          <c:w val="0.81180324157593509"/>
          <c:h val="0.7401945628356088"/>
        </c:manualLayout>
      </c:layout>
      <c:lineChart>
        <c:grouping val="standard"/>
        <c:ser>
          <c:idx val="0"/>
          <c:order val="0"/>
          <c:tx>
            <c:strRef>
              <c:f>Sheet1!$E$38</c:f>
              <c:strCache>
                <c:ptCount val="1"/>
                <c:pt idx="0">
                  <c:v>L2 cache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7"/>
            <c:spPr>
              <a:solidFill>
                <a:srgbClr val="00206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Sheet1!$D$47:$D$63</c:f>
              <c:numCache>
                <c:formatCode>General</c:formatCode>
                <c:ptCount val="1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32</c:v>
                </c:pt>
              </c:numCache>
            </c:numRef>
          </c:cat>
          <c:val>
            <c:numRef>
              <c:f>Sheet1!$E$47:$E$63</c:f>
              <c:numCache>
                <c:formatCode>General</c:formatCode>
                <c:ptCount val="17"/>
                <c:pt idx="0">
                  <c:v>8.1355463794912929E-14</c:v>
                </c:pt>
                <c:pt idx="1">
                  <c:v>1.6249823356683177E-12</c:v>
                </c:pt>
                <c:pt idx="2">
                  <c:v>2.8738113528948826E-11</c:v>
                </c:pt>
                <c:pt idx="3">
                  <c:v>4.4939014956964422E-10</c:v>
                </c:pt>
                <c:pt idx="4">
                  <c:v>6.1990874521189956E-9</c:v>
                </c:pt>
                <c:pt idx="5">
                  <c:v>7.5176235133633638E-8</c:v>
                </c:pt>
                <c:pt idx="6">
                  <c:v>7.9770338391799757E-7</c:v>
                </c:pt>
                <c:pt idx="7">
                  <c:v>7.3604515134462134E-6</c:v>
                </c:pt>
                <c:pt idx="8">
                  <c:v>5.8576926627842995E-5</c:v>
                </c:pt>
                <c:pt idx="9">
                  <c:v>3.9780241727708376E-4</c:v>
                </c:pt>
                <c:pt idx="10">
                  <c:v>2.2729138115361491E-3</c:v>
                </c:pt>
                <c:pt idx="11">
                  <c:v>1.0719173777861815E-2</c:v>
                </c:pt>
                <c:pt idx="12">
                  <c:v>4.0622265705785796E-2</c:v>
                </c:pt>
                <c:pt idx="13">
                  <c:v>0.11890962068666799</c:v>
                </c:pt>
                <c:pt idx="14">
                  <c:v>0.25235263945726188</c:v>
                </c:pt>
                <c:pt idx="15">
                  <c:v>0.34551508341460313</c:v>
                </c:pt>
                <c:pt idx="16">
                  <c:v>0.22914368379232358</c:v>
                </c:pt>
              </c:numCache>
            </c:numRef>
          </c:val>
        </c:ser>
        <c:ser>
          <c:idx val="1"/>
          <c:order val="1"/>
          <c:tx>
            <c:strRef>
              <c:f>Sheet1!$F$38</c:f>
              <c:strCache>
                <c:ptCount val="1"/>
                <c:pt idx="0">
                  <c:v>processing logic</c:v>
                </c:pt>
              </c:strCache>
            </c:strRef>
          </c:tx>
          <c:cat>
            <c:numRef>
              <c:f>Sheet1!$D$47:$D$63</c:f>
              <c:numCache>
                <c:formatCode>General</c:formatCode>
                <c:ptCount val="1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32</c:v>
                </c:pt>
              </c:numCache>
            </c:numRef>
          </c:cat>
          <c:val>
            <c:numRef>
              <c:f>Sheet1!$F$47:$F$63</c:f>
              <c:numCache>
                <c:formatCode>General</c:formatCode>
                <c:ptCount val="17"/>
                <c:pt idx="0">
                  <c:v>5.5802684708781629E-5</c:v>
                </c:pt>
                <c:pt idx="1">
                  <c:v>2.2536434384722801E-4</c:v>
                </c:pt>
                <c:pt idx="2">
                  <c:v>8.0586632654365998E-4</c:v>
                </c:pt>
                <c:pt idx="3">
                  <c:v>2.5479828102413743E-3</c:v>
                </c:pt>
                <c:pt idx="4">
                  <c:v>7.1067150180885294E-3</c:v>
                </c:pt>
                <c:pt idx="5">
                  <c:v>1.7425686711019801E-2</c:v>
                </c:pt>
                <c:pt idx="6">
                  <c:v>3.738685693819329E-2</c:v>
                </c:pt>
                <c:pt idx="7">
                  <c:v>6.9750956928628871E-2</c:v>
                </c:pt>
                <c:pt idx="8">
                  <c:v>0.11223814696253538</c:v>
                </c:pt>
                <c:pt idx="9">
                  <c:v>0.15411663439003823</c:v>
                </c:pt>
                <c:pt idx="10">
                  <c:v>0.17804642519988739</c:v>
                </c:pt>
                <c:pt idx="11">
                  <c:v>0.16977736723939821</c:v>
                </c:pt>
                <c:pt idx="12">
                  <c:v>0.130092068056644</c:v>
                </c:pt>
                <c:pt idx="13">
                  <c:v>7.6996655496397282E-2</c:v>
                </c:pt>
                <c:pt idx="14">
                  <c:v>3.3039305612475471E-2</c:v>
                </c:pt>
                <c:pt idx="15">
                  <c:v>9.1465700125336821E-3</c:v>
                </c:pt>
                <c:pt idx="16">
                  <c:v>1.2264993849478865E-3</c:v>
                </c:pt>
              </c:numCache>
            </c:numRef>
          </c:val>
        </c:ser>
        <c:ser>
          <c:idx val="2"/>
          <c:order val="2"/>
          <c:tx>
            <c:strRef>
              <c:f>Sheet1!$G$38</c:f>
              <c:strCache>
                <c:ptCount val="1"/>
                <c:pt idx="0">
                  <c:v>core (L2 + proc. Logic)</c:v>
                </c:pt>
              </c:strCache>
            </c:strRef>
          </c:tx>
          <c:cat>
            <c:numRef>
              <c:f>Sheet1!$D$47:$D$63</c:f>
              <c:numCache>
                <c:formatCode>General</c:formatCode>
                <c:ptCount val="1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8">
                  <c:v>24</c:v>
                </c:pt>
                <c:pt idx="9">
                  <c:v>25</c:v>
                </c:pt>
                <c:pt idx="10">
                  <c:v>26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32</c:v>
                </c:pt>
              </c:numCache>
            </c:numRef>
          </c:cat>
          <c:val>
            <c:numRef>
              <c:f>Sheet1!$G$47:$G$63</c:f>
              <c:numCache>
                <c:formatCode>General</c:formatCode>
                <c:ptCount val="17"/>
                <c:pt idx="0">
                  <c:v>4.5030921727272924E-4</c:v>
                </c:pt>
                <c:pt idx="1">
                  <c:v>1.4556910340208461E-3</c:v>
                </c:pt>
                <c:pt idx="2">
                  <c:v>4.1665372635916352E-3</c:v>
                </c:pt>
                <c:pt idx="3">
                  <c:v>1.0544767641418783E-2</c:v>
                </c:pt>
                <c:pt idx="4">
                  <c:v>2.3541692367352048E-2</c:v>
                </c:pt>
                <c:pt idx="5">
                  <c:v>4.6204783627070617E-2</c:v>
                </c:pt>
                <c:pt idx="6">
                  <c:v>7.9349510949432295E-2</c:v>
                </c:pt>
                <c:pt idx="7">
                  <c:v>0.11849601018414524</c:v>
                </c:pt>
                <c:pt idx="8">
                  <c:v>0.15262381488670171</c:v>
                </c:pt>
                <c:pt idx="9">
                  <c:v>0.16774886573814921</c:v>
                </c:pt>
                <c:pt idx="10">
                  <c:v>0.15512135640218491</c:v>
                </c:pt>
                <c:pt idx="11">
                  <c:v>0.11839855147344892</c:v>
                </c:pt>
                <c:pt idx="12">
                  <c:v>7.2618232039468433E-2</c:v>
                </c:pt>
                <c:pt idx="13">
                  <c:v>3.4402893744553402E-2</c:v>
                </c:pt>
                <c:pt idx="14">
                  <c:v>1.181632108012386E-2</c:v>
                </c:pt>
                <c:pt idx="15">
                  <c:v>2.6184114684357812E-3</c:v>
                </c:pt>
                <c:pt idx="16">
                  <c:v>2.8104458723597636E-4</c:v>
                </c:pt>
              </c:numCache>
            </c:numRef>
          </c:val>
        </c:ser>
        <c:marker val="1"/>
        <c:axId val="108126976"/>
        <c:axId val="108128896"/>
      </c:lineChart>
      <c:catAx>
        <c:axId val="108126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# of sound cores/ L2 caches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128896"/>
        <c:crosses val="autoZero"/>
        <c:auto val="1"/>
        <c:lblAlgn val="ctr"/>
        <c:lblOffset val="100"/>
      </c:catAx>
      <c:valAx>
        <c:axId val="1081288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probability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126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34876300839769"/>
          <c:y val="5.7192300962379733E-2"/>
          <c:w val="0.46111396452801889"/>
          <c:h val="0.24659037620297491"/>
        </c:manualLayout>
      </c:layout>
      <c:spPr>
        <a:solidFill>
          <a:schemeClr val="bg1"/>
        </a:solidFill>
      </c:spPr>
      <c:txPr>
        <a:bodyPr/>
        <a:lstStyle/>
        <a:p>
          <a:pPr>
            <a:defRPr sz="1100" b="1"/>
          </a:pPr>
          <a:endParaRPr lang="en-US"/>
        </a:p>
      </c:txPr>
    </c:legend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8</a:t>
            </a:r>
            <a:r>
              <a:rPr lang="en-US" sz="1200" baseline="0"/>
              <a:t> core</a:t>
            </a:r>
            <a:endParaRPr lang="en-US" sz="1200"/>
          </a:p>
        </c:rich>
      </c:tx>
      <c:layout>
        <c:manualLayout>
          <c:xMode val="edge"/>
          <c:yMode val="edge"/>
          <c:x val="0.18049183801574273"/>
          <c:y val="3.2407580408381202E-2"/>
        </c:manualLayout>
      </c:layout>
      <c:overlay val="1"/>
    </c:title>
    <c:plotArea>
      <c:layout>
        <c:manualLayout>
          <c:layoutTarget val="inner"/>
          <c:xMode val="edge"/>
          <c:yMode val="edge"/>
          <c:x val="0.1670734652632922"/>
          <c:y val="2.8252405949256338E-2"/>
          <c:w val="0.83292653473670752"/>
          <c:h val="0.74449131931903345"/>
        </c:manualLayout>
      </c:layout>
      <c:lineChart>
        <c:grouping val="standard"/>
        <c:ser>
          <c:idx val="0"/>
          <c:order val="0"/>
          <c:tx>
            <c:strRef>
              <c:f>Sheet1!$L$8</c:f>
              <c:strCache>
                <c:ptCount val="1"/>
                <c:pt idx="0">
                  <c:v>L2 cache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ysClr val="windowText" lastClr="000000"/>
                </a:solidFill>
              </a:ln>
            </c:spPr>
          </c:marker>
          <c:cat>
            <c:numRef>
              <c:f>Sheet1!$K$9:$K$16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Sheet1!$L$9:$L$16</c:f>
              <c:numCache>
                <c:formatCode>General</c:formatCode>
                <c:ptCount val="8"/>
                <c:pt idx="0">
                  <c:v>2.8548346218750444E-9</c:v>
                </c:pt>
                <c:pt idx="1">
                  <c:v>2.1205077163594184E-7</c:v>
                </c:pt>
                <c:pt idx="2">
                  <c:v>9.0003771961031704E-6</c:v>
                </c:pt>
                <c:pt idx="3">
                  <c:v>2.387600061744046E-4</c:v>
                </c:pt>
                <c:pt idx="4">
                  <c:v>4.0536143270498634E-3</c:v>
                </c:pt>
                <c:pt idx="5">
                  <c:v>4.3013352025917974E-2</c:v>
                </c:pt>
                <c:pt idx="6">
                  <c:v>0.26081111863334355</c:v>
                </c:pt>
                <c:pt idx="7">
                  <c:v>0.6918739397078969</c:v>
                </c:pt>
              </c:numCache>
            </c:numRef>
          </c:val>
        </c:ser>
        <c:ser>
          <c:idx val="1"/>
          <c:order val="1"/>
          <c:tx>
            <c:strRef>
              <c:f>Sheet1!$M$8</c:f>
              <c:strCache>
                <c:ptCount val="1"/>
                <c:pt idx="0">
                  <c:v>processing logic</c:v>
                </c:pt>
              </c:strCache>
            </c:strRef>
          </c:tx>
          <c:cat>
            <c:numRef>
              <c:f>Sheet1!$K$9:$K$16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Sheet1!$M$9:$M$16</c:f>
              <c:numCache>
                <c:formatCode>General</c:formatCode>
                <c:ptCount val="8"/>
                <c:pt idx="0">
                  <c:v>5.5891204668184104E-5</c:v>
                </c:pt>
                <c:pt idx="1">
                  <c:v>8.3940309233143608E-4</c:v>
                </c:pt>
                <c:pt idx="2">
                  <c:v>7.2037662209607882E-3</c:v>
                </c:pt>
                <c:pt idx="3">
                  <c:v>3.8639248711634926E-2</c:v>
                </c:pt>
                <c:pt idx="4">
                  <c:v>0.13264097652967533</c:v>
                </c:pt>
                <c:pt idx="5">
                  <c:v>0.28458156604647394</c:v>
                </c:pt>
                <c:pt idx="6">
                  <c:v>0.34889743017942487</c:v>
                </c:pt>
                <c:pt idx="7">
                  <c:v>0.18714008986475791</c:v>
                </c:pt>
              </c:numCache>
            </c:numRef>
          </c:val>
        </c:ser>
        <c:ser>
          <c:idx val="2"/>
          <c:order val="2"/>
          <c:tx>
            <c:strRef>
              <c:f>Sheet1!$N$8</c:f>
              <c:strCache>
                <c:ptCount val="1"/>
                <c:pt idx="0">
                  <c:v>core (L2 + proc. logic)</c:v>
                </c:pt>
              </c:strCache>
            </c:strRef>
          </c:tx>
          <c:marker>
            <c:symbol val="triangle"/>
            <c:size val="6"/>
          </c:marker>
          <c:cat>
            <c:numRef>
              <c:f>Sheet1!$K$9:$K$16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Sheet1!$N$9:$N$16</c:f>
              <c:numCache>
                <c:formatCode>General</c:formatCode>
                <c:ptCount val="8"/>
                <c:pt idx="0">
                  <c:v>1.8368454990274165E-4</c:v>
                </c:pt>
                <c:pt idx="1">
                  <c:v>2.2081470016119377E-3</c:v>
                </c:pt>
                <c:pt idx="2">
                  <c:v>1.5168592593923906E-2</c:v>
                </c:pt>
                <c:pt idx="3">
                  <c:v>6.512423117451073E-2</c:v>
                </c:pt>
                <c:pt idx="4">
                  <c:v>0.17894513906140672</c:v>
                </c:pt>
                <c:pt idx="5">
                  <c:v>0.30731037257756166</c:v>
                </c:pt>
                <c:pt idx="6">
                  <c:v>0.30157579688264829</c:v>
                </c:pt>
                <c:pt idx="7">
                  <c:v>0.12947735125201976</c:v>
                </c:pt>
              </c:numCache>
            </c:numRef>
          </c:val>
        </c:ser>
        <c:marker val="1"/>
        <c:axId val="118845440"/>
        <c:axId val="118847360"/>
      </c:lineChart>
      <c:catAx>
        <c:axId val="118845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# of sound cores/ L2 caches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8847360"/>
        <c:crosses val="autoZero"/>
        <c:auto val="1"/>
        <c:lblAlgn val="ctr"/>
        <c:lblOffset val="100"/>
      </c:catAx>
      <c:valAx>
        <c:axId val="118847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Probability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8845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717157540137782"/>
          <c:y val="4.6646019247594046E-2"/>
          <c:w val="0.47765237431774876"/>
          <c:h val="0.25649028871391077"/>
        </c:manualLayout>
      </c:layout>
      <c:spPr>
        <a:solidFill>
          <a:schemeClr val="bg1"/>
        </a:solidFill>
      </c:spPr>
      <c:txPr>
        <a:bodyPr/>
        <a:lstStyle/>
        <a:p>
          <a:pPr>
            <a:defRPr sz="1100" b="1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527053258967629"/>
          <c:y val="3.9370475349733675E-2"/>
          <c:w val="0.89472946741032577"/>
          <c:h val="0.57811244557473329"/>
        </c:manualLayout>
      </c:layout>
      <c:barChart>
        <c:barDir val="col"/>
        <c:grouping val="stacked"/>
        <c:ser>
          <c:idx val="0"/>
          <c:order val="0"/>
          <c:tx>
            <c:strRef>
              <c:f>figure1.HML.sorted!$A$68</c:f>
              <c:strCache>
                <c:ptCount val="1"/>
                <c:pt idx="0">
                  <c:v>1 EC</c:v>
                </c:pt>
              </c:strCache>
            </c:strRef>
          </c:tx>
          <c:spPr>
            <a:solidFill>
              <a:srgbClr val="D2A000"/>
            </a:solidFill>
          </c:spPr>
          <c:cat>
            <c:multiLvlStrRef>
              <c:f>figure1.HML.sorted!$B$65:$M$67</c:f>
              <c:multiLvlStrCache>
                <c:ptCount val="12"/>
                <c:lvl>
                  <c:pt idx="0">
                    <c:v>h264ref</c:v>
                  </c:pt>
                  <c:pt idx="1">
                    <c:v>hmmer</c:v>
                  </c:pt>
                  <c:pt idx="2">
                    <c:v>astar</c:v>
                  </c:pt>
                  <c:pt idx="3">
                    <c:v>bzip2</c:v>
                  </c:pt>
                  <c:pt idx="4">
                    <c:v>mcf</c:v>
                  </c:pt>
                  <c:pt idx="5">
                    <c:v>gcc</c:v>
                  </c:pt>
                  <c:pt idx="6">
                    <c:v>gromacs</c:v>
                  </c:pt>
                  <c:pt idx="7">
                    <c:v>gamess</c:v>
                  </c:pt>
                  <c:pt idx="8">
                    <c:v>soplex</c:v>
                  </c:pt>
                  <c:pt idx="9">
                    <c:v>sphinx3</c:v>
                  </c:pt>
                  <c:pt idx="10">
                    <c:v>GemsFDTD</c:v>
                  </c:pt>
                  <c:pt idx="11">
                    <c:v>milc</c:v>
                  </c:pt>
                </c:lvl>
                <c:lvl>
                  <c:pt idx="0">
                    <c:v>Light</c:v>
                  </c:pt>
                  <c:pt idx="2">
                    <c:v>Medium</c:v>
                  </c:pt>
                  <c:pt idx="4">
                    <c:v>Heavy</c:v>
                  </c:pt>
                  <c:pt idx="6">
                    <c:v>Light</c:v>
                  </c:pt>
                  <c:pt idx="8">
                    <c:v>Medium</c:v>
                  </c:pt>
                  <c:pt idx="10">
                    <c:v>Heavy</c:v>
                  </c:pt>
                </c:lvl>
                <c:lvl>
                  <c:pt idx="0">
                    <c:v>INT</c:v>
                  </c:pt>
                  <c:pt idx="6">
                    <c:v>FP</c:v>
                  </c:pt>
                </c:lvl>
              </c:multiLvlStrCache>
            </c:multiLvlStrRef>
          </c:cat>
          <c:val>
            <c:numRef>
              <c:f>figure1.HML.sorted!$B$68:$M$68</c:f>
              <c:numCache>
                <c:formatCode>General</c:formatCode>
                <c:ptCount val="12"/>
                <c:pt idx="0">
                  <c:v>0.11039820755677775</c:v>
                </c:pt>
                <c:pt idx="1">
                  <c:v>0.30121425773599686</c:v>
                </c:pt>
                <c:pt idx="2">
                  <c:v>0.61777150916784263</c:v>
                </c:pt>
                <c:pt idx="3">
                  <c:v>0.25893045867681225</c:v>
                </c:pt>
                <c:pt idx="4">
                  <c:v>3.0128044187798238E-3</c:v>
                </c:pt>
                <c:pt idx="5">
                  <c:v>7.2527088430618591E-3</c:v>
                </c:pt>
                <c:pt idx="6">
                  <c:v>6.9879934352595804E-2</c:v>
                </c:pt>
                <c:pt idx="7">
                  <c:v>5.4606141522029382E-2</c:v>
                </c:pt>
                <c:pt idx="8">
                  <c:v>1.8065887353878821E-2</c:v>
                </c:pt>
                <c:pt idx="9">
                  <c:v>2.6600985221675019E-2</c:v>
                </c:pt>
                <c:pt idx="10">
                  <c:v>1.5806111696522761E-2</c:v>
                </c:pt>
                <c:pt idx="11">
                  <c:v>1.03621519782291E-2</c:v>
                </c:pt>
              </c:numCache>
            </c:numRef>
          </c:val>
        </c:ser>
        <c:ser>
          <c:idx val="1"/>
          <c:order val="1"/>
          <c:tx>
            <c:strRef>
              <c:f>figure1.HML.sorted!$A$69</c:f>
              <c:strCache>
                <c:ptCount val="1"/>
                <c:pt idx="0">
                  <c:v>2 EC</c:v>
                </c:pt>
              </c:strCache>
            </c:strRef>
          </c:tx>
          <c:spPr>
            <a:solidFill>
              <a:srgbClr val="4F81BD"/>
            </a:solidFill>
          </c:spPr>
          <c:cat>
            <c:multiLvlStrRef>
              <c:f>figure1.HML.sorted!$B$65:$M$67</c:f>
              <c:multiLvlStrCache>
                <c:ptCount val="12"/>
                <c:lvl>
                  <c:pt idx="0">
                    <c:v>h264ref</c:v>
                  </c:pt>
                  <c:pt idx="1">
                    <c:v>hmmer</c:v>
                  </c:pt>
                  <c:pt idx="2">
                    <c:v>astar</c:v>
                  </c:pt>
                  <c:pt idx="3">
                    <c:v>bzip2</c:v>
                  </c:pt>
                  <c:pt idx="4">
                    <c:v>mcf</c:v>
                  </c:pt>
                  <c:pt idx="5">
                    <c:v>gcc</c:v>
                  </c:pt>
                  <c:pt idx="6">
                    <c:v>gromacs</c:v>
                  </c:pt>
                  <c:pt idx="7">
                    <c:v>gamess</c:v>
                  </c:pt>
                  <c:pt idx="8">
                    <c:v>soplex</c:v>
                  </c:pt>
                  <c:pt idx="9">
                    <c:v>sphinx3</c:v>
                  </c:pt>
                  <c:pt idx="10">
                    <c:v>GemsFDTD</c:v>
                  </c:pt>
                  <c:pt idx="11">
                    <c:v>milc</c:v>
                  </c:pt>
                </c:lvl>
                <c:lvl>
                  <c:pt idx="0">
                    <c:v>Light</c:v>
                  </c:pt>
                  <c:pt idx="2">
                    <c:v>Medium</c:v>
                  </c:pt>
                  <c:pt idx="4">
                    <c:v>Heavy</c:v>
                  </c:pt>
                  <c:pt idx="6">
                    <c:v>Light</c:v>
                  </c:pt>
                  <c:pt idx="8">
                    <c:v>Medium</c:v>
                  </c:pt>
                  <c:pt idx="10">
                    <c:v>Heavy</c:v>
                  </c:pt>
                </c:lvl>
                <c:lvl>
                  <c:pt idx="0">
                    <c:v>INT</c:v>
                  </c:pt>
                  <c:pt idx="6">
                    <c:v>FP</c:v>
                  </c:pt>
                </c:lvl>
              </c:multiLvlStrCache>
            </c:multiLvlStrRef>
          </c:cat>
          <c:val>
            <c:numRef>
              <c:f>figure1.HML.sorted!$B$69:$M$69</c:f>
              <c:numCache>
                <c:formatCode>General</c:formatCode>
                <c:ptCount val="12"/>
                <c:pt idx="0">
                  <c:v>0.13372033811997144</c:v>
                </c:pt>
                <c:pt idx="1">
                  <c:v>0.23854289071680432</c:v>
                </c:pt>
                <c:pt idx="2">
                  <c:v>0.44428772919605058</c:v>
                </c:pt>
                <c:pt idx="3">
                  <c:v>0.17776368632424441</c:v>
                </c:pt>
                <c:pt idx="4">
                  <c:v>2.5106703489832251E-3</c:v>
                </c:pt>
                <c:pt idx="5">
                  <c:v>4.4564837469416507E-3</c:v>
                </c:pt>
                <c:pt idx="6">
                  <c:v>3.6797097693703235E-2</c:v>
                </c:pt>
                <c:pt idx="7">
                  <c:v>1.2149532710280521E-2</c:v>
                </c:pt>
                <c:pt idx="8">
                  <c:v>1.6471838469713201E-2</c:v>
                </c:pt>
                <c:pt idx="9">
                  <c:v>8.374384236453274E-3</c:v>
                </c:pt>
                <c:pt idx="10">
                  <c:v>2.1074815595363496E-3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figure1.HML.sorted!$A$70</c:f>
              <c:strCache>
                <c:ptCount val="1"/>
                <c:pt idx="0">
                  <c:v>3 EC</c:v>
                </c:pt>
              </c:strCache>
            </c:strRef>
          </c:tx>
          <c:spPr>
            <a:solidFill>
              <a:srgbClr val="FF0F0F"/>
            </a:solidFill>
          </c:spPr>
          <c:cat>
            <c:multiLvlStrRef>
              <c:f>figure1.HML.sorted!$B$65:$M$67</c:f>
              <c:multiLvlStrCache>
                <c:ptCount val="12"/>
                <c:lvl>
                  <c:pt idx="0">
                    <c:v>h264ref</c:v>
                  </c:pt>
                  <c:pt idx="1">
                    <c:v>hmmer</c:v>
                  </c:pt>
                  <c:pt idx="2">
                    <c:v>astar</c:v>
                  </c:pt>
                  <c:pt idx="3">
                    <c:v>bzip2</c:v>
                  </c:pt>
                  <c:pt idx="4">
                    <c:v>mcf</c:v>
                  </c:pt>
                  <c:pt idx="5">
                    <c:v>gcc</c:v>
                  </c:pt>
                  <c:pt idx="6">
                    <c:v>gromacs</c:v>
                  </c:pt>
                  <c:pt idx="7">
                    <c:v>gamess</c:v>
                  </c:pt>
                  <c:pt idx="8">
                    <c:v>soplex</c:v>
                  </c:pt>
                  <c:pt idx="9">
                    <c:v>sphinx3</c:v>
                  </c:pt>
                  <c:pt idx="10">
                    <c:v>GemsFDTD</c:v>
                  </c:pt>
                  <c:pt idx="11">
                    <c:v>milc</c:v>
                  </c:pt>
                </c:lvl>
                <c:lvl>
                  <c:pt idx="0">
                    <c:v>Light</c:v>
                  </c:pt>
                  <c:pt idx="2">
                    <c:v>Medium</c:v>
                  </c:pt>
                  <c:pt idx="4">
                    <c:v>Heavy</c:v>
                  </c:pt>
                  <c:pt idx="6">
                    <c:v>Light</c:v>
                  </c:pt>
                  <c:pt idx="8">
                    <c:v>Medium</c:v>
                  </c:pt>
                  <c:pt idx="10">
                    <c:v>Heavy</c:v>
                  </c:pt>
                </c:lvl>
                <c:lvl>
                  <c:pt idx="0">
                    <c:v>INT</c:v>
                  </c:pt>
                  <c:pt idx="6">
                    <c:v>FP</c:v>
                  </c:pt>
                </c:lvl>
              </c:multiLvlStrCache>
            </c:multiLvlStrRef>
          </c:cat>
          <c:val>
            <c:numRef>
              <c:f>figure1.HML.sorted!$B$70:$M$70</c:f>
              <c:numCache>
                <c:formatCode>General</c:formatCode>
                <c:ptCount val="12"/>
                <c:pt idx="0">
                  <c:v>6.4874223444342932E-2</c:v>
                </c:pt>
                <c:pt idx="1">
                  <c:v>8.0558819689254768E-2</c:v>
                </c:pt>
                <c:pt idx="2">
                  <c:v>0.18429713211095544</c:v>
                </c:pt>
                <c:pt idx="3">
                  <c:v>0.11054745296977385</c:v>
                </c:pt>
                <c:pt idx="4">
                  <c:v>1.5064022093900277E-3</c:v>
                </c:pt>
                <c:pt idx="5">
                  <c:v>3.3205173016426395E-3</c:v>
                </c:pt>
                <c:pt idx="6">
                  <c:v>1.8744061501252643E-2</c:v>
                </c:pt>
                <c:pt idx="7">
                  <c:v>4.4058744993322914E-3</c:v>
                </c:pt>
                <c:pt idx="8">
                  <c:v>0.12252922422954322</c:v>
                </c:pt>
                <c:pt idx="9">
                  <c:v>6.8965517241379474E-3</c:v>
                </c:pt>
                <c:pt idx="10">
                  <c:v>1.0537407797681661E-3</c:v>
                </c:pt>
                <c:pt idx="11">
                  <c:v>0</c:v>
                </c:pt>
              </c:numCache>
            </c:numRef>
          </c:val>
        </c:ser>
        <c:ser>
          <c:idx val="3"/>
          <c:order val="3"/>
          <c:tx>
            <c:strRef>
              <c:f>figure1.HML.sorted!$A$71</c:f>
              <c:strCache>
                <c:ptCount val="1"/>
                <c:pt idx="0">
                  <c:v>4 EC</c:v>
                </c:pt>
              </c:strCache>
            </c:strRef>
          </c:tx>
          <c:spPr>
            <a:solidFill>
              <a:srgbClr val="001F5C"/>
            </a:solidFill>
          </c:spPr>
          <c:cat>
            <c:multiLvlStrRef>
              <c:f>figure1.HML.sorted!$B$65:$M$67</c:f>
              <c:multiLvlStrCache>
                <c:ptCount val="12"/>
                <c:lvl>
                  <c:pt idx="0">
                    <c:v>h264ref</c:v>
                  </c:pt>
                  <c:pt idx="1">
                    <c:v>hmmer</c:v>
                  </c:pt>
                  <c:pt idx="2">
                    <c:v>astar</c:v>
                  </c:pt>
                  <c:pt idx="3">
                    <c:v>bzip2</c:v>
                  </c:pt>
                  <c:pt idx="4">
                    <c:v>mcf</c:v>
                  </c:pt>
                  <c:pt idx="5">
                    <c:v>gcc</c:v>
                  </c:pt>
                  <c:pt idx="6">
                    <c:v>gromacs</c:v>
                  </c:pt>
                  <c:pt idx="7">
                    <c:v>gamess</c:v>
                  </c:pt>
                  <c:pt idx="8">
                    <c:v>soplex</c:v>
                  </c:pt>
                  <c:pt idx="9">
                    <c:v>sphinx3</c:v>
                  </c:pt>
                  <c:pt idx="10">
                    <c:v>GemsFDTD</c:v>
                  </c:pt>
                  <c:pt idx="11">
                    <c:v>milc</c:v>
                  </c:pt>
                </c:lvl>
                <c:lvl>
                  <c:pt idx="0">
                    <c:v>Light</c:v>
                  </c:pt>
                  <c:pt idx="2">
                    <c:v>Medium</c:v>
                  </c:pt>
                  <c:pt idx="4">
                    <c:v>Heavy</c:v>
                  </c:pt>
                  <c:pt idx="6">
                    <c:v>Light</c:v>
                  </c:pt>
                  <c:pt idx="8">
                    <c:v>Medium</c:v>
                  </c:pt>
                  <c:pt idx="10">
                    <c:v>Heavy</c:v>
                  </c:pt>
                </c:lvl>
                <c:lvl>
                  <c:pt idx="0">
                    <c:v>INT</c:v>
                  </c:pt>
                  <c:pt idx="6">
                    <c:v>FP</c:v>
                  </c:pt>
                </c:lvl>
              </c:multiLvlStrCache>
            </c:multiLvlStrRef>
          </c:cat>
          <c:val>
            <c:numRef>
              <c:f>figure1.HML.sorted!$B$71:$M$71</c:f>
              <c:numCache>
                <c:formatCode>General</c:formatCode>
                <c:ptCount val="12"/>
                <c:pt idx="0">
                  <c:v>2.7395865159384882E-2</c:v>
                </c:pt>
                <c:pt idx="1">
                  <c:v>3.1205118161639889E-2</c:v>
                </c:pt>
                <c:pt idx="2">
                  <c:v>5.5477197931358843E-2</c:v>
                </c:pt>
                <c:pt idx="3">
                  <c:v>8.4548721200591995E-2</c:v>
                </c:pt>
                <c:pt idx="4">
                  <c:v>1.2553351744915089E-3</c:v>
                </c:pt>
                <c:pt idx="5">
                  <c:v>3.0583711988816497E-3</c:v>
                </c:pt>
                <c:pt idx="6">
                  <c:v>9.933488814027976E-3</c:v>
                </c:pt>
                <c:pt idx="7">
                  <c:v>2.1361815754339466E-3</c:v>
                </c:pt>
                <c:pt idx="8">
                  <c:v>0.20531349628055273</c:v>
                </c:pt>
                <c:pt idx="9">
                  <c:v>1.0344827586206811E-2</c:v>
                </c:pt>
                <c:pt idx="10">
                  <c:v>1.475237091675452E-2</c:v>
                </c:pt>
                <c:pt idx="11">
                  <c:v>0</c:v>
                </c:pt>
              </c:numCache>
            </c:numRef>
          </c:val>
        </c:ser>
        <c:overlap val="100"/>
        <c:axId val="118943744"/>
        <c:axId val="118945280"/>
      </c:barChart>
      <c:catAx>
        <c:axId val="118943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18945280"/>
        <c:crosses val="autoZero"/>
        <c:auto val="1"/>
        <c:lblAlgn val="ctr"/>
        <c:lblOffset val="100"/>
      </c:catAx>
      <c:valAx>
        <c:axId val="118945280"/>
        <c:scaling>
          <c:orientation val="minMax"/>
          <c:max val="1.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Performance improvement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894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240951699219412"/>
          <c:y val="4.2284416875898734E-2"/>
          <c:w val="0.41759048300780766"/>
          <c:h val="5.4801924799473122E-2"/>
        </c:manualLayout>
      </c:layout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639983638408836"/>
          <c:y val="3.7045023218251615E-2"/>
          <c:w val="0.88233820772403448"/>
          <c:h val="0.80684191399152339"/>
        </c:manualLayout>
      </c:layout>
      <c:barChart>
        <c:barDir val="col"/>
        <c:grouping val="stacked"/>
        <c:ser>
          <c:idx val="0"/>
          <c:order val="0"/>
          <c:tx>
            <c:strRef>
              <c:f>total!$A$16</c:f>
              <c:strCache>
                <c:ptCount val="1"/>
                <c:pt idx="0">
                  <c:v>static.private</c:v>
                </c:pt>
              </c:strCache>
            </c:strRef>
          </c:tx>
          <c:spPr>
            <a:solidFill>
              <a:srgbClr val="D2A000"/>
            </a:solidFill>
          </c:spPr>
          <c:cat>
            <c:strRef>
              <c:f>total!$B$15:$W$15</c:f>
              <c:strCache>
                <c:ptCount val="22"/>
                <c:pt idx="0">
                  <c:v>HHHH</c:v>
                </c:pt>
                <c:pt idx="1">
                  <c:v>LLHH1</c:v>
                </c:pt>
                <c:pt idx="2">
                  <c:v>LLHH2</c:v>
                </c:pt>
                <c:pt idx="3">
                  <c:v>LLHH3</c:v>
                </c:pt>
                <c:pt idx="4">
                  <c:v>LLHH4</c:v>
                </c:pt>
                <c:pt idx="5">
                  <c:v>LLLL</c:v>
                </c:pt>
                <c:pt idx="6">
                  <c:v>LLMM1</c:v>
                </c:pt>
                <c:pt idx="7">
                  <c:v>LLMM2</c:v>
                </c:pt>
                <c:pt idx="8">
                  <c:v>LLMM3</c:v>
                </c:pt>
                <c:pt idx="9">
                  <c:v>LLMM4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MMMM</c:v>
                </c:pt>
                <c:pt idx="16">
                  <c:v>cholesky</c:v>
                </c:pt>
                <c:pt idx="17">
                  <c:v>fmm</c:v>
                </c:pt>
                <c:pt idx="18">
                  <c:v>lu</c:v>
                </c:pt>
                <c:pt idx="19">
                  <c:v>ocean</c:v>
                </c:pt>
                <c:pt idx="21">
                  <c:v>server</c:v>
                </c:pt>
              </c:strCache>
            </c:strRef>
          </c:cat>
          <c:val>
            <c:numRef>
              <c:f>total!$B$16:$W$16</c:f>
              <c:numCache>
                <c:formatCode>General</c:formatCode>
                <c:ptCount val="22"/>
                <c:pt idx="0">
                  <c:v>5.2483772808980134E-3</c:v>
                </c:pt>
                <c:pt idx="1">
                  <c:v>7.2419472683744171E-2</c:v>
                </c:pt>
                <c:pt idx="2">
                  <c:v>5.1520638917776494E-2</c:v>
                </c:pt>
                <c:pt idx="3">
                  <c:v>0.10850344972930449</c:v>
                </c:pt>
                <c:pt idx="4">
                  <c:v>7.7207840316076082E-2</c:v>
                </c:pt>
                <c:pt idx="5">
                  <c:v>0.11212053786578524</c:v>
                </c:pt>
                <c:pt idx="6">
                  <c:v>0.12946608087989647</c:v>
                </c:pt>
                <c:pt idx="7">
                  <c:v>9.4197948596694531E-2</c:v>
                </c:pt>
                <c:pt idx="8">
                  <c:v>0.16521580851165329</c:v>
                </c:pt>
                <c:pt idx="9">
                  <c:v>0.12121306601382464</c:v>
                </c:pt>
                <c:pt idx="10">
                  <c:v>0.1405139976132839</c:v>
                </c:pt>
                <c:pt idx="11">
                  <c:v>6.6377639905216612E-2</c:v>
                </c:pt>
                <c:pt idx="12">
                  <c:v>7.3553038580389085E-2</c:v>
                </c:pt>
                <c:pt idx="13">
                  <c:v>4.7581156272277471E-2</c:v>
                </c:pt>
                <c:pt idx="14">
                  <c:v>0.15190640671044792</c:v>
                </c:pt>
                <c:pt idx="16">
                  <c:v>0.13185569441169553</c:v>
                </c:pt>
                <c:pt idx="17">
                  <c:v>0.11724419078679214</c:v>
                </c:pt>
                <c:pt idx="18">
                  <c:v>0.45401371520774647</c:v>
                </c:pt>
                <c:pt idx="19">
                  <c:v>0.1313166274401219</c:v>
                </c:pt>
                <c:pt idx="21">
                  <c:v>0.41959916884509685</c:v>
                </c:pt>
              </c:numCache>
            </c:numRef>
          </c:val>
        </c:ser>
        <c:overlap val="100"/>
        <c:axId val="119131520"/>
        <c:axId val="118969472"/>
      </c:barChart>
      <c:catAx>
        <c:axId val="119131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8969472"/>
        <c:crosses val="autoZero"/>
        <c:auto val="1"/>
        <c:lblAlgn val="ctr"/>
        <c:lblOffset val="500"/>
      </c:catAx>
      <c:valAx>
        <c:axId val="118969472"/>
        <c:scaling>
          <c:orientation val="minMax"/>
          <c:max val="0.5"/>
          <c:min val="-0.0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performance improvement</a:t>
                </a:r>
              </a:p>
            </c:rich>
          </c:tx>
          <c:layout>
            <c:manualLayout>
              <c:xMode val="edge"/>
              <c:yMode val="edge"/>
              <c:x val="1.3681017145584081E-3"/>
              <c:y val="0.22591823137492556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9131520"/>
        <c:crosses val="autoZero"/>
        <c:crossBetween val="between"/>
        <c:majorUnit val="0.05"/>
      </c:valAx>
    </c:plotArea>
    <c:legend>
      <c:legendPos val="r"/>
      <c:layout>
        <c:manualLayout>
          <c:xMode val="edge"/>
          <c:yMode val="edge"/>
          <c:x val="0.67578539046255848"/>
          <c:y val="3.2899858671512398E-2"/>
          <c:w val="0.32421460953744657"/>
          <c:h val="4.189238845144385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639983638408836"/>
          <c:y val="3.7045023218251615E-2"/>
          <c:w val="0.88233820772403448"/>
          <c:h val="0.80684191399152316"/>
        </c:manualLayout>
      </c:layout>
      <c:barChart>
        <c:barDir val="col"/>
        <c:grouping val="stacked"/>
        <c:ser>
          <c:idx val="0"/>
          <c:order val="0"/>
          <c:tx>
            <c:strRef>
              <c:f>total!$A$21</c:f>
              <c:strCache>
                <c:ptCount val="1"/>
                <c:pt idx="0">
                  <c:v>static.private</c:v>
                </c:pt>
              </c:strCache>
            </c:strRef>
          </c:tx>
          <c:spPr>
            <a:solidFill>
              <a:srgbClr val="D2A000"/>
            </a:solidFill>
          </c:spPr>
          <c:dPt>
            <c:idx val="1"/>
            <c:spPr>
              <a:solidFill>
                <a:srgbClr val="4F81BD"/>
              </a:solidFill>
            </c:spPr>
          </c:dPt>
          <c:dPt>
            <c:idx val="3"/>
            <c:spPr>
              <a:solidFill>
                <a:srgbClr val="4F81BD"/>
              </a:solidFill>
            </c:spPr>
          </c:dPt>
          <c:cat>
            <c:strRef>
              <c:f>total!$B$15:$W$15</c:f>
              <c:strCache>
                <c:ptCount val="22"/>
                <c:pt idx="0">
                  <c:v>HHHH</c:v>
                </c:pt>
                <c:pt idx="1">
                  <c:v>LLHH1</c:v>
                </c:pt>
                <c:pt idx="2">
                  <c:v>LLHH2</c:v>
                </c:pt>
                <c:pt idx="3">
                  <c:v>LLHH3</c:v>
                </c:pt>
                <c:pt idx="4">
                  <c:v>LLHH4</c:v>
                </c:pt>
                <c:pt idx="5">
                  <c:v>LLLL</c:v>
                </c:pt>
                <c:pt idx="6">
                  <c:v>LLMM1</c:v>
                </c:pt>
                <c:pt idx="7">
                  <c:v>LLMM2</c:v>
                </c:pt>
                <c:pt idx="8">
                  <c:v>LLMM3</c:v>
                </c:pt>
                <c:pt idx="9">
                  <c:v>LLMM4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MMMM</c:v>
                </c:pt>
                <c:pt idx="16">
                  <c:v>cholesky</c:v>
                </c:pt>
                <c:pt idx="17">
                  <c:v>fmm</c:v>
                </c:pt>
                <c:pt idx="18">
                  <c:v>lu</c:v>
                </c:pt>
                <c:pt idx="19">
                  <c:v>ocean</c:v>
                </c:pt>
                <c:pt idx="21">
                  <c:v>server</c:v>
                </c:pt>
              </c:strCache>
            </c:strRef>
          </c:cat>
          <c:val>
            <c:numRef>
              <c:f>total!$B$21:$W$21</c:f>
              <c:numCache>
                <c:formatCode>General</c:formatCode>
                <c:ptCount val="22"/>
                <c:pt idx="0">
                  <c:v>5.2483772808980126E-3</c:v>
                </c:pt>
                <c:pt idx="1">
                  <c:v>5.7841999999999998E-2</c:v>
                </c:pt>
                <c:pt idx="2">
                  <c:v>5.1520638917776494E-2</c:v>
                </c:pt>
                <c:pt idx="3">
                  <c:v>9.7653071183311235E-2</c:v>
                </c:pt>
                <c:pt idx="4">
                  <c:v>7.7207840316076082E-2</c:v>
                </c:pt>
                <c:pt idx="5">
                  <c:v>0.11212053786578524</c:v>
                </c:pt>
                <c:pt idx="6">
                  <c:v>0.12946608087989636</c:v>
                </c:pt>
                <c:pt idx="7">
                  <c:v>9.419794859669442E-2</c:v>
                </c:pt>
                <c:pt idx="8">
                  <c:v>0.16521580851165329</c:v>
                </c:pt>
                <c:pt idx="9">
                  <c:v>0.12121306601382464</c:v>
                </c:pt>
                <c:pt idx="10">
                  <c:v>0.1405139976132839</c:v>
                </c:pt>
                <c:pt idx="11">
                  <c:v>6.6377639905216584E-2</c:v>
                </c:pt>
                <c:pt idx="12">
                  <c:v>7.3553038580389085E-2</c:v>
                </c:pt>
                <c:pt idx="13">
                  <c:v>4.7581156272277492E-2</c:v>
                </c:pt>
                <c:pt idx="14">
                  <c:v>0.15190640671044781</c:v>
                </c:pt>
                <c:pt idx="16">
                  <c:v>0.13185569441169553</c:v>
                </c:pt>
                <c:pt idx="17">
                  <c:v>0.11724419078679212</c:v>
                </c:pt>
                <c:pt idx="18">
                  <c:v>0.45401371520774636</c:v>
                </c:pt>
                <c:pt idx="19">
                  <c:v>0.1313166274401219</c:v>
                </c:pt>
                <c:pt idx="21">
                  <c:v>0.41959916884509685</c:v>
                </c:pt>
              </c:numCache>
            </c:numRef>
          </c:val>
        </c:ser>
        <c:ser>
          <c:idx val="1"/>
          <c:order val="1"/>
          <c:tx>
            <c:strRef>
              <c:f>total!$A$22</c:f>
              <c:strCache>
                <c:ptCount val="1"/>
                <c:pt idx="0">
                  <c:v>static.sharing</c:v>
                </c:pt>
              </c:strCache>
            </c:strRef>
          </c:tx>
          <c:spPr>
            <a:solidFill>
              <a:srgbClr val="4F81BD"/>
            </a:solidFill>
          </c:spPr>
          <c:dPt>
            <c:idx val="1"/>
            <c:spPr>
              <a:solidFill>
                <a:srgbClr val="D2A000"/>
              </a:solidFill>
            </c:spPr>
          </c:dPt>
          <c:dPt>
            <c:idx val="3"/>
            <c:spPr>
              <a:solidFill>
                <a:srgbClr val="D2A000"/>
              </a:solidFill>
            </c:spPr>
          </c:dPt>
          <c:cat>
            <c:strRef>
              <c:f>total!$B$15:$W$15</c:f>
              <c:strCache>
                <c:ptCount val="22"/>
                <c:pt idx="0">
                  <c:v>HHHH</c:v>
                </c:pt>
                <c:pt idx="1">
                  <c:v>LLHH1</c:v>
                </c:pt>
                <c:pt idx="2">
                  <c:v>LLHH2</c:v>
                </c:pt>
                <c:pt idx="3">
                  <c:v>LLHH3</c:v>
                </c:pt>
                <c:pt idx="4">
                  <c:v>LLHH4</c:v>
                </c:pt>
                <c:pt idx="5">
                  <c:v>LLLL</c:v>
                </c:pt>
                <c:pt idx="6">
                  <c:v>LLMM1</c:v>
                </c:pt>
                <c:pt idx="7">
                  <c:v>LLMM2</c:v>
                </c:pt>
                <c:pt idx="8">
                  <c:v>LLMM3</c:v>
                </c:pt>
                <c:pt idx="9">
                  <c:v>LLMM4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MMMM</c:v>
                </c:pt>
                <c:pt idx="16">
                  <c:v>cholesky</c:v>
                </c:pt>
                <c:pt idx="17">
                  <c:v>fmm</c:v>
                </c:pt>
                <c:pt idx="18">
                  <c:v>lu</c:v>
                </c:pt>
                <c:pt idx="19">
                  <c:v>ocean</c:v>
                </c:pt>
                <c:pt idx="21">
                  <c:v>server</c:v>
                </c:pt>
              </c:strCache>
            </c:strRef>
          </c:cat>
          <c:val>
            <c:numRef>
              <c:f>total!$B$22:$W$22</c:f>
              <c:numCache>
                <c:formatCode>General</c:formatCode>
                <c:ptCount val="22"/>
                <c:pt idx="0">
                  <c:v>9.5395922484754007E-5</c:v>
                </c:pt>
                <c:pt idx="1">
                  <c:v>1.4577563389474898E-2</c:v>
                </c:pt>
                <c:pt idx="2">
                  <c:v>2.9406777485272147E-2</c:v>
                </c:pt>
                <c:pt idx="3">
                  <c:v>1.0850378545993201E-2</c:v>
                </c:pt>
                <c:pt idx="4">
                  <c:v>3.7187210292149664E-2</c:v>
                </c:pt>
                <c:pt idx="5">
                  <c:v>4.1565456674936156E-2</c:v>
                </c:pt>
                <c:pt idx="6">
                  <c:v>5.9797880824159738E-2</c:v>
                </c:pt>
                <c:pt idx="7">
                  <c:v>2.3568929148951943E-2</c:v>
                </c:pt>
                <c:pt idx="8">
                  <c:v>6.5176775937369591E-2</c:v>
                </c:pt>
                <c:pt idx="9">
                  <c:v>2.5605262052534085E-2</c:v>
                </c:pt>
                <c:pt idx="10">
                  <c:v>0.16908324295742874</c:v>
                </c:pt>
                <c:pt idx="11">
                  <c:v>7.8453710880211733E-2</c:v>
                </c:pt>
                <c:pt idx="12">
                  <c:v>1.3995373654078345E-2</c:v>
                </c:pt>
                <c:pt idx="13">
                  <c:v>3.316981999634417E-2</c:v>
                </c:pt>
                <c:pt idx="14">
                  <c:v>0.11138022796166401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</c:numCache>
            </c:numRef>
          </c:val>
        </c:ser>
        <c:overlap val="100"/>
        <c:axId val="119067776"/>
        <c:axId val="119069312"/>
      </c:barChart>
      <c:catAx>
        <c:axId val="119067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9069312"/>
        <c:crosses val="autoZero"/>
        <c:auto val="1"/>
        <c:lblAlgn val="ctr"/>
        <c:lblOffset val="500"/>
      </c:catAx>
      <c:valAx>
        <c:axId val="119069312"/>
        <c:scaling>
          <c:orientation val="minMax"/>
          <c:max val="0.5"/>
          <c:min val="-0.0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performance improvement</a:t>
                </a:r>
              </a:p>
            </c:rich>
          </c:tx>
          <c:layout>
            <c:manualLayout>
              <c:xMode val="edge"/>
              <c:yMode val="edge"/>
              <c:x val="1.3681017145584081E-3"/>
              <c:y val="0.2259182313749255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9067776"/>
        <c:crosses val="autoZero"/>
        <c:crossBetween val="between"/>
        <c:majorUnit val="0.05"/>
      </c:valAx>
    </c:plotArea>
    <c:legend>
      <c:legendPos val="r"/>
      <c:layout>
        <c:manualLayout>
          <c:xMode val="edge"/>
          <c:yMode val="edge"/>
          <c:x val="0.42123993591710135"/>
          <c:y val="3.2899858671512391E-2"/>
          <c:w val="0.57876006408289871"/>
          <c:h val="4.1892388451443836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639983638408836"/>
          <c:y val="3.7045023218251615E-2"/>
          <c:w val="0.88233820772403448"/>
          <c:h val="0.80684191399152316"/>
        </c:manualLayout>
      </c:layout>
      <c:barChart>
        <c:barDir val="col"/>
        <c:grouping val="stacked"/>
        <c:ser>
          <c:idx val="0"/>
          <c:order val="0"/>
          <c:tx>
            <c:strRef>
              <c:f>total!$A$21</c:f>
              <c:strCache>
                <c:ptCount val="1"/>
                <c:pt idx="0">
                  <c:v>static.private</c:v>
                </c:pt>
              </c:strCache>
            </c:strRef>
          </c:tx>
          <c:spPr>
            <a:solidFill>
              <a:srgbClr val="D2A000"/>
            </a:solidFill>
          </c:spPr>
          <c:dPt>
            <c:idx val="1"/>
            <c:spPr>
              <a:solidFill>
                <a:srgbClr val="4F81BD"/>
              </a:solidFill>
            </c:spPr>
          </c:dPt>
          <c:dPt>
            <c:idx val="3"/>
            <c:spPr>
              <a:solidFill>
                <a:srgbClr val="4F81BD"/>
              </a:solidFill>
            </c:spPr>
          </c:dPt>
          <c:cat>
            <c:strRef>
              <c:f>total!$B$15:$W$15</c:f>
              <c:strCache>
                <c:ptCount val="22"/>
                <c:pt idx="0">
                  <c:v>HHHH</c:v>
                </c:pt>
                <c:pt idx="1">
                  <c:v>LLHH1</c:v>
                </c:pt>
                <c:pt idx="2">
                  <c:v>LLHH2</c:v>
                </c:pt>
                <c:pt idx="3">
                  <c:v>LLHH3</c:v>
                </c:pt>
                <c:pt idx="4">
                  <c:v>LLHH4</c:v>
                </c:pt>
                <c:pt idx="5">
                  <c:v>LLLL</c:v>
                </c:pt>
                <c:pt idx="6">
                  <c:v>LLMM1</c:v>
                </c:pt>
                <c:pt idx="7">
                  <c:v>LLMM2</c:v>
                </c:pt>
                <c:pt idx="8">
                  <c:v>LLMM3</c:v>
                </c:pt>
                <c:pt idx="9">
                  <c:v>LLMM4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MMMM</c:v>
                </c:pt>
                <c:pt idx="16">
                  <c:v>cholesky</c:v>
                </c:pt>
                <c:pt idx="17">
                  <c:v>fmm</c:v>
                </c:pt>
                <c:pt idx="18">
                  <c:v>lu</c:v>
                </c:pt>
                <c:pt idx="19">
                  <c:v>ocean</c:v>
                </c:pt>
                <c:pt idx="21">
                  <c:v>server</c:v>
                </c:pt>
              </c:strCache>
            </c:strRef>
          </c:cat>
          <c:val>
            <c:numRef>
              <c:f>total!$B$21:$W$21</c:f>
              <c:numCache>
                <c:formatCode>General</c:formatCode>
                <c:ptCount val="22"/>
                <c:pt idx="0">
                  <c:v>5.2483772808980126E-3</c:v>
                </c:pt>
                <c:pt idx="1">
                  <c:v>5.7841999999999998E-2</c:v>
                </c:pt>
                <c:pt idx="2">
                  <c:v>5.1520638917776494E-2</c:v>
                </c:pt>
                <c:pt idx="3">
                  <c:v>9.7653071183311235E-2</c:v>
                </c:pt>
                <c:pt idx="4">
                  <c:v>7.7207840316076082E-2</c:v>
                </c:pt>
                <c:pt idx="5">
                  <c:v>0.11212053786578524</c:v>
                </c:pt>
                <c:pt idx="6">
                  <c:v>0.12946608087989636</c:v>
                </c:pt>
                <c:pt idx="7">
                  <c:v>9.419794859669442E-2</c:v>
                </c:pt>
                <c:pt idx="8">
                  <c:v>0.16521580851165329</c:v>
                </c:pt>
                <c:pt idx="9">
                  <c:v>0.12121306601382464</c:v>
                </c:pt>
                <c:pt idx="10">
                  <c:v>0.1405139976132839</c:v>
                </c:pt>
                <c:pt idx="11">
                  <c:v>6.6377639905216584E-2</c:v>
                </c:pt>
                <c:pt idx="12">
                  <c:v>7.3553038580389085E-2</c:v>
                </c:pt>
                <c:pt idx="13">
                  <c:v>4.7581156272277492E-2</c:v>
                </c:pt>
                <c:pt idx="14">
                  <c:v>0.15190640671044781</c:v>
                </c:pt>
                <c:pt idx="16">
                  <c:v>0.13185569441169553</c:v>
                </c:pt>
                <c:pt idx="17">
                  <c:v>0.11724419078679212</c:v>
                </c:pt>
                <c:pt idx="18">
                  <c:v>0.45401371520774636</c:v>
                </c:pt>
                <c:pt idx="19">
                  <c:v>0.1313166274401219</c:v>
                </c:pt>
                <c:pt idx="21">
                  <c:v>0.41959916884509685</c:v>
                </c:pt>
              </c:numCache>
            </c:numRef>
          </c:val>
        </c:ser>
        <c:ser>
          <c:idx val="1"/>
          <c:order val="1"/>
          <c:tx>
            <c:strRef>
              <c:f>total!$A$22</c:f>
              <c:strCache>
                <c:ptCount val="1"/>
                <c:pt idx="0">
                  <c:v>static.sharing</c:v>
                </c:pt>
              </c:strCache>
            </c:strRef>
          </c:tx>
          <c:spPr>
            <a:solidFill>
              <a:srgbClr val="4F81BD"/>
            </a:solidFill>
          </c:spPr>
          <c:dPt>
            <c:idx val="1"/>
            <c:spPr>
              <a:solidFill>
                <a:srgbClr val="D2A000"/>
              </a:solidFill>
            </c:spPr>
          </c:dPt>
          <c:dPt>
            <c:idx val="3"/>
            <c:spPr>
              <a:solidFill>
                <a:srgbClr val="D2A000"/>
              </a:solidFill>
            </c:spPr>
          </c:dPt>
          <c:cat>
            <c:strRef>
              <c:f>total!$B$15:$W$15</c:f>
              <c:strCache>
                <c:ptCount val="22"/>
                <c:pt idx="0">
                  <c:v>HHHH</c:v>
                </c:pt>
                <c:pt idx="1">
                  <c:v>LLHH1</c:v>
                </c:pt>
                <c:pt idx="2">
                  <c:v>LLHH2</c:v>
                </c:pt>
                <c:pt idx="3">
                  <c:v>LLHH3</c:v>
                </c:pt>
                <c:pt idx="4">
                  <c:v>LLHH4</c:v>
                </c:pt>
                <c:pt idx="5">
                  <c:v>LLLL</c:v>
                </c:pt>
                <c:pt idx="6">
                  <c:v>LLMM1</c:v>
                </c:pt>
                <c:pt idx="7">
                  <c:v>LLMM2</c:v>
                </c:pt>
                <c:pt idx="8">
                  <c:v>LLMM3</c:v>
                </c:pt>
                <c:pt idx="9">
                  <c:v>LLMM4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MMMM</c:v>
                </c:pt>
                <c:pt idx="16">
                  <c:v>cholesky</c:v>
                </c:pt>
                <c:pt idx="17">
                  <c:v>fmm</c:v>
                </c:pt>
                <c:pt idx="18">
                  <c:v>lu</c:v>
                </c:pt>
                <c:pt idx="19">
                  <c:v>ocean</c:v>
                </c:pt>
                <c:pt idx="21">
                  <c:v>server</c:v>
                </c:pt>
              </c:strCache>
            </c:strRef>
          </c:cat>
          <c:val>
            <c:numRef>
              <c:f>total!$B$22:$W$22</c:f>
              <c:numCache>
                <c:formatCode>General</c:formatCode>
                <c:ptCount val="22"/>
                <c:pt idx="0">
                  <c:v>9.5395922484754007E-5</c:v>
                </c:pt>
                <c:pt idx="1">
                  <c:v>1.4577563389474898E-2</c:v>
                </c:pt>
                <c:pt idx="2">
                  <c:v>2.9406777485272147E-2</c:v>
                </c:pt>
                <c:pt idx="3">
                  <c:v>1.0850378545993201E-2</c:v>
                </c:pt>
                <c:pt idx="4">
                  <c:v>3.7187210292149664E-2</c:v>
                </c:pt>
                <c:pt idx="5">
                  <c:v>4.1565456674936156E-2</c:v>
                </c:pt>
                <c:pt idx="6">
                  <c:v>5.9797880824159738E-2</c:v>
                </c:pt>
                <c:pt idx="7">
                  <c:v>2.3568929148951943E-2</c:v>
                </c:pt>
                <c:pt idx="8">
                  <c:v>6.5176775937369591E-2</c:v>
                </c:pt>
                <c:pt idx="9">
                  <c:v>2.5605262052534085E-2</c:v>
                </c:pt>
                <c:pt idx="10">
                  <c:v>0.16908324295742874</c:v>
                </c:pt>
                <c:pt idx="11">
                  <c:v>7.8453710880211733E-2</c:v>
                </c:pt>
                <c:pt idx="12">
                  <c:v>1.3995373654078345E-2</c:v>
                </c:pt>
                <c:pt idx="13">
                  <c:v>3.316981999634417E-2</c:v>
                </c:pt>
                <c:pt idx="14">
                  <c:v>0.11138022796166401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</c:numCache>
            </c:numRef>
          </c:val>
        </c:ser>
        <c:ser>
          <c:idx val="2"/>
          <c:order val="2"/>
          <c:tx>
            <c:strRef>
              <c:f>total!$A$23</c:f>
              <c:strCache>
                <c:ptCount val="1"/>
                <c:pt idx="0">
                  <c:v>dynamic.sharing</c:v>
                </c:pt>
              </c:strCache>
            </c:strRef>
          </c:tx>
          <c:spPr>
            <a:solidFill>
              <a:srgbClr val="FF0F0F"/>
            </a:solidFill>
          </c:spPr>
          <c:cat>
            <c:strRef>
              <c:f>total!$B$15:$W$15</c:f>
              <c:strCache>
                <c:ptCount val="22"/>
                <c:pt idx="0">
                  <c:v>HHHH</c:v>
                </c:pt>
                <c:pt idx="1">
                  <c:v>LLHH1</c:v>
                </c:pt>
                <c:pt idx="2">
                  <c:v>LLHH2</c:v>
                </c:pt>
                <c:pt idx="3">
                  <c:v>LLHH3</c:v>
                </c:pt>
                <c:pt idx="4">
                  <c:v>LLHH4</c:v>
                </c:pt>
                <c:pt idx="5">
                  <c:v>LLLL</c:v>
                </c:pt>
                <c:pt idx="6">
                  <c:v>LLMM1</c:v>
                </c:pt>
                <c:pt idx="7">
                  <c:v>LLMM2</c:v>
                </c:pt>
                <c:pt idx="8">
                  <c:v>LLMM3</c:v>
                </c:pt>
                <c:pt idx="9">
                  <c:v>LLMM4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MMMM</c:v>
                </c:pt>
                <c:pt idx="16">
                  <c:v>cholesky</c:v>
                </c:pt>
                <c:pt idx="17">
                  <c:v>fmm</c:v>
                </c:pt>
                <c:pt idx="18">
                  <c:v>lu</c:v>
                </c:pt>
                <c:pt idx="19">
                  <c:v>ocean</c:v>
                </c:pt>
                <c:pt idx="21">
                  <c:v>server</c:v>
                </c:pt>
              </c:strCache>
            </c:strRef>
          </c:cat>
          <c:val>
            <c:numRef>
              <c:f>total!$B$23:$W$23</c:f>
              <c:numCache>
                <c:formatCode>General</c:formatCode>
                <c:ptCount val="22"/>
                <c:pt idx="0">
                  <c:v>-4.2180210108755433E-4</c:v>
                </c:pt>
                <c:pt idx="1">
                  <c:v>6.4657560153042123E-2</c:v>
                </c:pt>
                <c:pt idx="2">
                  <c:v>1.4711288463445937E-2</c:v>
                </c:pt>
                <c:pt idx="3">
                  <c:v>8.5733349349558244E-2</c:v>
                </c:pt>
                <c:pt idx="4">
                  <c:v>2.1003106200115296E-2</c:v>
                </c:pt>
                <c:pt idx="5">
                  <c:v>-6.3719480338839444E-4</c:v>
                </c:pt>
                <c:pt idx="6">
                  <c:v>3.9399211365806382E-2</c:v>
                </c:pt>
                <c:pt idx="7">
                  <c:v>2.1257939167723837E-4</c:v>
                </c:pt>
                <c:pt idx="8">
                  <c:v>3.7258720719091996E-2</c:v>
                </c:pt>
                <c:pt idx="9">
                  <c:v>1.6970604279701991E-2</c:v>
                </c:pt>
                <c:pt idx="10">
                  <c:v>1.1560524971088254E-5</c:v>
                </c:pt>
                <c:pt idx="11">
                  <c:v>-1.6607202515756042E-5</c:v>
                </c:pt>
                <c:pt idx="12">
                  <c:v>6.7523561767217188E-2</c:v>
                </c:pt>
                <c:pt idx="13">
                  <c:v>1.9528245463742443E-2</c:v>
                </c:pt>
                <c:pt idx="14">
                  <c:v>2.5009787747168676E-2</c:v>
                </c:pt>
              </c:numCache>
            </c:numRef>
          </c:val>
        </c:ser>
        <c:overlap val="100"/>
        <c:axId val="119185792"/>
        <c:axId val="119187328"/>
      </c:barChart>
      <c:catAx>
        <c:axId val="119185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9187328"/>
        <c:crosses val="autoZero"/>
        <c:auto val="1"/>
        <c:lblAlgn val="ctr"/>
        <c:lblOffset val="500"/>
      </c:catAx>
      <c:valAx>
        <c:axId val="119187328"/>
        <c:scaling>
          <c:orientation val="minMax"/>
          <c:max val="0.5"/>
          <c:min val="-5.0000000000000024E-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performance improvement</a:t>
                </a:r>
              </a:p>
            </c:rich>
          </c:tx>
          <c:layout>
            <c:manualLayout>
              <c:xMode val="edge"/>
              <c:yMode val="edge"/>
              <c:x val="1.3681017145584081E-3"/>
              <c:y val="0.2259182313749255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9185792"/>
        <c:crosses val="autoZero"/>
        <c:crossBetween val="between"/>
        <c:majorUnit val="5.0000000000000024E-2"/>
      </c:valAx>
    </c:plotArea>
    <c:legend>
      <c:legendPos val="r"/>
      <c:layout>
        <c:manualLayout>
          <c:xMode val="edge"/>
          <c:yMode val="edge"/>
          <c:x val="0.13033084500801037"/>
          <c:y val="3.2899858671512391E-2"/>
          <c:w val="0.8696691549919896"/>
          <c:h val="4.1892388451443836E-2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965431546025845"/>
          <c:y val="7.690236605460872E-2"/>
          <c:w val="0.85034568453974213"/>
          <c:h val="0.71065593371675162"/>
        </c:manualLayout>
      </c:layout>
      <c:barChart>
        <c:barDir val="col"/>
        <c:grouping val="clustered"/>
        <c:ser>
          <c:idx val="0"/>
          <c:order val="0"/>
          <c:tx>
            <c:strRef>
              <c:f>Inst.dynamic.sorted!$B$86</c:f>
              <c:strCache>
                <c:ptCount val="1"/>
                <c:pt idx="0">
                  <c:v>core 0</c:v>
                </c:pt>
              </c:strCache>
            </c:strRef>
          </c:tx>
          <c:spPr>
            <a:solidFill>
              <a:srgbClr val="D2A000"/>
            </a:solidFill>
          </c:spPr>
          <c:cat>
            <c:strRef>
              <c:f>Inst.dynamic.sorted!$C$85:$Q$85</c:f>
              <c:strCache>
                <c:ptCount val="15"/>
                <c:pt idx="0">
                  <c:v>LLLL</c:v>
                </c:pt>
                <c:pt idx="1">
                  <c:v>LLMM1</c:v>
                </c:pt>
                <c:pt idx="2">
                  <c:v>LLMM2</c:v>
                </c:pt>
                <c:pt idx="3">
                  <c:v>LLMM3</c:v>
                </c:pt>
                <c:pt idx="4">
                  <c:v>LLMM4</c:v>
                </c:pt>
                <c:pt idx="5">
                  <c:v>LLHH1</c:v>
                </c:pt>
                <c:pt idx="6">
                  <c:v>LLHH2</c:v>
                </c:pt>
                <c:pt idx="7">
                  <c:v>LLHH3</c:v>
                </c:pt>
                <c:pt idx="8">
                  <c:v>LLHH4</c:v>
                </c:pt>
                <c:pt idx="9">
                  <c:v>MMMM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HHHH</c:v>
                </c:pt>
              </c:strCache>
            </c:strRef>
          </c:cat>
          <c:val>
            <c:numRef>
              <c:f>Inst.dynamic.sorted!$C$86:$Q$86</c:f>
              <c:numCache>
                <c:formatCode>General</c:formatCode>
                <c:ptCount val="15"/>
                <c:pt idx="0">
                  <c:v>4.0539861650512599E-4</c:v>
                </c:pt>
                <c:pt idx="1">
                  <c:v>5.0856408495825514E-4</c:v>
                </c:pt>
                <c:pt idx="2">
                  <c:v>1.4770170520287423E-2</c:v>
                </c:pt>
                <c:pt idx="3">
                  <c:v>-6.7036351413874123E-4</c:v>
                </c:pt>
                <c:pt idx="4">
                  <c:v>4.4642861242896834E-2</c:v>
                </c:pt>
                <c:pt idx="5">
                  <c:v>5.4990262052231925E-2</c:v>
                </c:pt>
                <c:pt idx="6">
                  <c:v>5.0252049756138513E-2</c:v>
                </c:pt>
                <c:pt idx="7">
                  <c:v>0.17962770929944447</c:v>
                </c:pt>
                <c:pt idx="8">
                  <c:v>0.16276734494650019</c:v>
                </c:pt>
                <c:pt idx="9">
                  <c:v>6.2352773573124513E-3</c:v>
                </c:pt>
                <c:pt idx="10">
                  <c:v>4.5210636776175525E-2</c:v>
                </c:pt>
                <c:pt idx="11">
                  <c:v>3.0588845950947352E-2</c:v>
                </c:pt>
                <c:pt idx="12">
                  <c:v>0.10309367656165309</c:v>
                </c:pt>
                <c:pt idx="13">
                  <c:v>9.9893421211287206E-2</c:v>
                </c:pt>
                <c:pt idx="14">
                  <c:v>-6.8626925510595414E-4</c:v>
                </c:pt>
              </c:numCache>
            </c:numRef>
          </c:val>
        </c:ser>
        <c:ser>
          <c:idx val="1"/>
          <c:order val="1"/>
          <c:tx>
            <c:strRef>
              <c:f>Inst.dynamic.sorted!$B$87</c:f>
              <c:strCache>
                <c:ptCount val="1"/>
                <c:pt idx="0">
                  <c:v>core 1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Inst.dynamic.sorted!$C$85:$Q$85</c:f>
              <c:strCache>
                <c:ptCount val="15"/>
                <c:pt idx="0">
                  <c:v>LLLL</c:v>
                </c:pt>
                <c:pt idx="1">
                  <c:v>LLMM1</c:v>
                </c:pt>
                <c:pt idx="2">
                  <c:v>LLMM2</c:v>
                </c:pt>
                <c:pt idx="3">
                  <c:v>LLMM3</c:v>
                </c:pt>
                <c:pt idx="4">
                  <c:v>LLMM4</c:v>
                </c:pt>
                <c:pt idx="5">
                  <c:v>LLHH1</c:v>
                </c:pt>
                <c:pt idx="6">
                  <c:v>LLHH2</c:v>
                </c:pt>
                <c:pt idx="7">
                  <c:v>LLHH3</c:v>
                </c:pt>
                <c:pt idx="8">
                  <c:v>LLHH4</c:v>
                </c:pt>
                <c:pt idx="9">
                  <c:v>MMMM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HHHH</c:v>
                </c:pt>
              </c:strCache>
            </c:strRef>
          </c:cat>
          <c:val>
            <c:numRef>
              <c:f>Inst.dynamic.sorted!$C$87:$Q$87</c:f>
              <c:numCache>
                <c:formatCode>General</c:formatCode>
                <c:ptCount val="15"/>
                <c:pt idx="0">
                  <c:v>2.1022493813793752E-4</c:v>
                </c:pt>
                <c:pt idx="1">
                  <c:v>3.1964448511168086E-4</c:v>
                </c:pt>
                <c:pt idx="2">
                  <c:v>4.7307402460752294E-3</c:v>
                </c:pt>
                <c:pt idx="3">
                  <c:v>3.6681638182845872E-4</c:v>
                </c:pt>
                <c:pt idx="4">
                  <c:v>2.4053071883032295E-3</c:v>
                </c:pt>
                <c:pt idx="5">
                  <c:v>3.3031128126290291E-2</c:v>
                </c:pt>
                <c:pt idx="6">
                  <c:v>2.6673865872381179E-2</c:v>
                </c:pt>
                <c:pt idx="7">
                  <c:v>1.0344449522220462E-2</c:v>
                </c:pt>
                <c:pt idx="8">
                  <c:v>7.9969978757263912E-3</c:v>
                </c:pt>
                <c:pt idx="9">
                  <c:v>2.8110018563365412E-3</c:v>
                </c:pt>
                <c:pt idx="10">
                  <c:v>1.0539099581347019E-2</c:v>
                </c:pt>
                <c:pt idx="11">
                  <c:v>8.7109890010881527E-3</c:v>
                </c:pt>
                <c:pt idx="12">
                  <c:v>2.6890805391510816E-4</c:v>
                </c:pt>
                <c:pt idx="13">
                  <c:v>4.5950132410821523E-5</c:v>
                </c:pt>
                <c:pt idx="14">
                  <c:v>7.3057356643919684E-3</c:v>
                </c:pt>
              </c:numCache>
            </c:numRef>
          </c:val>
        </c:ser>
        <c:ser>
          <c:idx val="2"/>
          <c:order val="2"/>
          <c:tx>
            <c:strRef>
              <c:f>Inst.dynamic.sorted!$B$88</c:f>
              <c:strCache>
                <c:ptCount val="1"/>
                <c:pt idx="0">
                  <c:v>core 2</c:v>
                </c:pt>
              </c:strCache>
            </c:strRef>
          </c:tx>
          <c:spPr>
            <a:solidFill>
              <a:srgbClr val="FF0F0F"/>
            </a:solidFill>
          </c:spPr>
          <c:cat>
            <c:strRef>
              <c:f>Inst.dynamic.sorted!$C$85:$Q$85</c:f>
              <c:strCache>
                <c:ptCount val="15"/>
                <c:pt idx="0">
                  <c:v>LLLL</c:v>
                </c:pt>
                <c:pt idx="1">
                  <c:v>LLMM1</c:v>
                </c:pt>
                <c:pt idx="2">
                  <c:v>LLMM2</c:v>
                </c:pt>
                <c:pt idx="3">
                  <c:v>LLMM3</c:v>
                </c:pt>
                <c:pt idx="4">
                  <c:v>LLMM4</c:v>
                </c:pt>
                <c:pt idx="5">
                  <c:v>LLHH1</c:v>
                </c:pt>
                <c:pt idx="6">
                  <c:v>LLHH2</c:v>
                </c:pt>
                <c:pt idx="7">
                  <c:v>LLHH3</c:v>
                </c:pt>
                <c:pt idx="8">
                  <c:v>LLHH4</c:v>
                </c:pt>
                <c:pt idx="9">
                  <c:v>MMMM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HHHH</c:v>
                </c:pt>
              </c:strCache>
            </c:strRef>
          </c:cat>
          <c:val>
            <c:numRef>
              <c:f>Inst.dynamic.sorted!$C$88:$Q$88</c:f>
              <c:numCache>
                <c:formatCode>General</c:formatCode>
                <c:ptCount val="15"/>
                <c:pt idx="0">
                  <c:v>-2.1973745165216531E-4</c:v>
                </c:pt>
                <c:pt idx="1">
                  <c:v>-3.8566792028804642E-3</c:v>
                </c:pt>
                <c:pt idx="2">
                  <c:v>7.6887817467066188E-3</c:v>
                </c:pt>
                <c:pt idx="3">
                  <c:v>-3.261470931677446E-3</c:v>
                </c:pt>
                <c:pt idx="4">
                  <c:v>8.4389475177230732E-3</c:v>
                </c:pt>
                <c:pt idx="5">
                  <c:v>-1.8353114809788412E-3</c:v>
                </c:pt>
                <c:pt idx="6">
                  <c:v>-6.360252804784712E-4</c:v>
                </c:pt>
                <c:pt idx="7">
                  <c:v>-1.7815879849916584E-3</c:v>
                </c:pt>
                <c:pt idx="8">
                  <c:v>-6.4971640207334494E-4</c:v>
                </c:pt>
                <c:pt idx="9">
                  <c:v>4.9691465204710914E-3</c:v>
                </c:pt>
                <c:pt idx="10">
                  <c:v>-1.3383091061158954E-3</c:v>
                </c:pt>
                <c:pt idx="11">
                  <c:v>-5.1836146586214926E-4</c:v>
                </c:pt>
                <c:pt idx="12">
                  <c:v>-1.408517793494602E-3</c:v>
                </c:pt>
                <c:pt idx="13">
                  <c:v>-5.5520193844982833E-4</c:v>
                </c:pt>
                <c:pt idx="14">
                  <c:v>-4.4200793936745445E-5</c:v>
                </c:pt>
              </c:numCache>
            </c:numRef>
          </c:val>
        </c:ser>
        <c:ser>
          <c:idx val="3"/>
          <c:order val="3"/>
          <c:tx>
            <c:strRef>
              <c:f>Inst.dynamic.sorted!$B$89</c:f>
              <c:strCache>
                <c:ptCount val="1"/>
                <c:pt idx="0">
                  <c:v>core 3</c:v>
                </c:pt>
              </c:strCache>
            </c:strRef>
          </c:tx>
          <c:spPr>
            <a:solidFill>
              <a:srgbClr val="001F5C"/>
            </a:solidFill>
          </c:spPr>
          <c:cat>
            <c:strRef>
              <c:f>Inst.dynamic.sorted!$C$85:$Q$85</c:f>
              <c:strCache>
                <c:ptCount val="15"/>
                <c:pt idx="0">
                  <c:v>LLLL</c:v>
                </c:pt>
                <c:pt idx="1">
                  <c:v>LLMM1</c:v>
                </c:pt>
                <c:pt idx="2">
                  <c:v>LLMM2</c:v>
                </c:pt>
                <c:pt idx="3">
                  <c:v>LLMM3</c:v>
                </c:pt>
                <c:pt idx="4">
                  <c:v>LLMM4</c:v>
                </c:pt>
                <c:pt idx="5">
                  <c:v>LLHH1</c:v>
                </c:pt>
                <c:pt idx="6">
                  <c:v>LLHH2</c:v>
                </c:pt>
                <c:pt idx="7">
                  <c:v>LLHH3</c:v>
                </c:pt>
                <c:pt idx="8">
                  <c:v>LLHH4</c:v>
                </c:pt>
                <c:pt idx="9">
                  <c:v>MMMM</c:v>
                </c:pt>
                <c:pt idx="10">
                  <c:v>MMHH1</c:v>
                </c:pt>
                <c:pt idx="11">
                  <c:v>MMHH2</c:v>
                </c:pt>
                <c:pt idx="12">
                  <c:v>MMHH3</c:v>
                </c:pt>
                <c:pt idx="13">
                  <c:v>MMHH4</c:v>
                </c:pt>
                <c:pt idx="14">
                  <c:v>HHHH</c:v>
                </c:pt>
              </c:strCache>
            </c:strRef>
          </c:cat>
          <c:val>
            <c:numRef>
              <c:f>Inst.dynamic.sorted!$C$89:$Q$89</c:f>
              <c:numCache>
                <c:formatCode>General</c:formatCode>
                <c:ptCount val="15"/>
                <c:pt idx="0">
                  <c:v>9.8937835243620488E-5</c:v>
                </c:pt>
                <c:pt idx="1">
                  <c:v>3.5448456929976452E-4</c:v>
                </c:pt>
                <c:pt idx="2">
                  <c:v>-6.4160565906169103E-4</c:v>
                </c:pt>
                <c:pt idx="3">
                  <c:v>2.5532163311758893E-4</c:v>
                </c:pt>
                <c:pt idx="4">
                  <c:v>-9.1280708937424571E-4</c:v>
                </c:pt>
                <c:pt idx="5">
                  <c:v>-4.3971790449517404E-3</c:v>
                </c:pt>
                <c:pt idx="6">
                  <c:v>-6.7454841973442524E-3</c:v>
                </c:pt>
                <c:pt idx="7">
                  <c:v>-4.1967977005483914E-3</c:v>
                </c:pt>
                <c:pt idx="8">
                  <c:v>-7.5103989204579084E-3</c:v>
                </c:pt>
                <c:pt idx="9">
                  <c:v>-3.4056914474224026E-4</c:v>
                </c:pt>
                <c:pt idx="10">
                  <c:v>-1.3363822741108457E-3</c:v>
                </c:pt>
                <c:pt idx="11">
                  <c:v>-4.7751296656874994E-3</c:v>
                </c:pt>
                <c:pt idx="12">
                  <c:v>2.6118885510104692E-3</c:v>
                </c:pt>
                <c:pt idx="13">
                  <c:v>-3.5363539814905476E-3</c:v>
                </c:pt>
                <c:pt idx="14">
                  <c:v>-1.2025473387158509E-3</c:v>
                </c:pt>
              </c:numCache>
            </c:numRef>
          </c:val>
        </c:ser>
        <c:axId val="119561216"/>
        <c:axId val="119571200"/>
      </c:barChart>
      <c:catAx>
        <c:axId val="119561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9571200"/>
        <c:crosses val="autoZero"/>
        <c:auto val="1"/>
        <c:lblAlgn val="ctr"/>
        <c:lblOffset val="600"/>
      </c:catAx>
      <c:valAx>
        <c:axId val="119571200"/>
        <c:scaling>
          <c:orientation val="minMax"/>
          <c:min val="-2.0000000000000011E-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Additional performance improvement</a:t>
                </a:r>
              </a:p>
            </c:rich>
          </c:tx>
          <c:layout>
            <c:manualLayout>
              <c:xMode val="edge"/>
              <c:yMode val="edge"/>
              <c:x val="1.2489415337297925E-3"/>
              <c:y val="0.13488988633372501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19561216"/>
        <c:crosses val="autoZero"/>
        <c:crossBetween val="between"/>
        <c:majorUnit val="2.0000000000000011E-2"/>
      </c:valAx>
    </c:plotArea>
    <c:legend>
      <c:legendPos val="r"/>
      <c:layout>
        <c:manualLayout>
          <c:xMode val="edge"/>
          <c:yMode val="edge"/>
          <c:x val="0.29189607933010536"/>
          <c:y val="3.8619130941965692E-3"/>
          <c:w val="0.70810392066990002"/>
          <c:h val="5.4714905301042775E-2"/>
        </c:manualLayout>
      </c:layout>
      <c:txPr>
        <a:bodyPr/>
        <a:lstStyle/>
        <a:p>
          <a:pPr>
            <a:defRPr sz="1800" b="1"/>
          </a:pPr>
          <a:endParaRPr lang="en-US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0.16172</cdr:x>
      <cdr:y>0.02201</cdr:y>
    </cdr:from>
    <cdr:to>
      <cdr:x>0.35849</cdr:x>
      <cdr:y>0.14679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485" y="45699"/>
          <a:ext cx="695341" cy="25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/>
            <a:t>32 core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3842">
              <a:defRPr sz="1200" b="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4424" y="0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3842">
              <a:defRPr sz="1200" b="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52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3842">
              <a:defRPr sz="1200" b="0">
                <a:latin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4424" y="8817952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3842">
              <a:defRPr sz="1200" b="0">
                <a:latin typeface="굴림" pitchFamily="50" charset="-127"/>
              </a:defRPr>
            </a:lvl1pPr>
          </a:lstStyle>
          <a:p>
            <a:fld id="{B75E4CE5-024D-4711-AACB-CDACC8EDF68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423072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3842">
              <a:defRPr sz="1200" b="0">
                <a:latin typeface="굴림" pitchFamily="50" charset="-127"/>
              </a:defRPr>
            </a:lvl1pPr>
          </a:lstStyle>
          <a:p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4424" y="0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3842">
              <a:defRPr sz="1200" b="0">
                <a:latin typeface="굴림" pitchFamily="50" charset="-127"/>
              </a:defRPr>
            </a:lvl1pPr>
          </a:lstStyle>
          <a:p>
            <a:endParaRPr lang="en-US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1" y="4410539"/>
            <a:ext cx="5596279" cy="417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텍스트 스타일을 편집합니다</a:t>
            </a:r>
          </a:p>
          <a:p>
            <a:pPr lvl="1"/>
            <a:r>
              <a:rPr lang="en-US" smtClean="0"/>
              <a:t>둘째 수준</a:t>
            </a:r>
          </a:p>
          <a:p>
            <a:pPr lvl="2"/>
            <a:r>
              <a:rPr lang="en-US" smtClean="0"/>
              <a:t>셋째 수준</a:t>
            </a:r>
          </a:p>
          <a:p>
            <a:pPr lvl="3"/>
            <a:r>
              <a:rPr lang="en-US" smtClean="0"/>
              <a:t>넷째 수준</a:t>
            </a:r>
          </a:p>
          <a:p>
            <a:pPr lvl="4"/>
            <a:r>
              <a:rPr lang="en-US" smtClean="0"/>
              <a:t>다섯째 수준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52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defTabSz="913842">
              <a:defRPr sz="1200" b="0">
                <a:latin typeface="굴림" pitchFamily="50" charset="-127"/>
              </a:defRPr>
            </a:lvl1pPr>
          </a:lstStyle>
          <a:p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4424" y="8817952"/>
            <a:ext cx="3031710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3842">
              <a:defRPr sz="1200" b="0">
                <a:latin typeface="굴림" pitchFamily="50" charset="-127"/>
              </a:defRPr>
            </a:lvl1pPr>
          </a:lstStyle>
          <a:p>
            <a:fld id="{B72D4F42-D943-47D7-AC29-FF8A7E60A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6619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19C2-8AE1-46A1-9A80-EED558443A05}" type="slidenum">
              <a:rPr lang="en-US"/>
              <a:pPr/>
              <a:t>1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461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7295"/>
            <a:ext cx="8229600" cy="494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6543674"/>
            <a:ext cx="9144000" cy="314325"/>
          </a:xfrm>
          <a:prstGeom prst="rect">
            <a:avLst/>
          </a:prstGeom>
          <a:gradFill>
            <a:gsLst>
              <a:gs pos="0">
                <a:schemeClr val="tx1"/>
              </a:gs>
              <a:gs pos="25000">
                <a:schemeClr val="tx1"/>
              </a:gs>
              <a:gs pos="75000">
                <a:srgbClr val="000066"/>
              </a:gs>
              <a:gs pos="100000">
                <a:srgbClr val="005CBF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20003" y="6575428"/>
            <a:ext cx="15215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ko-KR" sz="1000" b="0" baseline="0" dirty="0" smtClean="0">
                <a:solidFill>
                  <a:schemeClr val="bg1"/>
                </a:solidFill>
                <a:latin typeface="Aldine721 Lt BT"/>
              </a:rPr>
              <a:t>University</a:t>
            </a:r>
            <a:r>
              <a:rPr lang="en-US" altLang="ko-KR" sz="1000" b="0" baseline="0" dirty="0" smtClean="0">
                <a:solidFill>
                  <a:schemeClr val="bg1"/>
                </a:solidFill>
                <a:latin typeface="Aldine721 Lt BT" pitchFamily="18" charset="0"/>
              </a:rPr>
              <a:t> of Pittsburgh</a:t>
            </a:r>
            <a:endParaRPr lang="en-US" sz="1000" b="0" baseline="0" dirty="0">
              <a:solidFill>
                <a:schemeClr val="bg1"/>
              </a:solidFill>
              <a:latin typeface="Aldine721 Lt BT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31432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25000">
                <a:srgbClr val="000066"/>
              </a:gs>
              <a:gs pos="75000">
                <a:schemeClr val="tx1"/>
              </a:gs>
              <a:gs pos="100000">
                <a:schemeClr val="tx1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FF"/>
        </a:buClr>
        <a:buSzPct val="95000"/>
        <a:buChar char="•"/>
        <a:defRPr kumimoji="1" baseline="0">
          <a:solidFill>
            <a:schemeClr val="tx1"/>
          </a:solidFill>
          <a:latin typeface="Arial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50000"/>
        <a:buBlip>
          <a:blip r:embed="rId13"/>
        </a:buBlip>
        <a:defRPr kumimoji="1" sz="1600" baseline="0">
          <a:solidFill>
            <a:schemeClr val="tx1"/>
          </a:solidFill>
          <a:latin typeface="Arial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kumimoji="1" sz="1200" baseline="0">
          <a:solidFill>
            <a:schemeClr val="tx1"/>
          </a:solidFill>
          <a:latin typeface="Arial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kumimoji="1" sz="1000" baseline="0">
          <a:solidFill>
            <a:schemeClr val="tx1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8208962" cy="1539875"/>
          </a:xfrm>
        </p:spPr>
        <p:txBody>
          <a:bodyPr/>
          <a:lstStyle/>
          <a:p>
            <a:pPr algn="ctr"/>
            <a:r>
              <a:rPr lang="en-US" altLang="ko-KR" sz="3400" dirty="0" err="1" smtClean="0">
                <a:solidFill>
                  <a:schemeClr val="accent2"/>
                </a:solidFill>
              </a:rPr>
              <a:t>StimulusCache</a:t>
            </a:r>
            <a:r>
              <a:rPr lang="en-US" altLang="ko-KR" sz="3400" dirty="0" smtClean="0">
                <a:solidFill>
                  <a:schemeClr val="accent2"/>
                </a:solidFill>
              </a:rPr>
              <a:t>: </a:t>
            </a:r>
            <a:br>
              <a:rPr lang="en-US" altLang="ko-KR" sz="3400" dirty="0" smtClean="0">
                <a:solidFill>
                  <a:schemeClr val="accent2"/>
                </a:solidFill>
              </a:rPr>
            </a:br>
            <a:r>
              <a:rPr lang="en-US" altLang="ko-KR" sz="2800" dirty="0" smtClean="0">
                <a:solidFill>
                  <a:schemeClr val="accent2"/>
                </a:solidFill>
              </a:rPr>
              <a:t>Boosting Performance of Chip Multiprocessors with Excess Cache</a:t>
            </a:r>
            <a:endParaRPr lang="en-US" altLang="ko-KR" sz="1600" dirty="0">
              <a:solidFill>
                <a:srgbClr val="0000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2509" y="4319752"/>
            <a:ext cx="7567449" cy="982498"/>
          </a:xfrm>
        </p:spPr>
        <p:txBody>
          <a:bodyPr>
            <a:normAutofit/>
          </a:bodyPr>
          <a:lstStyle/>
          <a:p>
            <a:r>
              <a:rPr lang="en-US" altLang="ko-KR" sz="2400" b="1" u="sng" dirty="0" err="1" smtClean="0"/>
              <a:t>Hyunjin</a:t>
            </a:r>
            <a:r>
              <a:rPr lang="en-US" altLang="ko-KR" sz="2400" b="1" u="sng" dirty="0" smtClean="0"/>
              <a:t> Lee</a:t>
            </a:r>
            <a:r>
              <a:rPr lang="en-US" altLang="ko-KR" sz="2400" b="1" dirty="0" smtClean="0"/>
              <a:t>    </a:t>
            </a:r>
            <a:r>
              <a:rPr lang="en-US" altLang="ko-KR" sz="2400" dirty="0" err="1" smtClean="0"/>
              <a:t>Sangyeun</a:t>
            </a:r>
            <a:r>
              <a:rPr lang="en-US" altLang="ko-KR" sz="2400" dirty="0" smtClean="0"/>
              <a:t> Cho   Bruce R. Childers</a:t>
            </a:r>
            <a:endParaRPr lang="en-US" altLang="ko-KR" sz="24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20319" y="5395913"/>
            <a:ext cx="3448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sz="1800" dirty="0">
                <a:latin typeface="Arial" pitchFamily="34" charset="0"/>
                <a:cs typeface="Arial" pitchFamily="34" charset="0"/>
              </a:rPr>
              <a:t>Dept. of Computer Science</a:t>
            </a:r>
          </a:p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sz="1800" dirty="0">
                <a:latin typeface="Arial" pitchFamily="34" charset="0"/>
                <a:cs typeface="Arial" pitchFamily="34" charset="0"/>
              </a:rPr>
              <a:t>University of Pittsburgh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9144000" cy="31432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543675"/>
            <a:ext cx="9144000" cy="31432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9172" y="5316630"/>
            <a:ext cx="741632" cy="65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private policy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2450" y="52330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Symmetric allocation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4762499" y="5242560"/>
            <a:ext cx="357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Asymmetric allocation</a:t>
            </a:r>
            <a:endParaRPr lang="en-US" sz="2400" b="1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772692" y="1920244"/>
            <a:ext cx="2976349" cy="2827926"/>
            <a:chOff x="772692" y="1920244"/>
            <a:chExt cx="2976349" cy="2827926"/>
          </a:xfrm>
        </p:grpSpPr>
        <p:grpSp>
          <p:nvGrpSpPr>
            <p:cNvPr id="3" name="Group 93"/>
            <p:cNvGrpSpPr/>
            <p:nvPr/>
          </p:nvGrpSpPr>
          <p:grpSpPr>
            <a:xfrm rot="5400000">
              <a:off x="1479552" y="1213762"/>
              <a:ext cx="648228" cy="2061948"/>
              <a:chOff x="235527" y="979329"/>
              <a:chExt cx="560070" cy="117653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8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9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10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1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0</a:t>
                </a:r>
                <a:endParaRPr lang="en-US" sz="2200" b="1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884839" y="1920244"/>
              <a:ext cx="864202" cy="640077"/>
              <a:chOff x="2961038" y="1463043"/>
              <a:chExt cx="1002463" cy="640077"/>
            </a:xfrm>
          </p:grpSpPr>
          <p:sp>
            <p:nvSpPr>
              <p:cNvPr id="48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49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884839" y="2636524"/>
              <a:ext cx="864202" cy="640077"/>
              <a:chOff x="2961038" y="1463043"/>
              <a:chExt cx="1002463" cy="640077"/>
            </a:xfrm>
          </p:grpSpPr>
          <p:sp>
            <p:nvSpPr>
              <p:cNvPr id="52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53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884839" y="3368044"/>
              <a:ext cx="864202" cy="640077"/>
              <a:chOff x="2961038" y="1463043"/>
              <a:chExt cx="1002463" cy="640077"/>
            </a:xfrm>
          </p:grpSpPr>
          <p:sp>
            <p:nvSpPr>
              <p:cNvPr id="55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56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2884839" y="4099564"/>
              <a:ext cx="864202" cy="640077"/>
              <a:chOff x="2961038" y="1463043"/>
              <a:chExt cx="1002463" cy="640077"/>
            </a:xfrm>
          </p:grpSpPr>
          <p:sp>
            <p:nvSpPr>
              <p:cNvPr id="58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59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89" name="Group 93"/>
            <p:cNvGrpSpPr/>
            <p:nvPr/>
          </p:nvGrpSpPr>
          <p:grpSpPr>
            <a:xfrm rot="5400000">
              <a:off x="1479552" y="1930042"/>
              <a:ext cx="648228" cy="2061948"/>
              <a:chOff x="235527" y="979329"/>
              <a:chExt cx="560070" cy="1176532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91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92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93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94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1</a:t>
                </a:r>
                <a:endParaRPr lang="en-US" sz="2200" b="1" dirty="0"/>
              </a:p>
            </p:txBody>
          </p:sp>
        </p:grpSp>
        <p:grpSp>
          <p:nvGrpSpPr>
            <p:cNvPr id="95" name="Group 93"/>
            <p:cNvGrpSpPr/>
            <p:nvPr/>
          </p:nvGrpSpPr>
          <p:grpSpPr>
            <a:xfrm rot="5400000">
              <a:off x="1479552" y="2661562"/>
              <a:ext cx="648228" cy="2061948"/>
              <a:chOff x="235527" y="979329"/>
              <a:chExt cx="560070" cy="1176532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97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98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99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00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2</a:t>
                </a:r>
                <a:endParaRPr lang="en-US" sz="2200" b="1" dirty="0"/>
              </a:p>
            </p:txBody>
          </p:sp>
        </p:grpSp>
        <p:grpSp>
          <p:nvGrpSpPr>
            <p:cNvPr id="113" name="Group 93"/>
            <p:cNvGrpSpPr/>
            <p:nvPr/>
          </p:nvGrpSpPr>
          <p:grpSpPr>
            <a:xfrm rot="5400000">
              <a:off x="1479552" y="3393082"/>
              <a:ext cx="648228" cy="2061948"/>
              <a:chOff x="235527" y="979329"/>
              <a:chExt cx="560070" cy="1176532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15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16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117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18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3</a:t>
                </a:r>
                <a:endParaRPr lang="en-US" sz="2200" b="1" dirty="0"/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4628412" y="1920244"/>
            <a:ext cx="3875509" cy="2827926"/>
            <a:chOff x="4628412" y="1920244"/>
            <a:chExt cx="3875509" cy="2827926"/>
          </a:xfrm>
        </p:grpSpPr>
        <p:grpSp>
          <p:nvGrpSpPr>
            <p:cNvPr id="101" name="Group 100"/>
            <p:cNvGrpSpPr/>
            <p:nvPr/>
          </p:nvGrpSpPr>
          <p:grpSpPr>
            <a:xfrm>
              <a:off x="6740559" y="1920244"/>
              <a:ext cx="864202" cy="640077"/>
              <a:chOff x="2961038" y="1463043"/>
              <a:chExt cx="1002463" cy="640077"/>
            </a:xfrm>
          </p:grpSpPr>
          <p:sp>
            <p:nvSpPr>
              <p:cNvPr id="102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03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740559" y="2636524"/>
              <a:ext cx="864202" cy="640077"/>
              <a:chOff x="2961038" y="1463043"/>
              <a:chExt cx="1002463" cy="640077"/>
            </a:xfrm>
          </p:grpSpPr>
          <p:sp>
            <p:nvSpPr>
              <p:cNvPr id="105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06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639719" y="1920244"/>
              <a:ext cx="864202" cy="640077"/>
              <a:chOff x="2961038" y="1463043"/>
              <a:chExt cx="1002463" cy="640077"/>
            </a:xfrm>
          </p:grpSpPr>
          <p:sp>
            <p:nvSpPr>
              <p:cNvPr id="108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09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6740559" y="4099564"/>
              <a:ext cx="864202" cy="640077"/>
              <a:chOff x="2961038" y="1463043"/>
              <a:chExt cx="1002463" cy="640077"/>
            </a:xfrm>
          </p:grpSpPr>
          <p:sp>
            <p:nvSpPr>
              <p:cNvPr id="111" name="Rectangle 4"/>
              <p:cNvSpPr/>
              <p:nvPr/>
            </p:nvSpPr>
            <p:spPr>
              <a:xfrm rot="5400000">
                <a:off x="3137427" y="1301516"/>
                <a:ext cx="640077" cy="963131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12" name="TextBox 5"/>
              <p:cNvSpPr txBox="1"/>
              <p:nvPr/>
            </p:nvSpPr>
            <p:spPr>
              <a:xfrm>
                <a:off x="2961038" y="1569781"/>
                <a:ext cx="100246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EC</a:t>
                </a:r>
                <a:endParaRPr lang="en-US" sz="2200" b="1" dirty="0"/>
              </a:p>
            </p:txBody>
          </p:sp>
        </p:grpSp>
        <p:grpSp>
          <p:nvGrpSpPr>
            <p:cNvPr id="119" name="Group 93"/>
            <p:cNvGrpSpPr/>
            <p:nvPr/>
          </p:nvGrpSpPr>
          <p:grpSpPr>
            <a:xfrm rot="5400000">
              <a:off x="5335272" y="1213762"/>
              <a:ext cx="648228" cy="2061948"/>
              <a:chOff x="235527" y="979329"/>
              <a:chExt cx="560070" cy="1176532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21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22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123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24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0</a:t>
                </a:r>
                <a:endParaRPr lang="en-US" sz="2200" b="1" dirty="0"/>
              </a:p>
            </p:txBody>
          </p:sp>
        </p:grpSp>
        <p:grpSp>
          <p:nvGrpSpPr>
            <p:cNvPr id="125" name="Group 93"/>
            <p:cNvGrpSpPr/>
            <p:nvPr/>
          </p:nvGrpSpPr>
          <p:grpSpPr>
            <a:xfrm rot="5400000">
              <a:off x="5335272" y="1930042"/>
              <a:ext cx="648228" cy="2061948"/>
              <a:chOff x="235527" y="979329"/>
              <a:chExt cx="560070" cy="1176532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27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28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129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30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1</a:t>
                </a:r>
                <a:endParaRPr lang="en-US" sz="2200" b="1" dirty="0"/>
              </a:p>
            </p:txBody>
          </p:sp>
        </p:grpSp>
        <p:grpSp>
          <p:nvGrpSpPr>
            <p:cNvPr id="133" name="Group 93"/>
            <p:cNvGrpSpPr/>
            <p:nvPr/>
          </p:nvGrpSpPr>
          <p:grpSpPr>
            <a:xfrm rot="5400000">
              <a:off x="5335272" y="2661562"/>
              <a:ext cx="648228" cy="2061948"/>
              <a:chOff x="235527" y="979329"/>
              <a:chExt cx="560070" cy="1176532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35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36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137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38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2</a:t>
                </a:r>
                <a:endParaRPr lang="en-US" sz="2200" b="1" dirty="0"/>
              </a:p>
            </p:txBody>
          </p:sp>
        </p:grpSp>
        <p:grpSp>
          <p:nvGrpSpPr>
            <p:cNvPr id="139" name="Group 93"/>
            <p:cNvGrpSpPr/>
            <p:nvPr/>
          </p:nvGrpSpPr>
          <p:grpSpPr>
            <a:xfrm rot="5400000">
              <a:off x="5335272" y="3393082"/>
              <a:ext cx="648228" cy="2061948"/>
              <a:chOff x="235527" y="979329"/>
              <a:chExt cx="560070" cy="1176532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235527" y="979329"/>
                <a:ext cx="560070" cy="111617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46" name="Rectangle 4"/>
              <p:cNvSpPr/>
              <p:nvPr/>
            </p:nvSpPr>
            <p:spPr>
              <a:xfrm>
                <a:off x="300785" y="1014113"/>
                <a:ext cx="433137" cy="44984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47" name="TextBox 5"/>
              <p:cNvSpPr txBox="1"/>
              <p:nvPr/>
            </p:nvSpPr>
            <p:spPr>
              <a:xfrm rot="16200000">
                <a:off x="300518" y="1058408"/>
                <a:ext cx="426096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L2</a:t>
                </a:r>
                <a:endParaRPr lang="en-US" sz="2200" b="1" dirty="0"/>
              </a:p>
            </p:txBody>
          </p:sp>
          <p:sp>
            <p:nvSpPr>
              <p:cNvPr id="151" name="Rectangle 6"/>
              <p:cNvSpPr/>
              <p:nvPr/>
            </p:nvSpPr>
            <p:spPr>
              <a:xfrm>
                <a:off x="300789" y="1524000"/>
                <a:ext cx="433137" cy="533400"/>
              </a:xfrm>
              <a:prstGeom prst="rect">
                <a:avLst/>
              </a:prstGeom>
              <a:solidFill>
                <a:schemeClr val="bg1"/>
              </a:solidFill>
              <a:ln cap="rnd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 b="1"/>
              </a:p>
            </p:txBody>
          </p:sp>
          <p:sp>
            <p:nvSpPr>
              <p:cNvPr id="157" name="TextBox 7"/>
              <p:cNvSpPr txBox="1"/>
              <p:nvPr/>
            </p:nvSpPr>
            <p:spPr>
              <a:xfrm rot="16200000">
                <a:off x="142817" y="1603958"/>
                <a:ext cx="731519" cy="372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 smtClean="0"/>
                  <a:t>Core 3</a:t>
                </a:r>
                <a:endParaRPr lang="en-US" sz="2200" b="1" dirty="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1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4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sharing policy</a:t>
            </a:r>
            <a:endParaRPr lang="en-US" dirty="0"/>
          </a:p>
        </p:txBody>
      </p:sp>
      <p:grpSp>
        <p:nvGrpSpPr>
          <p:cNvPr id="6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7" name="Rectangle 6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8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9" name="TextBox 5"/>
            <p:cNvSpPr txBox="1"/>
            <p:nvPr/>
          </p:nvSpPr>
          <p:spPr>
            <a:xfrm rot="16200000">
              <a:off x="227567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L2</a:t>
              </a:r>
              <a:endParaRPr lang="en-US" sz="2200" b="1" dirty="0"/>
            </a:p>
          </p:txBody>
        </p:sp>
        <p:sp>
          <p:nvSpPr>
            <p:cNvPr id="10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1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881423" y="1798319"/>
            <a:ext cx="757127" cy="2133601"/>
            <a:chOff x="2881423" y="1798319"/>
            <a:chExt cx="757127" cy="2133601"/>
          </a:xfrm>
        </p:grpSpPr>
        <p:cxnSp>
          <p:nvCxnSpPr>
            <p:cNvPr id="31" name="Straight Arrow Connector 30"/>
            <p:cNvCxnSpPr/>
            <p:nvPr/>
          </p:nvCxnSpPr>
          <p:spPr>
            <a:xfrm rot="16200000" flipH="1">
              <a:off x="2890531" y="1789212"/>
              <a:ext cx="738911" cy="757126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881423" y="2477193"/>
              <a:ext cx="699977" cy="296487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881423" y="3032760"/>
              <a:ext cx="715217" cy="151016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2881423" y="3253047"/>
              <a:ext cx="757126" cy="678873"/>
            </a:xfrm>
            <a:prstGeom prst="straightConnector1">
              <a:avLst/>
            </a:prstGeom>
            <a:ln w="76200">
              <a:solidFill>
                <a:srgbClr val="FF0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131" name="Rectangle 130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2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0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L2</a:t>
              </a:r>
              <a:endParaRPr lang="en-US" sz="2200" b="1" dirty="0"/>
            </a:p>
          </p:txBody>
        </p:sp>
        <p:sp>
          <p:nvSpPr>
            <p:cNvPr id="141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2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143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144" name="Rectangle 143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5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8" name="TextBox 5"/>
            <p:cNvSpPr txBox="1"/>
            <p:nvPr/>
          </p:nvSpPr>
          <p:spPr>
            <a:xfrm rot="16200000">
              <a:off x="227567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L2</a:t>
              </a:r>
              <a:endParaRPr lang="en-US" sz="2200" b="1" dirty="0"/>
            </a:p>
          </p:txBody>
        </p:sp>
        <p:sp>
          <p:nvSpPr>
            <p:cNvPr id="149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0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151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152" name="Rectangle 151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3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4" name="TextBox 5"/>
            <p:cNvSpPr txBox="1"/>
            <p:nvPr/>
          </p:nvSpPr>
          <p:spPr>
            <a:xfrm rot="16200000">
              <a:off x="227567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L2</a:t>
              </a:r>
              <a:endParaRPr lang="en-US" sz="2200" b="1" dirty="0"/>
            </a:p>
          </p:txBody>
        </p:sp>
        <p:sp>
          <p:nvSpPr>
            <p:cNvPr id="155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6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269243" y="4660543"/>
            <a:ext cx="6646459" cy="138499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All ECs shared by all cores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1400" y="2438321"/>
            <a:ext cx="1417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Main</a:t>
            </a:r>
          </a:p>
          <a:p>
            <a:pPr algn="ctr"/>
            <a:r>
              <a:rPr lang="en-US" sz="2200" dirty="0" smtClean="0"/>
              <a:t>memory</a:t>
            </a:r>
            <a:endParaRPr lang="en-US" sz="22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45" name="Rectangle 4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49040" y="2204084"/>
            <a:ext cx="1066800" cy="1321197"/>
            <a:chOff x="3749040" y="2204084"/>
            <a:chExt cx="1066800" cy="1321197"/>
          </a:xfrm>
        </p:grpSpPr>
        <p:sp>
          <p:nvSpPr>
            <p:cNvPr id="48" name="Rectangle 47"/>
            <p:cNvSpPr/>
            <p:nvPr/>
          </p:nvSpPr>
          <p:spPr>
            <a:xfrm>
              <a:off x="381000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74904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#1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1" name="Rectangle 50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3688080" y="2011680"/>
            <a:ext cx="3017520" cy="164592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Box 176"/>
          <p:cNvSpPr txBox="1"/>
          <p:nvPr/>
        </p:nvSpPr>
        <p:spPr>
          <a:xfrm>
            <a:off x="944881" y="4630063"/>
            <a:ext cx="7223760" cy="1477328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Flow-</a:t>
            </a:r>
            <a:r>
              <a:rPr lang="en-US" sz="2400" dirty="0" err="1" smtClean="0">
                <a:solidFill>
                  <a:schemeClr val="bg1"/>
                </a:solidFill>
              </a:rPr>
              <a:t>in#N</a:t>
            </a:r>
            <a:r>
              <a:rPr lang="en-US" sz="2400" dirty="0" smtClean="0">
                <a:solidFill>
                  <a:schemeClr val="bg1"/>
                </a:solidFill>
              </a:rPr>
              <a:t>: data block counts to EC#N</a:t>
            </a:r>
          </a:p>
          <a:p>
            <a:pPr algn="ctr"/>
            <a:endParaRPr lang="en-US" sz="22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Hit#N</a:t>
            </a:r>
            <a:r>
              <a:rPr lang="en-US" sz="2400" dirty="0" smtClean="0">
                <a:solidFill>
                  <a:schemeClr val="bg1"/>
                </a:solidFill>
              </a:rPr>
              <a:t>: data block counts hit at EC#N</a:t>
            </a:r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endParaRPr lang="en-US" sz="10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grpSp>
        <p:nvGrpSpPr>
          <p:cNvPr id="3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131" name="Rectangle 130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2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3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34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5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4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137" name="Rectangle 136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8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9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40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1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5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143" name="Rectangle 142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4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5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46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7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6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149" name="Rectangle 148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0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1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52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3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grpSp>
        <p:nvGrpSpPr>
          <p:cNvPr id="7" name="Group 69"/>
          <p:cNvGrpSpPr/>
          <p:nvPr/>
        </p:nvGrpSpPr>
        <p:grpSpPr>
          <a:xfrm>
            <a:off x="3749040" y="2204084"/>
            <a:ext cx="1066800" cy="1321197"/>
            <a:chOff x="3749040" y="2204084"/>
            <a:chExt cx="1066800" cy="1321197"/>
          </a:xfrm>
        </p:grpSpPr>
        <p:sp>
          <p:nvSpPr>
            <p:cNvPr id="98" name="Rectangle 97"/>
            <p:cNvSpPr/>
            <p:nvPr/>
          </p:nvSpPr>
          <p:spPr>
            <a:xfrm>
              <a:off x="381000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4904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#1</a:t>
              </a:r>
              <a:endParaRPr lang="en-US" sz="2400" dirty="0"/>
            </a:p>
          </p:txBody>
        </p:sp>
      </p:grpSp>
      <p:grpSp>
        <p:nvGrpSpPr>
          <p:cNvPr id="8" name="Group 68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514600" y="2627371"/>
            <a:ext cx="1600200" cy="430887"/>
            <a:chOff x="2514600" y="2627371"/>
            <a:chExt cx="1600200" cy="430887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514600" y="2849880"/>
              <a:ext cx="1584960" cy="1588"/>
            </a:xfrm>
            <a:prstGeom prst="straightConnector1">
              <a:avLst/>
            </a:prstGeom>
            <a:ln w="317500">
              <a:solidFill>
                <a:schemeClr val="tx1">
                  <a:lumMod val="50000"/>
                  <a:lumOff val="50000"/>
                </a:schemeClr>
              </a:solidFill>
              <a:prstDash val="soli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554605" y="2627371"/>
              <a:ext cx="15601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spc="-150" dirty="0" smtClean="0">
                  <a:solidFill>
                    <a:schemeClr val="bg1"/>
                  </a:solidFill>
                </a:rPr>
                <a:t>Flow-in#1</a:t>
              </a:r>
              <a:endParaRPr lang="en-US" sz="2200" spc="-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67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286000" y="2014796"/>
            <a:ext cx="1981200" cy="896044"/>
            <a:chOff x="2286000" y="2014796"/>
            <a:chExt cx="1981200" cy="896044"/>
          </a:xfrm>
        </p:grpSpPr>
        <p:sp>
          <p:nvSpPr>
            <p:cNvPr id="65" name="Freeform 64"/>
            <p:cNvSpPr/>
            <p:nvPr/>
          </p:nvSpPr>
          <p:spPr bwMode="auto">
            <a:xfrm>
              <a:off x="2286000" y="2171646"/>
              <a:ext cx="1981200" cy="739194"/>
            </a:xfrm>
            <a:custGeom>
              <a:avLst/>
              <a:gdLst>
                <a:gd name="connsiteX0" fmla="*/ 1981200 w 1981200"/>
                <a:gd name="connsiteY0" fmla="*/ 949960 h 949960"/>
                <a:gd name="connsiteX1" fmla="*/ 1600200 w 1981200"/>
                <a:gd name="connsiteY1" fmla="*/ 279400 h 949960"/>
                <a:gd name="connsiteX2" fmla="*/ 746760 w 1981200"/>
                <a:gd name="connsiteY2" fmla="*/ 5080 h 949960"/>
                <a:gd name="connsiteX3" fmla="*/ 0 w 1981200"/>
                <a:gd name="connsiteY3" fmla="*/ 248920 h 949960"/>
                <a:gd name="connsiteX0" fmla="*/ 1981200 w 1981200"/>
                <a:gd name="connsiteY0" fmla="*/ 1041891 h 1041891"/>
                <a:gd name="connsiteX1" fmla="*/ 1600200 w 1981200"/>
                <a:gd name="connsiteY1" fmla="*/ 371331 h 1041891"/>
                <a:gd name="connsiteX2" fmla="*/ 746760 w 1981200"/>
                <a:gd name="connsiteY2" fmla="*/ 5080 h 1041891"/>
                <a:gd name="connsiteX3" fmla="*/ 0 w 1981200"/>
                <a:gd name="connsiteY3" fmla="*/ 340851 h 1041891"/>
                <a:gd name="connsiteX0" fmla="*/ 1981200 w 1981200"/>
                <a:gd name="connsiteY0" fmla="*/ 1039392 h 1039392"/>
                <a:gd name="connsiteX1" fmla="*/ 1716742 w 1981200"/>
                <a:gd name="connsiteY1" fmla="*/ 322866 h 1039392"/>
                <a:gd name="connsiteX2" fmla="*/ 746760 w 1981200"/>
                <a:gd name="connsiteY2" fmla="*/ 2581 h 1039392"/>
                <a:gd name="connsiteX3" fmla="*/ 0 w 1981200"/>
                <a:gd name="connsiteY3" fmla="*/ 338352 h 1039392"/>
                <a:gd name="connsiteX0" fmla="*/ 1981200 w 1981200"/>
                <a:gd name="connsiteY0" fmla="*/ 1062375 h 1062375"/>
                <a:gd name="connsiteX1" fmla="*/ 1716742 w 1981200"/>
                <a:gd name="connsiteY1" fmla="*/ 345849 h 1062375"/>
                <a:gd name="connsiteX2" fmla="*/ 746760 w 1981200"/>
                <a:gd name="connsiteY2" fmla="*/ 25564 h 1062375"/>
                <a:gd name="connsiteX3" fmla="*/ 0 w 1981200"/>
                <a:gd name="connsiteY3" fmla="*/ 499232 h 1062375"/>
                <a:gd name="connsiteX0" fmla="*/ 1981200 w 1981200"/>
                <a:gd name="connsiteY0" fmla="*/ 1001087 h 1001087"/>
                <a:gd name="connsiteX1" fmla="*/ 1716742 w 1981200"/>
                <a:gd name="connsiteY1" fmla="*/ 284561 h 1001087"/>
                <a:gd name="connsiteX2" fmla="*/ 761328 w 1981200"/>
                <a:gd name="connsiteY2" fmla="*/ 25564 h 1001087"/>
                <a:gd name="connsiteX3" fmla="*/ 0 w 1981200"/>
                <a:gd name="connsiteY3" fmla="*/ 437944 h 1001087"/>
                <a:gd name="connsiteX0" fmla="*/ 1893794 w 1905486"/>
                <a:gd name="connsiteY0" fmla="*/ 1001087 h 1001087"/>
                <a:gd name="connsiteX1" fmla="*/ 1716742 w 1905486"/>
                <a:gd name="connsiteY1" fmla="*/ 284561 h 1001087"/>
                <a:gd name="connsiteX2" fmla="*/ 761328 w 1905486"/>
                <a:gd name="connsiteY2" fmla="*/ 25564 h 1001087"/>
                <a:gd name="connsiteX3" fmla="*/ 0 w 1905486"/>
                <a:gd name="connsiteY3" fmla="*/ 437944 h 1001087"/>
                <a:gd name="connsiteX0" fmla="*/ 1893794 w 1893794"/>
                <a:gd name="connsiteY0" fmla="*/ 998533 h 998533"/>
                <a:gd name="connsiteX1" fmla="*/ 1585634 w 1893794"/>
                <a:gd name="connsiteY1" fmla="*/ 297329 h 998533"/>
                <a:gd name="connsiteX2" fmla="*/ 761328 w 1893794"/>
                <a:gd name="connsiteY2" fmla="*/ 23010 h 998533"/>
                <a:gd name="connsiteX3" fmla="*/ 0 w 1893794"/>
                <a:gd name="connsiteY3" fmla="*/ 435390 h 998533"/>
                <a:gd name="connsiteX0" fmla="*/ 1893794 w 1893794"/>
                <a:gd name="connsiteY0" fmla="*/ 1057267 h 1057267"/>
                <a:gd name="connsiteX1" fmla="*/ 1585634 w 1893794"/>
                <a:gd name="connsiteY1" fmla="*/ 356063 h 1057267"/>
                <a:gd name="connsiteX2" fmla="*/ 761328 w 1893794"/>
                <a:gd name="connsiteY2" fmla="*/ 81744 h 1057267"/>
                <a:gd name="connsiteX3" fmla="*/ 0 w 1893794"/>
                <a:gd name="connsiteY3" fmla="*/ 846529 h 1057267"/>
                <a:gd name="connsiteX0" fmla="*/ 1893794 w 1893794"/>
                <a:gd name="connsiteY0" fmla="*/ 842760 h 842760"/>
                <a:gd name="connsiteX1" fmla="*/ 1585634 w 1893794"/>
                <a:gd name="connsiteY1" fmla="*/ 141556 h 842760"/>
                <a:gd name="connsiteX2" fmla="*/ 790463 w 1893794"/>
                <a:gd name="connsiteY2" fmla="*/ 81744 h 842760"/>
                <a:gd name="connsiteX3" fmla="*/ 0 w 1893794"/>
                <a:gd name="connsiteY3" fmla="*/ 632022 h 842760"/>
                <a:gd name="connsiteX0" fmla="*/ 1893794 w 1893794"/>
                <a:gd name="connsiteY0" fmla="*/ 819778 h 819778"/>
                <a:gd name="connsiteX1" fmla="*/ 1571066 w 1893794"/>
                <a:gd name="connsiteY1" fmla="*/ 256471 h 819778"/>
                <a:gd name="connsiteX2" fmla="*/ 790463 w 1893794"/>
                <a:gd name="connsiteY2" fmla="*/ 58762 h 819778"/>
                <a:gd name="connsiteX3" fmla="*/ 0 w 1893794"/>
                <a:gd name="connsiteY3" fmla="*/ 609040 h 819778"/>
                <a:gd name="connsiteX0" fmla="*/ 1893794 w 1893794"/>
                <a:gd name="connsiteY0" fmla="*/ 743168 h 743168"/>
                <a:gd name="connsiteX1" fmla="*/ 1571066 w 1893794"/>
                <a:gd name="connsiteY1" fmla="*/ 179861 h 743168"/>
                <a:gd name="connsiteX2" fmla="*/ 775895 w 1893794"/>
                <a:gd name="connsiteY2" fmla="*/ 58762 h 743168"/>
                <a:gd name="connsiteX3" fmla="*/ 0 w 1893794"/>
                <a:gd name="connsiteY3" fmla="*/ 532430 h 74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3794" h="743168">
                  <a:moveTo>
                    <a:pt x="1893794" y="743168"/>
                  </a:moveTo>
                  <a:cubicBezTo>
                    <a:pt x="1806164" y="486628"/>
                    <a:pt x="1757382" y="293929"/>
                    <a:pt x="1571066" y="179861"/>
                  </a:cubicBezTo>
                  <a:cubicBezTo>
                    <a:pt x="1384750" y="65793"/>
                    <a:pt x="1037739" y="0"/>
                    <a:pt x="775895" y="58762"/>
                  </a:cubicBezTo>
                  <a:cubicBezTo>
                    <a:pt x="514051" y="117524"/>
                    <a:pt x="240030" y="407970"/>
                    <a:pt x="0" y="532430"/>
                  </a:cubicBezTo>
                </a:path>
              </a:pathLst>
            </a:custGeom>
            <a:noFill/>
            <a:ln w="317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898740" y="2014796"/>
              <a:ext cx="12617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</a:rPr>
                <a:t>Hits#1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38400" y="1268036"/>
            <a:ext cx="3642360" cy="1368483"/>
            <a:chOff x="2438400" y="1268036"/>
            <a:chExt cx="3642360" cy="1368483"/>
          </a:xfrm>
        </p:grpSpPr>
        <p:sp>
          <p:nvSpPr>
            <p:cNvPr id="43" name="Freeform 42"/>
            <p:cNvSpPr/>
            <p:nvPr/>
          </p:nvSpPr>
          <p:spPr bwMode="auto">
            <a:xfrm>
              <a:off x="2438400" y="1389378"/>
              <a:ext cx="3642360" cy="1247141"/>
            </a:xfrm>
            <a:custGeom>
              <a:avLst/>
              <a:gdLst>
                <a:gd name="connsiteX0" fmla="*/ 1981200 w 1981200"/>
                <a:gd name="connsiteY0" fmla="*/ 949960 h 949960"/>
                <a:gd name="connsiteX1" fmla="*/ 1600200 w 1981200"/>
                <a:gd name="connsiteY1" fmla="*/ 279400 h 949960"/>
                <a:gd name="connsiteX2" fmla="*/ 746760 w 1981200"/>
                <a:gd name="connsiteY2" fmla="*/ 5080 h 949960"/>
                <a:gd name="connsiteX3" fmla="*/ 0 w 1981200"/>
                <a:gd name="connsiteY3" fmla="*/ 248920 h 949960"/>
                <a:gd name="connsiteX0" fmla="*/ 1981200 w 1981200"/>
                <a:gd name="connsiteY0" fmla="*/ 1041891 h 1041891"/>
                <a:gd name="connsiteX1" fmla="*/ 1600200 w 1981200"/>
                <a:gd name="connsiteY1" fmla="*/ 371331 h 1041891"/>
                <a:gd name="connsiteX2" fmla="*/ 746760 w 1981200"/>
                <a:gd name="connsiteY2" fmla="*/ 5080 h 1041891"/>
                <a:gd name="connsiteX3" fmla="*/ 0 w 1981200"/>
                <a:gd name="connsiteY3" fmla="*/ 340851 h 1041891"/>
                <a:gd name="connsiteX0" fmla="*/ 1981200 w 1981200"/>
                <a:gd name="connsiteY0" fmla="*/ 1039392 h 1039392"/>
                <a:gd name="connsiteX1" fmla="*/ 1716742 w 1981200"/>
                <a:gd name="connsiteY1" fmla="*/ 322866 h 1039392"/>
                <a:gd name="connsiteX2" fmla="*/ 746760 w 1981200"/>
                <a:gd name="connsiteY2" fmla="*/ 2581 h 1039392"/>
                <a:gd name="connsiteX3" fmla="*/ 0 w 1981200"/>
                <a:gd name="connsiteY3" fmla="*/ 338352 h 1039392"/>
                <a:gd name="connsiteX0" fmla="*/ 1981200 w 1981200"/>
                <a:gd name="connsiteY0" fmla="*/ 1062375 h 1062375"/>
                <a:gd name="connsiteX1" fmla="*/ 1716742 w 1981200"/>
                <a:gd name="connsiteY1" fmla="*/ 345849 h 1062375"/>
                <a:gd name="connsiteX2" fmla="*/ 746760 w 1981200"/>
                <a:gd name="connsiteY2" fmla="*/ 25564 h 1062375"/>
                <a:gd name="connsiteX3" fmla="*/ 0 w 1981200"/>
                <a:gd name="connsiteY3" fmla="*/ 499232 h 1062375"/>
                <a:gd name="connsiteX0" fmla="*/ 1981200 w 1981200"/>
                <a:gd name="connsiteY0" fmla="*/ 1001087 h 1001087"/>
                <a:gd name="connsiteX1" fmla="*/ 1716742 w 1981200"/>
                <a:gd name="connsiteY1" fmla="*/ 284561 h 1001087"/>
                <a:gd name="connsiteX2" fmla="*/ 761328 w 1981200"/>
                <a:gd name="connsiteY2" fmla="*/ 25564 h 1001087"/>
                <a:gd name="connsiteX3" fmla="*/ 0 w 1981200"/>
                <a:gd name="connsiteY3" fmla="*/ 437944 h 1001087"/>
                <a:gd name="connsiteX0" fmla="*/ 1893794 w 1905486"/>
                <a:gd name="connsiteY0" fmla="*/ 1001087 h 1001087"/>
                <a:gd name="connsiteX1" fmla="*/ 1716742 w 1905486"/>
                <a:gd name="connsiteY1" fmla="*/ 284561 h 1001087"/>
                <a:gd name="connsiteX2" fmla="*/ 761328 w 1905486"/>
                <a:gd name="connsiteY2" fmla="*/ 25564 h 1001087"/>
                <a:gd name="connsiteX3" fmla="*/ 0 w 1905486"/>
                <a:gd name="connsiteY3" fmla="*/ 437944 h 1001087"/>
                <a:gd name="connsiteX0" fmla="*/ 1893794 w 1893794"/>
                <a:gd name="connsiteY0" fmla="*/ 998533 h 998533"/>
                <a:gd name="connsiteX1" fmla="*/ 1585634 w 1893794"/>
                <a:gd name="connsiteY1" fmla="*/ 297329 h 998533"/>
                <a:gd name="connsiteX2" fmla="*/ 761328 w 1893794"/>
                <a:gd name="connsiteY2" fmla="*/ 23010 h 998533"/>
                <a:gd name="connsiteX3" fmla="*/ 0 w 1893794"/>
                <a:gd name="connsiteY3" fmla="*/ 435390 h 998533"/>
                <a:gd name="connsiteX0" fmla="*/ 1893794 w 1893794"/>
                <a:gd name="connsiteY0" fmla="*/ 1340497 h 1340497"/>
                <a:gd name="connsiteX1" fmla="*/ 1585634 w 1893794"/>
                <a:gd name="connsiteY1" fmla="*/ 297329 h 1340497"/>
                <a:gd name="connsiteX2" fmla="*/ 761328 w 1893794"/>
                <a:gd name="connsiteY2" fmla="*/ 23010 h 1340497"/>
                <a:gd name="connsiteX3" fmla="*/ 0 w 1893794"/>
                <a:gd name="connsiteY3" fmla="*/ 435390 h 1340497"/>
                <a:gd name="connsiteX0" fmla="*/ 1893794 w 1893794"/>
                <a:gd name="connsiteY0" fmla="*/ 1330953 h 1330953"/>
                <a:gd name="connsiteX1" fmla="*/ 1509882 w 1893794"/>
                <a:gd name="connsiteY1" fmla="*/ 506642 h 1330953"/>
                <a:gd name="connsiteX2" fmla="*/ 761328 w 1893794"/>
                <a:gd name="connsiteY2" fmla="*/ 13466 h 1330953"/>
                <a:gd name="connsiteX3" fmla="*/ 0 w 1893794"/>
                <a:gd name="connsiteY3" fmla="*/ 425846 h 1330953"/>
                <a:gd name="connsiteX0" fmla="*/ 1893794 w 1893794"/>
                <a:gd name="connsiteY0" fmla="*/ 1166811 h 1166811"/>
                <a:gd name="connsiteX1" fmla="*/ 1509882 w 1893794"/>
                <a:gd name="connsiteY1" fmla="*/ 342500 h 1166811"/>
                <a:gd name="connsiteX2" fmla="*/ 744494 w 1893794"/>
                <a:gd name="connsiteY2" fmla="*/ 13466 h 1166811"/>
                <a:gd name="connsiteX3" fmla="*/ 0 w 1893794"/>
                <a:gd name="connsiteY3" fmla="*/ 261704 h 1166811"/>
                <a:gd name="connsiteX0" fmla="*/ 2036881 w 2036881"/>
                <a:gd name="connsiteY0" fmla="*/ 1201432 h 1201432"/>
                <a:gd name="connsiteX1" fmla="*/ 1652969 w 2036881"/>
                <a:gd name="connsiteY1" fmla="*/ 377121 h 1201432"/>
                <a:gd name="connsiteX2" fmla="*/ 887581 w 2036881"/>
                <a:gd name="connsiteY2" fmla="*/ 48087 h 1201432"/>
                <a:gd name="connsiteX3" fmla="*/ 0 w 2036881"/>
                <a:gd name="connsiteY3" fmla="*/ 665646 h 1201432"/>
                <a:gd name="connsiteX0" fmla="*/ 2036881 w 2036881"/>
                <a:gd name="connsiteY0" fmla="*/ 1105682 h 1105682"/>
                <a:gd name="connsiteX1" fmla="*/ 1652969 w 2036881"/>
                <a:gd name="connsiteY1" fmla="*/ 281371 h 1105682"/>
                <a:gd name="connsiteX2" fmla="*/ 668743 w 2036881"/>
                <a:gd name="connsiteY2" fmla="*/ 48087 h 1105682"/>
                <a:gd name="connsiteX3" fmla="*/ 0 w 2036881"/>
                <a:gd name="connsiteY3" fmla="*/ 569896 h 1105682"/>
                <a:gd name="connsiteX0" fmla="*/ 2011630 w 2011630"/>
                <a:gd name="connsiteY0" fmla="*/ 1119361 h 1119361"/>
                <a:gd name="connsiteX1" fmla="*/ 1627718 w 2011630"/>
                <a:gd name="connsiteY1" fmla="*/ 295050 h 1119361"/>
                <a:gd name="connsiteX2" fmla="*/ 643492 w 2011630"/>
                <a:gd name="connsiteY2" fmla="*/ 61766 h 1119361"/>
                <a:gd name="connsiteX3" fmla="*/ 0 w 2011630"/>
                <a:gd name="connsiteY3" fmla="*/ 665646 h 111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1630" h="1119361">
                  <a:moveTo>
                    <a:pt x="2011630" y="1119361"/>
                  </a:moveTo>
                  <a:cubicBezTo>
                    <a:pt x="1924000" y="862821"/>
                    <a:pt x="1855741" y="471316"/>
                    <a:pt x="1627718" y="295050"/>
                  </a:cubicBezTo>
                  <a:cubicBezTo>
                    <a:pt x="1399695" y="118784"/>
                    <a:pt x="914778" y="0"/>
                    <a:pt x="643492" y="61766"/>
                  </a:cubicBezTo>
                  <a:cubicBezTo>
                    <a:pt x="372206" y="123532"/>
                    <a:pt x="240030" y="541186"/>
                    <a:pt x="0" y="665646"/>
                  </a:cubicBezTo>
                </a:path>
              </a:pathLst>
            </a:custGeom>
            <a:noFill/>
            <a:ln w="317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97900" y="1268036"/>
              <a:ext cx="12617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</a:rPr>
                <a:t>Hits#2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459605" y="2612131"/>
            <a:ext cx="15601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-150" dirty="0" smtClean="0">
                <a:solidFill>
                  <a:schemeClr val="bg1"/>
                </a:solidFill>
              </a:rPr>
              <a:t>Flow-in#2</a:t>
            </a:r>
            <a:endParaRPr lang="en-US" sz="2200" spc="-150" dirty="0">
              <a:solidFill>
                <a:schemeClr val="bg1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527332" y="2627371"/>
            <a:ext cx="1584960" cy="430887"/>
            <a:chOff x="4527332" y="3478735"/>
            <a:chExt cx="1584960" cy="430887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527332" y="3717010"/>
              <a:ext cx="1584960" cy="1588"/>
            </a:xfrm>
            <a:prstGeom prst="straightConnector1">
              <a:avLst/>
            </a:prstGeom>
            <a:ln w="317500">
              <a:solidFill>
                <a:schemeClr val="tx1">
                  <a:lumMod val="50000"/>
                  <a:lumOff val="50000"/>
                </a:schemeClr>
              </a:solidFill>
              <a:prstDash val="soli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535805" y="3478735"/>
              <a:ext cx="15601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spc="-150" dirty="0" smtClean="0">
                  <a:solidFill>
                    <a:schemeClr val="bg1"/>
                  </a:solidFill>
                </a:rPr>
                <a:t>Flow-in#2</a:t>
              </a:r>
              <a:endParaRPr lang="en-US" sz="2200" spc="-1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uiExpand="1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Box 176"/>
          <p:cNvSpPr txBox="1"/>
          <p:nvPr/>
        </p:nvSpPr>
        <p:spPr>
          <a:xfrm>
            <a:off x="944881" y="4630063"/>
            <a:ext cx="7223760" cy="1471192"/>
          </a:xfrm>
          <a:prstGeom prst="rect">
            <a:avLst/>
          </a:prstGeom>
          <a:solidFill>
            <a:srgbClr val="0066FF"/>
          </a:solidFill>
        </p:spPr>
        <p:txBody>
          <a:bodyPr wrap="square" rtlCol="0" anchor="ctr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              Hit/Flow-in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↑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sym typeface="Wingdings" pitchFamily="2" charset="2"/>
              </a:rPr>
              <a:t>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more ECs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             Hit/Flow-in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↓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  <a:sym typeface="Wingdings" pitchFamily="2" charset="2"/>
              </a:rPr>
              <a:t>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less ECs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 pitchFamily="2" charset="2"/>
              </a:rPr>
              <a:t>   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grpSp>
        <p:nvGrpSpPr>
          <p:cNvPr id="3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131" name="Rectangle 130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2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3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34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5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4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137" name="Rectangle 136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8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39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40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1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5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143" name="Rectangle 142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4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5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46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47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6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149" name="Rectangle 148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0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1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52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153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grpSp>
        <p:nvGrpSpPr>
          <p:cNvPr id="7" name="Group 69"/>
          <p:cNvGrpSpPr/>
          <p:nvPr/>
        </p:nvGrpSpPr>
        <p:grpSpPr>
          <a:xfrm>
            <a:off x="3749040" y="2204084"/>
            <a:ext cx="1066800" cy="1321197"/>
            <a:chOff x="3749040" y="2204084"/>
            <a:chExt cx="1066800" cy="1321197"/>
          </a:xfrm>
        </p:grpSpPr>
        <p:sp>
          <p:nvSpPr>
            <p:cNvPr id="98" name="Rectangle 97"/>
            <p:cNvSpPr/>
            <p:nvPr/>
          </p:nvSpPr>
          <p:spPr>
            <a:xfrm>
              <a:off x="381000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4904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#1</a:t>
              </a:r>
              <a:endParaRPr lang="en-US" sz="2400" dirty="0"/>
            </a:p>
          </p:txBody>
        </p:sp>
      </p:grpSp>
      <p:grpSp>
        <p:nvGrpSpPr>
          <p:cNvPr id="8" name="Group 68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grpSp>
        <p:nvGrpSpPr>
          <p:cNvPr id="9" name="Group 50"/>
          <p:cNvGrpSpPr/>
          <p:nvPr/>
        </p:nvGrpSpPr>
        <p:grpSpPr>
          <a:xfrm>
            <a:off x="2514600" y="2627371"/>
            <a:ext cx="1600200" cy="430887"/>
            <a:chOff x="2514600" y="2627371"/>
            <a:chExt cx="1600200" cy="430887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514600" y="2849880"/>
              <a:ext cx="1584960" cy="1588"/>
            </a:xfrm>
            <a:prstGeom prst="straightConnector1">
              <a:avLst/>
            </a:prstGeom>
            <a:ln w="317500">
              <a:solidFill>
                <a:schemeClr val="tx1">
                  <a:lumMod val="50000"/>
                  <a:lumOff val="50000"/>
                </a:schemeClr>
              </a:solidFill>
              <a:prstDash val="soli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554605" y="2627371"/>
              <a:ext cx="15601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spc="-150" dirty="0" smtClean="0">
                  <a:solidFill>
                    <a:schemeClr val="bg1"/>
                  </a:solidFill>
                </a:rPr>
                <a:t>Flow-in#1</a:t>
              </a:r>
              <a:endParaRPr lang="en-US" sz="2200" spc="-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67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grpSp>
        <p:nvGrpSpPr>
          <p:cNvPr id="11" name="Group 52"/>
          <p:cNvGrpSpPr/>
          <p:nvPr/>
        </p:nvGrpSpPr>
        <p:grpSpPr>
          <a:xfrm>
            <a:off x="2286000" y="2014796"/>
            <a:ext cx="1981200" cy="896044"/>
            <a:chOff x="2286000" y="2014796"/>
            <a:chExt cx="1981200" cy="896044"/>
          </a:xfrm>
        </p:grpSpPr>
        <p:sp>
          <p:nvSpPr>
            <p:cNvPr id="65" name="Freeform 64"/>
            <p:cNvSpPr/>
            <p:nvPr/>
          </p:nvSpPr>
          <p:spPr bwMode="auto">
            <a:xfrm>
              <a:off x="2286000" y="2171646"/>
              <a:ext cx="1981200" cy="739194"/>
            </a:xfrm>
            <a:custGeom>
              <a:avLst/>
              <a:gdLst>
                <a:gd name="connsiteX0" fmla="*/ 1981200 w 1981200"/>
                <a:gd name="connsiteY0" fmla="*/ 949960 h 949960"/>
                <a:gd name="connsiteX1" fmla="*/ 1600200 w 1981200"/>
                <a:gd name="connsiteY1" fmla="*/ 279400 h 949960"/>
                <a:gd name="connsiteX2" fmla="*/ 746760 w 1981200"/>
                <a:gd name="connsiteY2" fmla="*/ 5080 h 949960"/>
                <a:gd name="connsiteX3" fmla="*/ 0 w 1981200"/>
                <a:gd name="connsiteY3" fmla="*/ 248920 h 949960"/>
                <a:gd name="connsiteX0" fmla="*/ 1981200 w 1981200"/>
                <a:gd name="connsiteY0" fmla="*/ 1041891 h 1041891"/>
                <a:gd name="connsiteX1" fmla="*/ 1600200 w 1981200"/>
                <a:gd name="connsiteY1" fmla="*/ 371331 h 1041891"/>
                <a:gd name="connsiteX2" fmla="*/ 746760 w 1981200"/>
                <a:gd name="connsiteY2" fmla="*/ 5080 h 1041891"/>
                <a:gd name="connsiteX3" fmla="*/ 0 w 1981200"/>
                <a:gd name="connsiteY3" fmla="*/ 340851 h 1041891"/>
                <a:gd name="connsiteX0" fmla="*/ 1981200 w 1981200"/>
                <a:gd name="connsiteY0" fmla="*/ 1039392 h 1039392"/>
                <a:gd name="connsiteX1" fmla="*/ 1716742 w 1981200"/>
                <a:gd name="connsiteY1" fmla="*/ 322866 h 1039392"/>
                <a:gd name="connsiteX2" fmla="*/ 746760 w 1981200"/>
                <a:gd name="connsiteY2" fmla="*/ 2581 h 1039392"/>
                <a:gd name="connsiteX3" fmla="*/ 0 w 1981200"/>
                <a:gd name="connsiteY3" fmla="*/ 338352 h 1039392"/>
                <a:gd name="connsiteX0" fmla="*/ 1981200 w 1981200"/>
                <a:gd name="connsiteY0" fmla="*/ 1062375 h 1062375"/>
                <a:gd name="connsiteX1" fmla="*/ 1716742 w 1981200"/>
                <a:gd name="connsiteY1" fmla="*/ 345849 h 1062375"/>
                <a:gd name="connsiteX2" fmla="*/ 746760 w 1981200"/>
                <a:gd name="connsiteY2" fmla="*/ 25564 h 1062375"/>
                <a:gd name="connsiteX3" fmla="*/ 0 w 1981200"/>
                <a:gd name="connsiteY3" fmla="*/ 499232 h 1062375"/>
                <a:gd name="connsiteX0" fmla="*/ 1981200 w 1981200"/>
                <a:gd name="connsiteY0" fmla="*/ 1001087 h 1001087"/>
                <a:gd name="connsiteX1" fmla="*/ 1716742 w 1981200"/>
                <a:gd name="connsiteY1" fmla="*/ 284561 h 1001087"/>
                <a:gd name="connsiteX2" fmla="*/ 761328 w 1981200"/>
                <a:gd name="connsiteY2" fmla="*/ 25564 h 1001087"/>
                <a:gd name="connsiteX3" fmla="*/ 0 w 1981200"/>
                <a:gd name="connsiteY3" fmla="*/ 437944 h 1001087"/>
                <a:gd name="connsiteX0" fmla="*/ 1893794 w 1905486"/>
                <a:gd name="connsiteY0" fmla="*/ 1001087 h 1001087"/>
                <a:gd name="connsiteX1" fmla="*/ 1716742 w 1905486"/>
                <a:gd name="connsiteY1" fmla="*/ 284561 h 1001087"/>
                <a:gd name="connsiteX2" fmla="*/ 761328 w 1905486"/>
                <a:gd name="connsiteY2" fmla="*/ 25564 h 1001087"/>
                <a:gd name="connsiteX3" fmla="*/ 0 w 1905486"/>
                <a:gd name="connsiteY3" fmla="*/ 437944 h 1001087"/>
                <a:gd name="connsiteX0" fmla="*/ 1893794 w 1893794"/>
                <a:gd name="connsiteY0" fmla="*/ 998533 h 998533"/>
                <a:gd name="connsiteX1" fmla="*/ 1585634 w 1893794"/>
                <a:gd name="connsiteY1" fmla="*/ 297329 h 998533"/>
                <a:gd name="connsiteX2" fmla="*/ 761328 w 1893794"/>
                <a:gd name="connsiteY2" fmla="*/ 23010 h 998533"/>
                <a:gd name="connsiteX3" fmla="*/ 0 w 1893794"/>
                <a:gd name="connsiteY3" fmla="*/ 435390 h 998533"/>
                <a:gd name="connsiteX0" fmla="*/ 1893794 w 1893794"/>
                <a:gd name="connsiteY0" fmla="*/ 1057267 h 1057267"/>
                <a:gd name="connsiteX1" fmla="*/ 1585634 w 1893794"/>
                <a:gd name="connsiteY1" fmla="*/ 356063 h 1057267"/>
                <a:gd name="connsiteX2" fmla="*/ 761328 w 1893794"/>
                <a:gd name="connsiteY2" fmla="*/ 81744 h 1057267"/>
                <a:gd name="connsiteX3" fmla="*/ 0 w 1893794"/>
                <a:gd name="connsiteY3" fmla="*/ 846529 h 1057267"/>
                <a:gd name="connsiteX0" fmla="*/ 1893794 w 1893794"/>
                <a:gd name="connsiteY0" fmla="*/ 842760 h 842760"/>
                <a:gd name="connsiteX1" fmla="*/ 1585634 w 1893794"/>
                <a:gd name="connsiteY1" fmla="*/ 141556 h 842760"/>
                <a:gd name="connsiteX2" fmla="*/ 790463 w 1893794"/>
                <a:gd name="connsiteY2" fmla="*/ 81744 h 842760"/>
                <a:gd name="connsiteX3" fmla="*/ 0 w 1893794"/>
                <a:gd name="connsiteY3" fmla="*/ 632022 h 842760"/>
                <a:gd name="connsiteX0" fmla="*/ 1893794 w 1893794"/>
                <a:gd name="connsiteY0" fmla="*/ 819778 h 819778"/>
                <a:gd name="connsiteX1" fmla="*/ 1571066 w 1893794"/>
                <a:gd name="connsiteY1" fmla="*/ 256471 h 819778"/>
                <a:gd name="connsiteX2" fmla="*/ 790463 w 1893794"/>
                <a:gd name="connsiteY2" fmla="*/ 58762 h 819778"/>
                <a:gd name="connsiteX3" fmla="*/ 0 w 1893794"/>
                <a:gd name="connsiteY3" fmla="*/ 609040 h 819778"/>
                <a:gd name="connsiteX0" fmla="*/ 1893794 w 1893794"/>
                <a:gd name="connsiteY0" fmla="*/ 743168 h 743168"/>
                <a:gd name="connsiteX1" fmla="*/ 1571066 w 1893794"/>
                <a:gd name="connsiteY1" fmla="*/ 179861 h 743168"/>
                <a:gd name="connsiteX2" fmla="*/ 775895 w 1893794"/>
                <a:gd name="connsiteY2" fmla="*/ 58762 h 743168"/>
                <a:gd name="connsiteX3" fmla="*/ 0 w 1893794"/>
                <a:gd name="connsiteY3" fmla="*/ 532430 h 743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3794" h="743168">
                  <a:moveTo>
                    <a:pt x="1893794" y="743168"/>
                  </a:moveTo>
                  <a:cubicBezTo>
                    <a:pt x="1806164" y="486628"/>
                    <a:pt x="1757382" y="293929"/>
                    <a:pt x="1571066" y="179861"/>
                  </a:cubicBezTo>
                  <a:cubicBezTo>
                    <a:pt x="1384750" y="65793"/>
                    <a:pt x="1037739" y="0"/>
                    <a:pt x="775895" y="58762"/>
                  </a:cubicBezTo>
                  <a:cubicBezTo>
                    <a:pt x="514051" y="117524"/>
                    <a:pt x="240030" y="407970"/>
                    <a:pt x="0" y="532430"/>
                  </a:cubicBezTo>
                </a:path>
              </a:pathLst>
            </a:custGeom>
            <a:noFill/>
            <a:ln w="317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898740" y="2014796"/>
              <a:ext cx="12617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</a:rPr>
                <a:t>Hits#1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55"/>
          <p:cNvGrpSpPr/>
          <p:nvPr/>
        </p:nvGrpSpPr>
        <p:grpSpPr>
          <a:xfrm>
            <a:off x="2438400" y="1268036"/>
            <a:ext cx="3642360" cy="1368483"/>
            <a:chOff x="2438400" y="1268036"/>
            <a:chExt cx="3642360" cy="1368483"/>
          </a:xfrm>
        </p:grpSpPr>
        <p:sp>
          <p:nvSpPr>
            <p:cNvPr id="43" name="Freeform 42"/>
            <p:cNvSpPr/>
            <p:nvPr/>
          </p:nvSpPr>
          <p:spPr bwMode="auto">
            <a:xfrm>
              <a:off x="2438400" y="1389378"/>
              <a:ext cx="3642360" cy="1247141"/>
            </a:xfrm>
            <a:custGeom>
              <a:avLst/>
              <a:gdLst>
                <a:gd name="connsiteX0" fmla="*/ 1981200 w 1981200"/>
                <a:gd name="connsiteY0" fmla="*/ 949960 h 949960"/>
                <a:gd name="connsiteX1" fmla="*/ 1600200 w 1981200"/>
                <a:gd name="connsiteY1" fmla="*/ 279400 h 949960"/>
                <a:gd name="connsiteX2" fmla="*/ 746760 w 1981200"/>
                <a:gd name="connsiteY2" fmla="*/ 5080 h 949960"/>
                <a:gd name="connsiteX3" fmla="*/ 0 w 1981200"/>
                <a:gd name="connsiteY3" fmla="*/ 248920 h 949960"/>
                <a:gd name="connsiteX0" fmla="*/ 1981200 w 1981200"/>
                <a:gd name="connsiteY0" fmla="*/ 1041891 h 1041891"/>
                <a:gd name="connsiteX1" fmla="*/ 1600200 w 1981200"/>
                <a:gd name="connsiteY1" fmla="*/ 371331 h 1041891"/>
                <a:gd name="connsiteX2" fmla="*/ 746760 w 1981200"/>
                <a:gd name="connsiteY2" fmla="*/ 5080 h 1041891"/>
                <a:gd name="connsiteX3" fmla="*/ 0 w 1981200"/>
                <a:gd name="connsiteY3" fmla="*/ 340851 h 1041891"/>
                <a:gd name="connsiteX0" fmla="*/ 1981200 w 1981200"/>
                <a:gd name="connsiteY0" fmla="*/ 1039392 h 1039392"/>
                <a:gd name="connsiteX1" fmla="*/ 1716742 w 1981200"/>
                <a:gd name="connsiteY1" fmla="*/ 322866 h 1039392"/>
                <a:gd name="connsiteX2" fmla="*/ 746760 w 1981200"/>
                <a:gd name="connsiteY2" fmla="*/ 2581 h 1039392"/>
                <a:gd name="connsiteX3" fmla="*/ 0 w 1981200"/>
                <a:gd name="connsiteY3" fmla="*/ 338352 h 1039392"/>
                <a:gd name="connsiteX0" fmla="*/ 1981200 w 1981200"/>
                <a:gd name="connsiteY0" fmla="*/ 1062375 h 1062375"/>
                <a:gd name="connsiteX1" fmla="*/ 1716742 w 1981200"/>
                <a:gd name="connsiteY1" fmla="*/ 345849 h 1062375"/>
                <a:gd name="connsiteX2" fmla="*/ 746760 w 1981200"/>
                <a:gd name="connsiteY2" fmla="*/ 25564 h 1062375"/>
                <a:gd name="connsiteX3" fmla="*/ 0 w 1981200"/>
                <a:gd name="connsiteY3" fmla="*/ 499232 h 1062375"/>
                <a:gd name="connsiteX0" fmla="*/ 1981200 w 1981200"/>
                <a:gd name="connsiteY0" fmla="*/ 1001087 h 1001087"/>
                <a:gd name="connsiteX1" fmla="*/ 1716742 w 1981200"/>
                <a:gd name="connsiteY1" fmla="*/ 284561 h 1001087"/>
                <a:gd name="connsiteX2" fmla="*/ 761328 w 1981200"/>
                <a:gd name="connsiteY2" fmla="*/ 25564 h 1001087"/>
                <a:gd name="connsiteX3" fmla="*/ 0 w 1981200"/>
                <a:gd name="connsiteY3" fmla="*/ 437944 h 1001087"/>
                <a:gd name="connsiteX0" fmla="*/ 1893794 w 1905486"/>
                <a:gd name="connsiteY0" fmla="*/ 1001087 h 1001087"/>
                <a:gd name="connsiteX1" fmla="*/ 1716742 w 1905486"/>
                <a:gd name="connsiteY1" fmla="*/ 284561 h 1001087"/>
                <a:gd name="connsiteX2" fmla="*/ 761328 w 1905486"/>
                <a:gd name="connsiteY2" fmla="*/ 25564 h 1001087"/>
                <a:gd name="connsiteX3" fmla="*/ 0 w 1905486"/>
                <a:gd name="connsiteY3" fmla="*/ 437944 h 1001087"/>
                <a:gd name="connsiteX0" fmla="*/ 1893794 w 1893794"/>
                <a:gd name="connsiteY0" fmla="*/ 998533 h 998533"/>
                <a:gd name="connsiteX1" fmla="*/ 1585634 w 1893794"/>
                <a:gd name="connsiteY1" fmla="*/ 297329 h 998533"/>
                <a:gd name="connsiteX2" fmla="*/ 761328 w 1893794"/>
                <a:gd name="connsiteY2" fmla="*/ 23010 h 998533"/>
                <a:gd name="connsiteX3" fmla="*/ 0 w 1893794"/>
                <a:gd name="connsiteY3" fmla="*/ 435390 h 998533"/>
                <a:gd name="connsiteX0" fmla="*/ 1893794 w 1893794"/>
                <a:gd name="connsiteY0" fmla="*/ 1340497 h 1340497"/>
                <a:gd name="connsiteX1" fmla="*/ 1585634 w 1893794"/>
                <a:gd name="connsiteY1" fmla="*/ 297329 h 1340497"/>
                <a:gd name="connsiteX2" fmla="*/ 761328 w 1893794"/>
                <a:gd name="connsiteY2" fmla="*/ 23010 h 1340497"/>
                <a:gd name="connsiteX3" fmla="*/ 0 w 1893794"/>
                <a:gd name="connsiteY3" fmla="*/ 435390 h 1340497"/>
                <a:gd name="connsiteX0" fmla="*/ 1893794 w 1893794"/>
                <a:gd name="connsiteY0" fmla="*/ 1330953 h 1330953"/>
                <a:gd name="connsiteX1" fmla="*/ 1509882 w 1893794"/>
                <a:gd name="connsiteY1" fmla="*/ 506642 h 1330953"/>
                <a:gd name="connsiteX2" fmla="*/ 761328 w 1893794"/>
                <a:gd name="connsiteY2" fmla="*/ 13466 h 1330953"/>
                <a:gd name="connsiteX3" fmla="*/ 0 w 1893794"/>
                <a:gd name="connsiteY3" fmla="*/ 425846 h 1330953"/>
                <a:gd name="connsiteX0" fmla="*/ 1893794 w 1893794"/>
                <a:gd name="connsiteY0" fmla="*/ 1166811 h 1166811"/>
                <a:gd name="connsiteX1" fmla="*/ 1509882 w 1893794"/>
                <a:gd name="connsiteY1" fmla="*/ 342500 h 1166811"/>
                <a:gd name="connsiteX2" fmla="*/ 744494 w 1893794"/>
                <a:gd name="connsiteY2" fmla="*/ 13466 h 1166811"/>
                <a:gd name="connsiteX3" fmla="*/ 0 w 1893794"/>
                <a:gd name="connsiteY3" fmla="*/ 261704 h 1166811"/>
                <a:gd name="connsiteX0" fmla="*/ 2036881 w 2036881"/>
                <a:gd name="connsiteY0" fmla="*/ 1201432 h 1201432"/>
                <a:gd name="connsiteX1" fmla="*/ 1652969 w 2036881"/>
                <a:gd name="connsiteY1" fmla="*/ 377121 h 1201432"/>
                <a:gd name="connsiteX2" fmla="*/ 887581 w 2036881"/>
                <a:gd name="connsiteY2" fmla="*/ 48087 h 1201432"/>
                <a:gd name="connsiteX3" fmla="*/ 0 w 2036881"/>
                <a:gd name="connsiteY3" fmla="*/ 665646 h 1201432"/>
                <a:gd name="connsiteX0" fmla="*/ 2036881 w 2036881"/>
                <a:gd name="connsiteY0" fmla="*/ 1105682 h 1105682"/>
                <a:gd name="connsiteX1" fmla="*/ 1652969 w 2036881"/>
                <a:gd name="connsiteY1" fmla="*/ 281371 h 1105682"/>
                <a:gd name="connsiteX2" fmla="*/ 668743 w 2036881"/>
                <a:gd name="connsiteY2" fmla="*/ 48087 h 1105682"/>
                <a:gd name="connsiteX3" fmla="*/ 0 w 2036881"/>
                <a:gd name="connsiteY3" fmla="*/ 569896 h 1105682"/>
                <a:gd name="connsiteX0" fmla="*/ 2011630 w 2011630"/>
                <a:gd name="connsiteY0" fmla="*/ 1119361 h 1119361"/>
                <a:gd name="connsiteX1" fmla="*/ 1627718 w 2011630"/>
                <a:gd name="connsiteY1" fmla="*/ 295050 h 1119361"/>
                <a:gd name="connsiteX2" fmla="*/ 643492 w 2011630"/>
                <a:gd name="connsiteY2" fmla="*/ 61766 h 1119361"/>
                <a:gd name="connsiteX3" fmla="*/ 0 w 2011630"/>
                <a:gd name="connsiteY3" fmla="*/ 665646 h 111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11630" h="1119361">
                  <a:moveTo>
                    <a:pt x="2011630" y="1119361"/>
                  </a:moveTo>
                  <a:cubicBezTo>
                    <a:pt x="1924000" y="862821"/>
                    <a:pt x="1855741" y="471316"/>
                    <a:pt x="1627718" y="295050"/>
                  </a:cubicBezTo>
                  <a:cubicBezTo>
                    <a:pt x="1399695" y="118784"/>
                    <a:pt x="914778" y="0"/>
                    <a:pt x="643492" y="61766"/>
                  </a:cubicBezTo>
                  <a:cubicBezTo>
                    <a:pt x="372206" y="123532"/>
                    <a:pt x="240030" y="541186"/>
                    <a:pt x="0" y="665646"/>
                  </a:cubicBezTo>
                </a:path>
              </a:pathLst>
            </a:custGeom>
            <a:noFill/>
            <a:ln w="317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97900" y="1268036"/>
              <a:ext cx="12617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</a:rPr>
                <a:t>Hits#2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459605" y="2612131"/>
            <a:ext cx="15601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-150" dirty="0" smtClean="0">
                <a:solidFill>
                  <a:schemeClr val="bg1"/>
                </a:solidFill>
              </a:rPr>
              <a:t>Flow-in#2</a:t>
            </a:r>
            <a:endParaRPr lang="en-US" sz="2200" spc="-150" dirty="0">
              <a:solidFill>
                <a:schemeClr val="bg1"/>
              </a:solidFill>
            </a:endParaRPr>
          </a:p>
        </p:txBody>
      </p:sp>
      <p:grpSp>
        <p:nvGrpSpPr>
          <p:cNvPr id="13" name="Group 51"/>
          <p:cNvGrpSpPr/>
          <p:nvPr/>
        </p:nvGrpSpPr>
        <p:grpSpPr>
          <a:xfrm>
            <a:off x="4527332" y="2627371"/>
            <a:ext cx="1584960" cy="430887"/>
            <a:chOff x="4527332" y="3478735"/>
            <a:chExt cx="1584960" cy="430887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527332" y="3717010"/>
              <a:ext cx="1584960" cy="1588"/>
            </a:xfrm>
            <a:prstGeom prst="straightConnector1">
              <a:avLst/>
            </a:prstGeom>
            <a:ln w="317500">
              <a:solidFill>
                <a:schemeClr val="tx1">
                  <a:lumMod val="50000"/>
                  <a:lumOff val="50000"/>
                </a:schemeClr>
              </a:solidFill>
              <a:prstDash val="soli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535805" y="3478735"/>
              <a:ext cx="15601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spc="-150" dirty="0" smtClean="0">
                  <a:solidFill>
                    <a:schemeClr val="bg1"/>
                  </a:solidFill>
                </a:rPr>
                <a:t>Flow-in#2</a:t>
              </a:r>
              <a:endParaRPr lang="en-US" sz="2200" spc="-1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42" name="Rectangle 41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3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4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6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47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48" name="Rectangle 47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9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0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2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53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54" name="Rectangle 53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5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6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0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61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62" name="Rectangle 61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3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4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8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944881" y="4630063"/>
            <a:ext cx="7223760" cy="1600438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Core 0: at least 1 EC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  <a:r>
              <a:rPr lang="en-US" sz="2200" dirty="0" smtClean="0">
                <a:solidFill>
                  <a:schemeClr val="bg1"/>
                </a:solidFill>
                <a:latin typeface="Arial"/>
                <a:cs typeface="Arial"/>
              </a:rPr>
              <a:t>no harmful effect on EC#2</a:t>
            </a:r>
            <a:endParaRPr lang="en-US" sz="2200" dirty="0" smtClean="0">
              <a:solidFill>
                <a:schemeClr val="bg1"/>
              </a:solidFill>
            </a:endParaRP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	       </a:t>
            </a:r>
            <a:r>
              <a:rPr lang="en-US" sz="2200" dirty="0" smtClean="0">
                <a:solidFill>
                  <a:schemeClr val="bg1"/>
                </a:solidFill>
                <a:sym typeface="Wingdings" pitchFamily="2" charset="2"/>
              </a:rPr>
              <a:t> allocate 2 ECs</a:t>
            </a:r>
            <a:r>
              <a:rPr lang="en-US" sz="2200" dirty="0" smtClean="0">
                <a:solidFill>
                  <a:schemeClr val="bg1"/>
                </a:solidFill>
              </a:rPr>
              <a:t>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grpSp>
        <p:nvGrpSpPr>
          <p:cNvPr id="7" name="Group 69"/>
          <p:cNvGrpSpPr/>
          <p:nvPr/>
        </p:nvGrpSpPr>
        <p:grpSpPr>
          <a:xfrm>
            <a:off x="3749040" y="2204084"/>
            <a:ext cx="1066800" cy="1321197"/>
            <a:chOff x="3749040" y="2204084"/>
            <a:chExt cx="1066800" cy="1321197"/>
          </a:xfrm>
        </p:grpSpPr>
        <p:sp>
          <p:nvSpPr>
            <p:cNvPr id="98" name="Rectangle 97"/>
            <p:cNvSpPr/>
            <p:nvPr/>
          </p:nvSpPr>
          <p:spPr>
            <a:xfrm>
              <a:off x="381000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74904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#1</a:t>
              </a:r>
              <a:endParaRPr lang="en-US" sz="2400" dirty="0"/>
            </a:p>
          </p:txBody>
        </p:sp>
      </p:grpSp>
      <p:grpSp>
        <p:nvGrpSpPr>
          <p:cNvPr id="8" name="Group 68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sp>
        <p:nvSpPr>
          <p:cNvPr id="65" name="Freeform 64"/>
          <p:cNvSpPr/>
          <p:nvPr/>
        </p:nvSpPr>
        <p:spPr bwMode="auto">
          <a:xfrm>
            <a:off x="2648606" y="1206096"/>
            <a:ext cx="1634885" cy="1003703"/>
          </a:xfrm>
          <a:custGeom>
            <a:avLst/>
            <a:gdLst>
              <a:gd name="connsiteX0" fmla="*/ 1981200 w 1981200"/>
              <a:gd name="connsiteY0" fmla="*/ 949960 h 949960"/>
              <a:gd name="connsiteX1" fmla="*/ 1600200 w 1981200"/>
              <a:gd name="connsiteY1" fmla="*/ 279400 h 949960"/>
              <a:gd name="connsiteX2" fmla="*/ 746760 w 1981200"/>
              <a:gd name="connsiteY2" fmla="*/ 5080 h 949960"/>
              <a:gd name="connsiteX3" fmla="*/ 0 w 1981200"/>
              <a:gd name="connsiteY3" fmla="*/ 248920 h 949960"/>
              <a:gd name="connsiteX0" fmla="*/ 1981200 w 1981200"/>
              <a:gd name="connsiteY0" fmla="*/ 1041891 h 1041891"/>
              <a:gd name="connsiteX1" fmla="*/ 1600200 w 1981200"/>
              <a:gd name="connsiteY1" fmla="*/ 371331 h 1041891"/>
              <a:gd name="connsiteX2" fmla="*/ 746760 w 1981200"/>
              <a:gd name="connsiteY2" fmla="*/ 5080 h 1041891"/>
              <a:gd name="connsiteX3" fmla="*/ 0 w 1981200"/>
              <a:gd name="connsiteY3" fmla="*/ 340851 h 1041891"/>
              <a:gd name="connsiteX0" fmla="*/ 1981200 w 1981200"/>
              <a:gd name="connsiteY0" fmla="*/ 1039392 h 1039392"/>
              <a:gd name="connsiteX1" fmla="*/ 1716742 w 1981200"/>
              <a:gd name="connsiteY1" fmla="*/ 322866 h 1039392"/>
              <a:gd name="connsiteX2" fmla="*/ 746760 w 1981200"/>
              <a:gd name="connsiteY2" fmla="*/ 2581 h 1039392"/>
              <a:gd name="connsiteX3" fmla="*/ 0 w 1981200"/>
              <a:gd name="connsiteY3" fmla="*/ 338352 h 1039392"/>
              <a:gd name="connsiteX0" fmla="*/ 1981200 w 1981200"/>
              <a:gd name="connsiteY0" fmla="*/ 1062375 h 1062375"/>
              <a:gd name="connsiteX1" fmla="*/ 1716742 w 1981200"/>
              <a:gd name="connsiteY1" fmla="*/ 345849 h 1062375"/>
              <a:gd name="connsiteX2" fmla="*/ 746760 w 1981200"/>
              <a:gd name="connsiteY2" fmla="*/ 25564 h 1062375"/>
              <a:gd name="connsiteX3" fmla="*/ 0 w 1981200"/>
              <a:gd name="connsiteY3" fmla="*/ 499232 h 1062375"/>
              <a:gd name="connsiteX0" fmla="*/ 1981200 w 1981200"/>
              <a:gd name="connsiteY0" fmla="*/ 1001087 h 1001087"/>
              <a:gd name="connsiteX1" fmla="*/ 1716742 w 1981200"/>
              <a:gd name="connsiteY1" fmla="*/ 284561 h 1001087"/>
              <a:gd name="connsiteX2" fmla="*/ 761328 w 1981200"/>
              <a:gd name="connsiteY2" fmla="*/ 25564 h 1001087"/>
              <a:gd name="connsiteX3" fmla="*/ 0 w 1981200"/>
              <a:gd name="connsiteY3" fmla="*/ 437944 h 1001087"/>
              <a:gd name="connsiteX0" fmla="*/ 1893794 w 1905486"/>
              <a:gd name="connsiteY0" fmla="*/ 1001087 h 1001087"/>
              <a:gd name="connsiteX1" fmla="*/ 1716742 w 1905486"/>
              <a:gd name="connsiteY1" fmla="*/ 284561 h 1001087"/>
              <a:gd name="connsiteX2" fmla="*/ 761328 w 1905486"/>
              <a:gd name="connsiteY2" fmla="*/ 25564 h 1001087"/>
              <a:gd name="connsiteX3" fmla="*/ 0 w 1905486"/>
              <a:gd name="connsiteY3" fmla="*/ 437944 h 1001087"/>
              <a:gd name="connsiteX0" fmla="*/ 1893794 w 1893794"/>
              <a:gd name="connsiteY0" fmla="*/ 998533 h 998533"/>
              <a:gd name="connsiteX1" fmla="*/ 1585634 w 1893794"/>
              <a:gd name="connsiteY1" fmla="*/ 297329 h 998533"/>
              <a:gd name="connsiteX2" fmla="*/ 761328 w 1893794"/>
              <a:gd name="connsiteY2" fmla="*/ 23010 h 998533"/>
              <a:gd name="connsiteX3" fmla="*/ 0 w 1893794"/>
              <a:gd name="connsiteY3" fmla="*/ 435390 h 998533"/>
              <a:gd name="connsiteX0" fmla="*/ 1893794 w 1893794"/>
              <a:gd name="connsiteY0" fmla="*/ 1009100 h 1009100"/>
              <a:gd name="connsiteX1" fmla="*/ 1585634 w 1893794"/>
              <a:gd name="connsiteY1" fmla="*/ 244495 h 1009100"/>
              <a:gd name="connsiteX2" fmla="*/ 761328 w 1893794"/>
              <a:gd name="connsiteY2" fmla="*/ 33577 h 1009100"/>
              <a:gd name="connsiteX3" fmla="*/ 0 w 1893794"/>
              <a:gd name="connsiteY3" fmla="*/ 445957 h 100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3794" h="1009100">
                <a:moveTo>
                  <a:pt x="1893794" y="1009100"/>
                </a:moveTo>
                <a:cubicBezTo>
                  <a:pt x="1806164" y="752560"/>
                  <a:pt x="1774378" y="407082"/>
                  <a:pt x="1585634" y="244495"/>
                </a:cubicBezTo>
                <a:cubicBezTo>
                  <a:pt x="1396890" y="81908"/>
                  <a:pt x="1025600" y="0"/>
                  <a:pt x="761328" y="33577"/>
                </a:cubicBezTo>
                <a:cubicBezTo>
                  <a:pt x="497056" y="67154"/>
                  <a:pt x="240030" y="321497"/>
                  <a:pt x="0" y="445957"/>
                </a:cubicBezTo>
              </a:path>
            </a:pathLst>
          </a:custGeom>
          <a:noFill/>
          <a:ln w="3175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grpSp>
        <p:nvGrpSpPr>
          <p:cNvPr id="9" name="Group 67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989129" y="1077273"/>
            <a:ext cx="1261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Hits#1</a:t>
            </a:r>
            <a:endParaRPr lang="en-US" sz="2200" dirty="0">
              <a:solidFill>
                <a:schemeClr val="bg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2577726" y="1800465"/>
            <a:ext cx="1819275" cy="1037328"/>
            <a:chOff x="2577726" y="1800465"/>
            <a:chExt cx="1819275" cy="1037328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2729062" y="1800465"/>
              <a:ext cx="1385738" cy="1037328"/>
            </a:xfrm>
            <a:prstGeom prst="straightConnector1">
              <a:avLst/>
            </a:prstGeom>
            <a:ln w="317500">
              <a:solidFill>
                <a:srgbClr val="0070C0"/>
              </a:solidFill>
              <a:prstDash val="solid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2069844">
              <a:off x="2577726" y="2138115"/>
              <a:ext cx="18192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chemeClr val="bg1"/>
                  </a:solidFill>
                </a:rPr>
                <a:t>Flow-in#1</a:t>
              </a:r>
              <a:endParaRPr lang="en-US" sz="2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43" name="Rectangle 42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5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6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8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49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50" name="Rectangle 49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1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2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4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55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56" name="Rectangle 55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8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0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2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63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64" name="Rectangle 63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5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6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9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944880" y="4630063"/>
            <a:ext cx="7223759" cy="1600438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Core 1: at least 2 ECs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	       </a:t>
            </a:r>
            <a:r>
              <a:rPr lang="en-US" sz="2200" dirty="0" smtClean="0">
                <a:solidFill>
                  <a:schemeClr val="bg1"/>
                </a:solidFill>
                <a:sym typeface="Wingdings" pitchFamily="2" charset="2"/>
              </a:rPr>
              <a:t> allocate 2 ECs</a:t>
            </a:r>
            <a:r>
              <a:rPr lang="en-US" sz="22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810001" y="2204084"/>
            <a:ext cx="929640" cy="1292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3749040" y="306361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EC #1</a:t>
            </a:r>
            <a:endParaRPr lang="en-US" sz="2400" dirty="0"/>
          </a:p>
        </p:txBody>
      </p:sp>
      <p:grpSp>
        <p:nvGrpSpPr>
          <p:cNvPr id="7" name="Group 45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>
            <a:off x="2760593" y="2514840"/>
            <a:ext cx="1685876" cy="185555"/>
          </a:xfrm>
          <a:prstGeom prst="straightConnector1">
            <a:avLst/>
          </a:prstGeom>
          <a:ln w="317500">
            <a:solidFill>
              <a:srgbClr val="00B05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4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 rot="317557">
            <a:off x="2740640" y="2396135"/>
            <a:ext cx="1819275" cy="4308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Flow-in#1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9" name="Freeform 38"/>
          <p:cNvSpPr/>
          <p:nvPr/>
        </p:nvSpPr>
        <p:spPr bwMode="auto">
          <a:xfrm rot="21150154">
            <a:off x="2327599" y="1426594"/>
            <a:ext cx="3749862" cy="1173067"/>
          </a:xfrm>
          <a:custGeom>
            <a:avLst/>
            <a:gdLst>
              <a:gd name="connsiteX0" fmla="*/ 1981200 w 1981200"/>
              <a:gd name="connsiteY0" fmla="*/ 949960 h 949960"/>
              <a:gd name="connsiteX1" fmla="*/ 1600200 w 1981200"/>
              <a:gd name="connsiteY1" fmla="*/ 279400 h 949960"/>
              <a:gd name="connsiteX2" fmla="*/ 746760 w 1981200"/>
              <a:gd name="connsiteY2" fmla="*/ 5080 h 949960"/>
              <a:gd name="connsiteX3" fmla="*/ 0 w 1981200"/>
              <a:gd name="connsiteY3" fmla="*/ 248920 h 949960"/>
              <a:gd name="connsiteX0" fmla="*/ 1981200 w 1981200"/>
              <a:gd name="connsiteY0" fmla="*/ 1041891 h 1041891"/>
              <a:gd name="connsiteX1" fmla="*/ 1600200 w 1981200"/>
              <a:gd name="connsiteY1" fmla="*/ 371331 h 1041891"/>
              <a:gd name="connsiteX2" fmla="*/ 746760 w 1981200"/>
              <a:gd name="connsiteY2" fmla="*/ 5080 h 1041891"/>
              <a:gd name="connsiteX3" fmla="*/ 0 w 1981200"/>
              <a:gd name="connsiteY3" fmla="*/ 340851 h 1041891"/>
              <a:gd name="connsiteX0" fmla="*/ 1981200 w 1981200"/>
              <a:gd name="connsiteY0" fmla="*/ 1039392 h 1039392"/>
              <a:gd name="connsiteX1" fmla="*/ 1716742 w 1981200"/>
              <a:gd name="connsiteY1" fmla="*/ 322866 h 1039392"/>
              <a:gd name="connsiteX2" fmla="*/ 746760 w 1981200"/>
              <a:gd name="connsiteY2" fmla="*/ 2581 h 1039392"/>
              <a:gd name="connsiteX3" fmla="*/ 0 w 1981200"/>
              <a:gd name="connsiteY3" fmla="*/ 338352 h 1039392"/>
              <a:gd name="connsiteX0" fmla="*/ 1981200 w 1981200"/>
              <a:gd name="connsiteY0" fmla="*/ 1062375 h 1062375"/>
              <a:gd name="connsiteX1" fmla="*/ 1716742 w 1981200"/>
              <a:gd name="connsiteY1" fmla="*/ 345849 h 1062375"/>
              <a:gd name="connsiteX2" fmla="*/ 746760 w 1981200"/>
              <a:gd name="connsiteY2" fmla="*/ 25564 h 1062375"/>
              <a:gd name="connsiteX3" fmla="*/ 0 w 1981200"/>
              <a:gd name="connsiteY3" fmla="*/ 499232 h 1062375"/>
              <a:gd name="connsiteX0" fmla="*/ 1981200 w 1981200"/>
              <a:gd name="connsiteY0" fmla="*/ 1001087 h 1001087"/>
              <a:gd name="connsiteX1" fmla="*/ 1716742 w 1981200"/>
              <a:gd name="connsiteY1" fmla="*/ 284561 h 1001087"/>
              <a:gd name="connsiteX2" fmla="*/ 761328 w 1981200"/>
              <a:gd name="connsiteY2" fmla="*/ 25564 h 1001087"/>
              <a:gd name="connsiteX3" fmla="*/ 0 w 1981200"/>
              <a:gd name="connsiteY3" fmla="*/ 437944 h 1001087"/>
              <a:gd name="connsiteX0" fmla="*/ 1893794 w 1905486"/>
              <a:gd name="connsiteY0" fmla="*/ 1001087 h 1001087"/>
              <a:gd name="connsiteX1" fmla="*/ 1716742 w 1905486"/>
              <a:gd name="connsiteY1" fmla="*/ 284561 h 1001087"/>
              <a:gd name="connsiteX2" fmla="*/ 761328 w 1905486"/>
              <a:gd name="connsiteY2" fmla="*/ 25564 h 1001087"/>
              <a:gd name="connsiteX3" fmla="*/ 0 w 1905486"/>
              <a:gd name="connsiteY3" fmla="*/ 437944 h 1001087"/>
              <a:gd name="connsiteX0" fmla="*/ 1893794 w 1893794"/>
              <a:gd name="connsiteY0" fmla="*/ 998533 h 998533"/>
              <a:gd name="connsiteX1" fmla="*/ 1585634 w 1893794"/>
              <a:gd name="connsiteY1" fmla="*/ 297329 h 998533"/>
              <a:gd name="connsiteX2" fmla="*/ 761328 w 1893794"/>
              <a:gd name="connsiteY2" fmla="*/ 23010 h 998533"/>
              <a:gd name="connsiteX3" fmla="*/ 0 w 1893794"/>
              <a:gd name="connsiteY3" fmla="*/ 435390 h 998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3794" h="998533">
                <a:moveTo>
                  <a:pt x="1893794" y="998533"/>
                </a:moveTo>
                <a:cubicBezTo>
                  <a:pt x="1806164" y="741993"/>
                  <a:pt x="1774378" y="459916"/>
                  <a:pt x="1585634" y="297329"/>
                </a:cubicBezTo>
                <a:cubicBezTo>
                  <a:pt x="1396890" y="134742"/>
                  <a:pt x="1025600" y="0"/>
                  <a:pt x="761328" y="23010"/>
                </a:cubicBezTo>
                <a:cubicBezTo>
                  <a:pt x="497056" y="46020"/>
                  <a:pt x="240030" y="310930"/>
                  <a:pt x="0" y="435390"/>
                </a:cubicBezTo>
              </a:path>
            </a:pathLst>
          </a:custGeom>
          <a:noFill/>
          <a:ln w="317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2660" y="1237556"/>
            <a:ext cx="12617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Hits#2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461645" y="2711666"/>
            <a:ext cx="1686911" cy="15765"/>
          </a:xfrm>
          <a:prstGeom prst="straightConnector1">
            <a:avLst/>
          </a:prstGeom>
          <a:ln w="317500">
            <a:solidFill>
              <a:srgbClr val="00B05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62235" y="2484951"/>
            <a:ext cx="1819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Flow-in#2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46" name="Rectangle 45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7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8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0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51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52" name="Rectangle 51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3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4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6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58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60" name="Rectangle 59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1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2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4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65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66" name="Rectangle 65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8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9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71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944880" y="4630063"/>
            <a:ext cx="7223759" cy="1600438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Core 2: at least 1 EC</a:t>
            </a:r>
            <a:endParaRPr lang="en-US" sz="2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      harmful effect on EC#2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	       </a:t>
            </a:r>
            <a:r>
              <a:rPr lang="en-US" sz="2200" dirty="0" smtClean="0">
                <a:solidFill>
                  <a:schemeClr val="bg1"/>
                </a:solidFill>
                <a:sym typeface="Wingdings" pitchFamily="2" charset="2"/>
              </a:rPr>
              <a:t> allocate 1 EC</a:t>
            </a:r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810001" y="2204084"/>
            <a:ext cx="929640" cy="1292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3749040" y="306361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EC #1</a:t>
            </a:r>
            <a:endParaRPr lang="en-US" sz="2400" dirty="0"/>
          </a:p>
        </p:txBody>
      </p:sp>
      <p:grpSp>
        <p:nvGrpSpPr>
          <p:cNvPr id="7" name="Group 45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2729061" y="2743200"/>
            <a:ext cx="1543394" cy="505066"/>
          </a:xfrm>
          <a:prstGeom prst="straightConnector1">
            <a:avLst/>
          </a:prstGeom>
          <a:ln w="317500">
            <a:solidFill>
              <a:srgbClr val="7030A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4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 rot="20530360">
            <a:off x="2604533" y="2760854"/>
            <a:ext cx="1819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Flow-in#1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9" name="Freeform 38"/>
          <p:cNvSpPr/>
          <p:nvPr/>
        </p:nvSpPr>
        <p:spPr bwMode="auto">
          <a:xfrm rot="19853132">
            <a:off x="2086948" y="2034328"/>
            <a:ext cx="2214366" cy="848541"/>
          </a:xfrm>
          <a:custGeom>
            <a:avLst/>
            <a:gdLst>
              <a:gd name="connsiteX0" fmla="*/ 1981200 w 1981200"/>
              <a:gd name="connsiteY0" fmla="*/ 949960 h 949960"/>
              <a:gd name="connsiteX1" fmla="*/ 1600200 w 1981200"/>
              <a:gd name="connsiteY1" fmla="*/ 279400 h 949960"/>
              <a:gd name="connsiteX2" fmla="*/ 746760 w 1981200"/>
              <a:gd name="connsiteY2" fmla="*/ 5080 h 949960"/>
              <a:gd name="connsiteX3" fmla="*/ 0 w 1981200"/>
              <a:gd name="connsiteY3" fmla="*/ 248920 h 949960"/>
              <a:gd name="connsiteX0" fmla="*/ 1981200 w 1981200"/>
              <a:gd name="connsiteY0" fmla="*/ 1041891 h 1041891"/>
              <a:gd name="connsiteX1" fmla="*/ 1600200 w 1981200"/>
              <a:gd name="connsiteY1" fmla="*/ 371331 h 1041891"/>
              <a:gd name="connsiteX2" fmla="*/ 746760 w 1981200"/>
              <a:gd name="connsiteY2" fmla="*/ 5080 h 1041891"/>
              <a:gd name="connsiteX3" fmla="*/ 0 w 1981200"/>
              <a:gd name="connsiteY3" fmla="*/ 340851 h 1041891"/>
              <a:gd name="connsiteX0" fmla="*/ 1981200 w 1981200"/>
              <a:gd name="connsiteY0" fmla="*/ 1039392 h 1039392"/>
              <a:gd name="connsiteX1" fmla="*/ 1716742 w 1981200"/>
              <a:gd name="connsiteY1" fmla="*/ 322866 h 1039392"/>
              <a:gd name="connsiteX2" fmla="*/ 746760 w 1981200"/>
              <a:gd name="connsiteY2" fmla="*/ 2581 h 1039392"/>
              <a:gd name="connsiteX3" fmla="*/ 0 w 1981200"/>
              <a:gd name="connsiteY3" fmla="*/ 338352 h 1039392"/>
              <a:gd name="connsiteX0" fmla="*/ 1981200 w 1981200"/>
              <a:gd name="connsiteY0" fmla="*/ 1062375 h 1062375"/>
              <a:gd name="connsiteX1" fmla="*/ 1716742 w 1981200"/>
              <a:gd name="connsiteY1" fmla="*/ 345849 h 1062375"/>
              <a:gd name="connsiteX2" fmla="*/ 746760 w 1981200"/>
              <a:gd name="connsiteY2" fmla="*/ 25564 h 1062375"/>
              <a:gd name="connsiteX3" fmla="*/ 0 w 1981200"/>
              <a:gd name="connsiteY3" fmla="*/ 499232 h 1062375"/>
              <a:gd name="connsiteX0" fmla="*/ 1981200 w 1981200"/>
              <a:gd name="connsiteY0" fmla="*/ 1001087 h 1001087"/>
              <a:gd name="connsiteX1" fmla="*/ 1716742 w 1981200"/>
              <a:gd name="connsiteY1" fmla="*/ 284561 h 1001087"/>
              <a:gd name="connsiteX2" fmla="*/ 761328 w 1981200"/>
              <a:gd name="connsiteY2" fmla="*/ 25564 h 1001087"/>
              <a:gd name="connsiteX3" fmla="*/ 0 w 1981200"/>
              <a:gd name="connsiteY3" fmla="*/ 437944 h 1001087"/>
              <a:gd name="connsiteX0" fmla="*/ 1893794 w 1905486"/>
              <a:gd name="connsiteY0" fmla="*/ 1001087 h 1001087"/>
              <a:gd name="connsiteX1" fmla="*/ 1716742 w 1905486"/>
              <a:gd name="connsiteY1" fmla="*/ 284561 h 1001087"/>
              <a:gd name="connsiteX2" fmla="*/ 761328 w 1905486"/>
              <a:gd name="connsiteY2" fmla="*/ 25564 h 1001087"/>
              <a:gd name="connsiteX3" fmla="*/ 0 w 1905486"/>
              <a:gd name="connsiteY3" fmla="*/ 437944 h 1001087"/>
              <a:gd name="connsiteX0" fmla="*/ 1893794 w 1893794"/>
              <a:gd name="connsiteY0" fmla="*/ 998533 h 998533"/>
              <a:gd name="connsiteX1" fmla="*/ 1585634 w 1893794"/>
              <a:gd name="connsiteY1" fmla="*/ 297329 h 998533"/>
              <a:gd name="connsiteX2" fmla="*/ 761328 w 1893794"/>
              <a:gd name="connsiteY2" fmla="*/ 23010 h 998533"/>
              <a:gd name="connsiteX3" fmla="*/ 0 w 1893794"/>
              <a:gd name="connsiteY3" fmla="*/ 435390 h 998533"/>
              <a:gd name="connsiteX0" fmla="*/ 1893794 w 1893794"/>
              <a:gd name="connsiteY0" fmla="*/ 987651 h 987651"/>
              <a:gd name="connsiteX1" fmla="*/ 1559393 w 1893794"/>
              <a:gd name="connsiteY1" fmla="*/ 351740 h 987651"/>
              <a:gd name="connsiteX2" fmla="*/ 761328 w 1893794"/>
              <a:gd name="connsiteY2" fmla="*/ 12128 h 987651"/>
              <a:gd name="connsiteX3" fmla="*/ 0 w 1893794"/>
              <a:gd name="connsiteY3" fmla="*/ 424508 h 987651"/>
              <a:gd name="connsiteX0" fmla="*/ 1893794 w 1893794"/>
              <a:gd name="connsiteY0" fmla="*/ 1005631 h 1005631"/>
              <a:gd name="connsiteX1" fmla="*/ 1559393 w 1893794"/>
              <a:gd name="connsiteY1" fmla="*/ 369720 h 1005631"/>
              <a:gd name="connsiteX2" fmla="*/ 876587 w 1893794"/>
              <a:gd name="connsiteY2" fmla="*/ 12128 h 1005631"/>
              <a:gd name="connsiteX3" fmla="*/ 0 w 1893794"/>
              <a:gd name="connsiteY3" fmla="*/ 442488 h 1005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93794" h="1005631">
                <a:moveTo>
                  <a:pt x="1893794" y="1005631"/>
                </a:moveTo>
                <a:cubicBezTo>
                  <a:pt x="1806164" y="749091"/>
                  <a:pt x="1728927" y="535304"/>
                  <a:pt x="1559393" y="369720"/>
                </a:cubicBezTo>
                <a:cubicBezTo>
                  <a:pt x="1389859" y="204136"/>
                  <a:pt x="1136486" y="0"/>
                  <a:pt x="876587" y="12128"/>
                </a:cubicBezTo>
                <a:cubicBezTo>
                  <a:pt x="616688" y="24256"/>
                  <a:pt x="240030" y="318028"/>
                  <a:pt x="0" y="442488"/>
                </a:cubicBezTo>
              </a:path>
            </a:pathLst>
          </a:custGeom>
          <a:noFill/>
          <a:ln w="2159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85302" y="1834546"/>
            <a:ext cx="126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Hits#1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351283" y="2869324"/>
            <a:ext cx="1749972" cy="1"/>
          </a:xfrm>
          <a:prstGeom prst="straightConnector1">
            <a:avLst/>
          </a:prstGeom>
          <a:ln w="190500">
            <a:solidFill>
              <a:srgbClr val="7030A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44366" y="2701993"/>
            <a:ext cx="1325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Flow-in#2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43" name="Straight Arrow Connector 42"/>
          <p:cNvCxnSpPr>
            <a:stCxn id="59" idx="3"/>
            <a:endCxn id="175" idx="1"/>
          </p:cNvCxnSpPr>
          <p:nvPr/>
        </p:nvCxnSpPr>
        <p:spPr>
          <a:xfrm>
            <a:off x="6553201" y="2850160"/>
            <a:ext cx="944879" cy="2365"/>
          </a:xfrm>
          <a:prstGeom prst="straightConnector1">
            <a:avLst/>
          </a:prstGeom>
          <a:ln w="190500">
            <a:solidFill>
              <a:srgbClr val="7030A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42" name="Rectangle 41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3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5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8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50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51" name="Rectangle 50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2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3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5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56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58" name="Rectangle 57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0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1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3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64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65" name="Rectangle 64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6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8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70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944880" y="4630063"/>
            <a:ext cx="7223759" cy="1600438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Core 2: no benefit with ECs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	       </a:t>
            </a:r>
            <a:r>
              <a:rPr lang="en-US" sz="2200" dirty="0" smtClean="0">
                <a:solidFill>
                  <a:schemeClr val="bg1"/>
                </a:solidFill>
                <a:sym typeface="Wingdings" pitchFamily="2" charset="2"/>
              </a:rPr>
              <a:t> allocate 0 EC</a:t>
            </a:r>
            <a:r>
              <a:rPr lang="en-US" sz="2200" dirty="0" smtClean="0">
                <a:solidFill>
                  <a:schemeClr val="bg1"/>
                </a:solidFill>
              </a:rPr>
              <a:t>                   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3810001" y="2204084"/>
            <a:ext cx="929640" cy="1292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TextBox 172"/>
          <p:cNvSpPr txBox="1"/>
          <p:nvPr/>
        </p:nvSpPr>
        <p:spPr>
          <a:xfrm>
            <a:off x="3749040" y="306361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EC #1</a:t>
            </a:r>
            <a:endParaRPr lang="en-US" sz="2400" dirty="0"/>
          </a:p>
        </p:txBody>
      </p:sp>
      <p:grpSp>
        <p:nvGrpSpPr>
          <p:cNvPr id="7" name="Group 45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cxnSp>
        <p:nvCxnSpPr>
          <p:cNvPr id="57" name="Straight Arrow Connector 56"/>
          <p:cNvCxnSpPr/>
          <p:nvPr/>
        </p:nvCxnSpPr>
        <p:spPr>
          <a:xfrm flipV="1">
            <a:off x="2729061" y="2711669"/>
            <a:ext cx="1401505" cy="1270021"/>
          </a:xfrm>
          <a:prstGeom prst="straightConnector1">
            <a:avLst/>
          </a:prstGeom>
          <a:ln w="317500">
            <a:solidFill>
              <a:srgbClr val="CC660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4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 rot="19065397">
            <a:off x="2615565" y="3056181"/>
            <a:ext cx="1819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Flow-in#1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272455" y="2853559"/>
            <a:ext cx="1655379" cy="1"/>
          </a:xfrm>
          <a:prstGeom prst="straightConnector1">
            <a:avLst/>
          </a:prstGeom>
          <a:ln w="317500">
            <a:solidFill>
              <a:srgbClr val="CC660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175" idx="1"/>
          </p:cNvCxnSpPr>
          <p:nvPr/>
        </p:nvCxnSpPr>
        <p:spPr>
          <a:xfrm flipV="1">
            <a:off x="6148552" y="2852525"/>
            <a:ext cx="1349528" cy="1034"/>
          </a:xfrm>
          <a:prstGeom prst="straightConnector1">
            <a:avLst/>
          </a:prstGeom>
          <a:ln w="317500">
            <a:solidFill>
              <a:srgbClr val="CC6600"/>
            </a:solidFill>
            <a:prstDash val="soli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226797" y="2627371"/>
            <a:ext cx="1819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Flow-in#2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93"/>
          <p:cNvGrpSpPr/>
          <p:nvPr/>
        </p:nvGrpSpPr>
        <p:grpSpPr>
          <a:xfrm rot="5400000">
            <a:off x="1356475" y="666277"/>
            <a:ext cx="648228" cy="2242515"/>
            <a:chOff x="235527" y="876299"/>
            <a:chExt cx="560070" cy="1279562"/>
          </a:xfrm>
        </p:grpSpPr>
        <p:sp>
          <p:nvSpPr>
            <p:cNvPr id="47" name="Rectangle 46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49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3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5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0</a:t>
              </a:r>
              <a:endParaRPr lang="en-US" sz="2200" b="1" dirty="0"/>
            </a:p>
          </p:txBody>
        </p:sp>
      </p:grpSp>
      <p:grpSp>
        <p:nvGrpSpPr>
          <p:cNvPr id="56" name="Group 93"/>
          <p:cNvGrpSpPr/>
          <p:nvPr/>
        </p:nvGrpSpPr>
        <p:grpSpPr>
          <a:xfrm rot="5400000">
            <a:off x="1356475" y="1380653"/>
            <a:ext cx="648228" cy="2242515"/>
            <a:chOff x="235527" y="876299"/>
            <a:chExt cx="560070" cy="1279562"/>
          </a:xfrm>
        </p:grpSpPr>
        <p:sp>
          <p:nvSpPr>
            <p:cNvPr id="57" name="Rectangle 56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58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0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2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1</a:t>
              </a:r>
              <a:endParaRPr lang="en-US" sz="2200" b="1" dirty="0"/>
            </a:p>
          </p:txBody>
        </p:sp>
      </p:grpSp>
      <p:grpSp>
        <p:nvGrpSpPr>
          <p:cNvPr id="63" name="Group 93"/>
          <p:cNvGrpSpPr/>
          <p:nvPr/>
        </p:nvGrpSpPr>
        <p:grpSpPr>
          <a:xfrm rot="5400000">
            <a:off x="1356475" y="2114078"/>
            <a:ext cx="648228" cy="2242515"/>
            <a:chOff x="235527" y="876299"/>
            <a:chExt cx="560070" cy="1279562"/>
          </a:xfrm>
        </p:grpSpPr>
        <p:sp>
          <p:nvSpPr>
            <p:cNvPr id="64" name="Rectangle 63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5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6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69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2</a:t>
              </a:r>
              <a:endParaRPr lang="en-US" sz="2200" b="1" dirty="0"/>
            </a:p>
          </p:txBody>
        </p:sp>
      </p:grpSp>
      <p:grpSp>
        <p:nvGrpSpPr>
          <p:cNvPr id="70" name="Group 93"/>
          <p:cNvGrpSpPr/>
          <p:nvPr/>
        </p:nvGrpSpPr>
        <p:grpSpPr>
          <a:xfrm rot="5400000">
            <a:off x="1356475" y="2847503"/>
            <a:ext cx="648228" cy="2242515"/>
            <a:chOff x="235527" y="876299"/>
            <a:chExt cx="560070" cy="1279562"/>
          </a:xfrm>
        </p:grpSpPr>
        <p:sp>
          <p:nvSpPr>
            <p:cNvPr id="71" name="Rectangle 70"/>
            <p:cNvSpPr/>
            <p:nvPr/>
          </p:nvSpPr>
          <p:spPr>
            <a:xfrm>
              <a:off x="235527" y="876299"/>
              <a:ext cx="560070" cy="121920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72" name="Rectangle 4"/>
            <p:cNvSpPr/>
            <p:nvPr/>
          </p:nvSpPr>
          <p:spPr>
            <a:xfrm>
              <a:off x="300785" y="914400"/>
              <a:ext cx="433137" cy="549555"/>
            </a:xfrm>
            <a:prstGeom prst="rect">
              <a:avLst/>
            </a:prstGeom>
            <a:solidFill>
              <a:srgbClr val="CC6600"/>
            </a:solidFill>
            <a:ln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73" name="TextBox 5"/>
            <p:cNvSpPr txBox="1"/>
            <p:nvPr/>
          </p:nvSpPr>
          <p:spPr>
            <a:xfrm rot="16200000">
              <a:off x="240734" y="1017685"/>
              <a:ext cx="571998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</a:rPr>
                <a:t>L2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6"/>
            <p:cNvSpPr/>
            <p:nvPr/>
          </p:nvSpPr>
          <p:spPr>
            <a:xfrm>
              <a:off x="300789" y="1524000"/>
              <a:ext cx="433137" cy="533400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b="1"/>
            </a:p>
          </p:txBody>
        </p:sp>
        <p:sp>
          <p:nvSpPr>
            <p:cNvPr id="75" name="TextBox 7"/>
            <p:cNvSpPr txBox="1"/>
            <p:nvPr/>
          </p:nvSpPr>
          <p:spPr>
            <a:xfrm rot="16200000">
              <a:off x="142817" y="1603958"/>
              <a:ext cx="731519" cy="372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Core 3</a:t>
              </a:r>
              <a:endParaRPr lang="en-US" sz="2200" b="1" dirty="0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944880" y="4630063"/>
            <a:ext cx="7223759" cy="1631216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Maximized capacity utilization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Minimized capacity interference</a:t>
            </a:r>
          </a:p>
          <a:p>
            <a:pPr algn="ctr"/>
            <a:endParaRPr lang="en-US" sz="22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sharing policy</a:t>
            </a:r>
            <a:endParaRPr lang="en-US" dirty="0"/>
          </a:p>
        </p:txBody>
      </p:sp>
      <p:grpSp>
        <p:nvGrpSpPr>
          <p:cNvPr id="7" name="Group 45"/>
          <p:cNvGrpSpPr/>
          <p:nvPr/>
        </p:nvGrpSpPr>
        <p:grpSpPr>
          <a:xfrm>
            <a:off x="7391400" y="2206449"/>
            <a:ext cx="1417320" cy="1292152"/>
            <a:chOff x="7162800" y="2206449"/>
            <a:chExt cx="1417320" cy="1292152"/>
          </a:xfrm>
        </p:grpSpPr>
        <p:sp>
          <p:nvSpPr>
            <p:cNvPr id="175" name="Rectangle 174"/>
            <p:cNvSpPr/>
            <p:nvPr/>
          </p:nvSpPr>
          <p:spPr>
            <a:xfrm>
              <a:off x="7269480" y="2206449"/>
              <a:ext cx="118872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7162800" y="2438321"/>
              <a:ext cx="141732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smtClean="0"/>
                <a:t>Main</a:t>
              </a:r>
            </a:p>
            <a:p>
              <a:pPr algn="ctr"/>
              <a:r>
                <a:rPr lang="en-US" sz="2200" dirty="0" smtClean="0"/>
                <a:t>memory</a:t>
              </a:r>
              <a:endParaRPr lang="en-US" sz="2200" dirty="0"/>
            </a:p>
          </p:txBody>
        </p:sp>
      </p:grpSp>
      <p:sp>
        <p:nvSpPr>
          <p:cNvPr id="41" name="Freeform 40"/>
          <p:cNvSpPr/>
          <p:nvPr/>
        </p:nvSpPr>
        <p:spPr bwMode="auto">
          <a:xfrm>
            <a:off x="2758440" y="3383278"/>
            <a:ext cx="5166360" cy="881381"/>
          </a:xfrm>
          <a:custGeom>
            <a:avLst/>
            <a:gdLst>
              <a:gd name="connsiteX0" fmla="*/ 0 w 5806440"/>
              <a:gd name="connsiteY0" fmla="*/ 533400 h 607060"/>
              <a:gd name="connsiteX1" fmla="*/ 4312920 w 5806440"/>
              <a:gd name="connsiteY1" fmla="*/ 518160 h 607060"/>
              <a:gd name="connsiteX2" fmla="*/ 5806440 w 5806440"/>
              <a:gd name="connsiteY2" fmla="*/ 0 h 607060"/>
              <a:gd name="connsiteX0" fmla="*/ 0 w 5806440"/>
              <a:gd name="connsiteY0" fmla="*/ 533400 h 789178"/>
              <a:gd name="connsiteX1" fmla="*/ 4296564 w 5806440"/>
              <a:gd name="connsiteY1" fmla="*/ 700278 h 789178"/>
              <a:gd name="connsiteX2" fmla="*/ 5806440 w 5806440"/>
              <a:gd name="connsiteY2" fmla="*/ 0 h 789178"/>
              <a:gd name="connsiteX0" fmla="*/ 0 w 5544741"/>
              <a:gd name="connsiteY0" fmla="*/ 609283 h 877709"/>
              <a:gd name="connsiteX1" fmla="*/ 4296564 w 5544741"/>
              <a:gd name="connsiteY1" fmla="*/ 776161 h 877709"/>
              <a:gd name="connsiteX2" fmla="*/ 5544741 w 5544741"/>
              <a:gd name="connsiteY2" fmla="*/ 0 h 87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4741" h="877709">
                <a:moveTo>
                  <a:pt x="0" y="609283"/>
                </a:moveTo>
                <a:cubicBezTo>
                  <a:pt x="1672590" y="646113"/>
                  <a:pt x="3372441" y="877708"/>
                  <a:pt x="4296564" y="776161"/>
                </a:cubicBezTo>
                <a:cubicBezTo>
                  <a:pt x="5220687" y="674614"/>
                  <a:pt x="5281851" y="214630"/>
                  <a:pt x="5544741" y="0"/>
                </a:cubicBezTo>
              </a:path>
            </a:pathLst>
          </a:custGeom>
          <a:noFill/>
          <a:ln w="317500" cap="flat" cmpd="sng" algn="ctr">
            <a:solidFill>
              <a:srgbClr val="CC66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2712720" y="3139441"/>
            <a:ext cx="4876800" cy="701040"/>
          </a:xfrm>
          <a:custGeom>
            <a:avLst/>
            <a:gdLst>
              <a:gd name="connsiteX0" fmla="*/ 0 w 4876800"/>
              <a:gd name="connsiteY0" fmla="*/ 243840 h 845820"/>
              <a:gd name="connsiteX1" fmla="*/ 1097280 w 4876800"/>
              <a:gd name="connsiteY1" fmla="*/ 45720 h 845820"/>
              <a:gd name="connsiteX2" fmla="*/ 2011680 w 4876800"/>
              <a:gd name="connsiteY2" fmla="*/ 45720 h 845820"/>
              <a:gd name="connsiteX3" fmla="*/ 2392680 w 4876800"/>
              <a:gd name="connsiteY3" fmla="*/ 320040 h 845820"/>
              <a:gd name="connsiteX4" fmla="*/ 2499360 w 4876800"/>
              <a:gd name="connsiteY4" fmla="*/ 548640 h 845820"/>
              <a:gd name="connsiteX5" fmla="*/ 2712720 w 4876800"/>
              <a:gd name="connsiteY5" fmla="*/ 762000 h 845820"/>
              <a:gd name="connsiteX6" fmla="*/ 3611880 w 4876800"/>
              <a:gd name="connsiteY6" fmla="*/ 838200 h 845820"/>
              <a:gd name="connsiteX7" fmla="*/ 4312920 w 4876800"/>
              <a:gd name="connsiteY7" fmla="*/ 716280 h 845820"/>
              <a:gd name="connsiteX8" fmla="*/ 4876800 w 4876800"/>
              <a:gd name="connsiteY8" fmla="*/ 365760 h 845820"/>
              <a:gd name="connsiteX0" fmla="*/ 0 w 4876800"/>
              <a:gd name="connsiteY0" fmla="*/ 243840 h 845820"/>
              <a:gd name="connsiteX1" fmla="*/ 1097280 w 4876800"/>
              <a:gd name="connsiteY1" fmla="*/ 45720 h 845820"/>
              <a:gd name="connsiteX2" fmla="*/ 2011680 w 4876800"/>
              <a:gd name="connsiteY2" fmla="*/ 45720 h 845820"/>
              <a:gd name="connsiteX3" fmla="*/ 2392680 w 4876800"/>
              <a:gd name="connsiteY3" fmla="*/ 320040 h 845820"/>
              <a:gd name="connsiteX4" fmla="*/ 2514600 w 4876800"/>
              <a:gd name="connsiteY4" fmla="*/ 532830 h 845820"/>
              <a:gd name="connsiteX5" fmla="*/ 2712720 w 4876800"/>
              <a:gd name="connsiteY5" fmla="*/ 762000 h 845820"/>
              <a:gd name="connsiteX6" fmla="*/ 3611880 w 4876800"/>
              <a:gd name="connsiteY6" fmla="*/ 838200 h 845820"/>
              <a:gd name="connsiteX7" fmla="*/ 4312920 w 4876800"/>
              <a:gd name="connsiteY7" fmla="*/ 716280 h 845820"/>
              <a:gd name="connsiteX8" fmla="*/ 4876800 w 4876800"/>
              <a:gd name="connsiteY8" fmla="*/ 365760 h 845820"/>
              <a:gd name="connsiteX0" fmla="*/ 0 w 4876800"/>
              <a:gd name="connsiteY0" fmla="*/ 243840 h 848455"/>
              <a:gd name="connsiteX1" fmla="*/ 1097280 w 4876800"/>
              <a:gd name="connsiteY1" fmla="*/ 45720 h 848455"/>
              <a:gd name="connsiteX2" fmla="*/ 2011680 w 4876800"/>
              <a:gd name="connsiteY2" fmla="*/ 45720 h 848455"/>
              <a:gd name="connsiteX3" fmla="*/ 2392680 w 4876800"/>
              <a:gd name="connsiteY3" fmla="*/ 320040 h 848455"/>
              <a:gd name="connsiteX4" fmla="*/ 2514600 w 4876800"/>
              <a:gd name="connsiteY4" fmla="*/ 532830 h 848455"/>
              <a:gd name="connsiteX5" fmla="*/ 2804160 w 4876800"/>
              <a:gd name="connsiteY5" fmla="*/ 777810 h 848455"/>
              <a:gd name="connsiteX6" fmla="*/ 3611880 w 4876800"/>
              <a:gd name="connsiteY6" fmla="*/ 838200 h 848455"/>
              <a:gd name="connsiteX7" fmla="*/ 4312920 w 4876800"/>
              <a:gd name="connsiteY7" fmla="*/ 716280 h 848455"/>
              <a:gd name="connsiteX8" fmla="*/ 4876800 w 4876800"/>
              <a:gd name="connsiteY8" fmla="*/ 365760 h 848455"/>
              <a:gd name="connsiteX0" fmla="*/ 0 w 4876800"/>
              <a:gd name="connsiteY0" fmla="*/ 243840 h 848455"/>
              <a:gd name="connsiteX1" fmla="*/ 1097280 w 4876800"/>
              <a:gd name="connsiteY1" fmla="*/ 45720 h 848455"/>
              <a:gd name="connsiteX2" fmla="*/ 2011680 w 4876800"/>
              <a:gd name="connsiteY2" fmla="*/ 45720 h 848455"/>
              <a:gd name="connsiteX3" fmla="*/ 2362200 w 4876800"/>
              <a:gd name="connsiteY3" fmla="*/ 320040 h 848455"/>
              <a:gd name="connsiteX4" fmla="*/ 2514600 w 4876800"/>
              <a:gd name="connsiteY4" fmla="*/ 532830 h 848455"/>
              <a:gd name="connsiteX5" fmla="*/ 2804160 w 4876800"/>
              <a:gd name="connsiteY5" fmla="*/ 777810 h 848455"/>
              <a:gd name="connsiteX6" fmla="*/ 3611880 w 4876800"/>
              <a:gd name="connsiteY6" fmla="*/ 838200 h 848455"/>
              <a:gd name="connsiteX7" fmla="*/ 4312920 w 4876800"/>
              <a:gd name="connsiteY7" fmla="*/ 716280 h 848455"/>
              <a:gd name="connsiteX8" fmla="*/ 4876800 w 4876800"/>
              <a:gd name="connsiteY8" fmla="*/ 365760 h 848455"/>
              <a:gd name="connsiteX0" fmla="*/ 0 w 4876800"/>
              <a:gd name="connsiteY0" fmla="*/ 243840 h 848455"/>
              <a:gd name="connsiteX1" fmla="*/ 1097280 w 4876800"/>
              <a:gd name="connsiteY1" fmla="*/ 45720 h 848455"/>
              <a:gd name="connsiteX2" fmla="*/ 2011680 w 4876800"/>
              <a:gd name="connsiteY2" fmla="*/ 45720 h 848455"/>
              <a:gd name="connsiteX3" fmla="*/ 2362200 w 4876800"/>
              <a:gd name="connsiteY3" fmla="*/ 320040 h 848455"/>
              <a:gd name="connsiteX4" fmla="*/ 2575560 w 4876800"/>
              <a:gd name="connsiteY4" fmla="*/ 596069 h 848455"/>
              <a:gd name="connsiteX5" fmla="*/ 2804160 w 4876800"/>
              <a:gd name="connsiteY5" fmla="*/ 777810 h 848455"/>
              <a:gd name="connsiteX6" fmla="*/ 3611880 w 4876800"/>
              <a:gd name="connsiteY6" fmla="*/ 838200 h 848455"/>
              <a:gd name="connsiteX7" fmla="*/ 4312920 w 4876800"/>
              <a:gd name="connsiteY7" fmla="*/ 716280 h 848455"/>
              <a:gd name="connsiteX8" fmla="*/ 4876800 w 4876800"/>
              <a:gd name="connsiteY8" fmla="*/ 365760 h 848455"/>
              <a:gd name="connsiteX0" fmla="*/ 0 w 4876800"/>
              <a:gd name="connsiteY0" fmla="*/ 243840 h 853725"/>
              <a:gd name="connsiteX1" fmla="*/ 1097280 w 4876800"/>
              <a:gd name="connsiteY1" fmla="*/ 45720 h 853725"/>
              <a:gd name="connsiteX2" fmla="*/ 2011680 w 4876800"/>
              <a:gd name="connsiteY2" fmla="*/ 45720 h 853725"/>
              <a:gd name="connsiteX3" fmla="*/ 2362200 w 4876800"/>
              <a:gd name="connsiteY3" fmla="*/ 320040 h 853725"/>
              <a:gd name="connsiteX4" fmla="*/ 2575560 w 4876800"/>
              <a:gd name="connsiteY4" fmla="*/ 596069 h 853725"/>
              <a:gd name="connsiteX5" fmla="*/ 2987040 w 4876800"/>
              <a:gd name="connsiteY5" fmla="*/ 809430 h 853725"/>
              <a:gd name="connsiteX6" fmla="*/ 3611880 w 4876800"/>
              <a:gd name="connsiteY6" fmla="*/ 838200 h 853725"/>
              <a:gd name="connsiteX7" fmla="*/ 4312920 w 4876800"/>
              <a:gd name="connsiteY7" fmla="*/ 716280 h 853725"/>
              <a:gd name="connsiteX8" fmla="*/ 4876800 w 4876800"/>
              <a:gd name="connsiteY8" fmla="*/ 365760 h 853725"/>
              <a:gd name="connsiteX0" fmla="*/ 0 w 4876800"/>
              <a:gd name="connsiteY0" fmla="*/ 243840 h 869535"/>
              <a:gd name="connsiteX1" fmla="*/ 1097280 w 4876800"/>
              <a:gd name="connsiteY1" fmla="*/ 45720 h 869535"/>
              <a:gd name="connsiteX2" fmla="*/ 2011680 w 4876800"/>
              <a:gd name="connsiteY2" fmla="*/ 45720 h 869535"/>
              <a:gd name="connsiteX3" fmla="*/ 2362200 w 4876800"/>
              <a:gd name="connsiteY3" fmla="*/ 320040 h 869535"/>
              <a:gd name="connsiteX4" fmla="*/ 2575560 w 4876800"/>
              <a:gd name="connsiteY4" fmla="*/ 596069 h 869535"/>
              <a:gd name="connsiteX5" fmla="*/ 2987040 w 4876800"/>
              <a:gd name="connsiteY5" fmla="*/ 809430 h 869535"/>
              <a:gd name="connsiteX6" fmla="*/ 3611880 w 4876800"/>
              <a:gd name="connsiteY6" fmla="*/ 838200 h 869535"/>
              <a:gd name="connsiteX7" fmla="*/ 4297680 w 4876800"/>
              <a:gd name="connsiteY7" fmla="*/ 621422 h 869535"/>
              <a:gd name="connsiteX8" fmla="*/ 4876800 w 4876800"/>
              <a:gd name="connsiteY8" fmla="*/ 365760 h 869535"/>
              <a:gd name="connsiteX0" fmla="*/ 0 w 4876800"/>
              <a:gd name="connsiteY0" fmla="*/ 243840 h 869535"/>
              <a:gd name="connsiteX1" fmla="*/ 1097280 w 4876800"/>
              <a:gd name="connsiteY1" fmla="*/ 45720 h 869535"/>
              <a:gd name="connsiteX2" fmla="*/ 2011680 w 4876800"/>
              <a:gd name="connsiteY2" fmla="*/ 45720 h 869535"/>
              <a:gd name="connsiteX3" fmla="*/ 2362200 w 4876800"/>
              <a:gd name="connsiteY3" fmla="*/ 320040 h 869535"/>
              <a:gd name="connsiteX4" fmla="*/ 2575560 w 4876800"/>
              <a:gd name="connsiteY4" fmla="*/ 596069 h 869535"/>
              <a:gd name="connsiteX5" fmla="*/ 2987040 w 4876800"/>
              <a:gd name="connsiteY5" fmla="*/ 809430 h 869535"/>
              <a:gd name="connsiteX6" fmla="*/ 3611880 w 4876800"/>
              <a:gd name="connsiteY6" fmla="*/ 838200 h 869535"/>
              <a:gd name="connsiteX7" fmla="*/ 4297680 w 4876800"/>
              <a:gd name="connsiteY7" fmla="*/ 621422 h 869535"/>
              <a:gd name="connsiteX8" fmla="*/ 4876800 w 4876800"/>
              <a:gd name="connsiteY8" fmla="*/ 176043 h 869535"/>
              <a:gd name="connsiteX0" fmla="*/ 0 w 4876800"/>
              <a:gd name="connsiteY0" fmla="*/ 222267 h 847962"/>
              <a:gd name="connsiteX1" fmla="*/ 1097280 w 4876800"/>
              <a:gd name="connsiteY1" fmla="*/ 24147 h 847962"/>
              <a:gd name="connsiteX2" fmla="*/ 2011680 w 4876800"/>
              <a:gd name="connsiteY2" fmla="*/ 77384 h 847962"/>
              <a:gd name="connsiteX3" fmla="*/ 2362200 w 4876800"/>
              <a:gd name="connsiteY3" fmla="*/ 298467 h 847962"/>
              <a:gd name="connsiteX4" fmla="*/ 2575560 w 4876800"/>
              <a:gd name="connsiteY4" fmla="*/ 574496 h 847962"/>
              <a:gd name="connsiteX5" fmla="*/ 2987040 w 4876800"/>
              <a:gd name="connsiteY5" fmla="*/ 787857 h 847962"/>
              <a:gd name="connsiteX6" fmla="*/ 3611880 w 4876800"/>
              <a:gd name="connsiteY6" fmla="*/ 816627 h 847962"/>
              <a:gd name="connsiteX7" fmla="*/ 4297680 w 4876800"/>
              <a:gd name="connsiteY7" fmla="*/ 599849 h 847962"/>
              <a:gd name="connsiteX8" fmla="*/ 4876800 w 4876800"/>
              <a:gd name="connsiteY8" fmla="*/ 154470 h 847962"/>
              <a:gd name="connsiteX0" fmla="*/ 0 w 4876800"/>
              <a:gd name="connsiteY0" fmla="*/ 181730 h 807425"/>
              <a:gd name="connsiteX1" fmla="*/ 1097280 w 4876800"/>
              <a:gd name="connsiteY1" fmla="*/ 36847 h 807425"/>
              <a:gd name="connsiteX2" fmla="*/ 2011680 w 4876800"/>
              <a:gd name="connsiteY2" fmla="*/ 36847 h 807425"/>
              <a:gd name="connsiteX3" fmla="*/ 2362200 w 4876800"/>
              <a:gd name="connsiteY3" fmla="*/ 257930 h 807425"/>
              <a:gd name="connsiteX4" fmla="*/ 2575560 w 4876800"/>
              <a:gd name="connsiteY4" fmla="*/ 533959 h 807425"/>
              <a:gd name="connsiteX5" fmla="*/ 2987040 w 4876800"/>
              <a:gd name="connsiteY5" fmla="*/ 747320 h 807425"/>
              <a:gd name="connsiteX6" fmla="*/ 3611880 w 4876800"/>
              <a:gd name="connsiteY6" fmla="*/ 776090 h 807425"/>
              <a:gd name="connsiteX7" fmla="*/ 4297680 w 4876800"/>
              <a:gd name="connsiteY7" fmla="*/ 559312 h 807425"/>
              <a:gd name="connsiteX8" fmla="*/ 4876800 w 4876800"/>
              <a:gd name="connsiteY8" fmla="*/ 113933 h 807425"/>
              <a:gd name="connsiteX0" fmla="*/ 0 w 4876800"/>
              <a:gd name="connsiteY0" fmla="*/ 190603 h 816298"/>
              <a:gd name="connsiteX1" fmla="*/ 1097280 w 4876800"/>
              <a:gd name="connsiteY1" fmla="*/ 45720 h 816298"/>
              <a:gd name="connsiteX2" fmla="*/ 2011680 w 4876800"/>
              <a:gd name="connsiteY2" fmla="*/ 45720 h 816298"/>
              <a:gd name="connsiteX3" fmla="*/ 2377440 w 4876800"/>
              <a:gd name="connsiteY3" fmla="*/ 320041 h 816298"/>
              <a:gd name="connsiteX4" fmla="*/ 2575560 w 4876800"/>
              <a:gd name="connsiteY4" fmla="*/ 542832 h 816298"/>
              <a:gd name="connsiteX5" fmla="*/ 2987040 w 4876800"/>
              <a:gd name="connsiteY5" fmla="*/ 756193 h 816298"/>
              <a:gd name="connsiteX6" fmla="*/ 3611880 w 4876800"/>
              <a:gd name="connsiteY6" fmla="*/ 784963 h 816298"/>
              <a:gd name="connsiteX7" fmla="*/ 4297680 w 4876800"/>
              <a:gd name="connsiteY7" fmla="*/ 568185 h 816298"/>
              <a:gd name="connsiteX8" fmla="*/ 4876800 w 4876800"/>
              <a:gd name="connsiteY8" fmla="*/ 122806 h 816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6800" h="816298">
                <a:moveTo>
                  <a:pt x="0" y="190603"/>
                </a:moveTo>
                <a:cubicBezTo>
                  <a:pt x="381000" y="108053"/>
                  <a:pt x="762000" y="69867"/>
                  <a:pt x="1097280" y="45720"/>
                </a:cubicBezTo>
                <a:cubicBezTo>
                  <a:pt x="1432560" y="21573"/>
                  <a:pt x="1798320" y="0"/>
                  <a:pt x="2011680" y="45720"/>
                </a:cubicBezTo>
                <a:cubicBezTo>
                  <a:pt x="2225040" y="91440"/>
                  <a:pt x="2283460" y="237189"/>
                  <a:pt x="2377440" y="320041"/>
                </a:cubicBezTo>
                <a:cubicBezTo>
                  <a:pt x="2471420" y="402893"/>
                  <a:pt x="2473960" y="470140"/>
                  <a:pt x="2575560" y="542832"/>
                </a:cubicBezTo>
                <a:cubicBezTo>
                  <a:pt x="2677160" y="615524"/>
                  <a:pt x="2814320" y="715838"/>
                  <a:pt x="2987040" y="756193"/>
                </a:cubicBezTo>
                <a:cubicBezTo>
                  <a:pt x="3159760" y="796548"/>
                  <a:pt x="3393440" y="816298"/>
                  <a:pt x="3611880" y="784963"/>
                </a:cubicBezTo>
                <a:cubicBezTo>
                  <a:pt x="3830320" y="753628"/>
                  <a:pt x="4086860" y="678544"/>
                  <a:pt x="4297680" y="568185"/>
                </a:cubicBezTo>
                <a:cubicBezTo>
                  <a:pt x="4508500" y="457826"/>
                  <a:pt x="4785360" y="188846"/>
                  <a:pt x="4876800" y="122806"/>
                </a:cubicBezTo>
              </a:path>
            </a:pathLst>
          </a:custGeom>
          <a:noFill/>
          <a:ln w="317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2727960" y="2499360"/>
            <a:ext cx="4846320" cy="304800"/>
          </a:xfrm>
          <a:custGeom>
            <a:avLst/>
            <a:gdLst>
              <a:gd name="connsiteX0" fmla="*/ 0 w 4846320"/>
              <a:gd name="connsiteY0" fmla="*/ 0 h 172720"/>
              <a:gd name="connsiteX1" fmla="*/ 1082040 w 4846320"/>
              <a:gd name="connsiteY1" fmla="*/ 137160 h 172720"/>
              <a:gd name="connsiteX2" fmla="*/ 2026920 w 4846320"/>
              <a:gd name="connsiteY2" fmla="*/ 167640 h 172720"/>
              <a:gd name="connsiteX3" fmla="*/ 3840480 w 4846320"/>
              <a:gd name="connsiteY3" fmla="*/ 167640 h 172720"/>
              <a:gd name="connsiteX4" fmla="*/ 4846320 w 4846320"/>
              <a:gd name="connsiteY4" fmla="*/ 137160 h 17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6320" h="172720">
                <a:moveTo>
                  <a:pt x="0" y="0"/>
                </a:moveTo>
                <a:cubicBezTo>
                  <a:pt x="372110" y="54610"/>
                  <a:pt x="744220" y="109220"/>
                  <a:pt x="1082040" y="137160"/>
                </a:cubicBezTo>
                <a:cubicBezTo>
                  <a:pt x="1419860" y="165100"/>
                  <a:pt x="1567180" y="162560"/>
                  <a:pt x="2026920" y="167640"/>
                </a:cubicBezTo>
                <a:cubicBezTo>
                  <a:pt x="2486660" y="172720"/>
                  <a:pt x="3370580" y="172720"/>
                  <a:pt x="3840480" y="167640"/>
                </a:cubicBezTo>
                <a:cubicBezTo>
                  <a:pt x="4310380" y="162560"/>
                  <a:pt x="4578350" y="149860"/>
                  <a:pt x="4846320" y="137160"/>
                </a:cubicBezTo>
              </a:path>
            </a:pathLst>
          </a:custGeom>
          <a:noFill/>
          <a:ln w="317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2697480" y="1706880"/>
            <a:ext cx="4876800" cy="736600"/>
          </a:xfrm>
          <a:custGeom>
            <a:avLst/>
            <a:gdLst>
              <a:gd name="connsiteX0" fmla="*/ 0 w 4876800"/>
              <a:gd name="connsiteY0" fmla="*/ 0 h 736600"/>
              <a:gd name="connsiteX1" fmla="*/ 1097280 w 4876800"/>
              <a:gd name="connsiteY1" fmla="*/ 594360 h 736600"/>
              <a:gd name="connsiteX2" fmla="*/ 2194560 w 4876800"/>
              <a:gd name="connsiteY2" fmla="*/ 716280 h 736600"/>
              <a:gd name="connsiteX3" fmla="*/ 3931920 w 4876800"/>
              <a:gd name="connsiteY3" fmla="*/ 716280 h 736600"/>
              <a:gd name="connsiteX4" fmla="*/ 4876800 w 4876800"/>
              <a:gd name="connsiteY4" fmla="*/ 6858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6800" h="736600">
                <a:moveTo>
                  <a:pt x="0" y="0"/>
                </a:moveTo>
                <a:cubicBezTo>
                  <a:pt x="365760" y="237490"/>
                  <a:pt x="731520" y="474980"/>
                  <a:pt x="1097280" y="594360"/>
                </a:cubicBezTo>
                <a:cubicBezTo>
                  <a:pt x="1463040" y="713740"/>
                  <a:pt x="1722120" y="695960"/>
                  <a:pt x="2194560" y="716280"/>
                </a:cubicBezTo>
                <a:cubicBezTo>
                  <a:pt x="2667000" y="736600"/>
                  <a:pt x="3484880" y="721360"/>
                  <a:pt x="3931920" y="716280"/>
                </a:cubicBezTo>
                <a:cubicBezTo>
                  <a:pt x="4378960" y="711200"/>
                  <a:pt x="4627880" y="698500"/>
                  <a:pt x="4876800" y="685800"/>
                </a:cubicBezTo>
              </a:path>
            </a:pathLst>
          </a:custGeom>
          <a:noFill/>
          <a:ln w="3175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grpSp>
        <p:nvGrpSpPr>
          <p:cNvPr id="8" name="Group 46"/>
          <p:cNvGrpSpPr/>
          <p:nvPr/>
        </p:nvGrpSpPr>
        <p:grpSpPr>
          <a:xfrm>
            <a:off x="3749040" y="2204084"/>
            <a:ext cx="1066800" cy="1321197"/>
            <a:chOff x="3749040" y="2204084"/>
            <a:chExt cx="1066800" cy="1321197"/>
          </a:xfrm>
        </p:grpSpPr>
        <p:sp>
          <p:nvSpPr>
            <p:cNvPr id="173" name="TextBox 172"/>
            <p:cNvSpPr txBox="1"/>
            <p:nvPr/>
          </p:nvSpPr>
          <p:spPr>
            <a:xfrm>
              <a:off x="374904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#1</a:t>
              </a:r>
              <a:endParaRPr lang="en-US" sz="24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81000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44"/>
          <p:cNvGrpSpPr/>
          <p:nvPr/>
        </p:nvGrpSpPr>
        <p:grpSpPr>
          <a:xfrm>
            <a:off x="5547360" y="2204084"/>
            <a:ext cx="1066800" cy="1321197"/>
            <a:chOff x="5669280" y="2204084"/>
            <a:chExt cx="1066800" cy="1321197"/>
          </a:xfrm>
        </p:grpSpPr>
        <p:sp>
          <p:nvSpPr>
            <p:cNvPr id="59" name="Rectangle 58"/>
            <p:cNvSpPr/>
            <p:nvPr/>
          </p:nvSpPr>
          <p:spPr>
            <a:xfrm>
              <a:off x="5745481" y="2204084"/>
              <a:ext cx="929640" cy="129215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69280" y="3063616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EC #2</a:t>
              </a:r>
              <a:endParaRPr lang="en-US" sz="24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73869" y="1561108"/>
            <a:ext cx="344291" cy="46581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3869" y="2264052"/>
            <a:ext cx="359531" cy="4791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3869" y="3007002"/>
            <a:ext cx="35953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2881" y="3725188"/>
            <a:ext cx="350520" cy="461665"/>
          </a:xfrm>
          <a:prstGeom prst="rect">
            <a:avLst/>
          </a:prstGeom>
          <a:solidFill>
            <a:srgbClr val="CC66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0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-47298" y="1134972"/>
            <a:ext cx="81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EC#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41" grpId="0" animBg="1"/>
      <p:bldP spid="42" grpId="0" animBg="1"/>
      <p:bldP spid="43" grpId="0" animBg="1"/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architecture: Vector table</a:t>
            </a:r>
            <a:endParaRPr lang="en-US" dirty="0"/>
          </a:p>
        </p:txBody>
      </p:sp>
      <p:grpSp>
        <p:nvGrpSpPr>
          <p:cNvPr id="4" name="Group 174"/>
          <p:cNvGrpSpPr/>
          <p:nvPr/>
        </p:nvGrpSpPr>
        <p:grpSpPr>
          <a:xfrm>
            <a:off x="1055034" y="2305764"/>
            <a:ext cx="2352016" cy="251460"/>
            <a:chOff x="7696200" y="685800"/>
            <a:chExt cx="1219200" cy="228600"/>
          </a:xfrm>
        </p:grpSpPr>
        <p:sp>
          <p:nvSpPr>
            <p:cNvPr id="5" name="Rectangle 4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1534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3058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458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610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763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42042" y="2238161"/>
            <a:ext cx="4932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ECAV</a:t>
            </a:r>
            <a:r>
              <a:rPr lang="en-US" sz="2000" dirty="0" smtClean="0"/>
              <a:t>: Excess Cache Allocation Vector</a:t>
            </a:r>
            <a:endParaRPr lang="en-US" sz="2000" dirty="0"/>
          </a:p>
        </p:txBody>
      </p:sp>
      <p:grpSp>
        <p:nvGrpSpPr>
          <p:cNvPr id="14" name="Group 184"/>
          <p:cNvGrpSpPr/>
          <p:nvPr/>
        </p:nvGrpSpPr>
        <p:grpSpPr>
          <a:xfrm>
            <a:off x="2495549" y="3971976"/>
            <a:ext cx="882006" cy="251460"/>
            <a:chOff x="7696200" y="685800"/>
            <a:chExt cx="457200" cy="228600"/>
          </a:xfrm>
        </p:grpSpPr>
        <p:sp>
          <p:nvSpPr>
            <p:cNvPr id="15" name="Rectangle 14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17278" y="4510236"/>
            <a:ext cx="4366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NECP</a:t>
            </a:r>
            <a:r>
              <a:rPr lang="en-US" sz="2000" dirty="0" smtClean="0"/>
              <a:t>: Next Excess Cache  Pointers 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691116" y="1508760"/>
            <a:ext cx="7751844" cy="4226442"/>
          </a:xfrm>
          <a:prstGeom prst="roundRect">
            <a:avLst>
              <a:gd name="adj" fmla="val 7455"/>
            </a:avLst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17674" y="3971370"/>
            <a:ext cx="294001" cy="251460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21" name="Group 74"/>
          <p:cNvGrpSpPr/>
          <p:nvPr/>
        </p:nvGrpSpPr>
        <p:grpSpPr>
          <a:xfrm>
            <a:off x="2495549" y="4361895"/>
            <a:ext cx="882006" cy="251460"/>
            <a:chOff x="7696200" y="685800"/>
            <a:chExt cx="457200" cy="228600"/>
          </a:xfrm>
        </p:grpSpPr>
        <p:sp>
          <p:nvSpPr>
            <p:cNvPr id="22" name="Rectangle 21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79"/>
          <p:cNvGrpSpPr/>
          <p:nvPr/>
        </p:nvGrpSpPr>
        <p:grpSpPr>
          <a:xfrm>
            <a:off x="2495549" y="5215970"/>
            <a:ext cx="882006" cy="251460"/>
            <a:chOff x="7696200" y="685800"/>
            <a:chExt cx="457200" cy="228600"/>
          </a:xfrm>
        </p:grpSpPr>
        <p:sp>
          <p:nvSpPr>
            <p:cNvPr id="26" name="Rectangle 25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1717674" y="4361895"/>
            <a:ext cx="294001" cy="251460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17674" y="5215970"/>
            <a:ext cx="294001" cy="251460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3451860" y="4016275"/>
            <a:ext cx="385878" cy="1358531"/>
          </a:xfrm>
          <a:prstGeom prst="rightBrace">
            <a:avLst>
              <a:gd name="adj1" fmla="val 33333"/>
              <a:gd name="adj2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16200000" flipH="1">
            <a:off x="2769092" y="4940560"/>
            <a:ext cx="377191" cy="1"/>
          </a:xfrm>
          <a:prstGeom prst="line">
            <a:avLst/>
          </a:prstGeom>
          <a:ln w="41275" cap="rnd" cmpd="sng">
            <a:solidFill>
              <a:schemeClr val="tx1">
                <a:lumMod val="85000"/>
                <a:lumOff val="1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432559" y="3564334"/>
            <a:ext cx="79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Valid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70761" y="3557984"/>
            <a:ext cx="1341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Next core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7240" y="3916680"/>
            <a:ext cx="976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Core 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240" y="4310380"/>
            <a:ext cx="976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Core 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7240" y="5158105"/>
            <a:ext cx="976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Core 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3632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08960" y="1964001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7</a:t>
            </a:r>
          </a:p>
        </p:txBody>
      </p:sp>
      <p:grpSp>
        <p:nvGrpSpPr>
          <p:cNvPr id="71" name="Group 174"/>
          <p:cNvGrpSpPr/>
          <p:nvPr/>
        </p:nvGrpSpPr>
        <p:grpSpPr>
          <a:xfrm>
            <a:off x="1055034" y="2841249"/>
            <a:ext cx="2352016" cy="251460"/>
            <a:chOff x="7696200" y="685800"/>
            <a:chExt cx="1219200" cy="228600"/>
          </a:xfrm>
        </p:grpSpPr>
        <p:sp>
          <p:nvSpPr>
            <p:cNvPr id="72" name="Rectangle 71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1534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058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458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610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763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540638" y="2781220"/>
            <a:ext cx="3271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SCV</a:t>
            </a:r>
            <a:r>
              <a:rPr lang="en-US" sz="2000" dirty="0" smtClean="0"/>
              <a:t>: Shared Core Vector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132588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64592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3548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2504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2984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819400" y="19601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56627" y="1708404"/>
            <a:ext cx="697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Core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98787" y="1708404"/>
            <a:ext cx="697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Core</a:t>
            </a:r>
          </a:p>
        </p:txBody>
      </p:sp>
    </p:spTree>
    <p:extLst>
      <p:ext uri="{BB962C8B-B14F-4D97-AF65-F5344CB8AC3E}">
        <p14:creationId xmlns="" xmlns:p14="http://schemas.microsoft.com/office/powerpoint/2010/main" val="25156223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Staggering processor chip yield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40468" y="2074688"/>
          <a:ext cx="4200525" cy="347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73067"/>
            <a:ext cx="4114800" cy="4544853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IBM Cell initial yield = 14%</a:t>
            </a:r>
          </a:p>
          <a:p>
            <a:pPr lvl="2"/>
            <a:endParaRPr lang="en-US" dirty="0" smtClean="0"/>
          </a:p>
          <a:p>
            <a:r>
              <a:rPr lang="en-US" sz="2400" dirty="0" smtClean="0"/>
              <a:t>Two sources of yield loss</a:t>
            </a:r>
          </a:p>
          <a:p>
            <a:pPr lvl="1"/>
            <a:r>
              <a:rPr lang="en-US" sz="2000" dirty="0" smtClean="0"/>
              <a:t>Physical defects</a:t>
            </a:r>
          </a:p>
          <a:p>
            <a:pPr lvl="1"/>
            <a:r>
              <a:rPr lang="en-US" sz="2000" dirty="0" smtClean="0"/>
              <a:t>Process variations</a:t>
            </a:r>
          </a:p>
          <a:p>
            <a:pPr lvl="2"/>
            <a:endParaRPr lang="en-US" dirty="0" smtClean="0"/>
          </a:p>
          <a:p>
            <a:r>
              <a:rPr lang="en-US" sz="2400" dirty="0" smtClean="0"/>
              <a:t>Smaller device sizes</a:t>
            </a:r>
          </a:p>
          <a:p>
            <a:pPr lvl="1"/>
            <a:r>
              <a:rPr lang="en-US" sz="2000" dirty="0" smtClean="0"/>
              <a:t>Critical defect size shrinks</a:t>
            </a:r>
          </a:p>
          <a:p>
            <a:pPr lvl="1"/>
            <a:r>
              <a:rPr lang="en-US" sz="2000" dirty="0" smtClean="0"/>
              <a:t>Process variations become more severe</a:t>
            </a:r>
          </a:p>
          <a:p>
            <a:pPr lvl="2"/>
            <a:endParaRPr lang="en-US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As a result, yield is severely limited</a:t>
            </a:r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8339959" y="3610303"/>
            <a:ext cx="394138" cy="346842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30054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ECAV: Excess cache allocation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Data search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156" name="Group 155"/>
          <p:cNvGrpSpPr/>
          <p:nvPr/>
        </p:nvGrpSpPr>
        <p:grpSpPr>
          <a:xfrm>
            <a:off x="3483136" y="2761348"/>
            <a:ext cx="3886200" cy="739025"/>
            <a:chOff x="1203337" y="2028583"/>
            <a:chExt cx="1606548" cy="245541"/>
          </a:xfrm>
        </p:grpSpPr>
        <p:sp>
          <p:nvSpPr>
            <p:cNvPr id="14" name="Freeform 13"/>
            <p:cNvSpPr/>
            <p:nvPr/>
          </p:nvSpPr>
          <p:spPr>
            <a:xfrm>
              <a:off x="1203337" y="2036618"/>
              <a:ext cx="1038224" cy="234584"/>
            </a:xfrm>
            <a:custGeom>
              <a:avLst/>
              <a:gdLst>
                <a:gd name="connsiteX0" fmla="*/ 981075 w 993775"/>
                <a:gd name="connsiteY0" fmla="*/ 409575 h 409575"/>
                <a:gd name="connsiteX1" fmla="*/ 857250 w 993775"/>
                <a:gd name="connsiteY1" fmla="*/ 228600 h 409575"/>
                <a:gd name="connsiteX2" fmla="*/ 161925 w 993775"/>
                <a:gd name="connsiteY2" fmla="*/ 200025 h 409575"/>
                <a:gd name="connsiteX3" fmla="*/ 0 w 993775"/>
                <a:gd name="connsiteY3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3775" h="409575">
                  <a:moveTo>
                    <a:pt x="981075" y="409575"/>
                  </a:moveTo>
                  <a:cubicBezTo>
                    <a:pt x="987425" y="336550"/>
                    <a:pt x="993775" y="263525"/>
                    <a:pt x="857250" y="228600"/>
                  </a:cubicBezTo>
                  <a:cubicBezTo>
                    <a:pt x="720725" y="193675"/>
                    <a:pt x="304800" y="238125"/>
                    <a:pt x="161925" y="200025"/>
                  </a:cubicBezTo>
                  <a:cubicBezTo>
                    <a:pt x="19050" y="161925"/>
                    <a:pt x="9525" y="80962"/>
                    <a:pt x="0" y="0"/>
                  </a:cubicBezTo>
                </a:path>
              </a:pathLst>
            </a:custGeom>
            <a:ln w="635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2331255" y="2028583"/>
              <a:ext cx="478630" cy="245541"/>
            </a:xfrm>
            <a:custGeom>
              <a:avLst/>
              <a:gdLst>
                <a:gd name="connsiteX0" fmla="*/ 981075 w 993775"/>
                <a:gd name="connsiteY0" fmla="*/ 409575 h 409575"/>
                <a:gd name="connsiteX1" fmla="*/ 857250 w 993775"/>
                <a:gd name="connsiteY1" fmla="*/ 228600 h 409575"/>
                <a:gd name="connsiteX2" fmla="*/ 161925 w 993775"/>
                <a:gd name="connsiteY2" fmla="*/ 200025 h 409575"/>
                <a:gd name="connsiteX3" fmla="*/ 0 w 993775"/>
                <a:gd name="connsiteY3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3775" h="409575">
                  <a:moveTo>
                    <a:pt x="981075" y="409575"/>
                  </a:moveTo>
                  <a:cubicBezTo>
                    <a:pt x="987425" y="336550"/>
                    <a:pt x="993775" y="263525"/>
                    <a:pt x="857250" y="228600"/>
                  </a:cubicBezTo>
                  <a:cubicBezTo>
                    <a:pt x="720725" y="193675"/>
                    <a:pt x="304800" y="238125"/>
                    <a:pt x="161925" y="200025"/>
                  </a:cubicBezTo>
                  <a:cubicBezTo>
                    <a:pt x="19050" y="161925"/>
                    <a:pt x="9525" y="80962"/>
                    <a:pt x="0" y="0"/>
                  </a:cubicBezTo>
                </a:path>
              </a:pathLst>
            </a:custGeom>
            <a:ln w="635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180401" y="2150570"/>
              <a:ext cx="219551" cy="3524"/>
            </a:xfrm>
            <a:prstGeom prst="straightConnector1">
              <a:avLst/>
            </a:prstGeom>
            <a:ln w="635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2678632" y="3496297"/>
            <a:ext cx="5573042" cy="633743"/>
            <a:chOff x="928951" y="3015696"/>
            <a:chExt cx="2183373" cy="282471"/>
          </a:xfrm>
        </p:grpSpPr>
        <p:sp>
          <p:nvSpPr>
            <p:cNvPr id="10" name="TextBox 7"/>
            <p:cNvSpPr txBox="1"/>
            <p:nvPr/>
          </p:nvSpPr>
          <p:spPr>
            <a:xfrm>
              <a:off x="928951" y="3076361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4</a:t>
              </a:r>
              <a:endParaRPr lang="en-US" sz="2000" dirty="0"/>
            </a:p>
          </p:txBody>
        </p:sp>
        <p:sp>
          <p:nvSpPr>
            <p:cNvPr id="11" name="TextBox 7"/>
            <p:cNvSpPr txBox="1"/>
            <p:nvPr/>
          </p:nvSpPr>
          <p:spPr>
            <a:xfrm>
              <a:off x="1436127" y="3076407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5</a:t>
              </a:r>
              <a:endParaRPr lang="en-US" sz="2000" dirty="0"/>
            </a:p>
          </p:txBody>
        </p:sp>
        <p:sp>
          <p:nvSpPr>
            <p:cNvPr id="13" name="TextBox 7"/>
            <p:cNvSpPr txBox="1"/>
            <p:nvPr/>
          </p:nvSpPr>
          <p:spPr>
            <a:xfrm>
              <a:off x="2454187" y="3075997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7</a:t>
              </a:r>
              <a:endParaRPr lang="en-US" sz="20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562225" y="3021180"/>
              <a:ext cx="428625" cy="249531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1942188" y="3021180"/>
              <a:ext cx="658137" cy="276579"/>
              <a:chOff x="1951713" y="2297280"/>
              <a:chExt cx="658137" cy="276579"/>
            </a:xfrm>
          </p:grpSpPr>
          <p:sp>
            <p:nvSpPr>
              <p:cNvPr id="12" name="TextBox 7"/>
              <p:cNvSpPr txBox="1"/>
              <p:nvPr/>
            </p:nvSpPr>
            <p:spPr>
              <a:xfrm>
                <a:off x="1951713" y="2352099"/>
                <a:ext cx="658137" cy="221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Core 6</a:t>
                </a:r>
                <a:endParaRPr lang="en-US" sz="2000" dirty="0"/>
              </a:p>
            </p:txBody>
          </p:sp>
          <p:sp>
            <p:nvSpPr>
              <p:cNvPr id="31" name="Rounded Rectangle 30"/>
              <p:cNvSpPr/>
              <p:nvPr/>
            </p:nvSpPr>
            <p:spPr>
              <a:xfrm>
                <a:off x="2066925" y="2297280"/>
                <a:ext cx="428625" cy="249531"/>
              </a:xfrm>
              <a:prstGeom prst="round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Rounded Rectangle 31"/>
            <p:cNvSpPr/>
            <p:nvPr/>
          </p:nvSpPr>
          <p:spPr>
            <a:xfrm>
              <a:off x="1552575" y="3015697"/>
              <a:ext cx="428625" cy="255468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047750" y="3015696"/>
              <a:ext cx="428625" cy="25546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676516" y="2186275"/>
            <a:ext cx="5576740" cy="648366"/>
            <a:chOff x="938476" y="2155222"/>
            <a:chExt cx="2183373" cy="289192"/>
          </a:xfrm>
        </p:grpSpPr>
        <p:sp>
          <p:nvSpPr>
            <p:cNvPr id="98" name="TextBox 7"/>
            <p:cNvSpPr txBox="1"/>
            <p:nvPr/>
          </p:nvSpPr>
          <p:spPr>
            <a:xfrm>
              <a:off x="938476" y="2207835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0</a:t>
              </a:r>
              <a:endParaRPr lang="en-US" sz="2000" dirty="0"/>
            </a:p>
          </p:txBody>
        </p:sp>
        <p:sp>
          <p:nvSpPr>
            <p:cNvPr id="99" name="TextBox 7"/>
            <p:cNvSpPr txBox="1"/>
            <p:nvPr/>
          </p:nvSpPr>
          <p:spPr>
            <a:xfrm>
              <a:off x="1445652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1</a:t>
              </a:r>
              <a:endParaRPr lang="en-US" sz="2000" dirty="0"/>
            </a:p>
          </p:txBody>
        </p:sp>
        <p:sp>
          <p:nvSpPr>
            <p:cNvPr id="100" name="TextBox 7"/>
            <p:cNvSpPr txBox="1"/>
            <p:nvPr/>
          </p:nvSpPr>
          <p:spPr>
            <a:xfrm>
              <a:off x="1951713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2</a:t>
              </a:r>
              <a:endParaRPr lang="en-US" sz="2000" dirty="0"/>
            </a:p>
          </p:txBody>
        </p:sp>
        <p:sp>
          <p:nvSpPr>
            <p:cNvPr id="101" name="TextBox 7"/>
            <p:cNvSpPr txBox="1"/>
            <p:nvPr/>
          </p:nvSpPr>
          <p:spPr>
            <a:xfrm>
              <a:off x="2463712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3</a:t>
              </a:r>
              <a:endParaRPr lang="en-US" sz="2000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571750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2066925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1562100" y="2155223"/>
              <a:ext cx="428625" cy="255468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1057275" y="2155222"/>
              <a:ext cx="428625" cy="255469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662160" y="2247322"/>
            <a:ext cx="22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Excess caches</a:t>
            </a:r>
            <a:endParaRPr lang="en-US" sz="2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709459" y="3519434"/>
            <a:ext cx="2264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Working cores</a:t>
            </a:r>
            <a:endParaRPr lang="en-US" sz="2200" dirty="0"/>
          </a:p>
        </p:txBody>
      </p:sp>
      <p:sp>
        <p:nvSpPr>
          <p:cNvPr id="53" name="TextBox 52"/>
          <p:cNvSpPr txBox="1"/>
          <p:nvPr/>
        </p:nvSpPr>
        <p:spPr>
          <a:xfrm>
            <a:off x="2989818" y="5168928"/>
            <a:ext cx="11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ECAV</a:t>
            </a:r>
            <a:endParaRPr lang="en-US" sz="2400" dirty="0"/>
          </a:p>
        </p:txBody>
      </p:sp>
      <p:grpSp>
        <p:nvGrpSpPr>
          <p:cNvPr id="80" name="Group 174"/>
          <p:cNvGrpSpPr/>
          <p:nvPr/>
        </p:nvGrpSpPr>
        <p:grpSpPr>
          <a:xfrm>
            <a:off x="4252952" y="5105400"/>
            <a:ext cx="2864128" cy="485648"/>
            <a:chOff x="7696200" y="685800"/>
            <a:chExt cx="1219200" cy="228600"/>
          </a:xfrm>
        </p:grpSpPr>
        <p:sp>
          <p:nvSpPr>
            <p:cNvPr id="92" name="Rectangle 91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153400" y="685800"/>
              <a:ext cx="152400" cy="2286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3058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458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610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763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645920" y="5161300"/>
            <a:ext cx="1219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 6</a:t>
            </a:r>
          </a:p>
        </p:txBody>
      </p:sp>
      <p:grpSp>
        <p:nvGrpSpPr>
          <p:cNvPr id="40" name="Group 174"/>
          <p:cNvGrpSpPr/>
          <p:nvPr/>
        </p:nvGrpSpPr>
        <p:grpSpPr>
          <a:xfrm>
            <a:off x="4252952" y="4663440"/>
            <a:ext cx="2864128" cy="485648"/>
            <a:chOff x="7696200" y="685800"/>
            <a:chExt cx="1219200" cy="228600"/>
          </a:xfrm>
        </p:grpSpPr>
        <p:sp>
          <p:nvSpPr>
            <p:cNvPr id="41" name="Rectangle 40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1534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3058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4582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106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7630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7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962400" y="4353580"/>
            <a:ext cx="92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77000" y="4353580"/>
            <a:ext cx="92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</a:t>
            </a:r>
          </a:p>
        </p:txBody>
      </p:sp>
    </p:spTree>
    <p:extLst>
      <p:ext uri="{BB962C8B-B14F-4D97-AF65-F5344CB8AC3E}">
        <p14:creationId xmlns="" xmlns:p14="http://schemas.microsoft.com/office/powerpoint/2010/main" val="304515543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12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SCV: Shared core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Cache coherency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155"/>
          <p:cNvGrpSpPr/>
          <p:nvPr/>
        </p:nvGrpSpPr>
        <p:grpSpPr>
          <a:xfrm>
            <a:off x="3483136" y="2761348"/>
            <a:ext cx="3886200" cy="739025"/>
            <a:chOff x="1203337" y="2028583"/>
            <a:chExt cx="1606548" cy="245541"/>
          </a:xfrm>
        </p:grpSpPr>
        <p:sp>
          <p:nvSpPr>
            <p:cNvPr id="14" name="Freeform 13"/>
            <p:cNvSpPr/>
            <p:nvPr/>
          </p:nvSpPr>
          <p:spPr>
            <a:xfrm>
              <a:off x="1203337" y="2036618"/>
              <a:ext cx="1038224" cy="234584"/>
            </a:xfrm>
            <a:custGeom>
              <a:avLst/>
              <a:gdLst>
                <a:gd name="connsiteX0" fmla="*/ 981075 w 993775"/>
                <a:gd name="connsiteY0" fmla="*/ 409575 h 409575"/>
                <a:gd name="connsiteX1" fmla="*/ 857250 w 993775"/>
                <a:gd name="connsiteY1" fmla="*/ 228600 h 409575"/>
                <a:gd name="connsiteX2" fmla="*/ 161925 w 993775"/>
                <a:gd name="connsiteY2" fmla="*/ 200025 h 409575"/>
                <a:gd name="connsiteX3" fmla="*/ 0 w 993775"/>
                <a:gd name="connsiteY3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3775" h="409575">
                  <a:moveTo>
                    <a:pt x="981075" y="409575"/>
                  </a:moveTo>
                  <a:cubicBezTo>
                    <a:pt x="987425" y="336550"/>
                    <a:pt x="993775" y="263525"/>
                    <a:pt x="857250" y="228600"/>
                  </a:cubicBezTo>
                  <a:cubicBezTo>
                    <a:pt x="720725" y="193675"/>
                    <a:pt x="304800" y="238125"/>
                    <a:pt x="161925" y="200025"/>
                  </a:cubicBezTo>
                  <a:cubicBezTo>
                    <a:pt x="19050" y="161925"/>
                    <a:pt x="9525" y="80962"/>
                    <a:pt x="0" y="0"/>
                  </a:cubicBezTo>
                </a:path>
              </a:pathLst>
            </a:custGeom>
            <a:ln w="635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2331255" y="2028583"/>
              <a:ext cx="478630" cy="245541"/>
            </a:xfrm>
            <a:custGeom>
              <a:avLst/>
              <a:gdLst>
                <a:gd name="connsiteX0" fmla="*/ 981075 w 993775"/>
                <a:gd name="connsiteY0" fmla="*/ 409575 h 409575"/>
                <a:gd name="connsiteX1" fmla="*/ 857250 w 993775"/>
                <a:gd name="connsiteY1" fmla="*/ 228600 h 409575"/>
                <a:gd name="connsiteX2" fmla="*/ 161925 w 993775"/>
                <a:gd name="connsiteY2" fmla="*/ 200025 h 409575"/>
                <a:gd name="connsiteX3" fmla="*/ 0 w 993775"/>
                <a:gd name="connsiteY3" fmla="*/ 0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3775" h="409575">
                  <a:moveTo>
                    <a:pt x="981075" y="409575"/>
                  </a:moveTo>
                  <a:cubicBezTo>
                    <a:pt x="987425" y="336550"/>
                    <a:pt x="993775" y="263525"/>
                    <a:pt x="857250" y="228600"/>
                  </a:cubicBezTo>
                  <a:cubicBezTo>
                    <a:pt x="720725" y="193675"/>
                    <a:pt x="304800" y="238125"/>
                    <a:pt x="161925" y="200025"/>
                  </a:cubicBezTo>
                  <a:cubicBezTo>
                    <a:pt x="19050" y="161925"/>
                    <a:pt x="9525" y="80962"/>
                    <a:pt x="0" y="0"/>
                  </a:cubicBezTo>
                </a:path>
              </a:pathLst>
            </a:custGeom>
            <a:ln w="635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180401" y="2150570"/>
              <a:ext cx="219551" cy="3524"/>
            </a:xfrm>
            <a:prstGeom prst="straightConnector1">
              <a:avLst/>
            </a:prstGeom>
            <a:ln w="635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3233658" y="5168928"/>
            <a:ext cx="116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SCV</a:t>
            </a:r>
            <a:endParaRPr lang="en-US" sz="2400" dirty="0"/>
          </a:p>
        </p:txBody>
      </p:sp>
      <p:grpSp>
        <p:nvGrpSpPr>
          <p:cNvPr id="8" name="Group 174"/>
          <p:cNvGrpSpPr/>
          <p:nvPr/>
        </p:nvGrpSpPr>
        <p:grpSpPr>
          <a:xfrm>
            <a:off x="4252952" y="5105400"/>
            <a:ext cx="2864128" cy="485648"/>
            <a:chOff x="7696200" y="685800"/>
            <a:chExt cx="1219200" cy="228600"/>
          </a:xfrm>
        </p:grpSpPr>
        <p:sp>
          <p:nvSpPr>
            <p:cNvPr id="92" name="Rectangle 91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1534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3058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84582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610600" y="685800"/>
              <a:ext cx="152400" cy="2286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8763000" y="685800"/>
              <a:ext cx="152400" cy="228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777240" y="51613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 0,2, and 3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78632" y="3496297"/>
            <a:ext cx="5573042" cy="633743"/>
            <a:chOff x="928951" y="3015696"/>
            <a:chExt cx="2183373" cy="282471"/>
          </a:xfrm>
        </p:grpSpPr>
        <p:sp>
          <p:nvSpPr>
            <p:cNvPr id="41" name="TextBox 7"/>
            <p:cNvSpPr txBox="1"/>
            <p:nvPr/>
          </p:nvSpPr>
          <p:spPr>
            <a:xfrm>
              <a:off x="928951" y="3076361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4</a:t>
              </a:r>
              <a:endParaRPr lang="en-US" sz="2000" dirty="0"/>
            </a:p>
          </p:txBody>
        </p:sp>
        <p:sp>
          <p:nvSpPr>
            <p:cNvPr id="42" name="TextBox 7"/>
            <p:cNvSpPr txBox="1"/>
            <p:nvPr/>
          </p:nvSpPr>
          <p:spPr>
            <a:xfrm>
              <a:off x="1436127" y="3076407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5</a:t>
              </a:r>
              <a:endParaRPr lang="en-US" sz="2000" dirty="0"/>
            </a:p>
          </p:txBody>
        </p:sp>
        <p:sp>
          <p:nvSpPr>
            <p:cNvPr id="43" name="TextBox 7"/>
            <p:cNvSpPr txBox="1"/>
            <p:nvPr/>
          </p:nvSpPr>
          <p:spPr>
            <a:xfrm>
              <a:off x="2454187" y="3075997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7</a:t>
              </a:r>
              <a:endParaRPr lang="en-US" sz="2000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62225" y="3021180"/>
              <a:ext cx="428625" cy="249531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45" name="Group 228"/>
            <p:cNvGrpSpPr/>
            <p:nvPr/>
          </p:nvGrpSpPr>
          <p:grpSpPr>
            <a:xfrm>
              <a:off x="1942188" y="3021180"/>
              <a:ext cx="658137" cy="276579"/>
              <a:chOff x="1951713" y="2297280"/>
              <a:chExt cx="658137" cy="276579"/>
            </a:xfrm>
          </p:grpSpPr>
          <p:sp>
            <p:nvSpPr>
              <p:cNvPr id="48" name="TextBox 7"/>
              <p:cNvSpPr txBox="1"/>
              <p:nvPr/>
            </p:nvSpPr>
            <p:spPr>
              <a:xfrm>
                <a:off x="1951713" y="2352099"/>
                <a:ext cx="658137" cy="221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Core 6</a:t>
                </a:r>
                <a:endParaRPr lang="en-US" sz="2000" dirty="0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2066925" y="2297280"/>
                <a:ext cx="428625" cy="249531"/>
              </a:xfrm>
              <a:prstGeom prst="round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6" name="Rounded Rectangle 45"/>
            <p:cNvSpPr/>
            <p:nvPr/>
          </p:nvSpPr>
          <p:spPr>
            <a:xfrm>
              <a:off x="1552575" y="3015697"/>
              <a:ext cx="428625" cy="255468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1047750" y="3015696"/>
              <a:ext cx="428625" cy="25546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676516" y="2186275"/>
            <a:ext cx="5576740" cy="648366"/>
            <a:chOff x="938476" y="2155222"/>
            <a:chExt cx="2183373" cy="289192"/>
          </a:xfrm>
        </p:grpSpPr>
        <p:sp>
          <p:nvSpPr>
            <p:cNvPr id="51" name="TextBox 7"/>
            <p:cNvSpPr txBox="1"/>
            <p:nvPr/>
          </p:nvSpPr>
          <p:spPr>
            <a:xfrm>
              <a:off x="938476" y="2207835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0</a:t>
              </a:r>
              <a:endParaRPr lang="en-US" sz="2000" dirty="0"/>
            </a:p>
          </p:txBody>
        </p:sp>
        <p:sp>
          <p:nvSpPr>
            <p:cNvPr id="52" name="TextBox 7"/>
            <p:cNvSpPr txBox="1"/>
            <p:nvPr/>
          </p:nvSpPr>
          <p:spPr>
            <a:xfrm>
              <a:off x="1445652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1</a:t>
              </a:r>
              <a:endParaRPr lang="en-US" sz="2000" dirty="0"/>
            </a:p>
          </p:txBody>
        </p:sp>
        <p:sp>
          <p:nvSpPr>
            <p:cNvPr id="54" name="TextBox 7"/>
            <p:cNvSpPr txBox="1"/>
            <p:nvPr/>
          </p:nvSpPr>
          <p:spPr>
            <a:xfrm>
              <a:off x="1951713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2</a:t>
              </a:r>
              <a:endParaRPr lang="en-US" sz="2000" dirty="0"/>
            </a:p>
          </p:txBody>
        </p:sp>
        <p:sp>
          <p:nvSpPr>
            <p:cNvPr id="55" name="TextBox 7"/>
            <p:cNvSpPr txBox="1"/>
            <p:nvPr/>
          </p:nvSpPr>
          <p:spPr>
            <a:xfrm>
              <a:off x="2463712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3</a:t>
              </a:r>
              <a:endParaRPr lang="en-US" sz="20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71750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066925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562100" y="2155223"/>
              <a:ext cx="428625" cy="255468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057275" y="2155222"/>
              <a:ext cx="428625" cy="255469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62" name="Group 174"/>
          <p:cNvGrpSpPr/>
          <p:nvPr/>
        </p:nvGrpSpPr>
        <p:grpSpPr>
          <a:xfrm>
            <a:off x="4252952" y="4663440"/>
            <a:ext cx="2864128" cy="485648"/>
            <a:chOff x="7696200" y="685800"/>
            <a:chExt cx="1219200" cy="228600"/>
          </a:xfrm>
        </p:grpSpPr>
        <p:sp>
          <p:nvSpPr>
            <p:cNvPr id="63" name="Rectangle 62"/>
            <p:cNvSpPr/>
            <p:nvPr/>
          </p:nvSpPr>
          <p:spPr>
            <a:xfrm>
              <a:off x="76962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8486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0010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1534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3058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84582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86106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763000" y="685800"/>
              <a:ext cx="152400" cy="22860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7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3962400" y="4353580"/>
            <a:ext cx="92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77000" y="4353580"/>
            <a:ext cx="92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Core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2160" y="2247322"/>
            <a:ext cx="22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Excess caches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709459" y="3519434"/>
            <a:ext cx="2264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Working cores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304515543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12" grpId="0"/>
      <p:bldP spid="71" grpId="0"/>
      <p:bldP spid="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NECP: Next excess cache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Data promotion/ eviction support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5" name="Freeform 14"/>
          <p:cNvSpPr/>
          <p:nvPr/>
        </p:nvSpPr>
        <p:spPr>
          <a:xfrm flipH="1">
            <a:off x="6088088" y="2727960"/>
            <a:ext cx="1357447" cy="772283"/>
          </a:xfrm>
          <a:custGeom>
            <a:avLst/>
            <a:gdLst>
              <a:gd name="connsiteX0" fmla="*/ 981075 w 993775"/>
              <a:gd name="connsiteY0" fmla="*/ 409575 h 409575"/>
              <a:gd name="connsiteX1" fmla="*/ 857250 w 993775"/>
              <a:gd name="connsiteY1" fmla="*/ 228600 h 409575"/>
              <a:gd name="connsiteX2" fmla="*/ 161925 w 993775"/>
              <a:gd name="connsiteY2" fmla="*/ 200025 h 409575"/>
              <a:gd name="connsiteX3" fmla="*/ 0 w 993775"/>
              <a:gd name="connsiteY3" fmla="*/ 0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775" h="409575">
                <a:moveTo>
                  <a:pt x="981075" y="409575"/>
                </a:moveTo>
                <a:cubicBezTo>
                  <a:pt x="987425" y="336550"/>
                  <a:pt x="993775" y="263525"/>
                  <a:pt x="857250" y="228600"/>
                </a:cubicBezTo>
                <a:cubicBezTo>
                  <a:pt x="720725" y="193675"/>
                  <a:pt x="304800" y="238125"/>
                  <a:pt x="161925" y="200025"/>
                </a:cubicBezTo>
                <a:cubicBezTo>
                  <a:pt x="19050" y="161925"/>
                  <a:pt x="9525" y="80962"/>
                  <a:pt x="0" y="0"/>
                </a:cubicBezTo>
              </a:path>
            </a:pathLst>
          </a:custGeom>
          <a:ln w="635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Freeform 43"/>
          <p:cNvSpPr/>
          <p:nvPr/>
        </p:nvSpPr>
        <p:spPr>
          <a:xfrm rot="21417155">
            <a:off x="6081778" y="1864671"/>
            <a:ext cx="1357989" cy="320202"/>
          </a:xfrm>
          <a:custGeom>
            <a:avLst/>
            <a:gdLst>
              <a:gd name="connsiteX0" fmla="*/ 495300 w 495300"/>
              <a:gd name="connsiteY0" fmla="*/ 222250 h 222250"/>
              <a:gd name="connsiteX1" fmla="*/ 371475 w 495300"/>
              <a:gd name="connsiteY1" fmla="*/ 41275 h 222250"/>
              <a:gd name="connsiteX2" fmla="*/ 114300 w 495300"/>
              <a:gd name="connsiteY2" fmla="*/ 22225 h 222250"/>
              <a:gd name="connsiteX3" fmla="*/ 0 w 495300"/>
              <a:gd name="connsiteY3" fmla="*/ 174625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00" h="222250">
                <a:moveTo>
                  <a:pt x="495300" y="222250"/>
                </a:moveTo>
                <a:cubicBezTo>
                  <a:pt x="465137" y="148431"/>
                  <a:pt x="434975" y="74612"/>
                  <a:pt x="371475" y="41275"/>
                </a:cubicBezTo>
                <a:cubicBezTo>
                  <a:pt x="307975" y="7938"/>
                  <a:pt x="176213" y="0"/>
                  <a:pt x="114300" y="22225"/>
                </a:cubicBezTo>
                <a:cubicBezTo>
                  <a:pt x="52387" y="44450"/>
                  <a:pt x="26193" y="109537"/>
                  <a:pt x="0" y="174625"/>
                </a:cubicBezTo>
              </a:path>
            </a:pathLst>
          </a:custGeom>
          <a:ln w="635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530372" y="1896148"/>
            <a:ext cx="2506840" cy="303540"/>
          </a:xfrm>
          <a:custGeom>
            <a:avLst/>
            <a:gdLst>
              <a:gd name="connsiteX0" fmla="*/ 495300 w 495300"/>
              <a:gd name="connsiteY0" fmla="*/ 222250 h 222250"/>
              <a:gd name="connsiteX1" fmla="*/ 371475 w 495300"/>
              <a:gd name="connsiteY1" fmla="*/ 41275 h 222250"/>
              <a:gd name="connsiteX2" fmla="*/ 114300 w 495300"/>
              <a:gd name="connsiteY2" fmla="*/ 22225 h 222250"/>
              <a:gd name="connsiteX3" fmla="*/ 0 w 495300"/>
              <a:gd name="connsiteY3" fmla="*/ 174625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00" h="222250">
                <a:moveTo>
                  <a:pt x="495300" y="222250"/>
                </a:moveTo>
                <a:cubicBezTo>
                  <a:pt x="465137" y="148431"/>
                  <a:pt x="434975" y="74612"/>
                  <a:pt x="371475" y="41275"/>
                </a:cubicBezTo>
                <a:cubicBezTo>
                  <a:pt x="307975" y="7938"/>
                  <a:pt x="176213" y="0"/>
                  <a:pt x="114300" y="22225"/>
                </a:cubicBezTo>
                <a:cubicBezTo>
                  <a:pt x="52387" y="44450"/>
                  <a:pt x="26193" y="109537"/>
                  <a:pt x="0" y="174625"/>
                </a:cubicBezTo>
              </a:path>
            </a:pathLst>
          </a:custGeom>
          <a:ln w="635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2926080" y="4409338"/>
            <a:ext cx="1737360" cy="421741"/>
            <a:chOff x="2926080" y="4089299"/>
            <a:chExt cx="1737360" cy="400110"/>
          </a:xfrm>
        </p:grpSpPr>
        <p:sp>
          <p:nvSpPr>
            <p:cNvPr id="87" name="TextBox 86"/>
            <p:cNvSpPr txBox="1"/>
            <p:nvPr/>
          </p:nvSpPr>
          <p:spPr>
            <a:xfrm>
              <a:off x="2926080" y="4089299"/>
              <a:ext cx="8094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Valid</a:t>
              </a:r>
              <a:endParaRPr lang="en-US" sz="2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794760" y="4089299"/>
              <a:ext cx="8686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Index</a:t>
              </a:r>
              <a:endParaRPr lang="en-US" sz="2000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057400" y="4755465"/>
            <a:ext cx="5672470" cy="417831"/>
            <a:chOff x="2057400" y="4435425"/>
            <a:chExt cx="5672470" cy="417831"/>
          </a:xfrm>
        </p:grpSpPr>
        <p:sp>
          <p:nvSpPr>
            <p:cNvPr id="92" name="Rectangle 91"/>
            <p:cNvSpPr/>
            <p:nvPr/>
          </p:nvSpPr>
          <p:spPr>
            <a:xfrm>
              <a:off x="3798241" y="4494274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4092243" y="4494274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386245" y="4494274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57400" y="4453146"/>
              <a:ext cx="10154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Core 6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206331" y="449781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979599" y="4435425"/>
              <a:ext cx="27502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Wingdings" pitchFamily="2" charset="2"/>
                </a:rPr>
                <a:t> EC at Core 3</a:t>
              </a:r>
              <a:endParaRPr lang="en-US" sz="2000" dirty="0" smtClean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057400" y="5184311"/>
            <a:ext cx="5676015" cy="417843"/>
            <a:chOff x="2057400" y="4864271"/>
            <a:chExt cx="5676015" cy="417843"/>
          </a:xfrm>
        </p:grpSpPr>
        <p:sp>
          <p:nvSpPr>
            <p:cNvPr id="48" name="Rectangle 47"/>
            <p:cNvSpPr/>
            <p:nvPr/>
          </p:nvSpPr>
          <p:spPr>
            <a:xfrm>
              <a:off x="3791146" y="492313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085148" y="492313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79150" y="492313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57400" y="4882004"/>
              <a:ext cx="10189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Core 3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199236" y="4926670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983144" y="4864271"/>
              <a:ext cx="27502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Wingdings" pitchFamily="2" charset="2"/>
                </a:rPr>
                <a:t> EC at Core 2</a:t>
              </a:r>
              <a:endParaRPr lang="en-US" sz="2000" dirty="0" smtClean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057400" y="5609614"/>
            <a:ext cx="5676013" cy="421398"/>
            <a:chOff x="2057400" y="5289574"/>
            <a:chExt cx="5676013" cy="421398"/>
          </a:xfrm>
        </p:grpSpPr>
        <p:sp>
          <p:nvSpPr>
            <p:cNvPr id="60" name="Rectangle 59"/>
            <p:cNvSpPr/>
            <p:nvPr/>
          </p:nvSpPr>
          <p:spPr>
            <a:xfrm>
              <a:off x="3794684" y="5351990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088686" y="5351990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382688" y="5351990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57400" y="5310862"/>
              <a:ext cx="10225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Core 2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202774" y="5355528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983142" y="5289574"/>
              <a:ext cx="27502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Wingdings" pitchFamily="2" charset="2"/>
                </a:rPr>
                <a:t> EC at Core 0</a:t>
              </a:r>
              <a:endParaRPr lang="en-US" sz="2000" dirty="0" smtClean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2057400" y="6038460"/>
            <a:ext cx="5679558" cy="400144"/>
            <a:chOff x="2057400" y="5718420"/>
            <a:chExt cx="5679558" cy="400144"/>
          </a:xfrm>
        </p:grpSpPr>
        <p:sp>
          <p:nvSpPr>
            <p:cNvPr id="71" name="Rectangle 70"/>
            <p:cNvSpPr/>
            <p:nvPr/>
          </p:nvSpPr>
          <p:spPr>
            <a:xfrm>
              <a:off x="3798222" y="575958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092224" y="575958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386226" y="5759582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5718454"/>
              <a:ext cx="10260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Core 0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206312" y="5763120"/>
              <a:ext cx="294002" cy="25146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86687" y="5718420"/>
              <a:ext cx="27502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ym typeface="Wingdings" pitchFamily="2" charset="2"/>
                </a:rPr>
                <a:t> Main memory</a:t>
              </a:r>
              <a:endParaRPr lang="en-US" sz="2000" dirty="0" smtClean="0"/>
            </a:p>
          </p:txBody>
        </p:sp>
      </p:grpSp>
      <p:sp>
        <p:nvSpPr>
          <p:cNvPr id="59" name="Rectangle 58"/>
          <p:cNvSpPr/>
          <p:nvPr/>
        </p:nvSpPr>
        <p:spPr bwMode="auto">
          <a:xfrm>
            <a:off x="1771650" y="4730115"/>
            <a:ext cx="5953125" cy="4191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771650" y="5149215"/>
            <a:ext cx="5953125" cy="4191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771650" y="5577840"/>
            <a:ext cx="5953125" cy="4191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771650" y="5987415"/>
            <a:ext cx="5953125" cy="419100"/>
          </a:xfrm>
          <a:prstGeom prst="rect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678632" y="3496297"/>
            <a:ext cx="5573042" cy="633743"/>
            <a:chOff x="928951" y="3015696"/>
            <a:chExt cx="2183373" cy="282471"/>
          </a:xfrm>
        </p:grpSpPr>
        <p:sp>
          <p:nvSpPr>
            <p:cNvPr id="99" name="TextBox 7"/>
            <p:cNvSpPr txBox="1"/>
            <p:nvPr/>
          </p:nvSpPr>
          <p:spPr>
            <a:xfrm>
              <a:off x="928951" y="3076361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4</a:t>
              </a:r>
              <a:endParaRPr lang="en-US" sz="2000" dirty="0"/>
            </a:p>
          </p:txBody>
        </p:sp>
        <p:sp>
          <p:nvSpPr>
            <p:cNvPr id="100" name="TextBox 7"/>
            <p:cNvSpPr txBox="1"/>
            <p:nvPr/>
          </p:nvSpPr>
          <p:spPr>
            <a:xfrm>
              <a:off x="1436127" y="3076407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5</a:t>
              </a:r>
              <a:endParaRPr lang="en-US" sz="2000" dirty="0"/>
            </a:p>
          </p:txBody>
        </p:sp>
        <p:sp>
          <p:nvSpPr>
            <p:cNvPr id="101" name="TextBox 7"/>
            <p:cNvSpPr txBox="1"/>
            <p:nvPr/>
          </p:nvSpPr>
          <p:spPr>
            <a:xfrm>
              <a:off x="2454187" y="3075997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7</a:t>
              </a:r>
              <a:endParaRPr lang="en-US" sz="2000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2562225" y="3021180"/>
              <a:ext cx="428625" cy="249531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103" name="Group 228"/>
            <p:cNvGrpSpPr/>
            <p:nvPr/>
          </p:nvGrpSpPr>
          <p:grpSpPr>
            <a:xfrm>
              <a:off x="1942188" y="3021180"/>
              <a:ext cx="658137" cy="276579"/>
              <a:chOff x="1951713" y="2297280"/>
              <a:chExt cx="658137" cy="276579"/>
            </a:xfrm>
          </p:grpSpPr>
          <p:sp>
            <p:nvSpPr>
              <p:cNvPr id="119" name="TextBox 7"/>
              <p:cNvSpPr txBox="1"/>
              <p:nvPr/>
            </p:nvSpPr>
            <p:spPr>
              <a:xfrm>
                <a:off x="1951713" y="2352099"/>
                <a:ext cx="658137" cy="221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Core 6</a:t>
                </a:r>
                <a:endParaRPr lang="en-US" sz="2000" dirty="0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2066925" y="2297280"/>
                <a:ext cx="428625" cy="249531"/>
              </a:xfrm>
              <a:prstGeom prst="round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1552575" y="3015697"/>
              <a:ext cx="428625" cy="255468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1047750" y="3015696"/>
              <a:ext cx="428625" cy="25546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676516" y="2186275"/>
            <a:ext cx="5576740" cy="648366"/>
            <a:chOff x="938476" y="2155222"/>
            <a:chExt cx="2183373" cy="289192"/>
          </a:xfrm>
        </p:grpSpPr>
        <p:sp>
          <p:nvSpPr>
            <p:cNvPr id="122" name="TextBox 7"/>
            <p:cNvSpPr txBox="1"/>
            <p:nvPr/>
          </p:nvSpPr>
          <p:spPr>
            <a:xfrm>
              <a:off x="938476" y="2207835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0</a:t>
              </a:r>
              <a:endParaRPr lang="en-US" sz="2000" dirty="0"/>
            </a:p>
          </p:txBody>
        </p:sp>
        <p:sp>
          <p:nvSpPr>
            <p:cNvPr id="123" name="TextBox 7"/>
            <p:cNvSpPr txBox="1"/>
            <p:nvPr/>
          </p:nvSpPr>
          <p:spPr>
            <a:xfrm>
              <a:off x="1445652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1</a:t>
              </a:r>
              <a:endParaRPr lang="en-US" sz="2000" dirty="0"/>
            </a:p>
          </p:txBody>
        </p:sp>
        <p:sp>
          <p:nvSpPr>
            <p:cNvPr id="124" name="TextBox 7"/>
            <p:cNvSpPr txBox="1"/>
            <p:nvPr/>
          </p:nvSpPr>
          <p:spPr>
            <a:xfrm>
              <a:off x="1951713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2</a:t>
              </a:r>
              <a:endParaRPr lang="en-US" sz="2000" dirty="0"/>
            </a:p>
          </p:txBody>
        </p:sp>
        <p:sp>
          <p:nvSpPr>
            <p:cNvPr id="125" name="TextBox 7"/>
            <p:cNvSpPr txBox="1"/>
            <p:nvPr/>
          </p:nvSpPr>
          <p:spPr>
            <a:xfrm>
              <a:off x="2463712" y="2207486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3</a:t>
              </a:r>
              <a:endParaRPr lang="en-US" sz="2000" dirty="0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2571750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7" name="Rounded Rectangle 126"/>
            <p:cNvSpPr/>
            <p:nvPr/>
          </p:nvSpPr>
          <p:spPr>
            <a:xfrm>
              <a:off x="2066925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562100" y="2155223"/>
              <a:ext cx="428625" cy="255468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057275" y="2155222"/>
              <a:ext cx="428625" cy="255469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62160" y="2247322"/>
            <a:ext cx="2238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Excess caches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09459" y="3519434"/>
            <a:ext cx="22640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Working cores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304515543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3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6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4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46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55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58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mph" presetSubtype="0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1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2" animBg="1"/>
      <p:bldP spid="15" grpId="3" animBg="1"/>
      <p:bldP spid="44" grpId="0" animBg="1"/>
      <p:bldP spid="44" grpId="2" animBg="1"/>
      <p:bldP spid="44" grpId="3" animBg="1"/>
      <p:bldP spid="44" grpId="4" animBg="1"/>
      <p:bldP spid="44" grpId="5" animBg="1"/>
      <p:bldP spid="45" grpId="0" animBg="1"/>
      <p:bldP spid="45" grpId="2" animBg="1"/>
      <p:bldP spid="45" grpId="3" animBg="1"/>
      <p:bldP spid="45" grpId="4" animBg="1"/>
      <p:bldP spid="45" grpId="5" animBg="1"/>
      <p:bldP spid="59" grpId="0" animBg="1"/>
      <p:bldP spid="59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OS enforces an excess cache utilization policy before programming cache controllers</a:t>
            </a:r>
          </a:p>
          <a:p>
            <a:pPr lvl="1"/>
            <a:r>
              <a:rPr lang="en-US" sz="2000" dirty="0" smtClean="0"/>
              <a:t>Explicit decision by administrator</a:t>
            </a:r>
          </a:p>
          <a:p>
            <a:pPr lvl="1"/>
            <a:r>
              <a:rPr lang="en-US" sz="2000" dirty="0" smtClean="0"/>
              <a:t>Autonomous decision based on system monitoring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OS may program cache controllers</a:t>
            </a:r>
          </a:p>
          <a:p>
            <a:pPr lvl="1"/>
            <a:r>
              <a:rPr lang="en-US" sz="2000" dirty="0" smtClean="0"/>
              <a:t>At system boot-up time</a:t>
            </a:r>
          </a:p>
          <a:p>
            <a:pPr lvl="1"/>
            <a:r>
              <a:rPr lang="en-US" sz="2000" dirty="0" smtClean="0"/>
              <a:t>Before a program starts</a:t>
            </a:r>
          </a:p>
          <a:p>
            <a:pPr lvl="1"/>
            <a:r>
              <a:rPr lang="en-US" sz="2000" dirty="0" smtClean="0"/>
              <a:t>During a program execution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OS may take into account workload characteristics before programming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4174135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457200"/>
          </a:xfrm>
        </p:spPr>
        <p:txBody>
          <a:bodyPr/>
          <a:lstStyle/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533525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1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Intel ATOM-like cores w/</a:t>
            </a:r>
            <a:r>
              <a:rPr kumimoji="1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a 16-stage pipeline @ 2GHz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endParaRPr kumimoji="1" lang="en-US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lang="en-US" sz="2400" b="0" kern="0" noProof="0" dirty="0" smtClean="0">
                <a:latin typeface="Arial" pitchFamily="34" charset="0"/>
                <a:ea typeface="+mn-ea"/>
              </a:rPr>
              <a:t>Memory hierarchy  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lang="en-US" sz="2200" b="0" kern="0" noProof="0" dirty="0" smtClean="0">
                <a:latin typeface="Arial" pitchFamily="34" charset="0"/>
                <a:ea typeface="+mn-ea"/>
              </a:rPr>
              <a:t>L1: 32KB I/D, 1 cycle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kumimoji="1" lang="en-US" sz="2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L2: 512KB, 10 cycles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lang="en-US" sz="2200" b="0" kern="0" dirty="0" smtClean="0">
                <a:latin typeface="Arial" pitchFamily="34" charset="0"/>
                <a:ea typeface="+mn-ea"/>
              </a:rPr>
              <a:t>Main memory: 300 cycles, contention modeled</a:t>
            </a:r>
            <a:endParaRPr kumimoji="1" lang="en-US" sz="2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endParaRPr kumimoji="1" lang="en-US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lang="en-US" sz="2400" b="0" kern="0" noProof="0" dirty="0" smtClean="0">
                <a:latin typeface="Arial" pitchFamily="34" charset="0"/>
                <a:ea typeface="+mn-ea"/>
              </a:rPr>
              <a:t>On-chip network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kumimoji="1" lang="en-US" sz="2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Crossbar</a:t>
            </a:r>
            <a:r>
              <a:rPr kumimoji="1" lang="en-US" sz="2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for </a:t>
            </a:r>
            <a:r>
              <a:rPr kumimoji="1" lang="en-US" sz="2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8-core CMP (4 cores + 4 ECs) 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kumimoji="1" lang="en-US" sz="2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2D mesh fo</a:t>
            </a:r>
            <a:r>
              <a:rPr lang="en-US" sz="2200" b="0" kern="0" dirty="0" smtClean="0">
                <a:latin typeface="Arial" pitchFamily="34" charset="0"/>
                <a:ea typeface="+mn-ea"/>
              </a:rPr>
              <a:t>r </a:t>
            </a:r>
            <a:r>
              <a:rPr kumimoji="1" lang="en-US" sz="2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32-core CMP (16 cores + 16 ECs) 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lang="en-US" sz="2200" b="0" kern="0" dirty="0" smtClean="0">
                <a:latin typeface="Arial" pitchFamily="34" charset="0"/>
                <a:ea typeface="+mn-ea"/>
              </a:rPr>
              <a:t>Contention modeled</a:t>
            </a:r>
          </a:p>
          <a:p>
            <a:pPr marL="800100" lvl="1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endParaRPr kumimoji="1" lang="en-US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342900" indent="-342900" latinLnBrk="0"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Char char="§"/>
            </a:pPr>
            <a:r>
              <a:rPr lang="en-US" sz="2400" b="0" kern="0" dirty="0" smtClean="0">
                <a:latin typeface="Arial" pitchFamily="34" charset="0"/>
                <a:ea typeface="+mn-ea"/>
              </a:rPr>
              <a:t>SPEC CPU2006, SPLASH-2, and SPECjbb2005</a:t>
            </a: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private – single thread</a:t>
            </a:r>
            <a:endParaRPr lang="en-US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904875" y="957262"/>
          <a:ext cx="7334250" cy="4943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1724025" y="1209676"/>
            <a:ext cx="2133600" cy="2857500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6096000" y="2428875"/>
            <a:ext cx="466725" cy="1647826"/>
          </a:xfrm>
          <a:prstGeom prst="roundRect">
            <a:avLst>
              <a:gd name="adj" fmla="val 21844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43350" y="3505200"/>
            <a:ext cx="971550" cy="561976"/>
          </a:xfrm>
          <a:prstGeom prst="roundRect">
            <a:avLst>
              <a:gd name="adj" fmla="val 21844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7210425" y="3495675"/>
            <a:ext cx="971550" cy="561976"/>
          </a:xfrm>
          <a:prstGeom prst="roundRect">
            <a:avLst>
              <a:gd name="adj" fmla="val 21844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057400" y="2672716"/>
            <a:ext cx="393192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With “H” workloads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20240" y="2663191"/>
            <a:ext cx="413004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All “H” workloads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22120" y="2672716"/>
            <a:ext cx="448056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Without “H” workloads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120" y="2663191"/>
            <a:ext cx="448056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More than 40% improvement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904875" y="1196340"/>
          <a:ext cx="73342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private – multithread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16200000" flipH="1">
            <a:off x="4491038" y="3458528"/>
            <a:ext cx="3514724" cy="1904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105150" y="4901566"/>
            <a:ext cx="185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Multi-programmed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24625" y="4901566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Multithreaded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3181350" y="3529965"/>
            <a:ext cx="1428750" cy="1419226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4943475" y="4263390"/>
            <a:ext cx="847725" cy="685800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1990725" y="4044315"/>
            <a:ext cx="1143000" cy="904876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695450" y="4034790"/>
            <a:ext cx="257175" cy="914400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6972300" y="1615440"/>
            <a:ext cx="295276" cy="3305176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7858125" y="1615440"/>
            <a:ext cx="295276" cy="3305176"/>
          </a:xfrm>
          <a:prstGeom prst="roundRect">
            <a:avLst>
              <a:gd name="adj" fmla="val 907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9" grpId="0" animBg="1"/>
      <p:bldP spid="29" grpId="1" animBg="1"/>
      <p:bldP spid="19" grpId="0" animBg="1"/>
      <p:bldP spid="19" grpId="1" animBg="1"/>
      <p:bldP spid="18" grpId="0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/>
          <p:nvPr/>
        </p:nvGraphicFramePr>
        <p:xfrm>
          <a:off x="904875" y="1196340"/>
          <a:ext cx="73342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42160" y="2101216"/>
            <a:ext cx="377952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Capacity interference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57400" y="2101216"/>
            <a:ext cx="374904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Multithreaded workloads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2101216"/>
            <a:ext cx="373380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Significant improvement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sharing – multithread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16200000" flipH="1">
            <a:off x="4491038" y="3458528"/>
            <a:ext cx="3514724" cy="1904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105150" y="4901566"/>
            <a:ext cx="185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Multi-programmed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24625" y="4901566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Multithreaded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 bwMode="auto">
          <a:xfrm>
            <a:off x="4619625" y="2577464"/>
            <a:ext cx="295276" cy="2343151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800725" y="2767965"/>
            <a:ext cx="295276" cy="2152650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971675" y="4015740"/>
            <a:ext cx="295276" cy="904875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562225" y="4015740"/>
            <a:ext cx="295276" cy="904875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391274" y="1653540"/>
            <a:ext cx="1781175" cy="3267075"/>
          </a:xfrm>
          <a:prstGeom prst="roundRect">
            <a:avLst>
              <a:gd name="adj" fmla="val 5938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  <p:bldP spid="22" grpId="0" animBg="1"/>
      <p:bldP spid="22" grpId="1" animBg="1"/>
      <p:bldP spid="23" grpId="0" animBg="1"/>
      <p:bldP spid="23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904875" y="1196340"/>
          <a:ext cx="73342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98320" y="2101216"/>
            <a:ext cx="4297679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Additional improvement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98320" y="2101216"/>
            <a:ext cx="4297680" cy="4308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Capacity interference avoided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sharing – multithread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 rot="16200000" flipH="1">
            <a:off x="4491038" y="3458528"/>
            <a:ext cx="3514724" cy="1904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105150" y="4901566"/>
            <a:ext cx="185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Multi-programmed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24625" y="4901566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Multithreaded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71675" y="3749040"/>
            <a:ext cx="295276" cy="1171575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562225" y="3272790"/>
            <a:ext cx="295276" cy="1647825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3438525" y="3120391"/>
            <a:ext cx="295276" cy="1790700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038600" y="2739390"/>
            <a:ext cx="295276" cy="2181225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219700" y="3549015"/>
            <a:ext cx="295276" cy="1371600"/>
          </a:xfrm>
          <a:prstGeom prst="roundRect">
            <a:avLst>
              <a:gd name="adj" fmla="val 21981"/>
            </a:avLst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9" grpId="0" animBg="1"/>
      <p:bldP spid="19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59080" y="5882640"/>
            <a:ext cx="8595360" cy="614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b="0" kern="0" dirty="0" smtClean="0">
                <a:solidFill>
                  <a:srgbClr val="FF0000"/>
                </a:solidFill>
                <a:latin typeface="Arial" pitchFamily="34" charset="0"/>
                <a:ea typeface="+mn-ea"/>
              </a:rPr>
              <a:t>!!!</a:t>
            </a:r>
            <a:r>
              <a:rPr lang="en-US" sz="2800" b="0" kern="0" dirty="0" smtClean="0">
                <a:solidFill>
                  <a:schemeClr val="bg1"/>
                </a:solidFill>
                <a:latin typeface="Arial" pitchFamily="34" charset="0"/>
                <a:ea typeface="+mn-ea"/>
              </a:rPr>
              <a:t> </a:t>
            </a:r>
            <a:r>
              <a:rPr lang="en-US" sz="2800" kern="0" dirty="0" err="1" smtClean="0">
                <a:solidFill>
                  <a:schemeClr val="bg1"/>
                </a:solidFill>
                <a:latin typeface="Arial" pitchFamily="34" charset="0"/>
                <a:ea typeface="+mn-ea"/>
              </a:rPr>
              <a:t>StimulusCache</a:t>
            </a:r>
            <a:r>
              <a:rPr lang="en-US" sz="2800" b="0" kern="0" dirty="0" smtClean="0">
                <a:solidFill>
                  <a:schemeClr val="bg1"/>
                </a:solidFill>
                <a:latin typeface="Arial" pitchFamily="34" charset="0"/>
                <a:ea typeface="+mn-ea"/>
              </a:rPr>
              <a:t> is always better than the baseline</a:t>
            </a:r>
            <a:endParaRPr kumimoji="1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sharing – individual workloads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26721" y="1247776"/>
          <a:ext cx="8138160" cy="4650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4832985" y="1691640"/>
            <a:ext cx="729615" cy="2985135"/>
          </a:xfrm>
          <a:prstGeom prst="roundRect">
            <a:avLst>
              <a:gd name="adj" fmla="val 21981"/>
            </a:avLst>
          </a:prstGeom>
          <a:noFill/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164705" y="2910840"/>
            <a:ext cx="714375" cy="1781175"/>
          </a:xfrm>
          <a:prstGeom prst="roundRect">
            <a:avLst>
              <a:gd name="adj" fmla="val 21981"/>
            </a:avLst>
          </a:prstGeom>
          <a:noFill/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632258" y="4620876"/>
            <a:ext cx="6995159" cy="304800"/>
          </a:xfrm>
          <a:prstGeom prst="roundRect">
            <a:avLst>
              <a:gd name="adj" fmla="val 21981"/>
            </a:avLst>
          </a:prstGeom>
          <a:noFill/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0" y="2011679"/>
            <a:ext cx="2987040" cy="1361091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Significant additional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improvement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over static sharing</a:t>
            </a:r>
          </a:p>
          <a:p>
            <a:pPr lvl="1"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676400" y="2026919"/>
            <a:ext cx="2987040" cy="1361091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400" b="0" kern="0" dirty="0" smtClean="0">
                <a:solidFill>
                  <a:schemeClr val="bg1"/>
                </a:solidFill>
                <a:latin typeface="Arial" pitchFamily="34" charset="0"/>
                <a:ea typeface="+mn-ea"/>
              </a:rPr>
              <a:t>   Minimum degradation over static sharing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endParaRPr kumimoji="1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742950" marR="0" lvl="1" indent="-2857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SzPct val="95000"/>
              <a:buFontTx/>
              <a:buChar char="•"/>
              <a:tabLst/>
              <a:defRPr/>
            </a:pPr>
            <a:endParaRPr kumimoji="1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  <p:bldP spid="6" grpId="0" animBg="1"/>
      <p:bldP spid="6" grpId="1" animBg="1"/>
      <p:bldP spid="8" grpId="0" animBg="1"/>
      <p:bldP spid="8" grpId="1" animBg="1"/>
      <p:bldP spid="9" grpId="0" animBg="1"/>
      <p:bldP spid="3" grpId="0" build="p" animBg="1"/>
      <p:bldP spid="3" grpId="1" uiExpand="1" build="p" animBg="1"/>
      <p:bldP spid="10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disabling to rescue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307295"/>
            <a:ext cx="8191500" cy="4941105"/>
          </a:xfrm>
        </p:spPr>
        <p:txBody>
          <a:bodyPr/>
          <a:lstStyle/>
          <a:p>
            <a:r>
              <a:rPr lang="en-US" dirty="0" smtClean="0"/>
              <a:t>Recent </a:t>
            </a:r>
            <a:r>
              <a:rPr lang="en-US" dirty="0" err="1" smtClean="0"/>
              <a:t>multicore</a:t>
            </a:r>
            <a:r>
              <a:rPr lang="en-US" dirty="0" smtClean="0"/>
              <a:t> processors employ “core disabling”</a:t>
            </a:r>
          </a:p>
          <a:p>
            <a:pPr lvl="1"/>
            <a:r>
              <a:rPr lang="en-US" dirty="0" smtClean="0"/>
              <a:t>Disable failed cores to salvage sound cores in a chip</a:t>
            </a:r>
          </a:p>
          <a:p>
            <a:pPr lvl="1"/>
            <a:r>
              <a:rPr lang="en-US" dirty="0" smtClean="0"/>
              <a:t>Significant yield improvement, </a:t>
            </a:r>
          </a:p>
          <a:p>
            <a:pPr lvl="1"/>
            <a:r>
              <a:rPr lang="en-US" i="1" dirty="0" smtClean="0"/>
              <a:t>IBM Cell: 14% </a:t>
            </a:r>
            <a:r>
              <a:rPr lang="en-US" i="1" dirty="0" smtClean="0">
                <a:sym typeface="Wingdings" pitchFamily="2" charset="2"/>
              </a:rPr>
              <a:t> 40% with core disabling of a single faulty core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Yet this approach unnecessarily disables many “good components”</a:t>
            </a:r>
          </a:p>
          <a:p>
            <a:pPr lvl="1"/>
            <a:r>
              <a:rPr lang="en-US" dirty="0" smtClean="0"/>
              <a:t>Ex: AMD </a:t>
            </a:r>
            <a:r>
              <a:rPr lang="en-US" dirty="0" err="1" smtClean="0"/>
              <a:t>Phenom</a:t>
            </a:r>
            <a:r>
              <a:rPr lang="en-US" dirty="0" smtClean="0"/>
              <a:t> X3 disables L2 cache of faulty cores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But… is it economical?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6730054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662"/>
            <a:ext cx="8229600" cy="494110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Processing logic yield vs. L2 cache yield</a:t>
            </a:r>
          </a:p>
          <a:p>
            <a:pPr lvl="1"/>
            <a:r>
              <a:rPr lang="en-US" sz="2000" dirty="0" smtClean="0"/>
              <a:t>A large number of excess L2 caches</a:t>
            </a:r>
          </a:p>
          <a:p>
            <a:endParaRPr lang="en-US" dirty="0" smtClean="0"/>
          </a:p>
          <a:p>
            <a:r>
              <a:rPr lang="en-US" sz="2400" dirty="0" err="1" smtClean="0"/>
              <a:t>StimulusCache</a:t>
            </a:r>
            <a:endParaRPr lang="en-US" sz="2400" dirty="0" smtClean="0"/>
          </a:p>
          <a:p>
            <a:pPr lvl="1"/>
            <a:r>
              <a:rPr lang="en-US" dirty="0" smtClean="0"/>
              <a:t>Core disabling (yield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↑</a:t>
            </a:r>
            <a:r>
              <a:rPr lang="en-US" dirty="0" smtClean="0"/>
              <a:t>) + larger cache capacity (performance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↑</a:t>
            </a:r>
            <a:r>
              <a:rPr lang="en-US" dirty="0" smtClean="0"/>
              <a:t>)</a:t>
            </a:r>
          </a:p>
          <a:p>
            <a:pPr lvl="1"/>
            <a:r>
              <a:rPr lang="en-US" sz="2000" dirty="0" smtClean="0"/>
              <a:t>Simple HW architecture extension + modest OS support</a:t>
            </a:r>
          </a:p>
          <a:p>
            <a:endParaRPr lang="en-US" dirty="0" smtClean="0"/>
          </a:p>
          <a:p>
            <a:r>
              <a:rPr lang="en-US" sz="2400" dirty="0" smtClean="0"/>
              <a:t>Three excess cache utilization policies</a:t>
            </a:r>
          </a:p>
          <a:p>
            <a:pPr lvl="1"/>
            <a:r>
              <a:rPr lang="en-US" sz="2000" dirty="0" smtClean="0"/>
              <a:t>Static private, static sharing, and dynamic sharing</a:t>
            </a:r>
          </a:p>
          <a:p>
            <a:endParaRPr lang="en-US" dirty="0" smtClean="0"/>
          </a:p>
          <a:p>
            <a:r>
              <a:rPr lang="en-US" sz="2400" dirty="0" smtClean="0"/>
              <a:t>Performance improvement by up to 135%.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6743297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disabling </a:t>
            </a:r>
            <a:r>
              <a:rPr lang="en-US" i="1" dirty="0" smtClean="0"/>
              <a:t>uneconomical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20641"/>
            <a:ext cx="8229600" cy="112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Many unused L2 caches exist</a:t>
            </a:r>
          </a:p>
          <a:p>
            <a:r>
              <a:rPr lang="en-US" sz="2400" dirty="0" smtClean="0"/>
              <a:t>Problem exacerbated with many cores</a:t>
            </a:r>
            <a:endParaRPr lang="en-US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817682" y="1809750"/>
          <a:ext cx="3878643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47675" y="1809750"/>
          <a:ext cx="3853816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StimulusCache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504825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Basic idea</a:t>
            </a:r>
          </a:p>
          <a:p>
            <a:pPr lvl="1"/>
            <a:r>
              <a:rPr lang="en-US" sz="2000" dirty="0" smtClean="0"/>
              <a:t>Exploit </a:t>
            </a:r>
            <a:r>
              <a:rPr lang="en-US" sz="2000" b="1" dirty="0" smtClean="0">
                <a:solidFill>
                  <a:srgbClr val="0070C0"/>
                </a:solidFill>
              </a:rPr>
              <a:t>“excess cache” (EC) </a:t>
            </a:r>
            <a:r>
              <a:rPr lang="en-US" sz="2000" dirty="0" smtClean="0"/>
              <a:t>in a failed core</a:t>
            </a:r>
          </a:p>
          <a:p>
            <a:pPr lvl="1"/>
            <a:r>
              <a:rPr lang="en-US" sz="2000" dirty="0" smtClean="0"/>
              <a:t>Core disabling (yield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↑</a:t>
            </a:r>
            <a:r>
              <a:rPr lang="en-US" sz="2000" dirty="0" smtClean="0"/>
              <a:t>) + larger cache capacity (performance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↑</a:t>
            </a:r>
            <a:r>
              <a:rPr lang="en-US" sz="2000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Simple HW architecture extension</a:t>
            </a:r>
          </a:p>
          <a:p>
            <a:pPr lvl="1"/>
            <a:r>
              <a:rPr lang="en-US" sz="2000" dirty="0" smtClean="0"/>
              <a:t>Cache controller has knowledge about EC utilization</a:t>
            </a:r>
            <a:endParaRPr lang="en-US" sz="2000" b="1" dirty="0" smtClean="0">
              <a:solidFill>
                <a:srgbClr val="0066FF"/>
              </a:solidFill>
            </a:endParaRPr>
          </a:p>
          <a:p>
            <a:pPr lvl="1"/>
            <a:r>
              <a:rPr lang="en-US" sz="2000" dirty="0" smtClean="0"/>
              <a:t>L2 cache are </a:t>
            </a:r>
            <a:r>
              <a:rPr lang="en-US" sz="2000" b="1" dirty="0" smtClean="0">
                <a:solidFill>
                  <a:srgbClr val="0066FF"/>
                </a:solidFill>
              </a:rPr>
              <a:t>chain linked</a:t>
            </a:r>
            <a:r>
              <a:rPr lang="en-US" dirty="0" smtClean="0"/>
              <a:t> using vector tables</a:t>
            </a:r>
            <a:endParaRPr lang="en-US" sz="2000" dirty="0" smtClean="0"/>
          </a:p>
          <a:p>
            <a:pPr lvl="1"/>
            <a:endParaRPr lang="en-US" dirty="0" smtClean="0"/>
          </a:p>
          <a:p>
            <a:r>
              <a:rPr lang="en-US" sz="2400" dirty="0" smtClean="0"/>
              <a:t>Modest OS support</a:t>
            </a:r>
          </a:p>
          <a:p>
            <a:pPr lvl="1"/>
            <a:r>
              <a:rPr lang="en-US" sz="2000" b="1" dirty="0" smtClean="0">
                <a:solidFill>
                  <a:srgbClr val="0066FF"/>
                </a:solidFill>
              </a:rPr>
              <a:t>OS</a:t>
            </a:r>
            <a:r>
              <a:rPr lang="en-US" sz="2000" dirty="0" smtClean="0"/>
              <a:t> manages the hardware data structures in cache controllers to set up EC utilization policies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Sizable performance improvement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1562236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StimulusCache</a:t>
            </a:r>
            <a:r>
              <a:rPr lang="en-US" dirty="0" smtClean="0"/>
              <a:t>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5353"/>
            <a:ext cx="8229600" cy="284304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Questions</a:t>
            </a:r>
          </a:p>
          <a:p>
            <a:pPr>
              <a:buNone/>
            </a:pPr>
            <a:r>
              <a:rPr lang="en-US" sz="2400" dirty="0" smtClean="0"/>
              <a:t>       1: How to arrange ECs to give to cores?</a:t>
            </a:r>
          </a:p>
          <a:p>
            <a:pPr lvl="3"/>
            <a:endParaRPr lang="en-US" dirty="0" smtClean="0"/>
          </a:p>
          <a:p>
            <a:pPr>
              <a:buNone/>
            </a:pPr>
            <a:r>
              <a:rPr lang="en-US" sz="2400" dirty="0" smtClean="0"/>
              <a:t>       2: Where to place data, in ECs or local L2?</a:t>
            </a:r>
          </a:p>
          <a:p>
            <a:pPr lvl="3"/>
            <a:endParaRPr lang="en-US" dirty="0" smtClean="0"/>
          </a:p>
          <a:p>
            <a:pPr>
              <a:buNone/>
            </a:pPr>
            <a:r>
              <a:rPr lang="en-US" sz="2400" dirty="0" smtClean="0"/>
              <a:t>       3: What HW support is needed?</a:t>
            </a:r>
          </a:p>
          <a:p>
            <a:pPr lvl="3"/>
            <a:endParaRPr lang="en-US" dirty="0" smtClean="0"/>
          </a:p>
          <a:p>
            <a:pPr>
              <a:buNone/>
            </a:pPr>
            <a:r>
              <a:rPr lang="en-US" sz="2400" dirty="0" smtClean="0"/>
              <a:t>       4: How to flexibly and dynamically allocate ECs?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927732" y="2473809"/>
            <a:ext cx="5039995" cy="460929"/>
            <a:chOff x="928951" y="3015696"/>
            <a:chExt cx="2183373" cy="255469"/>
          </a:xfrm>
        </p:grpSpPr>
        <p:sp>
          <p:nvSpPr>
            <p:cNvPr id="9" name="TextBox 7"/>
            <p:cNvSpPr txBox="1"/>
            <p:nvPr/>
          </p:nvSpPr>
          <p:spPr>
            <a:xfrm>
              <a:off x="928951" y="3048939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4</a:t>
              </a:r>
              <a:endParaRPr lang="en-US" sz="2000" dirty="0"/>
            </a:p>
          </p:txBody>
        </p:sp>
        <p:sp>
          <p:nvSpPr>
            <p:cNvPr id="10" name="TextBox 7"/>
            <p:cNvSpPr txBox="1"/>
            <p:nvPr/>
          </p:nvSpPr>
          <p:spPr>
            <a:xfrm>
              <a:off x="1436127" y="3048984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5</a:t>
              </a:r>
              <a:endParaRPr lang="en-US" sz="2000" dirty="0"/>
            </a:p>
          </p:txBody>
        </p:sp>
        <p:sp>
          <p:nvSpPr>
            <p:cNvPr id="11" name="TextBox 7"/>
            <p:cNvSpPr txBox="1"/>
            <p:nvPr/>
          </p:nvSpPr>
          <p:spPr>
            <a:xfrm>
              <a:off x="2454187" y="3043091"/>
              <a:ext cx="658137" cy="221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7</a:t>
              </a:r>
              <a:endParaRPr lang="en-US" sz="20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62225" y="3015696"/>
              <a:ext cx="428625" cy="249531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grpSp>
          <p:nvGrpSpPr>
            <p:cNvPr id="13" name="Group 228"/>
            <p:cNvGrpSpPr/>
            <p:nvPr/>
          </p:nvGrpSpPr>
          <p:grpSpPr>
            <a:xfrm>
              <a:off x="1942188" y="3015696"/>
              <a:ext cx="658137" cy="249531"/>
              <a:chOff x="1951713" y="2291796"/>
              <a:chExt cx="658137" cy="249531"/>
            </a:xfrm>
          </p:grpSpPr>
          <p:sp>
            <p:nvSpPr>
              <p:cNvPr id="16" name="TextBox 7"/>
              <p:cNvSpPr txBox="1"/>
              <p:nvPr/>
            </p:nvSpPr>
            <p:spPr>
              <a:xfrm>
                <a:off x="1951713" y="2319191"/>
                <a:ext cx="658137" cy="221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Core 6</a:t>
                </a:r>
                <a:endParaRPr lang="en-US" sz="20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2066925" y="2291796"/>
                <a:ext cx="428625" cy="249531"/>
              </a:xfrm>
              <a:prstGeom prst="roundRect">
                <a:avLst/>
              </a:prstGeom>
              <a:noFill/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1552575" y="3015697"/>
              <a:ext cx="428625" cy="255468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047750" y="3015696"/>
              <a:ext cx="428625" cy="255469"/>
            </a:xfrm>
            <a:prstGeom prst="round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25616" y="1560028"/>
            <a:ext cx="5043340" cy="439616"/>
            <a:chOff x="938476" y="2155222"/>
            <a:chExt cx="2183373" cy="259938"/>
          </a:xfrm>
        </p:grpSpPr>
        <p:sp>
          <p:nvSpPr>
            <p:cNvPr id="19" name="TextBox 7"/>
            <p:cNvSpPr txBox="1"/>
            <p:nvPr/>
          </p:nvSpPr>
          <p:spPr>
            <a:xfrm>
              <a:off x="938476" y="2178581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0</a:t>
              </a:r>
              <a:endParaRPr lang="en-US" sz="2000" dirty="0"/>
            </a:p>
          </p:txBody>
        </p:sp>
        <p:sp>
          <p:nvSpPr>
            <p:cNvPr id="20" name="TextBox 7"/>
            <p:cNvSpPr txBox="1"/>
            <p:nvPr/>
          </p:nvSpPr>
          <p:spPr>
            <a:xfrm>
              <a:off x="1445652" y="2178232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1</a:t>
              </a:r>
              <a:endParaRPr lang="en-US" sz="2000" dirty="0"/>
            </a:p>
          </p:txBody>
        </p:sp>
        <p:sp>
          <p:nvSpPr>
            <p:cNvPr id="21" name="TextBox 7"/>
            <p:cNvSpPr txBox="1"/>
            <p:nvPr/>
          </p:nvSpPr>
          <p:spPr>
            <a:xfrm>
              <a:off x="1951713" y="2178232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2</a:t>
              </a:r>
              <a:endParaRPr lang="en-US" sz="2000" dirty="0"/>
            </a:p>
          </p:txBody>
        </p:sp>
        <p:sp>
          <p:nvSpPr>
            <p:cNvPr id="22" name="TextBox 7"/>
            <p:cNvSpPr txBox="1"/>
            <p:nvPr/>
          </p:nvSpPr>
          <p:spPr>
            <a:xfrm>
              <a:off x="2463712" y="2178232"/>
              <a:ext cx="658137" cy="23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Core 3</a:t>
              </a:r>
              <a:endParaRPr lang="en-US" sz="2000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71750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066925" y="2155222"/>
              <a:ext cx="428625" cy="249531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562100" y="2155223"/>
              <a:ext cx="428625" cy="255468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057275" y="2155222"/>
              <a:ext cx="428625" cy="255469"/>
            </a:xfrm>
            <a:prstGeom prst="roundRect">
              <a:avLst/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25221" y="1494941"/>
            <a:ext cx="217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Excess caches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62159" y="2447013"/>
            <a:ext cx="2270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Working cores</a:t>
            </a:r>
            <a:endParaRPr lang="en-US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cache utilization policies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457200" y="1362075"/>
          <a:ext cx="819912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7880"/>
                <a:gridCol w="2941320"/>
                <a:gridCol w="3169920"/>
              </a:tblGrid>
              <a:tr h="8782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Static</a:t>
                      </a:r>
                      <a:endParaRPr lang="en-US" sz="28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Dynamic</a:t>
                      </a:r>
                      <a:endParaRPr lang="en-US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0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Private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Sharing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66800" y="1343462"/>
            <a:ext cx="15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Temporal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1" y="1800662"/>
            <a:ext cx="123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Spatial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41960" y="1371600"/>
            <a:ext cx="2087880" cy="868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07421" y="1385437"/>
            <a:ext cx="2802254" cy="4524315"/>
          </a:xfrm>
          <a:prstGeom prst="rect">
            <a:avLst/>
          </a:prstGeom>
          <a:noFill/>
          <a:ln w="1270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marL="342900" indent="-342900" algn="ctr"/>
            <a:r>
              <a:rPr lang="en-US" sz="2400" dirty="0" smtClean="0"/>
              <a:t> Simple </a:t>
            </a:r>
          </a:p>
          <a:p>
            <a:pPr marL="342900" indent="-342900" algn="ctr"/>
            <a:endParaRPr lang="en-US" sz="2400" dirty="0" smtClean="0"/>
          </a:p>
          <a:p>
            <a:pPr marL="342900" indent="-342900" algn="ctr"/>
            <a:r>
              <a:rPr lang="en-US" sz="2400" dirty="0" smtClean="0"/>
              <a:t>  Limited</a:t>
            </a:r>
          </a:p>
          <a:p>
            <a:pPr marL="342900" indent="-342900" algn="ctr"/>
            <a:r>
              <a:rPr lang="en-US" sz="2400" dirty="0" smtClean="0"/>
              <a:t> Performance</a:t>
            </a:r>
          </a:p>
          <a:p>
            <a:pPr marL="342900" indent="-342900"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81849" y="1380182"/>
            <a:ext cx="3010358" cy="4524315"/>
          </a:xfrm>
          <a:prstGeom prst="rect">
            <a:avLst/>
          </a:prstGeom>
          <a:noFill/>
          <a:ln w="1270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marL="342900" indent="-342900" algn="ctr"/>
            <a:r>
              <a:rPr lang="en-US" sz="2400" dirty="0" smtClean="0"/>
              <a:t>  Complex </a:t>
            </a:r>
          </a:p>
          <a:p>
            <a:pPr marL="342900" indent="-342900" algn="ctr"/>
            <a:endParaRPr lang="en-US" sz="2400" dirty="0" smtClean="0"/>
          </a:p>
          <a:p>
            <a:pPr marL="342900" indent="-342900" algn="ctr"/>
            <a:r>
              <a:rPr lang="en-US" sz="2400" dirty="0" smtClean="0"/>
              <a:t>  Maximized</a:t>
            </a:r>
          </a:p>
          <a:p>
            <a:pPr marL="342900" indent="-342900" algn="ctr"/>
            <a:r>
              <a:rPr lang="en-US" sz="2400" dirty="0" smtClean="0"/>
              <a:t>  Performance</a:t>
            </a:r>
          </a:p>
          <a:p>
            <a:pPr marL="342900" indent="-342900"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3094531" y="3263463"/>
            <a:ext cx="373882" cy="422712"/>
            <a:chOff x="0" y="0"/>
            <a:chExt cx="840" cy="1008"/>
          </a:xfrm>
        </p:grpSpPr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32" y="32"/>
              <a:ext cx="775" cy="819"/>
            </a:xfrm>
            <a:custGeom>
              <a:avLst/>
              <a:gdLst>
                <a:gd name="T0" fmla="*/ 0 w 21600"/>
                <a:gd name="T1" fmla="*/ 13578 h 21600"/>
                <a:gd name="T2" fmla="*/ 4609 w 21600"/>
                <a:gd name="T3" fmla="*/ 21600 h 21600"/>
                <a:gd name="T4" fmla="*/ 2160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13578"/>
                  </a:moveTo>
                  <a:cubicBezTo>
                    <a:pt x="3938" y="14400"/>
                    <a:pt x="4609" y="21600"/>
                    <a:pt x="4609" y="21600"/>
                  </a:cubicBezTo>
                  <a:cubicBezTo>
                    <a:pt x="4609" y="21600"/>
                    <a:pt x="11763" y="1906"/>
                    <a:pt x="21600" y="0"/>
                  </a:cubicBezTo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40" cy="10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grpSp>
        <p:nvGrpSpPr>
          <p:cNvPr id="23" name="Group 6"/>
          <p:cNvGrpSpPr>
            <a:grpSpLocks/>
          </p:cNvGrpSpPr>
          <p:nvPr/>
        </p:nvGrpSpPr>
        <p:grpSpPr bwMode="auto">
          <a:xfrm>
            <a:off x="5816710" y="4156842"/>
            <a:ext cx="373882" cy="422712"/>
            <a:chOff x="0" y="0"/>
            <a:chExt cx="840" cy="1008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32" y="32"/>
              <a:ext cx="775" cy="819"/>
            </a:xfrm>
            <a:custGeom>
              <a:avLst/>
              <a:gdLst>
                <a:gd name="T0" fmla="*/ 0 w 21600"/>
                <a:gd name="T1" fmla="*/ 13578 h 21600"/>
                <a:gd name="T2" fmla="*/ 4609 w 21600"/>
                <a:gd name="T3" fmla="*/ 21600 h 21600"/>
                <a:gd name="T4" fmla="*/ 2160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13578"/>
                  </a:moveTo>
                  <a:cubicBezTo>
                    <a:pt x="3938" y="14400"/>
                    <a:pt x="4609" y="21600"/>
                    <a:pt x="4609" y="21600"/>
                  </a:cubicBezTo>
                  <a:cubicBezTo>
                    <a:pt x="4609" y="21600"/>
                    <a:pt x="11763" y="1906"/>
                    <a:pt x="21600" y="0"/>
                  </a:cubicBezTo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5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40" cy="10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225996628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457200" y="1362075"/>
          <a:ext cx="819912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7880"/>
                <a:gridCol w="2941320"/>
                <a:gridCol w="3169920"/>
              </a:tblGrid>
              <a:tr h="8782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Static</a:t>
                      </a:r>
                      <a:endParaRPr lang="en-US" sz="28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Dynamic</a:t>
                      </a:r>
                      <a:endParaRPr lang="en-US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0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Private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Sharing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99241" y="4156841"/>
            <a:ext cx="8182303" cy="1781504"/>
          </a:xfrm>
          <a:prstGeom prst="rect">
            <a:avLst/>
          </a:prstGeom>
          <a:noFill/>
          <a:ln w="127000">
            <a:solidFill>
              <a:srgbClr val="0066FF"/>
            </a:solidFill>
          </a:ln>
        </p:spPr>
        <p:txBody>
          <a:bodyPr wrap="square" rtlCol="0" anchor="ctr">
            <a:noAutofit/>
          </a:bodyPr>
          <a:lstStyle/>
          <a:p>
            <a:pPr marL="342900" indent="-342900" algn="ctr"/>
            <a:r>
              <a:rPr lang="en-US" sz="2800" dirty="0" smtClean="0"/>
              <a:t>                   </a:t>
            </a:r>
            <a:r>
              <a:rPr lang="en-US" sz="2800" u="sng" dirty="0" smtClean="0"/>
              <a:t>Shared by multiple cores </a:t>
            </a:r>
          </a:p>
          <a:p>
            <a:pPr marL="342900" indent="-342900" algn="ctr"/>
            <a:endParaRPr lang="en-US" sz="1200" dirty="0" smtClean="0"/>
          </a:p>
          <a:p>
            <a:pPr marL="342900" indent="-342900" algn="ctr"/>
            <a:r>
              <a:rPr lang="en-US" sz="2400" dirty="0" smtClean="0"/>
              <a:t>                       Performance interference</a:t>
            </a:r>
          </a:p>
          <a:p>
            <a:pPr marL="342900" indent="-342900" algn="ctr"/>
            <a:r>
              <a:rPr lang="en-US" sz="2400" dirty="0" smtClean="0"/>
              <a:t>                       Maximum capacity usage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cache utilization policies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1343462"/>
            <a:ext cx="15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Temporal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1" y="1800662"/>
            <a:ext cx="123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Spatial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41960" y="1371600"/>
            <a:ext cx="2087880" cy="868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04496" y="2238703"/>
            <a:ext cx="8182303" cy="1781504"/>
          </a:xfrm>
          <a:prstGeom prst="rect">
            <a:avLst/>
          </a:prstGeom>
          <a:noFill/>
          <a:ln w="127000">
            <a:solidFill>
              <a:srgbClr val="0066FF"/>
            </a:solidFill>
          </a:ln>
        </p:spPr>
        <p:txBody>
          <a:bodyPr wrap="square" rtlCol="0" anchor="ctr">
            <a:noAutofit/>
          </a:bodyPr>
          <a:lstStyle/>
          <a:p>
            <a:pPr marL="342900" indent="-342900" algn="ctr"/>
            <a:r>
              <a:rPr lang="en-US" sz="2800" dirty="0" smtClean="0"/>
              <a:t>                   </a:t>
            </a:r>
            <a:r>
              <a:rPr lang="en-US" sz="2800" u="sng" dirty="0" smtClean="0"/>
              <a:t>Exclusive to a core </a:t>
            </a:r>
          </a:p>
          <a:p>
            <a:pPr marL="342900" indent="-342900" algn="ctr"/>
            <a:endParaRPr lang="en-US" sz="1200" dirty="0" smtClean="0"/>
          </a:p>
          <a:p>
            <a:pPr marL="342900" indent="-342900" algn="ctr"/>
            <a:r>
              <a:rPr lang="en-US" sz="2400" dirty="0" smtClean="0"/>
              <a:t>                      Performance isolation</a:t>
            </a:r>
          </a:p>
          <a:p>
            <a:pPr marL="342900" indent="-342900" algn="ctr"/>
            <a:r>
              <a:rPr lang="en-US" sz="2400" dirty="0" smtClean="0"/>
              <a:t>                      Limited capacity usage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294226" y="5386554"/>
            <a:ext cx="373882" cy="422712"/>
            <a:chOff x="0" y="0"/>
            <a:chExt cx="840" cy="1008"/>
          </a:xfrm>
        </p:grpSpPr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32" y="32"/>
              <a:ext cx="775" cy="819"/>
            </a:xfrm>
            <a:custGeom>
              <a:avLst/>
              <a:gdLst>
                <a:gd name="T0" fmla="*/ 0 w 21600"/>
                <a:gd name="T1" fmla="*/ 13578 h 21600"/>
                <a:gd name="T2" fmla="*/ 4609 w 21600"/>
                <a:gd name="T3" fmla="*/ 21600 h 21600"/>
                <a:gd name="T4" fmla="*/ 2160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13578"/>
                  </a:moveTo>
                  <a:cubicBezTo>
                    <a:pt x="3938" y="14400"/>
                    <a:pt x="4609" y="21600"/>
                    <a:pt x="4609" y="21600"/>
                  </a:cubicBezTo>
                  <a:cubicBezTo>
                    <a:pt x="4609" y="21600"/>
                    <a:pt x="11763" y="1906"/>
                    <a:pt x="21600" y="0"/>
                  </a:cubicBezTo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5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40" cy="10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378310" y="3029935"/>
            <a:ext cx="373882" cy="422712"/>
            <a:chOff x="0" y="0"/>
            <a:chExt cx="840" cy="1008"/>
          </a:xfrm>
        </p:grpSpPr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32" y="32"/>
              <a:ext cx="775" cy="819"/>
            </a:xfrm>
            <a:custGeom>
              <a:avLst/>
              <a:gdLst>
                <a:gd name="T0" fmla="*/ 0 w 21600"/>
                <a:gd name="T1" fmla="*/ 13578 h 21600"/>
                <a:gd name="T2" fmla="*/ 4609 w 21600"/>
                <a:gd name="T3" fmla="*/ 21600 h 21600"/>
                <a:gd name="T4" fmla="*/ 2160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0" y="13578"/>
                  </a:moveTo>
                  <a:cubicBezTo>
                    <a:pt x="3938" y="14400"/>
                    <a:pt x="4609" y="21600"/>
                    <a:pt x="4609" y="21600"/>
                  </a:cubicBezTo>
                  <a:cubicBezTo>
                    <a:pt x="4609" y="21600"/>
                    <a:pt x="11763" y="1906"/>
                    <a:pt x="21600" y="0"/>
                  </a:cubicBezTo>
                </a:path>
              </a:pathLst>
            </a:cu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40" cy="10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225996628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cache utilization policies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457200" y="1362075"/>
          <a:ext cx="8199120" cy="454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7880"/>
                <a:gridCol w="2941320"/>
                <a:gridCol w="3169920"/>
              </a:tblGrid>
              <a:tr h="8782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Static</a:t>
                      </a:r>
                      <a:endParaRPr lang="en-US" sz="2800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Dynamic</a:t>
                      </a:r>
                      <a:endParaRPr lang="en-US" sz="28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07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Private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Sharing</a:t>
                      </a:r>
                      <a:endParaRPr lang="en-US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66800" y="1343462"/>
            <a:ext cx="15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Temporal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1" y="1800662"/>
            <a:ext cx="1234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Spatial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1" y="2489383"/>
            <a:ext cx="2682240" cy="138499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Static private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4334470"/>
            <a:ext cx="3032760" cy="138499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Dynamic sharing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4324350"/>
            <a:ext cx="2712720" cy="1384995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Static sharing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490952"/>
            <a:ext cx="3002280" cy="1371600"/>
          </a:xfrm>
          <a:prstGeom prst="rect">
            <a:avLst/>
          </a:prstGeom>
          <a:solidFill>
            <a:srgbClr val="C00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BAD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(not evaluated)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41960" y="1371600"/>
            <a:ext cx="2087880" cy="8686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25996628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Humnst777 BT"/>
        <a:ea typeface="굴림"/>
        <a:cs typeface=""/>
      </a:majorFont>
      <a:minorFont>
        <a:latin typeface="Humnst777 BT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umnst777 BT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umnst777 BT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72572</TotalTime>
  <Words>1265</Words>
  <Application>Microsoft Office PowerPoint</Application>
  <PresentationFormat>Letter Paper (8.5x11 in)</PresentationFormat>
  <Paragraphs>574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굴림</vt:lpstr>
      <vt:lpstr>Wingdings</vt:lpstr>
      <vt:lpstr>Humnst777 BT</vt:lpstr>
      <vt:lpstr>Calibri</vt:lpstr>
      <vt:lpstr>Times New Roman</vt:lpstr>
      <vt:lpstr>Aldine721 Lt BT</vt:lpstr>
      <vt:lpstr>기본 디자인</vt:lpstr>
      <vt:lpstr>StimulusCache:  Boosting Performance of Chip Multiprocessors with Excess Cache</vt:lpstr>
      <vt:lpstr>Staggering processor chip yield</vt:lpstr>
      <vt:lpstr>Core disabling to rescue</vt:lpstr>
      <vt:lpstr>Core disabling uneconomical</vt:lpstr>
      <vt:lpstr>StimulusCache</vt:lpstr>
      <vt:lpstr>StimulusCache design issues</vt:lpstr>
      <vt:lpstr>Excess cache utilization policies</vt:lpstr>
      <vt:lpstr>Excess cache utilization policies</vt:lpstr>
      <vt:lpstr>Excess cache utilization policies</vt:lpstr>
      <vt:lpstr>Static private policy</vt:lpstr>
      <vt:lpstr>Static sharing policy</vt:lpstr>
      <vt:lpstr>Dynamic sharing policy</vt:lpstr>
      <vt:lpstr>Dynamic sharing policy</vt:lpstr>
      <vt:lpstr>Dynamic sharing policy</vt:lpstr>
      <vt:lpstr>Dynamic sharing policy</vt:lpstr>
      <vt:lpstr>Dynamic sharing policy</vt:lpstr>
      <vt:lpstr>Dynamic sharing policy</vt:lpstr>
      <vt:lpstr>Dynamic sharing policy</vt:lpstr>
      <vt:lpstr>HW architecture: Vector table</vt:lpstr>
      <vt:lpstr>ECAV: Excess cache allocation vector</vt:lpstr>
      <vt:lpstr>SCV: Shared core vector</vt:lpstr>
      <vt:lpstr>NECP: Next excess cache pointers</vt:lpstr>
      <vt:lpstr>Software support</vt:lpstr>
      <vt:lpstr>Experimental setup</vt:lpstr>
      <vt:lpstr>Static private – single thread</vt:lpstr>
      <vt:lpstr>Static private – multithread</vt:lpstr>
      <vt:lpstr>Static sharing – multithread</vt:lpstr>
      <vt:lpstr>Dynamic sharing – multithread</vt:lpstr>
      <vt:lpstr>Dynamic sharing – individual workloads</vt:lpstr>
      <vt:lpstr>Conclusions</vt:lpstr>
    </vt:vector>
  </TitlesOfParts>
  <Company>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CS0447 Computer Organization &amp; Assembly Language</dc:title>
  <dc:creator>Sangyeun Cho</dc:creator>
  <cp:lastModifiedBy>Hyunjin Lee</cp:lastModifiedBy>
  <cp:revision>2103</cp:revision>
  <dcterms:created xsi:type="dcterms:W3CDTF">2004-08-26T11:50:37Z</dcterms:created>
  <dcterms:modified xsi:type="dcterms:W3CDTF">2010-01-20T15:16:33Z</dcterms:modified>
</cp:coreProperties>
</file>