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306" r:id="rId9"/>
    <p:sldId id="298" r:id="rId10"/>
    <p:sldId id="264" r:id="rId11"/>
    <p:sldId id="279" r:id="rId12"/>
    <p:sldId id="308" r:id="rId13"/>
    <p:sldId id="300" r:id="rId14"/>
    <p:sldId id="289" r:id="rId15"/>
    <p:sldId id="301" r:id="rId16"/>
    <p:sldId id="291" r:id="rId17"/>
    <p:sldId id="265" r:id="rId18"/>
    <p:sldId id="299" r:id="rId19"/>
    <p:sldId id="266" r:id="rId20"/>
    <p:sldId id="267" r:id="rId21"/>
    <p:sldId id="268" r:id="rId22"/>
    <p:sldId id="273" r:id="rId23"/>
    <p:sldId id="272" r:id="rId24"/>
    <p:sldId id="282" r:id="rId25"/>
    <p:sldId id="293" r:id="rId26"/>
    <p:sldId id="302" r:id="rId27"/>
    <p:sldId id="303" r:id="rId28"/>
    <p:sldId id="283"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FFCC00"/>
    <a:srgbClr val="3333CC"/>
    <a:srgbClr val="CC3300"/>
    <a:srgbClr val="0000CC"/>
    <a:srgbClr val="000054"/>
    <a:srgbClr val="000099"/>
    <a:srgbClr val="000066"/>
    <a:srgbClr val="003399"/>
    <a:srgbClr val="1B4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65" autoAdjust="0"/>
  </p:normalViewPr>
  <p:slideViewPr>
    <p:cSldViewPr>
      <p:cViewPr>
        <p:scale>
          <a:sx n="60" d="100"/>
          <a:sy n="60" d="100"/>
        </p:scale>
        <p:origin x="-1434"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uyoung\My%20Documents\Projects\PRISM\package_usag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uyoung\My%20Documents\Projects\PRISM\package_usag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cs.pitt.edu\Users\Users1\juyoung\My%20Documents\overhea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d.cs.pitt.edu\Users\Users1\juyoung\My%20Documents\overhe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d.cs.pitt.edu\Users\Users1\juyoung\My%20Documents\overhe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cs.pitt.edu\Users\Users1\juyoung\My%20Documents\overhe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
  <c:chart>
    <c:plotArea>
      <c:layout/>
      <c:barChart>
        <c:barDir val="col"/>
        <c:grouping val="stacked"/>
        <c:ser>
          <c:idx val="0"/>
          <c:order val="0"/>
          <c:tx>
            <c:strRef>
              <c:f>Sheet1!$B$1</c:f>
              <c:strCache>
                <c:ptCount val="1"/>
                <c:pt idx="0">
                  <c:v>die0</c:v>
                </c:pt>
              </c:strCache>
            </c:strRef>
          </c:tx>
          <c:cat>
            <c:strRef>
              <c:f>Sheet1!$A$2:$A$5</c:f>
              <c:strCache>
                <c:ptCount val="4"/>
                <c:pt idx="0">
                  <c:v>pkg0</c:v>
                </c:pt>
                <c:pt idx="1">
                  <c:v>pkg1</c:v>
                </c:pt>
                <c:pt idx="2">
                  <c:v>pkg2</c:v>
                </c:pt>
                <c:pt idx="3">
                  <c:v>pkg3</c:v>
                </c:pt>
              </c:strCache>
            </c:strRef>
          </c:cat>
          <c:val>
            <c:numRef>
              <c:f>Sheet1!$B$2:$B$5</c:f>
              <c:numCache>
                <c:formatCode>General</c:formatCode>
                <c:ptCount val="4"/>
                <c:pt idx="0">
                  <c:v>1708</c:v>
                </c:pt>
                <c:pt idx="1">
                  <c:v>2004</c:v>
                </c:pt>
                <c:pt idx="2">
                  <c:v>727</c:v>
                </c:pt>
                <c:pt idx="3">
                  <c:v>200</c:v>
                </c:pt>
              </c:numCache>
            </c:numRef>
          </c:val>
        </c:ser>
        <c:ser>
          <c:idx val="1"/>
          <c:order val="1"/>
          <c:tx>
            <c:strRef>
              <c:f>Sheet1!$C$1</c:f>
              <c:strCache>
                <c:ptCount val="1"/>
                <c:pt idx="0">
                  <c:v>die1</c:v>
                </c:pt>
              </c:strCache>
            </c:strRef>
          </c:tx>
          <c:cat>
            <c:strRef>
              <c:f>Sheet1!$A$2:$A$5</c:f>
              <c:strCache>
                <c:ptCount val="4"/>
                <c:pt idx="0">
                  <c:v>pkg0</c:v>
                </c:pt>
                <c:pt idx="1">
                  <c:v>pkg1</c:v>
                </c:pt>
                <c:pt idx="2">
                  <c:v>pkg2</c:v>
                </c:pt>
                <c:pt idx="3">
                  <c:v>pkg3</c:v>
                </c:pt>
              </c:strCache>
            </c:strRef>
          </c:cat>
          <c:val>
            <c:numRef>
              <c:f>Sheet1!$C$2:$C$5</c:f>
              <c:numCache>
                <c:formatCode>General</c:formatCode>
                <c:ptCount val="4"/>
                <c:pt idx="0">
                  <c:v>1973</c:v>
                </c:pt>
                <c:pt idx="1">
                  <c:v>1081</c:v>
                </c:pt>
                <c:pt idx="2">
                  <c:v>647</c:v>
                </c:pt>
                <c:pt idx="3">
                  <c:v>1258</c:v>
                </c:pt>
              </c:numCache>
            </c:numRef>
          </c:val>
        </c:ser>
        <c:dLbls/>
        <c:overlap val="100"/>
        <c:axId val="36546048"/>
        <c:axId val="36547584"/>
      </c:barChart>
      <c:catAx>
        <c:axId val="36546048"/>
        <c:scaling>
          <c:orientation val="minMax"/>
        </c:scaling>
        <c:axPos val="b"/>
        <c:tickLblPos val="nextTo"/>
        <c:crossAx val="36547584"/>
        <c:crosses val="autoZero"/>
        <c:auto val="1"/>
        <c:lblAlgn val="ctr"/>
        <c:lblOffset val="100"/>
      </c:catAx>
      <c:valAx>
        <c:axId val="36547584"/>
        <c:scaling>
          <c:orientation val="minMax"/>
        </c:scaling>
        <c:axPos val="l"/>
        <c:majorGridlines/>
        <c:numFmt formatCode="General" sourceLinked="1"/>
        <c:tickLblPos val="nextTo"/>
        <c:crossAx val="36546048"/>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Sheet1!$B$12</c:f>
              <c:strCache>
                <c:ptCount val="1"/>
                <c:pt idx="0">
                  <c:v>plane0</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Sheet1!$B$13:$B$20</c:f>
              <c:numCache>
                <c:formatCode>General</c:formatCode>
                <c:ptCount val="8"/>
                <c:pt idx="0">
                  <c:v>280</c:v>
                </c:pt>
                <c:pt idx="1">
                  <c:v>262</c:v>
                </c:pt>
                <c:pt idx="2">
                  <c:v>257</c:v>
                </c:pt>
                <c:pt idx="3">
                  <c:v>217</c:v>
                </c:pt>
                <c:pt idx="4">
                  <c:v>40</c:v>
                </c:pt>
                <c:pt idx="5">
                  <c:v>85</c:v>
                </c:pt>
                <c:pt idx="6">
                  <c:v>0</c:v>
                </c:pt>
                <c:pt idx="7">
                  <c:v>0</c:v>
                </c:pt>
              </c:numCache>
            </c:numRef>
          </c:val>
        </c:ser>
        <c:ser>
          <c:idx val="1"/>
          <c:order val="1"/>
          <c:tx>
            <c:strRef>
              <c:f>Sheet1!$C$12</c:f>
              <c:strCache>
                <c:ptCount val="1"/>
                <c:pt idx="0">
                  <c:v>plane1</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Sheet1!$C$13:$C$20</c:f>
              <c:numCache>
                <c:formatCode>General</c:formatCode>
                <c:ptCount val="8"/>
                <c:pt idx="0">
                  <c:v>4</c:v>
                </c:pt>
                <c:pt idx="1">
                  <c:v>224</c:v>
                </c:pt>
                <c:pt idx="2">
                  <c:v>248</c:v>
                </c:pt>
                <c:pt idx="3">
                  <c:v>171</c:v>
                </c:pt>
                <c:pt idx="4">
                  <c:v>85</c:v>
                </c:pt>
                <c:pt idx="5">
                  <c:v>92</c:v>
                </c:pt>
                <c:pt idx="6">
                  <c:v>0</c:v>
                </c:pt>
                <c:pt idx="7">
                  <c:v>0</c:v>
                </c:pt>
              </c:numCache>
            </c:numRef>
          </c:val>
        </c:ser>
        <c:ser>
          <c:idx val="2"/>
          <c:order val="2"/>
          <c:tx>
            <c:strRef>
              <c:f>Sheet1!$D$12</c:f>
              <c:strCache>
                <c:ptCount val="1"/>
                <c:pt idx="0">
                  <c:v>plane2</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Sheet1!$D$13:$D$20</c:f>
              <c:numCache>
                <c:formatCode>General</c:formatCode>
                <c:ptCount val="8"/>
                <c:pt idx="0">
                  <c:v>247</c:v>
                </c:pt>
                <c:pt idx="1">
                  <c:v>230</c:v>
                </c:pt>
                <c:pt idx="2">
                  <c:v>305</c:v>
                </c:pt>
                <c:pt idx="3">
                  <c:v>107</c:v>
                </c:pt>
                <c:pt idx="4">
                  <c:v>100</c:v>
                </c:pt>
                <c:pt idx="5">
                  <c:v>122</c:v>
                </c:pt>
                <c:pt idx="6">
                  <c:v>0</c:v>
                </c:pt>
                <c:pt idx="7">
                  <c:v>0</c:v>
                </c:pt>
              </c:numCache>
            </c:numRef>
          </c:val>
        </c:ser>
        <c:ser>
          <c:idx val="3"/>
          <c:order val="3"/>
          <c:tx>
            <c:strRef>
              <c:f>Sheet1!$E$12</c:f>
              <c:strCache>
                <c:ptCount val="1"/>
                <c:pt idx="0">
                  <c:v>plane3</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Sheet1!$E$13:$E$20</c:f>
              <c:numCache>
                <c:formatCode>General</c:formatCode>
                <c:ptCount val="8"/>
                <c:pt idx="0">
                  <c:v>237</c:v>
                </c:pt>
                <c:pt idx="1">
                  <c:v>231</c:v>
                </c:pt>
                <c:pt idx="2">
                  <c:v>247</c:v>
                </c:pt>
                <c:pt idx="3">
                  <c:v>138</c:v>
                </c:pt>
                <c:pt idx="4">
                  <c:v>161</c:v>
                </c:pt>
                <c:pt idx="5">
                  <c:v>57</c:v>
                </c:pt>
                <c:pt idx="6">
                  <c:v>0</c:v>
                </c:pt>
                <c:pt idx="7">
                  <c:v>0</c:v>
                </c:pt>
              </c:numCache>
            </c:numRef>
          </c:val>
        </c:ser>
        <c:ser>
          <c:idx val="4"/>
          <c:order val="4"/>
          <c:tx>
            <c:strRef>
              <c:f>Sheet1!$F$12</c:f>
              <c:strCache>
                <c:ptCount val="1"/>
                <c:pt idx="0">
                  <c:v>plane4</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Sheet1!$F$13:$F$20</c:f>
              <c:numCache>
                <c:formatCode>General</c:formatCode>
                <c:ptCount val="8"/>
                <c:pt idx="0">
                  <c:v>222</c:v>
                </c:pt>
                <c:pt idx="1">
                  <c:v>257</c:v>
                </c:pt>
                <c:pt idx="2">
                  <c:v>261</c:v>
                </c:pt>
                <c:pt idx="3">
                  <c:v>161</c:v>
                </c:pt>
                <c:pt idx="4">
                  <c:v>127</c:v>
                </c:pt>
                <c:pt idx="5">
                  <c:v>118</c:v>
                </c:pt>
                <c:pt idx="6">
                  <c:v>15</c:v>
                </c:pt>
                <c:pt idx="7">
                  <c:v>0</c:v>
                </c:pt>
              </c:numCache>
            </c:numRef>
          </c:val>
        </c:ser>
        <c:ser>
          <c:idx val="5"/>
          <c:order val="5"/>
          <c:tx>
            <c:strRef>
              <c:f>Sheet1!$G$12</c:f>
              <c:strCache>
                <c:ptCount val="1"/>
                <c:pt idx="0">
                  <c:v>plane5</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Sheet1!$G$13:$G$20</c:f>
              <c:numCache>
                <c:formatCode>General</c:formatCode>
                <c:ptCount val="8"/>
                <c:pt idx="0">
                  <c:v>263</c:v>
                </c:pt>
                <c:pt idx="1">
                  <c:v>267</c:v>
                </c:pt>
                <c:pt idx="2">
                  <c:v>244</c:v>
                </c:pt>
                <c:pt idx="3">
                  <c:v>114</c:v>
                </c:pt>
                <c:pt idx="4">
                  <c:v>50</c:v>
                </c:pt>
                <c:pt idx="5">
                  <c:v>125</c:v>
                </c:pt>
                <c:pt idx="6">
                  <c:v>82</c:v>
                </c:pt>
                <c:pt idx="7">
                  <c:v>0</c:v>
                </c:pt>
              </c:numCache>
            </c:numRef>
          </c:val>
        </c:ser>
        <c:ser>
          <c:idx val="6"/>
          <c:order val="6"/>
          <c:tx>
            <c:strRef>
              <c:f>Sheet1!$H$12</c:f>
              <c:strCache>
                <c:ptCount val="1"/>
                <c:pt idx="0">
                  <c:v>plane6</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Sheet1!$H$13:$H$20</c:f>
              <c:numCache>
                <c:formatCode>General</c:formatCode>
                <c:ptCount val="8"/>
                <c:pt idx="0">
                  <c:v>226</c:v>
                </c:pt>
                <c:pt idx="1">
                  <c:v>261</c:v>
                </c:pt>
                <c:pt idx="2">
                  <c:v>210</c:v>
                </c:pt>
                <c:pt idx="3">
                  <c:v>105</c:v>
                </c:pt>
                <c:pt idx="4">
                  <c:v>89</c:v>
                </c:pt>
                <c:pt idx="5">
                  <c:v>44</c:v>
                </c:pt>
                <c:pt idx="6">
                  <c:v>58</c:v>
                </c:pt>
                <c:pt idx="7">
                  <c:v>0</c:v>
                </c:pt>
              </c:numCache>
            </c:numRef>
          </c:val>
        </c:ser>
        <c:ser>
          <c:idx val="7"/>
          <c:order val="7"/>
          <c:tx>
            <c:strRef>
              <c:f>Sheet1!$I$12</c:f>
              <c:strCache>
                <c:ptCount val="1"/>
                <c:pt idx="0">
                  <c:v>plane7</c:v>
                </c:pt>
              </c:strCache>
            </c:strRef>
          </c:tx>
          <c:cat>
            <c:strRef>
              <c:f>Sheet1!$A$13:$A$20</c:f>
              <c:strCache>
                <c:ptCount val="8"/>
                <c:pt idx="0">
                  <c:v>P0Die0</c:v>
                </c:pt>
                <c:pt idx="1">
                  <c:v>P0Die1</c:v>
                </c:pt>
                <c:pt idx="2">
                  <c:v>P1Die0</c:v>
                </c:pt>
                <c:pt idx="3">
                  <c:v>P1Die1</c:v>
                </c:pt>
                <c:pt idx="4">
                  <c:v>P2Die0</c:v>
                </c:pt>
                <c:pt idx="5">
                  <c:v>P2Die1</c:v>
                </c:pt>
                <c:pt idx="6">
                  <c:v>P3Die0</c:v>
                </c:pt>
                <c:pt idx="7">
                  <c:v>P3Die1</c:v>
                </c:pt>
              </c:strCache>
            </c:strRef>
          </c:cat>
          <c:val>
            <c:numRef>
              <c:f>Sheet1!$I$13:$I$20</c:f>
              <c:numCache>
                <c:formatCode>General</c:formatCode>
                <c:ptCount val="8"/>
                <c:pt idx="0">
                  <c:v>229</c:v>
                </c:pt>
                <c:pt idx="1">
                  <c:v>241</c:v>
                </c:pt>
                <c:pt idx="2">
                  <c:v>232</c:v>
                </c:pt>
                <c:pt idx="3">
                  <c:v>68</c:v>
                </c:pt>
                <c:pt idx="4">
                  <c:v>75</c:v>
                </c:pt>
                <c:pt idx="5">
                  <c:v>4</c:v>
                </c:pt>
                <c:pt idx="6">
                  <c:v>45</c:v>
                </c:pt>
                <c:pt idx="7">
                  <c:v>1258</c:v>
                </c:pt>
              </c:numCache>
            </c:numRef>
          </c:val>
        </c:ser>
        <c:dLbls/>
        <c:axId val="37116928"/>
        <c:axId val="37122816"/>
      </c:barChart>
      <c:catAx>
        <c:axId val="37116928"/>
        <c:scaling>
          <c:orientation val="minMax"/>
        </c:scaling>
        <c:delete val="1"/>
        <c:axPos val="b"/>
        <c:tickLblPos val="none"/>
        <c:crossAx val="37122816"/>
        <c:crosses val="autoZero"/>
        <c:auto val="1"/>
        <c:lblAlgn val="ctr"/>
        <c:lblOffset val="100"/>
      </c:catAx>
      <c:valAx>
        <c:axId val="37122816"/>
        <c:scaling>
          <c:orientation val="minMax"/>
          <c:max val="600"/>
        </c:scaling>
        <c:axPos val="l"/>
        <c:majorGridlines/>
        <c:numFmt formatCode="General" sourceLinked="1"/>
        <c:tickLblPos val="nextTo"/>
        <c:crossAx val="37116928"/>
        <c:crosses val="autoZero"/>
        <c:crossBetween val="between"/>
      </c:valAx>
    </c:plotArea>
    <c:legend>
      <c:legendPos val="t"/>
      <c:layout>
        <c:manualLayout>
          <c:xMode val="edge"/>
          <c:yMode val="edge"/>
          <c:x val="8.3945122801678776E-2"/>
          <c:y val="0.13638387886884873"/>
          <c:w val="0.87907701150882778"/>
          <c:h val="0.15032953045198016"/>
        </c:manualLayout>
      </c:layout>
      <c:txPr>
        <a:bodyPr/>
        <a:lstStyle/>
        <a:p>
          <a:pPr>
            <a:defRPr sz="1400"/>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barChart>
        <c:barDir val="col"/>
        <c:grouping val="clustered"/>
        <c:ser>
          <c:idx val="0"/>
          <c:order val="0"/>
          <c:tx>
            <c:strRef>
              <c:f>Sheet1!$B$21</c:f>
              <c:strCache>
                <c:ptCount val="1"/>
                <c:pt idx="0">
                  <c:v>speed</c:v>
                </c:pt>
              </c:strCache>
            </c:strRef>
          </c:tx>
          <c:cat>
            <c:strRef>
              <c:f>Sheet1!$A$22:$A$24</c:f>
              <c:strCache>
                <c:ptCount val="3"/>
                <c:pt idx="0">
                  <c:v>Raw tmpfs</c:v>
                </c:pt>
                <c:pt idx="1">
                  <c:v>PRISM</c:v>
                </c:pt>
                <c:pt idx="2">
                  <c:v>HDD</c:v>
                </c:pt>
              </c:strCache>
            </c:strRef>
          </c:cat>
          <c:val>
            <c:numRef>
              <c:f>Sheet1!$B$22:$B$24</c:f>
              <c:numCache>
                <c:formatCode>General</c:formatCode>
                <c:ptCount val="3"/>
                <c:pt idx="0">
                  <c:v>3.5</c:v>
                </c:pt>
                <c:pt idx="1">
                  <c:v>1</c:v>
                </c:pt>
                <c:pt idx="2">
                  <c:v>8.6000000000000021E-2</c:v>
                </c:pt>
              </c:numCache>
            </c:numRef>
          </c:val>
        </c:ser>
        <c:dLbls/>
        <c:axId val="36665216"/>
        <c:axId val="36666752"/>
      </c:barChart>
      <c:catAx>
        <c:axId val="36665216"/>
        <c:scaling>
          <c:orientation val="minMax"/>
        </c:scaling>
        <c:axPos val="b"/>
        <c:tickLblPos val="nextTo"/>
        <c:txPr>
          <a:bodyPr/>
          <a:lstStyle/>
          <a:p>
            <a:pPr>
              <a:defRPr b="1">
                <a:latin typeface="Arial" pitchFamily="34" charset="0"/>
                <a:cs typeface="Arial" pitchFamily="34" charset="0"/>
              </a:defRPr>
            </a:pPr>
            <a:endParaRPr lang="en-US"/>
          </a:p>
        </c:txPr>
        <c:crossAx val="36666752"/>
        <c:crosses val="autoZero"/>
        <c:auto val="1"/>
        <c:lblAlgn val="ctr"/>
        <c:lblOffset val="100"/>
      </c:catAx>
      <c:valAx>
        <c:axId val="36666752"/>
        <c:scaling>
          <c:orientation val="minMax"/>
        </c:scaling>
        <c:axPos val="l"/>
        <c:majorGridlines/>
        <c:title>
          <c:tx>
            <c:rich>
              <a:bodyPr rot="-5400000" vert="horz"/>
              <a:lstStyle/>
              <a:p>
                <a:pPr>
                  <a:defRPr sz="1000">
                    <a:latin typeface="Arial" pitchFamily="34" charset="0"/>
                    <a:cs typeface="Arial" pitchFamily="34" charset="0"/>
                  </a:defRPr>
                </a:pPr>
                <a:r>
                  <a:rPr lang="en-US" sz="1000">
                    <a:latin typeface="Arial" pitchFamily="34" charset="0"/>
                    <a:cs typeface="Arial" pitchFamily="34" charset="0"/>
                  </a:rPr>
                  <a:t>Speed normalized to PRISM</a:t>
                </a:r>
              </a:p>
            </c:rich>
          </c:tx>
          <c:layout/>
        </c:title>
        <c:numFmt formatCode="General" sourceLinked="1"/>
        <c:tickLblPos val="nextTo"/>
        <c:crossAx val="36665216"/>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barChart>
        <c:barDir val="col"/>
        <c:grouping val="clustered"/>
        <c:ser>
          <c:idx val="0"/>
          <c:order val="0"/>
          <c:tx>
            <c:strRef>
              <c:f>Sheet1!$B$1</c:f>
              <c:strCache>
                <c:ptCount val="1"/>
                <c:pt idx="0">
                  <c:v>speed</c:v>
                </c:pt>
              </c:strCache>
            </c:strRef>
          </c:tx>
          <c:cat>
            <c:strRef>
              <c:f>Sheet1!$A$2:$A$3</c:f>
              <c:strCache>
                <c:ptCount val="2"/>
                <c:pt idx="0">
                  <c:v>Raw tmpfs</c:v>
                </c:pt>
                <c:pt idx="1">
                  <c:v>PRISM</c:v>
                </c:pt>
              </c:strCache>
            </c:strRef>
          </c:cat>
          <c:val>
            <c:numRef>
              <c:f>Sheet1!$B$2:$B$3</c:f>
              <c:numCache>
                <c:formatCode>General</c:formatCode>
                <c:ptCount val="2"/>
                <c:pt idx="0">
                  <c:v>3.5</c:v>
                </c:pt>
                <c:pt idx="1">
                  <c:v>1</c:v>
                </c:pt>
              </c:numCache>
            </c:numRef>
          </c:val>
        </c:ser>
        <c:dLbls/>
        <c:axId val="36686080"/>
        <c:axId val="46411776"/>
      </c:barChart>
      <c:catAx>
        <c:axId val="36686080"/>
        <c:scaling>
          <c:orientation val="minMax"/>
        </c:scaling>
        <c:axPos val="b"/>
        <c:tickLblPos val="nextTo"/>
        <c:crossAx val="46411776"/>
        <c:crosses val="autoZero"/>
        <c:auto val="1"/>
        <c:lblAlgn val="ctr"/>
        <c:lblOffset val="100"/>
      </c:catAx>
      <c:valAx>
        <c:axId val="46411776"/>
        <c:scaling>
          <c:orientation val="minMax"/>
        </c:scaling>
        <c:axPos val="l"/>
        <c:majorGridlines/>
        <c:title>
          <c:tx>
            <c:rich>
              <a:bodyPr rot="-5400000" vert="horz"/>
              <a:lstStyle/>
              <a:p>
                <a:pPr>
                  <a:defRPr/>
                </a:pPr>
                <a:r>
                  <a:rPr lang="en-US"/>
                  <a:t>Normalized Latency</a:t>
                </a:r>
              </a:p>
            </c:rich>
          </c:tx>
          <c:layout/>
        </c:title>
        <c:numFmt formatCode="General" sourceLinked="1"/>
        <c:tickLblPos val="nextTo"/>
        <c:crossAx val="36686080"/>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6"/>
  <c:chart>
    <c:autoTitleDeleted val="1"/>
    <c:plotArea>
      <c:layout/>
      <c:barChart>
        <c:barDir val="col"/>
        <c:grouping val="clustered"/>
        <c:ser>
          <c:idx val="0"/>
          <c:order val="0"/>
          <c:tx>
            <c:strRef>
              <c:f>Sheet1!$B$21</c:f>
              <c:strCache>
                <c:ptCount val="1"/>
                <c:pt idx="0">
                  <c:v>speed</c:v>
                </c:pt>
              </c:strCache>
            </c:strRef>
          </c:tx>
          <c:cat>
            <c:strRef>
              <c:f>Sheet1!$A$22:$A$24</c:f>
              <c:strCache>
                <c:ptCount val="3"/>
                <c:pt idx="0">
                  <c:v>Raw tmpfs</c:v>
                </c:pt>
                <c:pt idx="1">
                  <c:v>PRISM</c:v>
                </c:pt>
                <c:pt idx="2">
                  <c:v>HDD</c:v>
                </c:pt>
              </c:strCache>
            </c:strRef>
          </c:cat>
          <c:val>
            <c:numRef>
              <c:f>Sheet1!$B$22:$B$24</c:f>
              <c:numCache>
                <c:formatCode>General</c:formatCode>
                <c:ptCount val="3"/>
                <c:pt idx="0">
                  <c:v>3.5</c:v>
                </c:pt>
                <c:pt idx="1">
                  <c:v>1</c:v>
                </c:pt>
                <c:pt idx="2">
                  <c:v>8.6000000000000021E-2</c:v>
                </c:pt>
              </c:numCache>
            </c:numRef>
          </c:val>
        </c:ser>
        <c:dLbls/>
        <c:axId val="46359680"/>
        <c:axId val="46361216"/>
      </c:barChart>
      <c:catAx>
        <c:axId val="46359680"/>
        <c:scaling>
          <c:orientation val="minMax"/>
        </c:scaling>
        <c:axPos val="b"/>
        <c:tickLblPos val="nextTo"/>
        <c:txPr>
          <a:bodyPr/>
          <a:lstStyle/>
          <a:p>
            <a:pPr>
              <a:defRPr b="1">
                <a:latin typeface="Arial" pitchFamily="34" charset="0"/>
                <a:cs typeface="Arial" pitchFamily="34" charset="0"/>
              </a:defRPr>
            </a:pPr>
            <a:endParaRPr lang="en-US"/>
          </a:p>
        </c:txPr>
        <c:crossAx val="46361216"/>
        <c:crosses val="autoZero"/>
        <c:auto val="1"/>
        <c:lblAlgn val="ctr"/>
        <c:lblOffset val="100"/>
      </c:catAx>
      <c:valAx>
        <c:axId val="46361216"/>
        <c:scaling>
          <c:orientation val="minMax"/>
        </c:scaling>
        <c:axPos val="l"/>
        <c:majorGridlines/>
        <c:title>
          <c:tx>
            <c:rich>
              <a:bodyPr rot="-5400000" vert="horz"/>
              <a:lstStyle/>
              <a:p>
                <a:pPr>
                  <a:defRPr sz="1000">
                    <a:latin typeface="Arial" pitchFamily="34" charset="0"/>
                    <a:cs typeface="Arial" pitchFamily="34" charset="0"/>
                  </a:defRPr>
                </a:pPr>
                <a:r>
                  <a:rPr lang="en-US" sz="1000">
                    <a:latin typeface="Arial" pitchFamily="34" charset="0"/>
                    <a:cs typeface="Arial" pitchFamily="34" charset="0"/>
                  </a:rPr>
                  <a:t>Speed normalized to PRISM</a:t>
                </a:r>
              </a:p>
            </c:rich>
          </c:tx>
          <c:layout/>
        </c:title>
        <c:numFmt formatCode="General" sourceLinked="1"/>
        <c:tickLblPos val="nextTo"/>
        <c:crossAx val="46359680"/>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5"/>
  <c:chart>
    <c:autoTitleDeleted val="1"/>
    <c:plotArea>
      <c:layout/>
      <c:barChart>
        <c:barDir val="col"/>
        <c:grouping val="clustered"/>
        <c:ser>
          <c:idx val="0"/>
          <c:order val="0"/>
          <c:tx>
            <c:strRef>
              <c:f>Sheet1!$B$14</c:f>
              <c:strCache>
                <c:ptCount val="1"/>
                <c:pt idx="0">
                  <c:v>speed</c:v>
                </c:pt>
              </c:strCache>
            </c:strRef>
          </c:tx>
          <c:cat>
            <c:strRef>
              <c:f>Sheet1!$A$15:$A$16</c:f>
              <c:strCache>
                <c:ptCount val="2"/>
                <c:pt idx="0">
                  <c:v>PRISM</c:v>
                </c:pt>
                <c:pt idx="1">
                  <c:v>HDD</c:v>
                </c:pt>
              </c:strCache>
            </c:strRef>
          </c:cat>
          <c:val>
            <c:numRef>
              <c:f>Sheet1!$B$15:$B$16</c:f>
              <c:numCache>
                <c:formatCode>General</c:formatCode>
                <c:ptCount val="2"/>
                <c:pt idx="0">
                  <c:v>11.5</c:v>
                </c:pt>
                <c:pt idx="1">
                  <c:v>1</c:v>
                </c:pt>
              </c:numCache>
            </c:numRef>
          </c:val>
        </c:ser>
        <c:dLbls/>
        <c:axId val="46369024"/>
        <c:axId val="46624768"/>
      </c:barChart>
      <c:catAx>
        <c:axId val="46369024"/>
        <c:scaling>
          <c:orientation val="minMax"/>
        </c:scaling>
        <c:axPos val="b"/>
        <c:tickLblPos val="nextTo"/>
        <c:txPr>
          <a:bodyPr/>
          <a:lstStyle/>
          <a:p>
            <a:pPr>
              <a:defRPr b="1">
                <a:latin typeface="Arial" pitchFamily="34" charset="0"/>
                <a:cs typeface="Arial" pitchFamily="34" charset="0"/>
              </a:defRPr>
            </a:pPr>
            <a:endParaRPr lang="en-US"/>
          </a:p>
        </c:txPr>
        <c:crossAx val="46624768"/>
        <c:crosses val="autoZero"/>
        <c:auto val="1"/>
        <c:lblAlgn val="ctr"/>
        <c:lblOffset val="100"/>
      </c:catAx>
      <c:valAx>
        <c:axId val="46624768"/>
        <c:scaling>
          <c:orientation val="minMax"/>
        </c:scaling>
        <c:axPos val="l"/>
        <c:majorGridlines/>
        <c:title>
          <c:tx>
            <c:rich>
              <a:bodyPr rot="-5400000" vert="horz"/>
              <a:lstStyle/>
              <a:p>
                <a:pPr>
                  <a:defRPr sz="1000">
                    <a:latin typeface="Arial" pitchFamily="34" charset="0"/>
                    <a:cs typeface="Arial" pitchFamily="34" charset="0"/>
                  </a:defRPr>
                </a:pPr>
                <a:r>
                  <a:rPr lang="en-US" sz="1000" b="1" i="0" baseline="0" dirty="0">
                    <a:effectLst/>
                    <a:latin typeface="Arial" pitchFamily="34" charset="0"/>
                    <a:cs typeface="Arial" pitchFamily="34" charset="0"/>
                  </a:rPr>
                  <a:t>Speed normalized to </a:t>
                </a:r>
                <a:r>
                  <a:rPr lang="en-US" sz="1000" b="1" i="0" baseline="0" dirty="0" smtClean="0">
                    <a:effectLst/>
                    <a:latin typeface="Arial" pitchFamily="34" charset="0"/>
                    <a:cs typeface="Arial" pitchFamily="34" charset="0"/>
                  </a:rPr>
                  <a:t>HDD</a:t>
                </a:r>
                <a:endParaRPr lang="en-US" sz="1000" dirty="0">
                  <a:effectLst/>
                  <a:latin typeface="Arial" pitchFamily="34" charset="0"/>
                  <a:cs typeface="Arial" pitchFamily="34" charset="0"/>
                </a:endParaRPr>
              </a:p>
            </c:rich>
          </c:tx>
          <c:layout/>
        </c:title>
        <c:numFmt formatCode="General" sourceLinked="1"/>
        <c:tickLblPos val="nextTo"/>
        <c:crossAx val="46369024"/>
        <c:crosses val="autoZero"/>
        <c:crossBetween val="between"/>
      </c:valAx>
    </c:plotArea>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9DFB4-D606-4C8D-8730-FCDDE4A811F9}" type="doc">
      <dgm:prSet loTypeId="urn:microsoft.com/office/officeart/2005/8/layout/cycle2" loCatId="cycle" qsTypeId="urn:microsoft.com/office/officeart/2005/8/quickstyle/simple1" qsCatId="simple" csTypeId="urn:microsoft.com/office/officeart/2005/8/colors/colorful3" csCatId="colorful"/>
      <dgm:spPr/>
      <dgm:t>
        <a:bodyPr/>
        <a:lstStyle/>
        <a:p>
          <a:endParaRPr lang="en-US"/>
        </a:p>
      </dgm:t>
    </dgm:pt>
    <dgm:pt modelId="{7221CDC5-170D-4C75-9B71-8ED43B77B596}">
      <dgm:prSet/>
      <dgm:spPr/>
      <dgm:t>
        <a:bodyPr/>
        <a:lstStyle/>
        <a:p>
          <a:pPr rtl="0"/>
          <a:r>
            <a:rPr lang="en-US" dirty="0" smtClean="0"/>
            <a:t>Tracers</a:t>
          </a:r>
          <a:endParaRPr lang="en-US" dirty="0"/>
        </a:p>
      </dgm:t>
    </dgm:pt>
    <dgm:pt modelId="{687FB482-8596-414F-BAC3-5FE8FA5DD3F9}" type="parTrans" cxnId="{68920953-A8C9-4413-9260-99E3D28C93AD}">
      <dgm:prSet/>
      <dgm:spPr/>
      <dgm:t>
        <a:bodyPr/>
        <a:lstStyle/>
        <a:p>
          <a:endParaRPr lang="en-US"/>
        </a:p>
      </dgm:t>
    </dgm:pt>
    <dgm:pt modelId="{7297CC12-DBA4-44D4-BCB2-FFBF079EE6D1}" type="sibTrans" cxnId="{68920953-A8C9-4413-9260-99E3D28C93AD}">
      <dgm:prSet/>
      <dgm:spPr/>
      <dgm:t>
        <a:bodyPr/>
        <a:lstStyle/>
        <a:p>
          <a:endParaRPr lang="en-US"/>
        </a:p>
      </dgm:t>
    </dgm:pt>
    <dgm:pt modelId="{F37FC92C-DAD8-443F-94E8-84FD990E162F}" type="pres">
      <dgm:prSet presAssocID="{A059DFB4-D606-4C8D-8730-FCDDE4A811F9}" presName="cycle" presStyleCnt="0">
        <dgm:presLayoutVars>
          <dgm:dir/>
          <dgm:resizeHandles val="exact"/>
        </dgm:presLayoutVars>
      </dgm:prSet>
      <dgm:spPr/>
      <dgm:t>
        <a:bodyPr/>
        <a:lstStyle/>
        <a:p>
          <a:endParaRPr lang="en-US"/>
        </a:p>
      </dgm:t>
    </dgm:pt>
    <dgm:pt modelId="{2E69BA02-A143-4303-8DCF-5A9F985DCFBA}" type="pres">
      <dgm:prSet presAssocID="{7221CDC5-170D-4C75-9B71-8ED43B77B596}" presName="node" presStyleLbl="node1" presStyleIdx="0" presStyleCnt="1" custRadScaleRad="112581" custRadScaleInc="1486">
        <dgm:presLayoutVars>
          <dgm:bulletEnabled val="1"/>
        </dgm:presLayoutVars>
      </dgm:prSet>
      <dgm:spPr/>
      <dgm:t>
        <a:bodyPr/>
        <a:lstStyle/>
        <a:p>
          <a:endParaRPr lang="en-US"/>
        </a:p>
      </dgm:t>
    </dgm:pt>
  </dgm:ptLst>
  <dgm:cxnLst>
    <dgm:cxn modelId="{1910CE48-8F33-4AA1-9921-B162994E0FFA}" type="presOf" srcId="{7221CDC5-170D-4C75-9B71-8ED43B77B596}" destId="{2E69BA02-A143-4303-8DCF-5A9F985DCFBA}" srcOrd="0" destOrd="0" presId="urn:microsoft.com/office/officeart/2005/8/layout/cycle2"/>
    <dgm:cxn modelId="{A8D3E6F1-AA2B-42A4-A6B0-2BBFDC1D3D15}" type="presOf" srcId="{A059DFB4-D606-4C8D-8730-FCDDE4A811F9}" destId="{F37FC92C-DAD8-443F-94E8-84FD990E162F}" srcOrd="0" destOrd="0" presId="urn:microsoft.com/office/officeart/2005/8/layout/cycle2"/>
    <dgm:cxn modelId="{68920953-A8C9-4413-9260-99E3D28C93AD}" srcId="{A059DFB4-D606-4C8D-8730-FCDDE4A811F9}" destId="{7221CDC5-170D-4C75-9B71-8ED43B77B596}" srcOrd="0" destOrd="0" parTransId="{687FB482-8596-414F-BAC3-5FE8FA5DD3F9}" sibTransId="{7297CC12-DBA4-44D4-BCB2-FFBF079EE6D1}"/>
    <dgm:cxn modelId="{7F1EFE66-A0DA-40B6-9B4C-1EBE53B4BF77}" type="presParOf" srcId="{F37FC92C-DAD8-443F-94E8-84FD990E162F}" destId="{2E69BA02-A143-4303-8DCF-5A9F985DCFBA}"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15F61-984A-4C5A-BCFA-060E0E06C7CA}" type="doc">
      <dgm:prSet loTypeId="urn:microsoft.com/office/officeart/2005/8/layout/cycle2" loCatId="cycle" qsTypeId="urn:microsoft.com/office/officeart/2005/8/quickstyle/simple2" qsCatId="simple" csTypeId="urn:microsoft.com/office/officeart/2005/8/colors/colorful1#1" csCatId="colorful" phldr="0"/>
      <dgm:spPr/>
      <dgm:t>
        <a:bodyPr/>
        <a:lstStyle/>
        <a:p>
          <a:endParaRPr lang="en-US"/>
        </a:p>
      </dgm:t>
    </dgm:pt>
    <dgm:pt modelId="{8B921333-C22E-4F3F-8412-2F501EE75E85}">
      <dgm:prSet phldrT="[Text]" phldr="1"/>
      <dgm:spPr/>
      <dgm:t>
        <a:bodyPr/>
        <a:lstStyle/>
        <a:p>
          <a:endParaRPr lang="en-US" dirty="0"/>
        </a:p>
      </dgm:t>
    </dgm:pt>
    <dgm:pt modelId="{21B8D200-BE14-4FB6-9972-1B7C38C22AF0}" type="parTrans" cxnId="{39D17CDE-9D76-4D8A-99E8-44EBE5A904F3}">
      <dgm:prSet/>
      <dgm:spPr/>
      <dgm:t>
        <a:bodyPr/>
        <a:lstStyle/>
        <a:p>
          <a:endParaRPr lang="en-US"/>
        </a:p>
      </dgm:t>
    </dgm:pt>
    <dgm:pt modelId="{19638957-924A-4181-8366-DC46DDE2F947}" type="sibTrans" cxnId="{39D17CDE-9D76-4D8A-99E8-44EBE5A904F3}">
      <dgm:prSet/>
      <dgm:spPr/>
      <dgm:t>
        <a:bodyPr/>
        <a:lstStyle/>
        <a:p>
          <a:endParaRPr lang="en-US"/>
        </a:p>
      </dgm:t>
    </dgm:pt>
    <dgm:pt modelId="{E841DA96-2431-4961-89E5-BF467B6D567F}">
      <dgm:prSet phldrT="[Text]" phldr="1"/>
      <dgm:spPr/>
      <dgm:t>
        <a:bodyPr/>
        <a:lstStyle/>
        <a:p>
          <a:endParaRPr lang="en-US"/>
        </a:p>
      </dgm:t>
    </dgm:pt>
    <dgm:pt modelId="{1E1BE53B-1FC5-4CE4-AFDD-A58CDE79D9C8}" type="parTrans" cxnId="{EC8B30C5-513F-4209-9CB6-23BA10D166B1}">
      <dgm:prSet/>
      <dgm:spPr/>
      <dgm:t>
        <a:bodyPr/>
        <a:lstStyle/>
        <a:p>
          <a:endParaRPr lang="en-US"/>
        </a:p>
      </dgm:t>
    </dgm:pt>
    <dgm:pt modelId="{F556E8AD-751A-4DBA-AAAA-FDD866F639A6}" type="sibTrans" cxnId="{EC8B30C5-513F-4209-9CB6-23BA10D166B1}">
      <dgm:prSet/>
      <dgm:spPr/>
      <dgm:t>
        <a:bodyPr/>
        <a:lstStyle/>
        <a:p>
          <a:endParaRPr lang="en-US"/>
        </a:p>
      </dgm:t>
    </dgm:pt>
    <dgm:pt modelId="{40AF73F3-B73B-497C-B960-17831047070F}">
      <dgm:prSet phldrT="[Text]" phldr="1"/>
      <dgm:spPr/>
      <dgm:t>
        <a:bodyPr/>
        <a:lstStyle/>
        <a:p>
          <a:endParaRPr lang="en-US"/>
        </a:p>
      </dgm:t>
    </dgm:pt>
    <dgm:pt modelId="{BFDCC95C-D647-4E38-933C-1AA28BE61337}" type="parTrans" cxnId="{C99C1EAA-4989-4EF7-91CD-BEA3AC2AF7FA}">
      <dgm:prSet/>
      <dgm:spPr/>
      <dgm:t>
        <a:bodyPr/>
        <a:lstStyle/>
        <a:p>
          <a:endParaRPr lang="en-US"/>
        </a:p>
      </dgm:t>
    </dgm:pt>
    <dgm:pt modelId="{EF9D9983-109C-40D8-BEFB-F8BE2BB3D14F}" type="sibTrans" cxnId="{C99C1EAA-4989-4EF7-91CD-BEA3AC2AF7FA}">
      <dgm:prSet/>
      <dgm:spPr/>
      <dgm:t>
        <a:bodyPr/>
        <a:lstStyle/>
        <a:p>
          <a:endParaRPr lang="en-US"/>
        </a:p>
      </dgm:t>
    </dgm:pt>
    <dgm:pt modelId="{F34E3A21-973E-43BF-B138-B9706D77ABEC}" type="pres">
      <dgm:prSet presAssocID="{DBF15F61-984A-4C5A-BCFA-060E0E06C7CA}" presName="cycle" presStyleCnt="0">
        <dgm:presLayoutVars>
          <dgm:dir/>
          <dgm:resizeHandles val="exact"/>
        </dgm:presLayoutVars>
      </dgm:prSet>
      <dgm:spPr/>
      <dgm:t>
        <a:bodyPr/>
        <a:lstStyle/>
        <a:p>
          <a:endParaRPr lang="en-US"/>
        </a:p>
      </dgm:t>
    </dgm:pt>
    <dgm:pt modelId="{55C61463-F555-48E3-8BBB-6419A1262E72}" type="pres">
      <dgm:prSet presAssocID="{8B921333-C22E-4F3F-8412-2F501EE75E85}" presName="node" presStyleLbl="node1" presStyleIdx="0" presStyleCnt="3">
        <dgm:presLayoutVars>
          <dgm:bulletEnabled val="1"/>
        </dgm:presLayoutVars>
      </dgm:prSet>
      <dgm:spPr/>
      <dgm:t>
        <a:bodyPr/>
        <a:lstStyle/>
        <a:p>
          <a:endParaRPr lang="en-US"/>
        </a:p>
      </dgm:t>
    </dgm:pt>
    <dgm:pt modelId="{6F08F7AD-5BCB-4C4E-AA31-5102990BE4F0}" type="pres">
      <dgm:prSet presAssocID="{19638957-924A-4181-8366-DC46DDE2F947}" presName="sibTrans" presStyleLbl="sibTrans2D1" presStyleIdx="0" presStyleCnt="3"/>
      <dgm:spPr/>
      <dgm:t>
        <a:bodyPr/>
        <a:lstStyle/>
        <a:p>
          <a:endParaRPr lang="en-US"/>
        </a:p>
      </dgm:t>
    </dgm:pt>
    <dgm:pt modelId="{EC35535A-10B8-4160-B68F-1A9DF3A6E9EB}" type="pres">
      <dgm:prSet presAssocID="{19638957-924A-4181-8366-DC46DDE2F947}" presName="connectorText" presStyleLbl="sibTrans2D1" presStyleIdx="0" presStyleCnt="3"/>
      <dgm:spPr/>
      <dgm:t>
        <a:bodyPr/>
        <a:lstStyle/>
        <a:p>
          <a:endParaRPr lang="en-US"/>
        </a:p>
      </dgm:t>
    </dgm:pt>
    <dgm:pt modelId="{6CD6F437-B2AC-4B46-8943-3863B6C4663E}" type="pres">
      <dgm:prSet presAssocID="{E841DA96-2431-4961-89E5-BF467B6D567F}" presName="node" presStyleLbl="node1" presStyleIdx="1" presStyleCnt="3">
        <dgm:presLayoutVars>
          <dgm:bulletEnabled val="1"/>
        </dgm:presLayoutVars>
      </dgm:prSet>
      <dgm:spPr/>
      <dgm:t>
        <a:bodyPr/>
        <a:lstStyle/>
        <a:p>
          <a:endParaRPr lang="en-US"/>
        </a:p>
      </dgm:t>
    </dgm:pt>
    <dgm:pt modelId="{09860D86-D3C6-407A-87A0-FC9ED6B29B4C}" type="pres">
      <dgm:prSet presAssocID="{F556E8AD-751A-4DBA-AAAA-FDD866F639A6}" presName="sibTrans" presStyleLbl="sibTrans2D1" presStyleIdx="1" presStyleCnt="3"/>
      <dgm:spPr/>
      <dgm:t>
        <a:bodyPr/>
        <a:lstStyle/>
        <a:p>
          <a:endParaRPr lang="en-US"/>
        </a:p>
      </dgm:t>
    </dgm:pt>
    <dgm:pt modelId="{6F72EF68-C5E7-4E4D-AD43-E32219781C5C}" type="pres">
      <dgm:prSet presAssocID="{F556E8AD-751A-4DBA-AAAA-FDD866F639A6}" presName="connectorText" presStyleLbl="sibTrans2D1" presStyleIdx="1" presStyleCnt="3"/>
      <dgm:spPr/>
      <dgm:t>
        <a:bodyPr/>
        <a:lstStyle/>
        <a:p>
          <a:endParaRPr lang="en-US"/>
        </a:p>
      </dgm:t>
    </dgm:pt>
    <dgm:pt modelId="{A3C32FB8-E53A-45D9-B8B0-CCE5DFEB44BC}" type="pres">
      <dgm:prSet presAssocID="{40AF73F3-B73B-497C-B960-17831047070F}" presName="node" presStyleLbl="node1" presStyleIdx="2" presStyleCnt="3">
        <dgm:presLayoutVars>
          <dgm:bulletEnabled val="1"/>
        </dgm:presLayoutVars>
      </dgm:prSet>
      <dgm:spPr/>
      <dgm:t>
        <a:bodyPr/>
        <a:lstStyle/>
        <a:p>
          <a:endParaRPr lang="en-US"/>
        </a:p>
      </dgm:t>
    </dgm:pt>
    <dgm:pt modelId="{B789DCF9-914C-4E4D-B4BF-448467E72A65}" type="pres">
      <dgm:prSet presAssocID="{EF9D9983-109C-40D8-BEFB-F8BE2BB3D14F}" presName="sibTrans" presStyleLbl="sibTrans2D1" presStyleIdx="2" presStyleCnt="3"/>
      <dgm:spPr/>
      <dgm:t>
        <a:bodyPr/>
        <a:lstStyle/>
        <a:p>
          <a:endParaRPr lang="en-US"/>
        </a:p>
      </dgm:t>
    </dgm:pt>
    <dgm:pt modelId="{C098995B-3ECB-4B27-9E25-028CDB2BE72A}" type="pres">
      <dgm:prSet presAssocID="{EF9D9983-109C-40D8-BEFB-F8BE2BB3D14F}" presName="connectorText" presStyleLbl="sibTrans2D1" presStyleIdx="2" presStyleCnt="3"/>
      <dgm:spPr/>
      <dgm:t>
        <a:bodyPr/>
        <a:lstStyle/>
        <a:p>
          <a:endParaRPr lang="en-US"/>
        </a:p>
      </dgm:t>
    </dgm:pt>
  </dgm:ptLst>
  <dgm:cxnLst>
    <dgm:cxn modelId="{2458B0AC-010C-4BCA-8F5E-BFA1BE650F59}" type="presOf" srcId="{EF9D9983-109C-40D8-BEFB-F8BE2BB3D14F}" destId="{C098995B-3ECB-4B27-9E25-028CDB2BE72A}" srcOrd="1" destOrd="0" presId="urn:microsoft.com/office/officeart/2005/8/layout/cycle2"/>
    <dgm:cxn modelId="{ACA67B35-B202-4A1A-8AFD-52425FA4E2D3}" type="presOf" srcId="{40AF73F3-B73B-497C-B960-17831047070F}" destId="{A3C32FB8-E53A-45D9-B8B0-CCE5DFEB44BC}" srcOrd="0" destOrd="0" presId="urn:microsoft.com/office/officeart/2005/8/layout/cycle2"/>
    <dgm:cxn modelId="{EC8B30C5-513F-4209-9CB6-23BA10D166B1}" srcId="{DBF15F61-984A-4C5A-BCFA-060E0E06C7CA}" destId="{E841DA96-2431-4961-89E5-BF467B6D567F}" srcOrd="1" destOrd="0" parTransId="{1E1BE53B-1FC5-4CE4-AFDD-A58CDE79D9C8}" sibTransId="{F556E8AD-751A-4DBA-AAAA-FDD866F639A6}"/>
    <dgm:cxn modelId="{C99C1EAA-4989-4EF7-91CD-BEA3AC2AF7FA}" srcId="{DBF15F61-984A-4C5A-BCFA-060E0E06C7CA}" destId="{40AF73F3-B73B-497C-B960-17831047070F}" srcOrd="2" destOrd="0" parTransId="{BFDCC95C-D647-4E38-933C-1AA28BE61337}" sibTransId="{EF9D9983-109C-40D8-BEFB-F8BE2BB3D14F}"/>
    <dgm:cxn modelId="{A5D3251E-78C0-4993-BB7B-EEFC58F789D3}" type="presOf" srcId="{EF9D9983-109C-40D8-BEFB-F8BE2BB3D14F}" destId="{B789DCF9-914C-4E4D-B4BF-448467E72A65}" srcOrd="0" destOrd="0" presId="urn:microsoft.com/office/officeart/2005/8/layout/cycle2"/>
    <dgm:cxn modelId="{E76AE332-08DA-4B08-9DCB-4D951319D55D}" type="presOf" srcId="{F556E8AD-751A-4DBA-AAAA-FDD866F639A6}" destId="{6F72EF68-C5E7-4E4D-AD43-E32219781C5C}" srcOrd="1" destOrd="0" presId="urn:microsoft.com/office/officeart/2005/8/layout/cycle2"/>
    <dgm:cxn modelId="{39D17CDE-9D76-4D8A-99E8-44EBE5A904F3}" srcId="{DBF15F61-984A-4C5A-BCFA-060E0E06C7CA}" destId="{8B921333-C22E-4F3F-8412-2F501EE75E85}" srcOrd="0" destOrd="0" parTransId="{21B8D200-BE14-4FB6-9972-1B7C38C22AF0}" sibTransId="{19638957-924A-4181-8366-DC46DDE2F947}"/>
    <dgm:cxn modelId="{822A3F06-9B01-4D40-B593-1121777EC87C}" type="presOf" srcId="{F556E8AD-751A-4DBA-AAAA-FDD866F639A6}" destId="{09860D86-D3C6-407A-87A0-FC9ED6B29B4C}" srcOrd="0" destOrd="0" presId="urn:microsoft.com/office/officeart/2005/8/layout/cycle2"/>
    <dgm:cxn modelId="{8AC49D7D-B5A8-49BD-946A-4AF5689A319C}" type="presOf" srcId="{8B921333-C22E-4F3F-8412-2F501EE75E85}" destId="{55C61463-F555-48E3-8BBB-6419A1262E72}" srcOrd="0" destOrd="0" presId="urn:microsoft.com/office/officeart/2005/8/layout/cycle2"/>
    <dgm:cxn modelId="{23F969EF-E7DA-4580-B122-F6A70B0468DF}" type="presOf" srcId="{DBF15F61-984A-4C5A-BCFA-060E0E06C7CA}" destId="{F34E3A21-973E-43BF-B138-B9706D77ABEC}" srcOrd="0" destOrd="0" presId="urn:microsoft.com/office/officeart/2005/8/layout/cycle2"/>
    <dgm:cxn modelId="{ABF324A6-25F5-4634-8D0B-E89D2EFB8355}" type="presOf" srcId="{19638957-924A-4181-8366-DC46DDE2F947}" destId="{EC35535A-10B8-4160-B68F-1A9DF3A6E9EB}" srcOrd="1" destOrd="0" presId="urn:microsoft.com/office/officeart/2005/8/layout/cycle2"/>
    <dgm:cxn modelId="{C930E717-33AD-4198-8F2B-4CF57AD635B1}" type="presOf" srcId="{19638957-924A-4181-8366-DC46DDE2F947}" destId="{6F08F7AD-5BCB-4C4E-AA31-5102990BE4F0}" srcOrd="0" destOrd="0" presId="urn:microsoft.com/office/officeart/2005/8/layout/cycle2"/>
    <dgm:cxn modelId="{C6076930-E6B0-464D-BB66-89BAD305B539}" type="presOf" srcId="{E841DA96-2431-4961-89E5-BF467B6D567F}" destId="{6CD6F437-B2AC-4B46-8943-3863B6C4663E}" srcOrd="0" destOrd="0" presId="urn:microsoft.com/office/officeart/2005/8/layout/cycle2"/>
    <dgm:cxn modelId="{6D4B6F51-A6E1-432A-A4F1-6FC0CA588CAE}" type="presParOf" srcId="{F34E3A21-973E-43BF-B138-B9706D77ABEC}" destId="{55C61463-F555-48E3-8BBB-6419A1262E72}" srcOrd="0" destOrd="0" presId="urn:microsoft.com/office/officeart/2005/8/layout/cycle2"/>
    <dgm:cxn modelId="{CCF35F5D-EF76-4F15-8A76-C652C9484633}" type="presParOf" srcId="{F34E3A21-973E-43BF-B138-B9706D77ABEC}" destId="{6F08F7AD-5BCB-4C4E-AA31-5102990BE4F0}" srcOrd="1" destOrd="0" presId="urn:microsoft.com/office/officeart/2005/8/layout/cycle2"/>
    <dgm:cxn modelId="{3F968A5F-FDEA-4D73-BB23-77BF2EBDD8A0}" type="presParOf" srcId="{6F08F7AD-5BCB-4C4E-AA31-5102990BE4F0}" destId="{EC35535A-10B8-4160-B68F-1A9DF3A6E9EB}" srcOrd="0" destOrd="0" presId="urn:microsoft.com/office/officeart/2005/8/layout/cycle2"/>
    <dgm:cxn modelId="{0ED553A6-A4CF-499D-83A6-D473C1EB3CA3}" type="presParOf" srcId="{F34E3A21-973E-43BF-B138-B9706D77ABEC}" destId="{6CD6F437-B2AC-4B46-8943-3863B6C4663E}" srcOrd="2" destOrd="0" presId="urn:microsoft.com/office/officeart/2005/8/layout/cycle2"/>
    <dgm:cxn modelId="{5EC1AC3C-49AE-412C-ADA5-E85C44F1E95C}" type="presParOf" srcId="{F34E3A21-973E-43BF-B138-B9706D77ABEC}" destId="{09860D86-D3C6-407A-87A0-FC9ED6B29B4C}" srcOrd="3" destOrd="0" presId="urn:microsoft.com/office/officeart/2005/8/layout/cycle2"/>
    <dgm:cxn modelId="{CC639245-059F-4A05-9A5E-2E094109684C}" type="presParOf" srcId="{09860D86-D3C6-407A-87A0-FC9ED6B29B4C}" destId="{6F72EF68-C5E7-4E4D-AD43-E32219781C5C}" srcOrd="0" destOrd="0" presId="urn:microsoft.com/office/officeart/2005/8/layout/cycle2"/>
    <dgm:cxn modelId="{7F8E1C90-96F4-4A8A-85B1-680F57E0C9E8}" type="presParOf" srcId="{F34E3A21-973E-43BF-B138-B9706D77ABEC}" destId="{A3C32FB8-E53A-45D9-B8B0-CCE5DFEB44BC}" srcOrd="4" destOrd="0" presId="urn:microsoft.com/office/officeart/2005/8/layout/cycle2"/>
    <dgm:cxn modelId="{460216B7-97ED-4450-84AC-7A2DA06DF87F}" type="presParOf" srcId="{F34E3A21-973E-43BF-B138-B9706D77ABEC}" destId="{B789DCF9-914C-4E4D-B4BF-448467E72A65}" srcOrd="5" destOrd="0" presId="urn:microsoft.com/office/officeart/2005/8/layout/cycle2"/>
    <dgm:cxn modelId="{D3F5D51F-CC8E-42BF-AC7A-C3FACE9C6EAE}" type="presParOf" srcId="{B789DCF9-914C-4E4D-B4BF-448467E72A65}" destId="{C098995B-3ECB-4B27-9E25-028CDB2BE72A}"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69BA02-A143-4303-8DCF-5A9F985DCFBA}">
      <dsp:nvSpPr>
        <dsp:cNvPr id="0" name=""/>
        <dsp:cNvSpPr/>
      </dsp:nvSpPr>
      <dsp:spPr>
        <a:xfrm>
          <a:off x="0" y="0"/>
          <a:ext cx="1362967" cy="136296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Tracers</a:t>
          </a:r>
          <a:endParaRPr lang="en-US" sz="2400" kern="1200" dirty="0"/>
        </a:p>
      </dsp:txBody>
      <dsp:txXfrm>
        <a:off x="0" y="0"/>
        <a:ext cx="1362967" cy="13629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C61463-F555-48E3-8BBB-6419A1262E72}">
      <dsp:nvSpPr>
        <dsp:cNvPr id="0" name=""/>
        <dsp:cNvSpPr/>
      </dsp:nvSpPr>
      <dsp:spPr>
        <a:xfrm>
          <a:off x="193128" y="116"/>
          <a:ext cx="254272" cy="254272"/>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dirty="0"/>
        </a:p>
      </dsp:txBody>
      <dsp:txXfrm>
        <a:off x="193128" y="116"/>
        <a:ext cx="254272" cy="254272"/>
      </dsp:txXfrm>
    </dsp:sp>
    <dsp:sp modelId="{6F08F7AD-5BCB-4C4E-AA31-5102990BE4F0}">
      <dsp:nvSpPr>
        <dsp:cNvPr id="0" name=""/>
        <dsp:cNvSpPr/>
      </dsp:nvSpPr>
      <dsp:spPr>
        <a:xfrm rot="3600000">
          <a:off x="380962" y="248042"/>
          <a:ext cx="67628" cy="85817"/>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3600000">
        <a:off x="380962" y="248042"/>
        <a:ext cx="67628" cy="85817"/>
      </dsp:txXfrm>
    </dsp:sp>
    <dsp:sp modelId="{6CD6F437-B2AC-4B46-8943-3863B6C4663E}">
      <dsp:nvSpPr>
        <dsp:cNvPr id="0" name=""/>
        <dsp:cNvSpPr/>
      </dsp:nvSpPr>
      <dsp:spPr>
        <a:xfrm>
          <a:off x="384065" y="330829"/>
          <a:ext cx="254272" cy="25427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384065" y="330829"/>
        <a:ext cx="254272" cy="254272"/>
      </dsp:txXfrm>
    </dsp:sp>
    <dsp:sp modelId="{09860D86-D3C6-407A-87A0-FC9ED6B29B4C}">
      <dsp:nvSpPr>
        <dsp:cNvPr id="0" name=""/>
        <dsp:cNvSpPr/>
      </dsp:nvSpPr>
      <dsp:spPr>
        <a:xfrm rot="10800000">
          <a:off x="288364" y="415056"/>
          <a:ext cx="67628" cy="85817"/>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8364" y="415056"/>
        <a:ext cx="67628" cy="85817"/>
      </dsp:txXfrm>
    </dsp:sp>
    <dsp:sp modelId="{A3C32FB8-E53A-45D9-B8B0-CCE5DFEB44BC}">
      <dsp:nvSpPr>
        <dsp:cNvPr id="0" name=""/>
        <dsp:cNvSpPr/>
      </dsp:nvSpPr>
      <dsp:spPr>
        <a:xfrm>
          <a:off x="2191" y="330829"/>
          <a:ext cx="254272" cy="254272"/>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US" sz="500" kern="1200"/>
        </a:p>
      </dsp:txBody>
      <dsp:txXfrm>
        <a:off x="2191" y="330829"/>
        <a:ext cx="254272" cy="254272"/>
      </dsp:txXfrm>
    </dsp:sp>
    <dsp:sp modelId="{B789DCF9-914C-4E4D-B4BF-448467E72A65}">
      <dsp:nvSpPr>
        <dsp:cNvPr id="0" name=""/>
        <dsp:cNvSpPr/>
      </dsp:nvSpPr>
      <dsp:spPr>
        <a:xfrm rot="18000000">
          <a:off x="190024" y="251358"/>
          <a:ext cx="67628" cy="85817"/>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8000000">
        <a:off x="190024" y="251358"/>
        <a:ext cx="67628" cy="8581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0.91967</cdr:x>
      <cdr:y>0.0687</cdr:y>
    </cdr:from>
    <cdr:to>
      <cdr:x>0.99836</cdr:x>
      <cdr:y>0.12435</cdr:y>
    </cdr:to>
    <cdr:sp macro="" textlink="">
      <cdr:nvSpPr>
        <cdr:cNvPr id="2" name="TextBox 1"/>
        <cdr:cNvSpPr txBox="1"/>
      </cdr:nvSpPr>
      <cdr:spPr>
        <a:xfrm xmlns:a="http://schemas.openxmlformats.org/drawingml/2006/main">
          <a:off x="8015289" y="376238"/>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1258</a:t>
          </a:r>
          <a:endParaRPr 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082325-5FCC-4CC6-A024-26A7545D2D34}" type="datetimeFigureOut">
              <a:rPr lang="en-US" smtClean="0"/>
              <a:pPr/>
              <a:t>4/13/2011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342DA-9877-4531-BED5-99183E9900C4}" type="slidenum">
              <a:rPr lang="en-US" smtClean="0"/>
              <a:pPr/>
              <a:t>‹#›</a:t>
            </a:fld>
            <a:endParaRPr lang="en-US"/>
          </a:p>
        </p:txBody>
      </p:sp>
    </p:spTree>
    <p:extLst>
      <p:ext uri="{BB962C8B-B14F-4D97-AF65-F5344CB8AC3E}">
        <p14:creationId xmlns:p14="http://schemas.microsoft.com/office/powerpoint/2010/main" xmlns="" val="83435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p>
          <a:p>
            <a:r>
              <a:rPr lang="en-US" dirty="0" smtClean="0"/>
              <a:t>I</a:t>
            </a:r>
            <a:r>
              <a:rPr lang="en-US" baseline="0" dirty="0" smtClean="0"/>
              <a:t> am </a:t>
            </a:r>
            <a:r>
              <a:rPr lang="en-US" baseline="0" dirty="0" err="1" smtClean="0"/>
              <a:t>Juyoung</a:t>
            </a:r>
            <a:r>
              <a:rPr lang="en-US" baseline="0" dirty="0" smtClean="0"/>
              <a:t> Jung from University of Pittsburgh.</a:t>
            </a:r>
          </a:p>
          <a:p>
            <a:r>
              <a:rPr lang="en-US" baseline="0" dirty="0" smtClean="0"/>
              <a:t>Today, I am going to present a paper “PRISM: Zooming in Persistent RAM Storage Behavior”.</a:t>
            </a:r>
          </a:p>
          <a:p>
            <a:r>
              <a:rPr lang="en-US" baseline="0" dirty="0" smtClean="0"/>
              <a:t>This work is done with my advisor Professor </a:t>
            </a:r>
            <a:r>
              <a:rPr lang="en-US" baseline="0" dirty="0" err="1" smtClean="0"/>
              <a:t>Sangyen</a:t>
            </a:r>
            <a:r>
              <a:rPr lang="en-US" baseline="0" dirty="0" smtClean="0"/>
              <a:t> </a:t>
            </a:r>
            <a:r>
              <a:rPr lang="en-US" baseline="0" dirty="0" err="1" smtClean="0"/>
              <a:t>cho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1</a:t>
            </a:fld>
            <a:endParaRPr lang="en-US"/>
          </a:p>
        </p:txBody>
      </p:sp>
    </p:spTree>
    <p:extLst>
      <p:ext uri="{BB962C8B-B14F-4D97-AF65-F5344CB8AC3E}">
        <p14:creationId xmlns:p14="http://schemas.microsoft.com/office/powerpoint/2010/main" xmlns="" val="719606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conceptual view of PRISM workflow.</a:t>
            </a:r>
          </a:p>
          <a:p>
            <a:r>
              <a:rPr lang="en-US" dirty="0" smtClean="0"/>
              <a:t>When</a:t>
            </a:r>
            <a:r>
              <a:rPr lang="en-US" baseline="0" dirty="0" smtClean="0"/>
              <a:t> users run their applications, at some point, it may issue storage access requests by invoking read or write system calls. </a:t>
            </a:r>
          </a:p>
          <a:p>
            <a:r>
              <a:rPr lang="en-US" baseline="0" dirty="0" smtClean="0"/>
              <a:t>While these requests are served with OS storage-related layers and storage device as usual, at the same time, PRISM takes the requests, and generate the statistics of low-level access activities occurring at storage subsystem.  </a:t>
            </a:r>
          </a:p>
          <a:p>
            <a:r>
              <a:rPr lang="en-US" baseline="0" dirty="0" smtClean="0"/>
              <a:t>The information will be used for exploring PSD based storage system design space such as determining hardware organization and wear-leveling strategies. </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10</a:t>
            </a:fld>
            <a:endParaRPr lang="en-US"/>
          </a:p>
        </p:txBody>
      </p:sp>
    </p:spTree>
    <p:extLst>
      <p:ext uri="{BB962C8B-B14F-4D97-AF65-F5344CB8AC3E}">
        <p14:creationId xmlns:p14="http://schemas.microsoft.com/office/powerpoint/2010/main" xmlns="" val="420393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choose PRISM implementation</a:t>
            </a:r>
            <a:r>
              <a:rPr lang="en-US" baseline="0" dirty="0" smtClean="0"/>
              <a:t> approach. </a:t>
            </a:r>
            <a:endParaRPr lang="en-US" dirty="0" smtClean="0"/>
          </a:p>
          <a:p>
            <a:r>
              <a:rPr lang="en-US" dirty="0" smtClean="0"/>
              <a:t>This diagram</a:t>
            </a:r>
            <a:r>
              <a:rPr lang="en-US" baseline="0" dirty="0" smtClean="0"/>
              <a:t> shows the conventional storage subsystem. </a:t>
            </a:r>
          </a:p>
          <a:p>
            <a:r>
              <a:rPr lang="en-US" baseline="0" dirty="0" smtClean="0"/>
              <a:t>The storage subsystem is complicated artifacts composed of software and hardware. </a:t>
            </a:r>
          </a:p>
          <a:p>
            <a:r>
              <a:rPr lang="en-US" baseline="0" dirty="0" smtClean="0"/>
              <a:t>So we adopt the holistic approach considering both software and hardware in one place.</a:t>
            </a:r>
          </a:p>
          <a:p>
            <a:r>
              <a:rPr lang="en-US" baseline="0" dirty="0" smtClean="0"/>
              <a:t>Also, since we want to run a realistic workload fast, we combine emulation approach with simulation instead of relying only on simulation.</a:t>
            </a:r>
          </a:p>
          <a:p>
            <a:r>
              <a:rPr lang="en-US" baseline="0" dirty="0" smtClean="0"/>
              <a:t>In addition, because we want to monitor accurate, low-level storage activities, we used code instrumentation technique by embedding our tracers into kernel source deeply.</a:t>
            </a:r>
          </a:p>
        </p:txBody>
      </p:sp>
      <p:sp>
        <p:nvSpPr>
          <p:cNvPr id="4" name="Slide Number Placeholder 3"/>
          <p:cNvSpPr>
            <a:spLocks noGrp="1"/>
          </p:cNvSpPr>
          <p:nvPr>
            <p:ph type="sldNum" sz="quarter" idx="10"/>
          </p:nvPr>
        </p:nvSpPr>
        <p:spPr/>
        <p:txBody>
          <a:bodyPr/>
          <a:lstStyle/>
          <a:p>
            <a:fld id="{A72342DA-9877-4531-BED5-99183E9900C4}" type="slidenum">
              <a:rPr lang="en-US" smtClean="0"/>
              <a:pPr/>
              <a:t>11</a:t>
            </a:fld>
            <a:endParaRPr lang="en-US"/>
          </a:p>
        </p:txBody>
      </p:sp>
    </p:spTree>
    <p:extLst>
      <p:ext uri="{BB962C8B-B14F-4D97-AF65-F5344CB8AC3E}">
        <p14:creationId xmlns:p14="http://schemas.microsoft.com/office/powerpoint/2010/main" xmlns="" val="4042745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a:t>
            </a:r>
            <a:r>
              <a:rPr lang="en-US" baseline="0" dirty="0" smtClean="0"/>
              <a:t> the overall PRAM architecture. </a:t>
            </a:r>
          </a:p>
          <a:p>
            <a:r>
              <a:rPr lang="en-US" baseline="0" dirty="0" smtClean="0"/>
              <a:t>PRISM consist of two major components. Frontend tracer and backend simulator.</a:t>
            </a:r>
          </a:p>
          <a:p>
            <a:r>
              <a:rPr lang="en-US" baseline="0" dirty="0" smtClean="0"/>
              <a:t>Let’s look into the frontend component in more details.</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12</a:t>
            </a:fld>
            <a:endParaRPr lang="en-US"/>
          </a:p>
        </p:txBody>
      </p:sp>
    </p:spTree>
    <p:extLst>
      <p:ext uri="{BB962C8B-B14F-4D97-AF65-F5344CB8AC3E}">
        <p14:creationId xmlns:p14="http://schemas.microsoft.com/office/powerpoint/2010/main" xmlns="" val="162518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Frontend tracer has</a:t>
            </a:r>
            <a:r>
              <a:rPr lang="en-US" baseline="0" dirty="0" smtClean="0"/>
              <a:t> a responsible for recording activities occurred at OS storages related stack and storing the information into a file via logging system.</a:t>
            </a:r>
          </a:p>
          <a:p>
            <a:r>
              <a:rPr lang="en-US" baseline="0" dirty="0" smtClean="0"/>
              <a:t>Let me give an example with write operation path.</a:t>
            </a:r>
          </a:p>
          <a:p>
            <a:r>
              <a:rPr lang="en-US" baseline="0" dirty="0" smtClean="0"/>
              <a:t>When application issue write request, the request will be received by </a:t>
            </a:r>
            <a:r>
              <a:rPr lang="en-US" baseline="0" dirty="0" err="1" smtClean="0"/>
              <a:t>linux</a:t>
            </a:r>
            <a:r>
              <a:rPr lang="en-US" baseline="0" dirty="0" smtClean="0"/>
              <a:t> virtual file system. </a:t>
            </a:r>
          </a:p>
          <a:p>
            <a:r>
              <a:rPr lang="en-US" baseline="0" dirty="0" smtClean="0"/>
              <a:t>Then, Linux VFS calls a specific file system related to the write request. In our case, it is in-memory temp file system. </a:t>
            </a:r>
          </a:p>
          <a:p>
            <a:r>
              <a:rPr lang="en-US" baseline="0" dirty="0" smtClean="0"/>
              <a:t>When this temp file system handles the write request, our write tracer will be invoked to capture the necessary low-level information.  The captured information will be output to the named file through </a:t>
            </a:r>
            <a:r>
              <a:rPr lang="en-US" baseline="0" dirty="0" err="1" smtClean="0"/>
              <a:t>proc</a:t>
            </a:r>
            <a:r>
              <a:rPr lang="en-US" baseline="0" dirty="0" smtClean="0"/>
              <a:t> based logging system.</a:t>
            </a:r>
          </a:p>
          <a:p>
            <a:r>
              <a:rPr lang="en-US" baseline="0" dirty="0" smtClean="0"/>
              <a:t>Once this process completes, we are ready to proceed to PRISM backend component.</a:t>
            </a:r>
          </a:p>
        </p:txBody>
      </p:sp>
      <p:sp>
        <p:nvSpPr>
          <p:cNvPr id="4" name="Slide Number Placeholder 3"/>
          <p:cNvSpPr>
            <a:spLocks noGrp="1"/>
          </p:cNvSpPr>
          <p:nvPr>
            <p:ph type="sldNum" sz="quarter" idx="10"/>
          </p:nvPr>
        </p:nvSpPr>
        <p:spPr/>
        <p:txBody>
          <a:bodyPr/>
          <a:lstStyle/>
          <a:p>
            <a:fld id="{A72342DA-9877-4531-BED5-99183E9900C4}" type="slidenum">
              <a:rPr lang="en-US" smtClean="0"/>
              <a:pPr/>
              <a:t>13</a:t>
            </a:fld>
            <a:endParaRPr lang="en-US"/>
          </a:p>
        </p:txBody>
      </p:sp>
    </p:spTree>
    <p:extLst>
      <p:ext uri="{BB962C8B-B14F-4D97-AF65-F5344CB8AC3E}">
        <p14:creationId xmlns:p14="http://schemas.microsoft.com/office/powerpoint/2010/main" xmlns="" val="290952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look into backend </a:t>
            </a:r>
            <a:r>
              <a:rPr lang="en-US" baseline="0" dirty="0" err="1" smtClean="0"/>
              <a:t>PSDsim</a:t>
            </a:r>
            <a:r>
              <a:rPr lang="en-US" baseline="0" dirty="0" smtClean="0"/>
              <a:t> in more details.</a:t>
            </a:r>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14</a:t>
            </a:fld>
            <a:endParaRPr lang="en-US"/>
          </a:p>
        </p:txBody>
      </p:sp>
    </p:spTree>
    <p:extLst>
      <p:ext uri="{BB962C8B-B14F-4D97-AF65-F5344CB8AC3E}">
        <p14:creationId xmlns:p14="http://schemas.microsoft.com/office/powerpoint/2010/main" xmlns="" val="3179873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smtClean="0"/>
              <a:t>This</a:t>
            </a:r>
            <a:r>
              <a:rPr lang="en-US" baseline="0" dirty="0" smtClean="0"/>
              <a:t> diagram shows backend event-driven </a:t>
            </a:r>
            <a:r>
              <a:rPr lang="en-US" baseline="0" dirty="0" err="1" smtClean="0"/>
              <a:t>PSDSim</a:t>
            </a:r>
            <a:r>
              <a:rPr lang="en-US" baseline="0" dirty="0" smtClean="0"/>
              <a:t>.</a:t>
            </a:r>
          </a:p>
          <a:p>
            <a:pPr marL="0" indent="0">
              <a:buFont typeface="+mj-lt"/>
              <a:buNone/>
            </a:pPr>
            <a:r>
              <a:rPr lang="en-US" baseline="0" dirty="0" smtClean="0"/>
              <a:t>This takes as inputs the raw trace gathered from frontend and storage configuration specification.</a:t>
            </a:r>
          </a:p>
          <a:p>
            <a:pPr marL="0" indent="0">
              <a:buFont typeface="+mj-lt"/>
              <a:buNone/>
            </a:pPr>
            <a:r>
              <a:rPr lang="en-US" baseline="0" dirty="0" smtClean="0"/>
              <a:t>For example, what is the used PRAM technology? What is the storage capacity and the number of packages, dies, and planes? What is the wear-leveling strategies used? </a:t>
            </a:r>
          </a:p>
          <a:p>
            <a:pPr marL="0" indent="0">
              <a:buFont typeface="+mj-lt"/>
              <a:buNone/>
            </a:pPr>
            <a:r>
              <a:rPr lang="en-US" baseline="0" dirty="0" err="1" smtClean="0"/>
              <a:t>PSDSim</a:t>
            </a:r>
            <a:r>
              <a:rPr lang="en-US" baseline="0" dirty="0" smtClean="0"/>
              <a:t> consists of four components. </a:t>
            </a:r>
          </a:p>
          <a:p>
            <a:pPr marL="0" indent="0">
              <a:buFont typeface="+mj-lt"/>
              <a:buNone/>
            </a:pPr>
            <a:r>
              <a:rPr lang="en-US" baseline="0" dirty="0" smtClean="0"/>
              <a:t>PRAM storage controller regulates the overall simulation process. The wear-leveling emulator is used for comparing the wear-leveling strategies. Also, </a:t>
            </a:r>
            <a:r>
              <a:rPr lang="en-US" baseline="0" dirty="0" err="1" smtClean="0"/>
              <a:t>PSDSim</a:t>
            </a:r>
            <a:r>
              <a:rPr lang="en-US" baseline="0" dirty="0" smtClean="0"/>
              <a:t> has a PRAM energy model based on cell-level energy number. </a:t>
            </a:r>
          </a:p>
          <a:p>
            <a:pPr marL="0" indent="0">
              <a:buFont typeface="+mj-lt"/>
              <a:buNone/>
            </a:pPr>
            <a:r>
              <a:rPr lang="en-US" baseline="0" dirty="0" smtClean="0"/>
              <a:t>When the simulation has done, the generated performance statistics will be analyzed with PRAM reference statistics analyzer and automatically transformed into graphs. </a:t>
            </a:r>
          </a:p>
        </p:txBody>
      </p:sp>
      <p:sp>
        <p:nvSpPr>
          <p:cNvPr id="4" name="Slide Number Placeholder 3"/>
          <p:cNvSpPr>
            <a:spLocks noGrp="1"/>
          </p:cNvSpPr>
          <p:nvPr>
            <p:ph type="sldNum" sz="quarter" idx="10"/>
          </p:nvPr>
        </p:nvSpPr>
        <p:spPr/>
        <p:txBody>
          <a:bodyPr/>
          <a:lstStyle/>
          <a:p>
            <a:fld id="{B72D4F42-D943-47D7-AC29-FF8A7E60A4F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4CE1ED5C-5E5F-48A1-9B8C-3F241ADE6968}" type="slidenum">
              <a:rPr lang="en-US"/>
              <a:pPr/>
              <a:t>16</a:t>
            </a:fld>
            <a:endParaRPr lang="en-US"/>
          </a:p>
        </p:txBody>
      </p:sp>
      <p:sp>
        <p:nvSpPr>
          <p:cNvPr id="31747" name="Rectangle 1"/>
          <p:cNvSpPr txBox="1">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ln>
        </p:spPr>
      </p:sp>
      <p:sp>
        <p:nvSpPr>
          <p:cNvPr id="31748" name="Rectangle 2"/>
          <p:cNvSpPr txBox="1">
            <a:spLocks noGrp="1" noChangeArrowheads="1"/>
          </p:cNvSpPr>
          <p:nvPr>
            <p:ph type="body" idx="1"/>
          </p:nvPr>
        </p:nvSpPr>
        <p:spPr>
          <a:xfrm>
            <a:off x="686360" y="4342535"/>
            <a:ext cx="5486681" cy="4032250"/>
          </a:xfrm>
          <a:noFill/>
          <a:ln/>
        </p:spPr>
        <p:txBody>
          <a:bodyPr wrap="none" anchor="ctr"/>
          <a:lstStyle/>
          <a:p>
            <a:r>
              <a:rPr lang="en-US" dirty="0" smtClean="0"/>
              <a:t>We performed case study so that we </a:t>
            </a:r>
            <a:r>
              <a:rPr lang="en-US" baseline="0" dirty="0" smtClean="0"/>
              <a:t>show how PRISM can help storage designers with its diverse functionalities.</a:t>
            </a:r>
          </a:p>
          <a:p>
            <a:r>
              <a:rPr lang="en-US" baseline="0" dirty="0" smtClean="0"/>
              <a:t>The goal of this case study is assumed to enhance PCM write endurance.</a:t>
            </a:r>
            <a:endParaRPr lang="en-US" dirty="0" smtClean="0"/>
          </a:p>
          <a:p>
            <a:r>
              <a:rPr lang="en-US" dirty="0" smtClean="0"/>
              <a:t>Here is our experimental environment. </a:t>
            </a:r>
          </a:p>
          <a:p>
            <a:r>
              <a:rPr lang="en-US" dirty="0" smtClean="0"/>
              <a:t>Our host</a:t>
            </a:r>
            <a:r>
              <a:rPr lang="en-US" baseline="0" dirty="0" smtClean="0"/>
              <a:t> system features with 32bit dual core and 1GB main memory. </a:t>
            </a:r>
          </a:p>
          <a:p>
            <a:r>
              <a:rPr lang="en-US" baseline="0" dirty="0" smtClean="0"/>
              <a:t>And it is running Linux operating system with 10GB </a:t>
            </a:r>
            <a:r>
              <a:rPr lang="en-US" baseline="0" dirty="0" err="1" smtClean="0"/>
              <a:t>tmpfs</a:t>
            </a:r>
            <a:r>
              <a:rPr lang="en-US" baseline="0" dirty="0" smtClean="0"/>
              <a:t> file system. </a:t>
            </a:r>
          </a:p>
          <a:p>
            <a:r>
              <a:rPr lang="en-US" baseline="0" dirty="0" smtClean="0"/>
              <a:t>As our workload,  we used a representative OLTP benchmark, TPC-C.</a:t>
            </a:r>
            <a:endParaRPr lang="en-US" dirty="0" smtClean="0"/>
          </a:p>
          <a:p>
            <a:r>
              <a:rPr lang="en-US" dirty="0" smtClean="0"/>
              <a:t>We employ</a:t>
            </a:r>
            <a:r>
              <a:rPr lang="en-US" baseline="0" dirty="0" smtClean="0"/>
              <a:t> </a:t>
            </a:r>
            <a:r>
              <a:rPr lang="en-US" dirty="0" err="1" smtClean="0"/>
              <a:t>PostgreSQL</a:t>
            </a:r>
            <a:r>
              <a:rPr lang="en-US" dirty="0" smtClean="0"/>
              <a:t> 8.1.4</a:t>
            </a:r>
            <a:r>
              <a:rPr lang="en-US" baseline="0" dirty="0" smtClean="0"/>
              <a:t> as database engine and configured single warehouse and 10 terminals and measured for 2-hours test.</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Storage</a:t>
            </a:r>
            <a:r>
              <a:rPr lang="en-US" baseline="0" dirty="0" smtClean="0"/>
              <a:t> designers may have the following questions during running his applications.</a:t>
            </a:r>
          </a:p>
          <a:p>
            <a:endParaRPr lang="en-US" baseline="0" dirty="0" smtClean="0"/>
          </a:p>
          <a:p>
            <a:r>
              <a:rPr lang="en-US" baseline="0" dirty="0" smtClean="0"/>
              <a:t>First, they definitely want to know how their target workloads produce the write requests to PSD. </a:t>
            </a:r>
          </a:p>
          <a:p>
            <a:r>
              <a:rPr lang="en-US" baseline="0" dirty="0" smtClean="0"/>
              <a:t>They may want to see the temporal behavior of those write requests. </a:t>
            </a:r>
          </a:p>
          <a:p>
            <a:r>
              <a:rPr lang="en-US" baseline="0" dirty="0" smtClean="0"/>
              <a:t>For instance, will the writes be requested with constant rate or in burst? If in burst, how </a:t>
            </a:r>
            <a:r>
              <a:rPr lang="en-US" baseline="0" dirty="0" err="1" smtClean="0"/>
              <a:t>bursty</a:t>
            </a:r>
            <a:r>
              <a:rPr lang="en-US" baseline="0" dirty="0" smtClean="0"/>
              <a:t> are they?</a:t>
            </a:r>
          </a:p>
          <a:p>
            <a:r>
              <a:rPr lang="en-US" baseline="0" dirty="0" smtClean="0"/>
              <a:t>Also, designers may wonder what the most dominant data size written into device? Will the actual written sizes be same as the originally requested size? </a:t>
            </a:r>
          </a:p>
          <a:p>
            <a:r>
              <a:rPr lang="en-US" baseline="0" dirty="0" smtClean="0"/>
              <a:t>Besides, designers want to peek how their application is using the virtual address space of the application.</a:t>
            </a:r>
          </a:p>
          <a:p>
            <a:r>
              <a:rPr lang="en-US" baseline="0" dirty="0" smtClean="0"/>
              <a:t>On top of that, they may have an interest on metadata update pattern that has relatively small size compared to file data.</a:t>
            </a:r>
          </a:p>
          <a:p>
            <a:endParaRPr lang="en-US" baseline="0" dirty="0" smtClean="0"/>
          </a:p>
          <a:p>
            <a:r>
              <a:rPr lang="en-US" baseline="0" dirty="0" smtClean="0"/>
              <a:t>Except for understanding the behavior of Operation System-side, storage designers want to know how they must organize the hardware components to get best performance. </a:t>
            </a:r>
          </a:p>
          <a:p>
            <a:r>
              <a:rPr lang="en-US" baseline="0" dirty="0" smtClean="0"/>
              <a:t>They will get an insight on that by monitoring and changing internal hardware configuration. </a:t>
            </a:r>
          </a:p>
          <a:p>
            <a:r>
              <a:rPr lang="en-US" baseline="0" dirty="0" smtClean="0"/>
              <a:t>If they are going to use PRAM with the limited write cycles, they need know the effect of their wear-leveling strategy.</a:t>
            </a:r>
          </a:p>
          <a:p>
            <a:endParaRPr lang="en-US" baseline="0" dirty="0" smtClean="0"/>
          </a:p>
          <a:p>
            <a:endParaRPr lang="en-US" baseline="0" dirty="0" smtClean="0"/>
          </a:p>
          <a:p>
            <a:r>
              <a:rPr lang="en-US" baseline="0" dirty="0" smtClean="0"/>
              <a:t>PRISM can successfully answer the above questions. </a:t>
            </a:r>
          </a:p>
          <a:p>
            <a:r>
              <a:rPr lang="en-US" baseline="0" dirty="0" smtClean="0"/>
              <a:t>Let’s look at the preliminary results with running TPC-C benchmark.</a:t>
            </a:r>
          </a:p>
        </p:txBody>
      </p:sp>
      <p:sp>
        <p:nvSpPr>
          <p:cNvPr id="4" name="Slide Number Placeholder 3"/>
          <p:cNvSpPr>
            <a:spLocks noGrp="1"/>
          </p:cNvSpPr>
          <p:nvPr>
            <p:ph type="sldNum" sz="quarter" idx="10"/>
          </p:nvPr>
        </p:nvSpPr>
        <p:spPr/>
        <p:txBody>
          <a:bodyPr/>
          <a:lstStyle/>
          <a:p>
            <a:fld id="{A72342DA-9877-4531-BED5-99183E9900C4}" type="slidenum">
              <a:rPr lang="en-US" smtClean="0"/>
              <a:pPr/>
              <a:t>17</a:t>
            </a:fld>
            <a:endParaRPr lang="en-US"/>
          </a:p>
        </p:txBody>
      </p:sp>
    </p:spTree>
    <p:extLst>
      <p:ext uri="{BB962C8B-B14F-4D97-AF65-F5344CB8AC3E}">
        <p14:creationId xmlns:p14="http://schemas.microsoft.com/office/powerpoint/2010/main" xmlns="" val="1047292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answers</a:t>
            </a:r>
            <a:r>
              <a:rPr lang="en-US" baseline="0" dirty="0" smtClean="0"/>
              <a:t> how TPC-C generates write requests over time. </a:t>
            </a:r>
          </a:p>
          <a:p>
            <a:r>
              <a:rPr lang="en-US" baseline="0" dirty="0" smtClean="0"/>
              <a:t>As you can see, write requests has been issued densely around 4K second. Most of write request happened within this short period time, when it is populating the necessary 9 relational tables.  After then, it issues only small number of writes for data record update and logging.  </a:t>
            </a:r>
          </a:p>
          <a:p>
            <a:r>
              <a:rPr lang="en-US" baseline="0" dirty="0" smtClean="0"/>
              <a:t>Since the write request is significantly in burst, designers must make sure they provide the sufficient depth of write buffer to accommodate the </a:t>
            </a:r>
            <a:r>
              <a:rPr lang="en-US" baseline="0" dirty="0" err="1" smtClean="0"/>
              <a:t>bursty</a:t>
            </a:r>
            <a:r>
              <a:rPr lang="en-US" baseline="0" dirty="0" smtClean="0"/>
              <a:t> requests.</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18</a:t>
            </a:fld>
            <a:endParaRPr lang="en-US"/>
          </a:p>
        </p:txBody>
      </p:sp>
    </p:spTree>
    <p:extLst>
      <p:ext uri="{BB962C8B-B14F-4D97-AF65-F5344CB8AC3E}">
        <p14:creationId xmlns:p14="http://schemas.microsoft.com/office/powerpoint/2010/main" xmlns="" val="423658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graph can answer what the dominant actual written data size was. </a:t>
            </a:r>
          </a:p>
          <a:p>
            <a:r>
              <a:rPr lang="en-US" baseline="0" dirty="0" smtClean="0"/>
              <a:t>In our test, we observed 4KB-sized data is actually written most. </a:t>
            </a:r>
          </a:p>
          <a:p>
            <a:r>
              <a:rPr lang="en-US" baseline="0" dirty="0" smtClean="0"/>
              <a:t>However, designers also note there are smaller sized data written than 4KB. </a:t>
            </a:r>
          </a:p>
          <a:p>
            <a:r>
              <a:rPr lang="en-US" baseline="0" dirty="0" smtClean="0"/>
              <a:t>If we were using the tradition block device, these smaller sized write would cause the entire block update.</a:t>
            </a:r>
          </a:p>
          <a:p>
            <a:endParaRPr lang="en-US" baseline="0" dirty="0" smtClean="0"/>
          </a:p>
          <a:p>
            <a:r>
              <a:rPr lang="en-US" baseline="0" dirty="0" smtClean="0"/>
              <a:t>Even if we didn’t show this slide, the most dominant requested write size are not 4KB, but 8KB. </a:t>
            </a:r>
          </a:p>
          <a:p>
            <a:r>
              <a:rPr lang="en-US" baseline="0" dirty="0" smtClean="0"/>
              <a:t>When Linux storage subsystem receives larger sized data write request, it first split them into smaller page-sized requests, and then perform the smaller requests. If you look at the details for this , you can refer our paper.</a:t>
            </a:r>
          </a:p>
        </p:txBody>
      </p:sp>
      <p:sp>
        <p:nvSpPr>
          <p:cNvPr id="4" name="Slide Number Placeholder 3"/>
          <p:cNvSpPr>
            <a:spLocks noGrp="1"/>
          </p:cNvSpPr>
          <p:nvPr>
            <p:ph type="sldNum" sz="quarter" idx="10"/>
          </p:nvPr>
        </p:nvSpPr>
        <p:spPr/>
        <p:txBody>
          <a:bodyPr/>
          <a:lstStyle/>
          <a:p>
            <a:fld id="{A72342DA-9877-4531-BED5-99183E9900C4}" type="slidenum">
              <a:rPr lang="en-US" smtClean="0"/>
              <a:pPr/>
              <a:t>19</a:t>
            </a:fld>
            <a:endParaRPr lang="en-US"/>
          </a:p>
        </p:txBody>
      </p:sp>
    </p:spTree>
    <p:extLst>
      <p:ext uri="{BB962C8B-B14F-4D97-AF65-F5344CB8AC3E}">
        <p14:creationId xmlns:p14="http://schemas.microsoft.com/office/powerpoint/2010/main" xmlns="" val="20447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talk, I first give an introduction  and background to our work. </a:t>
            </a:r>
          </a:p>
          <a:p>
            <a:r>
              <a:rPr lang="en-US" baseline="0" dirty="0" smtClean="0"/>
              <a:t>Then, after I am going to explain our tool,  PRISM, in details, I present the preliminary results showing how PRISM can help storage designers to explore the design space of persistent RAM based storage device. </a:t>
            </a:r>
          </a:p>
          <a:p>
            <a:r>
              <a:rPr lang="en-US" baseline="0" dirty="0" smtClean="0"/>
              <a:t>Finally, I summarize our work.</a:t>
            </a:r>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a:t>
            </a:fld>
            <a:endParaRPr lang="en-US"/>
          </a:p>
        </p:txBody>
      </p:sp>
    </p:spTree>
    <p:extLst>
      <p:ext uri="{BB962C8B-B14F-4D97-AF65-F5344CB8AC3E}">
        <p14:creationId xmlns:p14="http://schemas.microsoft.com/office/powerpoint/2010/main" xmlns="" val="490449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answers</a:t>
            </a:r>
            <a:r>
              <a:rPr lang="en-US" baseline="0" dirty="0" smtClean="0"/>
              <a:t> what virtual address range</a:t>
            </a:r>
            <a:r>
              <a:rPr lang="en-US" dirty="0" smtClean="0"/>
              <a:t> Operating</a:t>
            </a:r>
            <a:r>
              <a:rPr lang="en-US" baseline="0" dirty="0" smtClean="0"/>
              <a:t> system reuse heavily. This may affect the address mapping from virtual to physical. </a:t>
            </a:r>
          </a:p>
          <a:p>
            <a:r>
              <a:rPr lang="en-US" baseline="0" dirty="0" smtClean="0"/>
              <a:t>As you can see, most of write requests are using low memory address, but some requests are served with the address of HIGHMEM region. </a:t>
            </a:r>
          </a:p>
          <a:p>
            <a:r>
              <a:rPr lang="en-US" baseline="0" dirty="0" smtClean="0"/>
              <a:t>Since HIGHMEM region has only small number of pages, the virtual address to the pages get much reused. Thus, storage designer may want to recycle the pages mapped to HIGHMEM region in order to avoid the fast wear-out of those pages. </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20</a:t>
            </a:fld>
            <a:endParaRPr lang="en-US"/>
          </a:p>
        </p:txBody>
      </p:sp>
    </p:spTree>
    <p:extLst>
      <p:ext uri="{BB962C8B-B14F-4D97-AF65-F5344CB8AC3E}">
        <p14:creationId xmlns:p14="http://schemas.microsoft.com/office/powerpoint/2010/main" xmlns="" val="3682815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diagram illustrates</a:t>
            </a:r>
            <a:r>
              <a:rPr lang="en-US" baseline="0" dirty="0" smtClean="0"/>
              <a:t> the simulated hardware organization used in this case study.</a:t>
            </a:r>
            <a:endParaRPr lang="en-US" dirty="0" smtClean="0"/>
          </a:p>
          <a:p>
            <a:endParaRPr lang="en-US" dirty="0" smtClean="0"/>
          </a:p>
          <a:p>
            <a:r>
              <a:rPr lang="en-US" dirty="0" smtClean="0"/>
              <a:t>In order to show</a:t>
            </a:r>
            <a:r>
              <a:rPr lang="en-US" baseline="0" dirty="0" smtClean="0"/>
              <a:t> how we can configure </a:t>
            </a:r>
            <a:r>
              <a:rPr lang="en-US" baseline="0" dirty="0" err="1" smtClean="0"/>
              <a:t>PSDSim</a:t>
            </a:r>
            <a:r>
              <a:rPr lang="en-US" baseline="0" dirty="0" smtClean="0"/>
              <a:t> to get insights on hardware organization,  we configured the example PSD as a single 1GB PSD composed of 4 packages. Each package has 2 dies which contains 8 planes.</a:t>
            </a:r>
          </a:p>
          <a:p>
            <a:r>
              <a:rPr lang="en-US" dirty="0" smtClean="0"/>
              <a:t>The</a:t>
            </a:r>
            <a:r>
              <a:rPr lang="en-US" baseline="0" dirty="0" smtClean="0"/>
              <a:t> rationale of this organization is to simply match our experimental environment that have 1GB main memory. </a:t>
            </a:r>
          </a:p>
          <a:p>
            <a:r>
              <a:rPr lang="en-US" baseline="0" dirty="0" smtClean="0"/>
              <a:t>Thus, users can differently configure the number of packages, dies, and planes as their need. </a:t>
            </a:r>
          </a:p>
          <a:p>
            <a:endParaRPr lang="en-US" baseline="0" dirty="0" smtClean="0"/>
          </a:p>
          <a:p>
            <a:r>
              <a:rPr lang="en-US" baseline="0" dirty="0" smtClean="0"/>
              <a:t>As a baseline address mapping, the requested physical addresses are directed to each devices using modulo operation.</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21</a:t>
            </a:fld>
            <a:endParaRPr lang="en-US"/>
          </a:p>
        </p:txBody>
      </p:sp>
    </p:spTree>
    <p:extLst>
      <p:ext uri="{BB962C8B-B14F-4D97-AF65-F5344CB8AC3E}">
        <p14:creationId xmlns:p14="http://schemas.microsoft.com/office/powerpoint/2010/main" xmlns="" val="942313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 hardware resource</a:t>
            </a:r>
            <a:r>
              <a:rPr lang="en-US" baseline="0" dirty="0" smtClean="0"/>
              <a:t> utilization when we organize PSD with four packages. </a:t>
            </a:r>
          </a:p>
          <a:p>
            <a:r>
              <a:rPr lang="en-US" baseline="0" dirty="0" smtClean="0"/>
              <a:t>Dark gray denotes die 0 while gray bar displays die 1.</a:t>
            </a:r>
          </a:p>
          <a:p>
            <a:r>
              <a:rPr lang="en-US" baseline="0" dirty="0" smtClean="0"/>
              <a:t>PRISM successfully reveals our example PSD configuration is using the given hardware resource inefficiently.</a:t>
            </a:r>
          </a:p>
          <a:p>
            <a:r>
              <a:rPr lang="en-US" baseline="0" dirty="0" smtClean="0"/>
              <a:t>We can see there is an unbalanced utilization among packages in a PSD.  </a:t>
            </a:r>
          </a:p>
          <a:p>
            <a:r>
              <a:rPr lang="en-US" baseline="0" dirty="0" smtClean="0"/>
              <a:t>In addition, there is another imbalance between two dies even within a same package.</a:t>
            </a:r>
          </a:p>
        </p:txBody>
      </p:sp>
      <p:sp>
        <p:nvSpPr>
          <p:cNvPr id="4" name="Slide Number Placeholder 3"/>
          <p:cNvSpPr>
            <a:spLocks noGrp="1"/>
          </p:cNvSpPr>
          <p:nvPr>
            <p:ph type="sldNum" sz="quarter" idx="10"/>
          </p:nvPr>
        </p:nvSpPr>
        <p:spPr/>
        <p:txBody>
          <a:bodyPr/>
          <a:lstStyle/>
          <a:p>
            <a:fld id="{A72342DA-9877-4531-BED5-99183E9900C4}" type="slidenum">
              <a:rPr lang="en-US" smtClean="0"/>
              <a:pPr/>
              <a:t>22</a:t>
            </a:fld>
            <a:endParaRPr lang="en-US"/>
          </a:p>
        </p:txBody>
      </p:sp>
    </p:spTree>
    <p:extLst>
      <p:ext uri="{BB962C8B-B14F-4D97-AF65-F5344CB8AC3E}">
        <p14:creationId xmlns:p14="http://schemas.microsoft.com/office/powerpoint/2010/main" xmlns="" val="2112803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Storage designers</a:t>
            </a:r>
            <a:r>
              <a:rPr lang="en-US" baseline="0" dirty="0" smtClean="0"/>
              <a:t> may have a question how fair the provisioned planes are used throughout the entire storage, because they want to improve the lifetime of PRAM with the limited write cycles.</a:t>
            </a:r>
          </a:p>
          <a:p>
            <a:endParaRPr lang="en-US" baseline="0" dirty="0" smtClean="0"/>
          </a:p>
          <a:p>
            <a:r>
              <a:rPr lang="en-US" dirty="0" smtClean="0"/>
              <a:t>PRISM answer this question by showing</a:t>
            </a:r>
            <a:r>
              <a:rPr lang="en-US" baseline="0" dirty="0" smtClean="0"/>
              <a:t> </a:t>
            </a:r>
            <a:r>
              <a:rPr lang="en-US" dirty="0" smtClean="0"/>
              <a:t>the plane-level</a:t>
            </a:r>
            <a:r>
              <a:rPr lang="en-US" baseline="0" dirty="0" smtClean="0"/>
              <a:t> usage patterns. </a:t>
            </a:r>
          </a:p>
          <a:p>
            <a:r>
              <a:rPr lang="en-US" baseline="0" dirty="0" smtClean="0"/>
              <a:t>As you can see, planes insides packages has seriously biased for use pattern. </a:t>
            </a:r>
          </a:p>
          <a:p>
            <a:r>
              <a:rPr lang="en-US" baseline="0" dirty="0" smtClean="0"/>
              <a:t>Especially, a plane7 in die1 of package 3 works alone, while other planes within the same die are never used at all. </a:t>
            </a:r>
          </a:p>
          <a:p>
            <a:r>
              <a:rPr lang="en-US" baseline="0" dirty="0" smtClean="0"/>
              <a:t>This implies that storage designer need consider using a wear-leveling scheme to make the access load uniformly distributed over all planes. </a:t>
            </a:r>
          </a:p>
          <a:p>
            <a:r>
              <a:rPr lang="en-US" baseline="0" dirty="0" smtClean="0"/>
              <a:t>Let’s look at the wear-leveling emulator of PRISM.</a:t>
            </a:r>
          </a:p>
        </p:txBody>
      </p:sp>
      <p:sp>
        <p:nvSpPr>
          <p:cNvPr id="4" name="Slide Number Placeholder 3"/>
          <p:cNvSpPr>
            <a:spLocks noGrp="1"/>
          </p:cNvSpPr>
          <p:nvPr>
            <p:ph type="sldNum" sz="quarter" idx="10"/>
          </p:nvPr>
        </p:nvSpPr>
        <p:spPr/>
        <p:txBody>
          <a:bodyPr/>
          <a:lstStyle/>
          <a:p>
            <a:fld id="{A72342DA-9877-4531-BED5-99183E9900C4}" type="slidenum">
              <a:rPr lang="en-US" smtClean="0"/>
              <a:pPr/>
              <a:t>23</a:t>
            </a:fld>
            <a:endParaRPr lang="en-US"/>
          </a:p>
        </p:txBody>
      </p:sp>
    </p:spTree>
    <p:extLst>
      <p:ext uri="{BB962C8B-B14F-4D97-AF65-F5344CB8AC3E}">
        <p14:creationId xmlns:p14="http://schemas.microsoft.com/office/powerpoint/2010/main" xmlns="" val="1899693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making the imbalance</a:t>
            </a:r>
            <a:r>
              <a:rPr lang="en-US" baseline="0" dirty="0" smtClean="0"/>
              <a:t> of plane utilization manifest, we reconfigured the capacity of each plane to 2MB while other configuration remains unchanged. </a:t>
            </a:r>
          </a:p>
          <a:p>
            <a:r>
              <a:rPr lang="en-US" baseline="0" dirty="0" err="1" smtClean="0"/>
              <a:t>PSDSim</a:t>
            </a:r>
            <a:r>
              <a:rPr lang="en-US" baseline="0" dirty="0" smtClean="0"/>
              <a:t> reports that only small numbered planes are used with the same trace. </a:t>
            </a:r>
          </a:p>
          <a:p>
            <a:r>
              <a:rPr lang="en-US" baseline="0" dirty="0" smtClean="0"/>
              <a:t>Because this imbalance is not desirable to write endurance, storage designer can have a question how simple round-robin based wear-leveler affect to eliminating the bias. </a:t>
            </a:r>
          </a:p>
          <a:p>
            <a:r>
              <a:rPr lang="en-US" baseline="0" dirty="0" smtClean="0"/>
              <a:t>PRISM can answer this question as well. After applying RR wear-leveling, we can see the bias has been disappeared.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algorithm of this wear-leveling scheme used can be found at our paper.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24</a:t>
            </a:fld>
            <a:endParaRPr lang="en-US"/>
          </a:p>
        </p:txBody>
      </p:sp>
    </p:spTree>
    <p:extLst>
      <p:ext uri="{BB962C8B-B14F-4D97-AF65-F5344CB8AC3E}">
        <p14:creationId xmlns:p14="http://schemas.microsoft.com/office/powerpoint/2010/main" xmlns="" val="1908749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we measured how much PRISM incur system overhead. </a:t>
            </a:r>
          </a:p>
          <a:p>
            <a:r>
              <a:rPr lang="en-US" baseline="0" dirty="0" smtClean="0"/>
              <a:t>Since backend simulator can be offloaded, we measured the overhead of PRISM frontend tracers in full-tracing mode.</a:t>
            </a:r>
          </a:p>
          <a:p>
            <a:r>
              <a:rPr lang="en-US" baseline="0" dirty="0" smtClean="0"/>
              <a:t>This graph shows the speed normalized to  PRISM with performing 200MB sequential file write with </a:t>
            </a:r>
            <a:r>
              <a:rPr lang="en-US" baseline="0" dirty="0" err="1" smtClean="0"/>
              <a:t>Iozone</a:t>
            </a:r>
            <a:r>
              <a:rPr lang="en-US" baseline="0" dirty="0" smtClean="0"/>
              <a:t> benchmark. </a:t>
            </a:r>
          </a:p>
          <a:p>
            <a:r>
              <a:rPr lang="en-US" baseline="0" dirty="0" smtClean="0"/>
              <a:t>First, let us take a look at the comparison of PRISM speed over raw </a:t>
            </a:r>
            <a:r>
              <a:rPr lang="en-US" baseline="0" dirty="0" err="1" smtClean="0"/>
              <a:t>tmpfs</a:t>
            </a:r>
            <a:r>
              <a:rPr lang="en-US" baseline="0" dirty="0" smtClean="0"/>
              <a:t> without PRISM. </a:t>
            </a:r>
          </a:p>
          <a:p>
            <a:r>
              <a:rPr lang="en-US" baseline="0" dirty="0" smtClean="0"/>
              <a:t>As you can see, PRISM incurs 3.5x times slowdown. However, this can be acceptable. </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25</a:t>
            </a:fld>
            <a:endParaRPr lang="en-US"/>
          </a:p>
        </p:txBody>
      </p:sp>
    </p:spTree>
    <p:extLst>
      <p:ext uri="{BB962C8B-B14F-4D97-AF65-F5344CB8AC3E}">
        <p14:creationId xmlns:p14="http://schemas.microsoft.com/office/powerpoint/2010/main" xmlns="" val="1854215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compared to</a:t>
            </a:r>
            <a:r>
              <a:rPr lang="en-US" baseline="0" dirty="0" smtClean="0"/>
              <a:t> the case that  </a:t>
            </a:r>
            <a:r>
              <a:rPr lang="en-US" dirty="0" smtClean="0"/>
              <a:t>performs the file write operations into HDD,</a:t>
            </a:r>
            <a:r>
              <a:rPr lang="en-US" baseline="0" dirty="0" smtClean="0"/>
              <a:t> PRISM speed is much faster than that as much as 11.5 times. In addition to running speed, PRISM can observe the byte-granule storage activities which HDD cannot support.</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26</a:t>
            </a:fld>
            <a:endParaRPr lang="en-US"/>
          </a:p>
        </p:txBody>
      </p:sp>
    </p:spTree>
    <p:extLst>
      <p:ext uri="{BB962C8B-B14F-4D97-AF65-F5344CB8AC3E}">
        <p14:creationId xmlns:p14="http://schemas.microsoft.com/office/powerpoint/2010/main" xmlns="" val="2367200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introduce very versatile tool</a:t>
            </a:r>
            <a:r>
              <a:rPr lang="en-US" baseline="0" dirty="0" smtClean="0"/>
              <a:t> called PRISM which enable us to study the implications of new storage device built with emerging PRAM technologies. </a:t>
            </a:r>
          </a:p>
          <a:p>
            <a:endParaRPr lang="en-US" dirty="0" smtClean="0"/>
          </a:p>
          <a:p>
            <a:r>
              <a:rPr lang="en-US" dirty="0" smtClean="0"/>
              <a:t>With PRISM, storage designer can study the interaction between OS</a:t>
            </a:r>
            <a:r>
              <a:rPr lang="en-US" baseline="0" dirty="0" smtClean="0"/>
              <a:t> </a:t>
            </a:r>
            <a:r>
              <a:rPr lang="en-US" dirty="0" smtClean="0"/>
              <a:t>storage software</a:t>
            </a:r>
            <a:r>
              <a:rPr lang="en-US" baseline="0" dirty="0" smtClean="0"/>
              <a:t> stack</a:t>
            </a:r>
            <a:r>
              <a:rPr lang="en-US" dirty="0" smtClean="0"/>
              <a:t> and low-level PRAM device accesses in one</a:t>
            </a:r>
            <a:r>
              <a:rPr lang="en-US" baseline="0" dirty="0" smtClean="0"/>
              <a:t> place</a:t>
            </a:r>
            <a:r>
              <a:rPr lang="en-US" dirty="0" smtClean="0"/>
              <a:t>.</a:t>
            </a:r>
          </a:p>
          <a:p>
            <a:r>
              <a:rPr lang="en-US" dirty="0" smtClean="0"/>
              <a:t>Also, PRISM can run a realistic large</a:t>
            </a:r>
            <a:r>
              <a:rPr lang="en-US" baseline="0" dirty="0" smtClean="0"/>
              <a:t> workload fast, and has a flexible interface for extension with user-defined tracers.</a:t>
            </a:r>
          </a:p>
          <a:p>
            <a:r>
              <a:rPr lang="en-US" baseline="0" dirty="0" smtClean="0"/>
              <a:t>On top of that, the backend simulator allows storage designers to explore the internal hardware organization in details.</a:t>
            </a:r>
          </a:p>
          <a:p>
            <a:endParaRPr lang="en-US" dirty="0" smtClean="0"/>
          </a:p>
          <a:p>
            <a:r>
              <a:rPr lang="en-US" baseline="0" dirty="0" smtClean="0"/>
              <a:t>We believe that PRISM can be used by storage designers to understand the impact of PRAM storage device on the future system.</a:t>
            </a:r>
          </a:p>
          <a:p>
            <a:endParaRPr lang="en-US" baseline="0" dirty="0" smtClean="0"/>
          </a:p>
          <a:p>
            <a:r>
              <a:rPr lang="en-US" baseline="0" dirty="0" smtClean="0"/>
              <a:t>Finally, we would like to inform that we are planning to post our tool on the WEB soon.</a:t>
            </a:r>
          </a:p>
        </p:txBody>
      </p:sp>
      <p:sp>
        <p:nvSpPr>
          <p:cNvPr id="4" name="Slide Number Placeholder 3"/>
          <p:cNvSpPr>
            <a:spLocks noGrp="1"/>
          </p:cNvSpPr>
          <p:nvPr>
            <p:ph type="sldNum" sz="quarter" idx="10"/>
          </p:nvPr>
        </p:nvSpPr>
        <p:spPr/>
        <p:txBody>
          <a:bodyPr/>
          <a:lstStyle/>
          <a:p>
            <a:fld id="{A72342DA-9877-4531-BED5-99183E9900C4}" type="slidenum">
              <a:rPr lang="en-US" smtClean="0"/>
              <a:pPr/>
              <a:t>27</a:t>
            </a:fld>
            <a:endParaRPr lang="en-US"/>
          </a:p>
        </p:txBody>
      </p:sp>
    </p:spTree>
    <p:extLst>
      <p:ext uri="{BB962C8B-B14F-4D97-AF65-F5344CB8AC3E}">
        <p14:creationId xmlns:p14="http://schemas.microsoft.com/office/powerpoint/2010/main" xmlns="" val="1634940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219C2-8AE1-46A1-9A80-EED558443A05}" type="slidenum">
              <a:rPr lang="en-US"/>
              <a:pPr/>
              <a:t>28</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long-standing performance and power bottleneck on modern computer system. </a:t>
            </a:r>
          </a:p>
          <a:p>
            <a:r>
              <a:rPr lang="en-US" baseline="0" dirty="0" smtClean="0"/>
              <a:t>It is a slow and power-hungry HDD based storage device. </a:t>
            </a:r>
          </a:p>
          <a:p>
            <a:r>
              <a:rPr lang="en-US" dirty="0" smtClean="0"/>
              <a:t>Then,</a:t>
            </a:r>
            <a:r>
              <a:rPr lang="en-US" baseline="0" dirty="0" smtClean="0"/>
              <a:t> what is the fundamental s</a:t>
            </a:r>
            <a:r>
              <a:rPr lang="en-US" dirty="0" smtClean="0"/>
              <a:t>olution for addressing this problem? </a:t>
            </a:r>
          </a:p>
          <a:p>
            <a:r>
              <a:rPr lang="en-US" dirty="0" smtClean="0"/>
              <a:t>One solution is to use</a:t>
            </a:r>
            <a:r>
              <a:rPr lang="en-US" baseline="0" dirty="0" smtClean="0"/>
              <a:t> alternative storage medium rather than magnetic disk.</a:t>
            </a:r>
            <a:endParaRPr lang="en-US" dirty="0" smtClean="0"/>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3</a:t>
            </a:fld>
            <a:endParaRPr lang="en-US"/>
          </a:p>
        </p:txBody>
      </p:sp>
    </p:spTree>
    <p:extLst>
      <p:ext uri="{BB962C8B-B14F-4D97-AF65-F5344CB8AC3E}">
        <p14:creationId xmlns:p14="http://schemas.microsoft.com/office/powerpoint/2010/main" xmlns="" val="4027266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response of need for new medium, NAND flash based solid-state storage devices recently attract much interest from storage designers and even system designers. </a:t>
            </a:r>
          </a:p>
          <a:p>
            <a:r>
              <a:rPr lang="en-US" baseline="0" dirty="0" smtClean="0"/>
              <a:t>Basically, SSD’s operations are based on chip-level signaling rather than mechanical movement. </a:t>
            </a:r>
          </a:p>
          <a:p>
            <a:r>
              <a:rPr lang="en-US" baseline="0" dirty="0" smtClean="0"/>
              <a:t>Therefore, </a:t>
            </a:r>
            <a:r>
              <a:rPr lang="en-US" dirty="0" smtClean="0"/>
              <a:t>NAND</a:t>
            </a:r>
            <a:r>
              <a:rPr lang="en-US" baseline="0" dirty="0" smtClean="0"/>
              <a:t> flash memory is much faster, less power consuming, and smaller than HDD. In addition, it has stronger shock resilience.  </a:t>
            </a:r>
          </a:p>
          <a:p>
            <a:r>
              <a:rPr lang="en-US" baseline="0" dirty="0" smtClean="0"/>
              <a:t>With SSD, the performance gap between main memory and storage system get filled up somewhat.</a:t>
            </a:r>
          </a:p>
          <a:p>
            <a:r>
              <a:rPr lang="en-US" baseline="0" dirty="0" smtClean="0"/>
              <a:t>However, there are critical downsides in flash memory technology. </a:t>
            </a:r>
          </a:p>
          <a:p>
            <a:r>
              <a:rPr lang="en-US" baseline="0" dirty="0" smtClean="0"/>
              <a:t>For example, NAND memory is governed by erase-before-write operation. Thus, whenever we need to update data, we must first perform erase operation that takes long time around 2ms. </a:t>
            </a:r>
          </a:p>
          <a:p>
            <a:r>
              <a:rPr lang="en-US" baseline="0" dirty="0" smtClean="0"/>
              <a:t>More worse, NAND has very tight write cycles and unbalanced read/write performance. </a:t>
            </a:r>
          </a:p>
          <a:p>
            <a:r>
              <a:rPr lang="en-US" baseline="0" dirty="0" smtClean="0"/>
              <a:t>Lastly, we are not sure if NAND flash is scalable with future deep-</a:t>
            </a:r>
            <a:r>
              <a:rPr lang="en-US" baseline="0" dirty="0" err="1" smtClean="0"/>
              <a:t>nano</a:t>
            </a:r>
            <a:r>
              <a:rPr lang="en-US" baseline="0" dirty="0" smtClean="0"/>
              <a:t> process technology beyond 22nm.</a:t>
            </a:r>
          </a:p>
          <a:p>
            <a:endParaRPr lang="en-US" baseline="0" dirty="0" smtClean="0"/>
          </a:p>
          <a:p>
            <a:r>
              <a:rPr lang="en-US" baseline="0" dirty="0" smtClean="0"/>
              <a:t>Then, is there any better memory technology than NAND flash memory as a storage medium?</a:t>
            </a:r>
          </a:p>
          <a:p>
            <a:r>
              <a:rPr lang="en-US" baseline="0" dirty="0" smtClean="0"/>
              <a:t>Fortunately, yes, there are.</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4</a:t>
            </a:fld>
            <a:endParaRPr lang="en-US"/>
          </a:p>
        </p:txBody>
      </p:sp>
    </p:spTree>
    <p:extLst>
      <p:ext uri="{BB962C8B-B14F-4D97-AF65-F5344CB8AC3E}">
        <p14:creationId xmlns:p14="http://schemas.microsoft.com/office/powerpoint/2010/main" xmlns="" val="335313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compares various PRAM</a:t>
            </a:r>
            <a:r>
              <a:rPr lang="en-US" baseline="0" dirty="0" smtClean="0"/>
              <a:t> technologies. </a:t>
            </a:r>
          </a:p>
          <a:p>
            <a:r>
              <a:rPr lang="en-US" baseline="0" dirty="0" smtClean="0"/>
              <a:t>As you can see, all of new emerging PRAMs have much better physical characteristics than NAND flash memory.</a:t>
            </a:r>
          </a:p>
          <a:p>
            <a:endParaRPr lang="en-US" baseline="0" dirty="0" smtClean="0"/>
          </a:p>
          <a:p>
            <a:r>
              <a:rPr lang="en-US" baseline="0" dirty="0" smtClean="0"/>
              <a:t>First of all, PRAM is byte-addressable as like DRAM.</a:t>
            </a:r>
          </a:p>
          <a:p>
            <a:r>
              <a:rPr lang="en-US" baseline="0" dirty="0" smtClean="0"/>
              <a:t>They are much faster and more energy-efficient than NAND flash memory. </a:t>
            </a:r>
          </a:p>
          <a:p>
            <a:r>
              <a:rPr lang="en-US" baseline="0" dirty="0" smtClean="0"/>
              <a:t>Also, they are not restricted by erase-before-write constraint, and so possible to update data in-place. </a:t>
            </a:r>
          </a:p>
          <a:p>
            <a:r>
              <a:rPr lang="en-US" baseline="0" dirty="0" smtClean="0"/>
              <a:t>As another advantage, they are scalable less than 22nm.</a:t>
            </a:r>
          </a:p>
          <a:p>
            <a:endParaRPr lang="en-US" baseline="0" dirty="0" smtClean="0"/>
          </a:p>
          <a:p>
            <a:r>
              <a:rPr lang="en-US" baseline="0" dirty="0" smtClean="0"/>
              <a:t>Since all PRAMs are non-volatile, they are most promising candidate media for future storage device.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5</a:t>
            </a:fld>
            <a:endParaRPr lang="en-US"/>
          </a:p>
        </p:txBody>
      </p:sp>
    </p:spTree>
    <p:extLst>
      <p:ext uri="{BB962C8B-B14F-4D97-AF65-F5344CB8AC3E}">
        <p14:creationId xmlns:p14="http://schemas.microsoft.com/office/powerpoint/2010/main" xmlns="" val="414708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a:t>
            </a:r>
            <a:r>
              <a:rPr lang="en-US" dirty="0" smtClean="0"/>
              <a:t>we quickly have</a:t>
            </a:r>
            <a:r>
              <a:rPr lang="en-US" baseline="0" dirty="0" smtClean="0"/>
              <a:t> a bunch of questions. </a:t>
            </a:r>
          </a:p>
          <a:p>
            <a:r>
              <a:rPr lang="en-US" baseline="0" dirty="0" smtClean="0"/>
              <a:t>Some PRAMs have relatively faster than others, and Others are nearly free from the limited write cycles. </a:t>
            </a:r>
          </a:p>
          <a:p>
            <a:r>
              <a:rPr lang="en-US" baseline="0" dirty="0" smtClean="0"/>
              <a:t>Some PRAMs still have the limited write cycles although it is much higher than NAND flash. </a:t>
            </a:r>
          </a:p>
          <a:p>
            <a:r>
              <a:rPr lang="en-US" baseline="0" dirty="0" smtClean="0"/>
              <a:t>In addition, some PRAMs suffer from unbalanced read and write performance but others are free from the problem. </a:t>
            </a:r>
          </a:p>
          <a:p>
            <a:r>
              <a:rPr lang="en-US" baseline="0" dirty="0" smtClean="0"/>
              <a:t>Also, some PRAMs are immature technology that work only in the laboratory, but others have already been proven with the working silicon. </a:t>
            </a:r>
          </a:p>
          <a:p>
            <a:r>
              <a:rPr lang="en-US" baseline="0" dirty="0" smtClean="0"/>
              <a:t>How will all of these factors shape the storage system having PRAM storage device?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6</a:t>
            </a:fld>
            <a:endParaRPr lang="en-US"/>
          </a:p>
        </p:txBody>
      </p:sp>
    </p:spTree>
    <p:extLst>
      <p:ext uri="{BB962C8B-B14F-4D97-AF65-F5344CB8AC3E}">
        <p14:creationId xmlns:p14="http://schemas.microsoft.com/office/powerpoint/2010/main" xmlns="" val="12225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contribution.</a:t>
            </a:r>
          </a:p>
          <a:p>
            <a:endParaRPr lang="en-US" dirty="0" smtClean="0"/>
          </a:p>
          <a:p>
            <a:r>
              <a:rPr lang="en-US" dirty="0" smtClean="0"/>
              <a:t>Since there is little work to evaluate PRAM</a:t>
            </a:r>
            <a:r>
              <a:rPr lang="en-US" baseline="0" dirty="0" smtClean="0"/>
              <a:t> based storage device, the environment to do research on PSD is not well prepared yet.</a:t>
            </a:r>
          </a:p>
          <a:p>
            <a:endParaRPr lang="en-US" baseline="0" dirty="0" smtClean="0"/>
          </a:p>
          <a:p>
            <a:r>
              <a:rPr lang="en-US" baseline="0" dirty="0" smtClean="0"/>
              <a:t>Thus, assuming PSD are introduced into storage system, we design and implement an efficient tool to study the impact of PRAM storage device with totally different physical properties.</a:t>
            </a:r>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7</a:t>
            </a:fld>
            <a:endParaRPr lang="en-US"/>
          </a:p>
        </p:txBody>
      </p:sp>
    </p:spTree>
    <p:extLst>
      <p:ext uri="{BB962C8B-B14F-4D97-AF65-F5344CB8AC3E}">
        <p14:creationId xmlns:p14="http://schemas.microsoft.com/office/powerpoint/2010/main" xmlns="" val="51576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tool is PRISM.</a:t>
            </a:r>
            <a:r>
              <a:rPr lang="en-US" sz="1200" kern="1200" baseline="0" dirty="0" smtClean="0">
                <a:solidFill>
                  <a:schemeClr val="tx1"/>
                </a:solidFill>
                <a:effectLst/>
                <a:latin typeface="+mn-lt"/>
                <a:ea typeface="+mn-ea"/>
                <a:cs typeface="+mn-cs"/>
              </a:rPr>
              <a:t> Persistent RAM storage monitor.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PRISM can help study</a:t>
            </a:r>
            <a:r>
              <a:rPr lang="en-US" sz="1200" kern="1200" baseline="0" dirty="0" smtClean="0">
                <a:solidFill>
                  <a:schemeClr val="tx1"/>
                </a:solidFill>
                <a:effectLst/>
                <a:latin typeface="+mn-lt"/>
                <a:ea typeface="+mn-ea"/>
                <a:cs typeface="+mn-cs"/>
              </a:rPr>
              <a:t> PRAM storage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other words, with PRISM, we can evaluate potentials of new byte addressable storage device and the PRAM’ challenges as storage media.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Especially, to guide PSD design, PRISM provide</a:t>
            </a:r>
            <a:r>
              <a:rPr lang="en-US" sz="1200" kern="1200" baseline="0" dirty="0" smtClean="0">
                <a:solidFill>
                  <a:schemeClr val="tx1"/>
                </a:solidFill>
                <a:effectLst/>
                <a:latin typeface="+mn-lt"/>
                <a:ea typeface="+mn-ea"/>
                <a:cs typeface="+mn-cs"/>
              </a:rPr>
              <a:t> the detailed storage activities including both software and hardware part.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2342DA-9877-4531-BED5-99183E9900C4}" type="slidenum">
              <a:rPr lang="en-US" smtClean="0"/>
              <a:pPr/>
              <a:t>8</a:t>
            </a:fld>
            <a:endParaRPr lang="en-US"/>
          </a:p>
        </p:txBody>
      </p:sp>
    </p:spTree>
    <p:extLst>
      <p:ext uri="{BB962C8B-B14F-4D97-AF65-F5344CB8AC3E}">
        <p14:creationId xmlns:p14="http://schemas.microsoft.com/office/powerpoint/2010/main" xmlns="" val="222555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PRISM</a:t>
            </a:r>
            <a:r>
              <a:rPr lang="en-US" sz="1200" kern="1200" baseline="0" dirty="0" smtClean="0">
                <a:solidFill>
                  <a:schemeClr val="tx1"/>
                </a:solidFill>
                <a:effectLst/>
                <a:latin typeface="+mn-lt"/>
                <a:ea typeface="+mn-ea"/>
                <a:cs typeface="+mn-cs"/>
              </a:rPr>
              <a:t> is targeting to monitor non-block device, PSD, rather than the traditional block devices.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2342DA-9877-4531-BED5-99183E9900C4}" type="slidenum">
              <a:rPr lang="en-US" smtClean="0"/>
              <a:pPr/>
              <a:t>9</a:t>
            </a:fld>
            <a:endParaRPr lang="en-US"/>
          </a:p>
        </p:txBody>
      </p:sp>
    </p:spTree>
    <p:extLst>
      <p:ext uri="{BB962C8B-B14F-4D97-AF65-F5344CB8AC3E}">
        <p14:creationId xmlns:p14="http://schemas.microsoft.com/office/powerpoint/2010/main" xmlns="" val="2225555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bwMode="auto">
          <a:xfrm>
            <a:off x="0" y="6543675"/>
            <a:ext cx="9144000" cy="314325"/>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userDrawn="1"/>
        </p:nvSpPr>
        <p:spPr bwMode="auto">
          <a:xfrm>
            <a:off x="0" y="0"/>
            <a:ext cx="9144000" cy="314325"/>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349775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49546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136876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81B39-8ED4-45F6-90DC-84B01E472588}" type="datetimeFigureOut">
              <a:rPr lang="en-US" smtClean="0"/>
              <a:pPr/>
              <a:t>4/13/2011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1446275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1B39-8ED4-45F6-90DC-84B01E472588}" type="datetimeFigureOut">
              <a:rPr lang="en-US" smtClean="0"/>
              <a:pPr/>
              <a:t>4/13/2011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411320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81B39-8ED4-45F6-90DC-84B01E472588}" type="datetimeFigureOut">
              <a:rPr lang="en-US" smtClean="0"/>
              <a:pPr/>
              <a:t>4/13/2011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3636233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81B39-8ED4-45F6-90DC-84B01E472588}" type="datetimeFigureOut">
              <a:rPr lang="en-US" smtClean="0"/>
              <a:pPr/>
              <a:t>4/13/2011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563908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81B39-8ED4-45F6-90DC-84B01E472588}" type="datetimeFigureOut">
              <a:rPr lang="en-US" smtClean="0"/>
              <a:pPr/>
              <a:t>4/13/2011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24883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81B39-8ED4-45F6-90DC-84B01E472588}" type="datetimeFigureOut">
              <a:rPr lang="en-US" smtClean="0"/>
              <a:pPr/>
              <a:t>4/13/2011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81819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81B39-8ED4-45F6-90DC-84B01E472588}" type="datetimeFigureOut">
              <a:rPr lang="en-US" smtClean="0"/>
              <a:pPr/>
              <a:t>4/13/2011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4635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81B39-8ED4-45F6-90DC-84B01E472588}" type="datetimeFigureOut">
              <a:rPr lang="en-US" smtClean="0"/>
              <a:pPr/>
              <a:t>4/13/2011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155421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3399"/>
                </a:solidFill>
                <a:latin typeface="Arial" pitchFamily="34" charset="0"/>
                <a:cs typeface="Arial" pitchFamily="34" charset="0"/>
              </a:defRPr>
            </a:lvl1pPr>
          </a:lstStyle>
          <a:p>
            <a:endParaRPr lang="en-US" dirty="0"/>
          </a:p>
        </p:txBody>
      </p:sp>
      <p:sp>
        <p:nvSpPr>
          <p:cNvPr id="3" name="Content Placeholder 2"/>
          <p:cNvSpPr>
            <a:spLocks noGrp="1"/>
          </p:cNvSpPr>
          <p:nvPr>
            <p:ph idx="1"/>
          </p:nvPr>
        </p:nvSpPr>
        <p:spPr/>
        <p:txBody>
          <a:bodyPr/>
          <a:lstStyle>
            <a:lvl1pPr marL="342900" indent="-342900">
              <a:buClr>
                <a:srgbClr val="003399"/>
              </a:buClr>
              <a:buSzPct val="80000"/>
              <a:buFont typeface="Wingdings" pitchFamily="2" charset="2"/>
              <a:buChar char="§"/>
              <a:defRPr sz="2800">
                <a:latin typeface="Arial" pitchFamily="34" charset="0"/>
                <a:cs typeface="Arial" pitchFamily="34" charset="0"/>
              </a:defRPr>
            </a:lvl1pPr>
            <a:lvl2pPr marL="742950" indent="-28575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bwMode="auto">
          <a:xfrm>
            <a:off x="0" y="6543675"/>
            <a:ext cx="9144000" cy="314325"/>
          </a:xfrm>
          <a:prstGeom prst="rect">
            <a:avLst/>
          </a:prstGeom>
          <a:gradFill flip="none" rotWithShape="1">
            <a:gsLst>
              <a:gs pos="0">
                <a:schemeClr val="tx1"/>
              </a:gs>
              <a:gs pos="68000">
                <a:srgbClr val="000054"/>
              </a:gs>
              <a:gs pos="92000">
                <a:srgbClr val="000099"/>
              </a:gs>
            </a:gsLst>
            <a:lin ang="0" scaled="1"/>
            <a:tileRect/>
          </a:gradFill>
          <a:ln w="9525" cap="flat" cmpd="sng" algn="ctr">
            <a:no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r>
              <a:rPr kumimoji="1" lang="en-US" sz="1400" b="0" i="0" u="none" strike="noStrike" cap="none" normalizeH="0" baseline="0" dirty="0" smtClean="0">
                <a:ln>
                  <a:noFill/>
                </a:ln>
                <a:solidFill>
                  <a:schemeClr val="bg1"/>
                </a:solidFill>
                <a:effectLst/>
                <a:latin typeface="+mj-lt"/>
                <a:cs typeface="Calibri" pitchFamily="34" charset="0"/>
              </a:rPr>
              <a:t>              University of Pittsburgh</a:t>
            </a:r>
          </a:p>
        </p:txBody>
      </p:sp>
      <p:sp>
        <p:nvSpPr>
          <p:cNvPr id="8" name="Rectangle 7"/>
          <p:cNvSpPr/>
          <p:nvPr userDrawn="1"/>
        </p:nvSpPr>
        <p:spPr bwMode="auto">
          <a:xfrm>
            <a:off x="0" y="0"/>
            <a:ext cx="9144000" cy="314325"/>
          </a:xfrm>
          <a:prstGeom prst="rect">
            <a:avLst/>
          </a:prstGeom>
          <a:gradFill flip="none" rotWithShape="1">
            <a:gsLst>
              <a:gs pos="94000">
                <a:schemeClr val="tx1"/>
              </a:gs>
              <a:gs pos="55000">
                <a:schemeClr val="tx1"/>
              </a:gs>
              <a:gs pos="11000">
                <a:srgbClr val="000054"/>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rgbClr val="0066FF"/>
              </a:solidFill>
              <a:effectLst/>
              <a:latin typeface="Arial" pitchFamily="34" charset="0"/>
              <a:cs typeface="Arial" pitchFamily="34" charset="0"/>
            </a:endParaRPr>
          </a:p>
        </p:txBody>
      </p:sp>
      <p:pic>
        <p:nvPicPr>
          <p:cNvPr id="9" name="Picture 8" descr="500px-UofPittsburgh_Seal.svg.png"/>
          <p:cNvPicPr>
            <a:picLocks noChangeAspect="1"/>
          </p:cNvPicPr>
          <p:nvPr userDrawn="1"/>
        </p:nvPicPr>
        <p:blipFill>
          <a:blip r:embed="rId2" cstate="print"/>
          <a:stretch>
            <a:fillRect/>
          </a:stretch>
        </p:blipFill>
        <p:spPr>
          <a:xfrm>
            <a:off x="6978868" y="6534980"/>
            <a:ext cx="314719" cy="331713"/>
          </a:xfrm>
          <a:prstGeom prst="rect">
            <a:avLst/>
          </a:prstGeom>
        </p:spPr>
      </p:pic>
      <p:sp>
        <p:nvSpPr>
          <p:cNvPr id="10" name="TextBox 9"/>
          <p:cNvSpPr txBox="1"/>
          <p:nvPr userDrawn="1"/>
        </p:nvSpPr>
        <p:spPr>
          <a:xfrm>
            <a:off x="3657600" y="6517575"/>
            <a:ext cx="1447800" cy="338554"/>
          </a:xfrm>
          <a:prstGeom prst="rect">
            <a:avLst/>
          </a:prstGeom>
          <a:noFill/>
        </p:spPr>
        <p:txBody>
          <a:bodyPr wrap="square" rtlCol="0">
            <a:spAutoFit/>
          </a:bodyPr>
          <a:lstStyle/>
          <a:p>
            <a:r>
              <a:rPr lang="en-US" sz="1600" dirty="0" err="1" smtClean="0">
                <a:solidFill>
                  <a:schemeClr val="bg1"/>
                </a:solidFill>
                <a:latin typeface="+mj-lt"/>
              </a:rPr>
              <a:t>Juyoung</a:t>
            </a:r>
            <a:r>
              <a:rPr lang="en-US" sz="1600" dirty="0" smtClean="0">
                <a:solidFill>
                  <a:schemeClr val="bg1"/>
                </a:solidFill>
                <a:latin typeface="+mj-lt"/>
              </a:rPr>
              <a:t>  Jung</a:t>
            </a:r>
            <a:endParaRPr lang="en-US" sz="1600" dirty="0">
              <a:solidFill>
                <a:schemeClr val="bg1"/>
              </a:solidFill>
              <a:latin typeface="+mj-lt"/>
            </a:endParaRPr>
          </a:p>
        </p:txBody>
      </p:sp>
      <p:pic>
        <p:nvPicPr>
          <p:cNvPr id="11" name="Picture 10" descr="pcmpitt.png"/>
          <p:cNvPicPr>
            <a:picLocks noChangeAspect="1"/>
          </p:cNvPicPr>
          <p:nvPr userDrawn="1"/>
        </p:nvPicPr>
        <p:blipFill>
          <a:blip r:embed="rId3" cstate="print"/>
          <a:stretch>
            <a:fillRect/>
          </a:stretch>
        </p:blipFill>
        <p:spPr>
          <a:xfrm>
            <a:off x="76200" y="6553200"/>
            <a:ext cx="1335315" cy="304800"/>
          </a:xfrm>
          <a:prstGeom prst="rect">
            <a:avLst/>
          </a:prstGeom>
        </p:spPr>
      </p:pic>
    </p:spTree>
    <p:extLst>
      <p:ext uri="{BB962C8B-B14F-4D97-AF65-F5344CB8AC3E}">
        <p14:creationId xmlns:p14="http://schemas.microsoft.com/office/powerpoint/2010/main" xmlns="" val="19459980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81B39-8ED4-45F6-90DC-84B01E472588}" type="datetimeFigureOut">
              <a:rPr lang="en-US" smtClean="0"/>
              <a:pPr/>
              <a:t>4/13/2011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2216645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1B39-8ED4-45F6-90DC-84B01E472588}" type="datetimeFigureOut">
              <a:rPr lang="en-US" smtClean="0"/>
              <a:pPr/>
              <a:t>4/13/2011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219906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81B39-8ED4-45F6-90DC-84B01E472588}" type="datetimeFigureOut">
              <a:rPr lang="en-US" smtClean="0"/>
              <a:pPr/>
              <a:t>4/13/2011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126634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8459608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813555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2180641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13052046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483846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355780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662299-9B6C-43F1-BF4E-647FC8E74838}" type="datetimeFigureOut">
              <a:rPr lang="en-US" smtClean="0"/>
              <a:pPr/>
              <a:t>4/13/2011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DF27CF-F488-40DC-B79D-591DFECAAEC9}" type="slidenum">
              <a:rPr lang="en-US" smtClean="0"/>
              <a:pPr/>
              <a:t>‹#›</a:t>
            </a:fld>
            <a:endParaRPr lang="en-US"/>
          </a:p>
        </p:txBody>
      </p:sp>
    </p:spTree>
    <p:extLst>
      <p:ext uri="{BB962C8B-B14F-4D97-AF65-F5344CB8AC3E}">
        <p14:creationId xmlns:p14="http://schemas.microsoft.com/office/powerpoint/2010/main" xmlns="" val="232941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bwMode="auto">
          <a:xfrm>
            <a:off x="0" y="6534982"/>
            <a:ext cx="9144000" cy="314325"/>
          </a:xfrm>
          <a:prstGeom prst="rect">
            <a:avLst/>
          </a:prstGeom>
          <a:gradFill flip="none" rotWithShape="1">
            <a:gsLst>
              <a:gs pos="0">
                <a:schemeClr val="tx1"/>
              </a:gs>
              <a:gs pos="68000">
                <a:srgbClr val="000054"/>
              </a:gs>
              <a:gs pos="92000">
                <a:srgbClr val="000099"/>
              </a:gs>
            </a:gsLst>
            <a:lin ang="0" scaled="1"/>
            <a:tileRect/>
          </a:gradFill>
          <a:ln w="9525" cap="flat" cmpd="sng" algn="ctr">
            <a:noFill/>
            <a:prstDash val="solid"/>
            <a:round/>
            <a:headEnd type="none" w="med" len="med"/>
            <a:tailEnd type="none" w="med" len="med"/>
          </a:ln>
          <a:effectLst/>
          <a:scene3d>
            <a:camera prst="orthographicFront"/>
            <a:lightRig rig="threePt" dir="t"/>
          </a:scene3d>
          <a:sp3d/>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r>
              <a:rPr kumimoji="1" lang="en-US" sz="1400" b="0" i="0" u="none" strike="noStrike" cap="none" normalizeH="0" baseline="0" dirty="0" smtClean="0">
                <a:ln>
                  <a:noFill/>
                </a:ln>
                <a:solidFill>
                  <a:schemeClr val="bg1"/>
                </a:solidFill>
                <a:effectLst/>
                <a:latin typeface="+mj-lt"/>
                <a:cs typeface="Calibri" pitchFamily="34" charset="0"/>
              </a:rPr>
              <a:t>              University of Pittsburgh</a:t>
            </a:r>
          </a:p>
        </p:txBody>
      </p:sp>
      <p:pic>
        <p:nvPicPr>
          <p:cNvPr id="11" name="Picture 10" descr="500px-UofPittsburgh_Seal.svg.png"/>
          <p:cNvPicPr>
            <a:picLocks noChangeAspect="1"/>
          </p:cNvPicPr>
          <p:nvPr userDrawn="1"/>
        </p:nvPicPr>
        <p:blipFill>
          <a:blip r:embed="rId13" cstate="print"/>
          <a:stretch>
            <a:fillRect/>
          </a:stretch>
        </p:blipFill>
        <p:spPr>
          <a:xfrm>
            <a:off x="7010400" y="6526287"/>
            <a:ext cx="314719" cy="331713"/>
          </a:xfrm>
          <a:prstGeom prst="rect">
            <a:avLst/>
          </a:prstGeom>
        </p:spPr>
      </p:pic>
      <p:sp>
        <p:nvSpPr>
          <p:cNvPr id="12" name="TextBox 11"/>
          <p:cNvSpPr txBox="1"/>
          <p:nvPr userDrawn="1"/>
        </p:nvSpPr>
        <p:spPr>
          <a:xfrm>
            <a:off x="3657600" y="6508882"/>
            <a:ext cx="1447800" cy="338554"/>
          </a:xfrm>
          <a:prstGeom prst="rect">
            <a:avLst/>
          </a:prstGeom>
          <a:noFill/>
        </p:spPr>
        <p:txBody>
          <a:bodyPr wrap="square" rtlCol="0">
            <a:spAutoFit/>
          </a:bodyPr>
          <a:lstStyle/>
          <a:p>
            <a:r>
              <a:rPr lang="en-US" sz="1600" dirty="0" err="1" smtClean="0">
                <a:solidFill>
                  <a:schemeClr val="bg1"/>
                </a:solidFill>
                <a:latin typeface="+mj-lt"/>
              </a:rPr>
              <a:t>Juyoung</a:t>
            </a:r>
            <a:r>
              <a:rPr lang="en-US" sz="1600" dirty="0" smtClean="0">
                <a:solidFill>
                  <a:schemeClr val="bg1"/>
                </a:solidFill>
                <a:latin typeface="+mj-lt"/>
              </a:rPr>
              <a:t>  Jung</a:t>
            </a:r>
            <a:endParaRPr lang="en-US" sz="1600" dirty="0">
              <a:solidFill>
                <a:schemeClr val="bg1"/>
              </a:solidFill>
              <a:latin typeface="+mj-lt"/>
            </a:endParaRPr>
          </a:p>
        </p:txBody>
      </p:sp>
      <p:pic>
        <p:nvPicPr>
          <p:cNvPr id="13" name="Picture 12" descr="pcmpitt.png"/>
          <p:cNvPicPr>
            <a:picLocks noChangeAspect="1"/>
          </p:cNvPicPr>
          <p:nvPr userDrawn="1"/>
        </p:nvPicPr>
        <p:blipFill>
          <a:blip r:embed="rId14" cstate="print"/>
          <a:stretch>
            <a:fillRect/>
          </a:stretch>
        </p:blipFill>
        <p:spPr>
          <a:xfrm>
            <a:off x="76200" y="6544507"/>
            <a:ext cx="1335315" cy="304800"/>
          </a:xfrm>
          <a:prstGeom prst="rect">
            <a:avLst/>
          </a:prstGeom>
        </p:spPr>
      </p:pic>
      <p:sp>
        <p:nvSpPr>
          <p:cNvPr id="14" name="Rectangle 13"/>
          <p:cNvSpPr/>
          <p:nvPr userDrawn="1"/>
        </p:nvSpPr>
        <p:spPr bwMode="auto">
          <a:xfrm>
            <a:off x="0" y="0"/>
            <a:ext cx="9144000" cy="314325"/>
          </a:xfrm>
          <a:prstGeom prst="rect">
            <a:avLst/>
          </a:prstGeom>
          <a:gradFill flip="none" rotWithShape="1">
            <a:gsLst>
              <a:gs pos="94000">
                <a:schemeClr val="tx1"/>
              </a:gs>
              <a:gs pos="55000">
                <a:schemeClr val="tx1"/>
              </a:gs>
              <a:gs pos="11000">
                <a:srgbClr val="000054"/>
              </a:gs>
            </a:gsLst>
            <a:lin ang="0" scaled="1"/>
            <a:tileRect/>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rgbClr val="0066FF"/>
              </a:solidFill>
              <a:effectLst/>
              <a:latin typeface="Arial" pitchFamily="34" charset="0"/>
              <a:cs typeface="Arial" pitchFamily="34" charset="0"/>
            </a:endParaRPr>
          </a:p>
        </p:txBody>
      </p:sp>
    </p:spTree>
    <p:extLst>
      <p:ext uri="{BB962C8B-B14F-4D97-AF65-F5344CB8AC3E}">
        <p14:creationId xmlns:p14="http://schemas.microsoft.com/office/powerpoint/2010/main" xmlns="" val="56991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81B39-8ED4-45F6-90DC-84B01E472588}" type="datetimeFigureOut">
              <a:rPr lang="en-US" smtClean="0"/>
              <a:pPr/>
              <a:t>4/13/2011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83AE9-7368-4AF1-99EF-2E0EF0F15BBE}" type="slidenum">
              <a:rPr lang="en-US" smtClean="0"/>
              <a:pPr/>
              <a:t>‹#›</a:t>
            </a:fld>
            <a:endParaRPr lang="en-US"/>
          </a:p>
        </p:txBody>
      </p:sp>
    </p:spTree>
    <p:extLst>
      <p:ext uri="{BB962C8B-B14F-4D97-AF65-F5344CB8AC3E}">
        <p14:creationId xmlns:p14="http://schemas.microsoft.com/office/powerpoint/2010/main" xmlns="" val="3313663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ko-KR" sz="3800" dirty="0" smtClean="0">
                <a:solidFill>
                  <a:srgbClr val="002060"/>
                </a:solidFill>
                <a:latin typeface="Arial" pitchFamily="34" charset="0"/>
                <a:cs typeface="Arial" pitchFamily="34" charset="0"/>
              </a:rPr>
              <a:t>PRISM: Zooming in</a:t>
            </a:r>
            <a:br>
              <a:rPr lang="en-US" altLang="ko-KR" sz="3800" dirty="0" smtClean="0">
                <a:solidFill>
                  <a:srgbClr val="002060"/>
                </a:solidFill>
                <a:latin typeface="Arial" pitchFamily="34" charset="0"/>
                <a:cs typeface="Arial" pitchFamily="34" charset="0"/>
              </a:rPr>
            </a:br>
            <a:r>
              <a:rPr lang="en-US" altLang="ko-KR" sz="3800" dirty="0" smtClean="0">
                <a:solidFill>
                  <a:srgbClr val="002060"/>
                </a:solidFill>
                <a:latin typeface="Arial" pitchFamily="34" charset="0"/>
                <a:cs typeface="Arial" pitchFamily="34" charset="0"/>
              </a:rPr>
              <a:t>Persistent RAM Storage Behavior</a:t>
            </a:r>
            <a:endParaRPr lang="en-US" sz="3800" dirty="0">
              <a:solidFill>
                <a:srgbClr val="002060"/>
              </a:solidFill>
              <a:latin typeface="Arial" pitchFamily="34" charset="0"/>
              <a:cs typeface="Arial" pitchFamily="34" charset="0"/>
            </a:endParaRPr>
          </a:p>
        </p:txBody>
      </p:sp>
      <p:sp>
        <p:nvSpPr>
          <p:cNvPr id="3" name="Subtitle 2"/>
          <p:cNvSpPr>
            <a:spLocks noGrp="1"/>
          </p:cNvSpPr>
          <p:nvPr>
            <p:ph type="subTitle" idx="1"/>
          </p:nvPr>
        </p:nvSpPr>
        <p:spPr>
          <a:xfrm>
            <a:off x="1371600" y="4495800"/>
            <a:ext cx="6400800" cy="685800"/>
          </a:xfrm>
        </p:spPr>
        <p:txBody>
          <a:bodyPr>
            <a:normAutofit/>
          </a:bodyPr>
          <a:lstStyle/>
          <a:p>
            <a:r>
              <a:rPr lang="en-US" sz="2400" b="1" dirty="0" err="1" smtClean="0">
                <a:solidFill>
                  <a:schemeClr val="tx1"/>
                </a:solidFill>
                <a:latin typeface="Arial" pitchFamily="34" charset="0"/>
                <a:cs typeface="Arial" pitchFamily="34" charset="0"/>
              </a:rPr>
              <a:t>Juyoung</a:t>
            </a:r>
            <a:r>
              <a:rPr lang="en-US" sz="2400" b="1" dirty="0" smtClean="0">
                <a:solidFill>
                  <a:schemeClr val="tx1"/>
                </a:solidFill>
                <a:latin typeface="Arial" pitchFamily="34" charset="0"/>
                <a:cs typeface="Arial" pitchFamily="34" charset="0"/>
              </a:rPr>
              <a:t> Jung and Dr. </a:t>
            </a:r>
            <a:r>
              <a:rPr lang="en-US" sz="2400" b="1" dirty="0" err="1" smtClean="0">
                <a:solidFill>
                  <a:schemeClr val="tx1"/>
                </a:solidFill>
                <a:latin typeface="Arial" pitchFamily="34" charset="0"/>
                <a:cs typeface="Arial" pitchFamily="34" charset="0"/>
              </a:rPr>
              <a:t>Sangyeun</a:t>
            </a:r>
            <a:r>
              <a:rPr lang="en-US" sz="2400" b="1" dirty="0" smtClean="0">
                <a:solidFill>
                  <a:schemeClr val="tx1"/>
                </a:solidFill>
                <a:latin typeface="Arial" pitchFamily="34" charset="0"/>
                <a:cs typeface="Arial" pitchFamily="34" charset="0"/>
              </a:rPr>
              <a:t> Cho</a:t>
            </a:r>
            <a:endParaRPr lang="en-US" sz="2400" b="1" dirty="0">
              <a:solidFill>
                <a:schemeClr val="tx1"/>
              </a:solidFill>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0" y="570362"/>
            <a:ext cx="3173046" cy="1791838"/>
          </a:xfrm>
          <a:prstGeom prst="rect">
            <a:avLst/>
          </a:prstGeom>
          <a:noFill/>
          <a:ln w="9525">
            <a:noFill/>
            <a:miter lim="800000"/>
            <a:headEnd/>
            <a:tailEnd/>
          </a:ln>
        </p:spPr>
      </p:pic>
      <p:pic>
        <p:nvPicPr>
          <p:cNvPr id="5" name="Picture 4" descr="magnifier.gif"/>
          <p:cNvPicPr>
            <a:picLocks noChangeAspect="1"/>
          </p:cNvPicPr>
          <p:nvPr/>
        </p:nvPicPr>
        <p:blipFill>
          <a:blip r:embed="rId4" cstate="print"/>
          <a:stretch>
            <a:fillRect/>
          </a:stretch>
        </p:blipFill>
        <p:spPr>
          <a:xfrm rot="10800000">
            <a:off x="10925" y="304800"/>
            <a:ext cx="2616200" cy="2047177"/>
          </a:xfrm>
          <a:prstGeom prst="rect">
            <a:avLst/>
          </a:prstGeom>
        </p:spPr>
      </p:pic>
      <p:sp>
        <p:nvSpPr>
          <p:cNvPr id="6" name="Rectangle 4"/>
          <p:cNvSpPr>
            <a:spLocks noChangeArrowheads="1"/>
          </p:cNvSpPr>
          <p:nvPr/>
        </p:nvSpPr>
        <p:spPr bwMode="auto">
          <a:xfrm>
            <a:off x="1692275" y="5300663"/>
            <a:ext cx="3448050" cy="576262"/>
          </a:xfrm>
          <a:prstGeom prst="rect">
            <a:avLst/>
          </a:prstGeom>
          <a:noFill/>
          <a:ln w="9525">
            <a:noFill/>
            <a:miter lim="800000"/>
            <a:headEnd/>
            <a:tailEnd/>
          </a:ln>
          <a:effectLst/>
        </p:spPr>
        <p:txBody>
          <a:bodyPr/>
          <a:lstStyle/>
          <a:p>
            <a:pPr algn="r" latinLnBrk="0">
              <a:lnSpc>
                <a:spcPct val="80000"/>
              </a:lnSpc>
              <a:spcBef>
                <a:spcPct val="20000"/>
              </a:spcBef>
              <a:buClr>
                <a:srgbClr val="000099"/>
              </a:buClr>
              <a:buSzPct val="80000"/>
              <a:buFont typeface="Wingdings" pitchFamily="2" charset="2"/>
              <a:buNone/>
            </a:pPr>
            <a:r>
              <a:rPr lang="en-US" altLang="ko-KR" sz="1300" dirty="0">
                <a:latin typeface="Arial" pitchFamily="34" charset="0"/>
                <a:cs typeface="Arial" pitchFamily="34" charset="0"/>
              </a:rPr>
              <a:t>Dept. of Computer Science</a:t>
            </a:r>
          </a:p>
          <a:p>
            <a:pPr algn="r" latinLnBrk="0">
              <a:lnSpc>
                <a:spcPct val="80000"/>
              </a:lnSpc>
              <a:spcBef>
                <a:spcPct val="20000"/>
              </a:spcBef>
              <a:buClr>
                <a:srgbClr val="000099"/>
              </a:buClr>
              <a:buSzPct val="80000"/>
              <a:buFont typeface="Wingdings" pitchFamily="2" charset="2"/>
              <a:buNone/>
            </a:pPr>
            <a:r>
              <a:rPr lang="en-US" altLang="ko-KR" sz="1300" dirty="0">
                <a:latin typeface="Arial" pitchFamily="34" charset="0"/>
                <a:cs typeface="Arial" pitchFamily="34" charset="0"/>
              </a:rPr>
              <a:t>University of Pittsburgh</a:t>
            </a:r>
          </a:p>
        </p:txBody>
      </p:sp>
      <p:pic>
        <p:nvPicPr>
          <p:cNvPr id="7" name="Picture 5" descr="cast_logo"/>
          <p:cNvPicPr>
            <a:picLocks noChangeAspect="1" noChangeArrowheads="1"/>
          </p:cNvPicPr>
          <p:nvPr/>
        </p:nvPicPr>
        <p:blipFill>
          <a:blip r:embed="rId5" cstate="print"/>
          <a:srcRect/>
          <a:stretch>
            <a:fillRect/>
          </a:stretch>
        </p:blipFill>
        <p:spPr bwMode="auto">
          <a:xfrm>
            <a:off x="5219700" y="5373688"/>
            <a:ext cx="1008063" cy="315912"/>
          </a:xfrm>
          <a:prstGeom prst="rect">
            <a:avLst/>
          </a:prstGeom>
          <a:noFill/>
        </p:spPr>
      </p:pic>
    </p:spTree>
    <p:extLst>
      <p:ext uri="{BB962C8B-B14F-4D97-AF65-F5344CB8AC3E}">
        <p14:creationId xmlns:p14="http://schemas.microsoft.com/office/powerpoint/2010/main" xmlns="" val="188780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46183" y="2533650"/>
            <a:ext cx="5359400" cy="3943350"/>
          </a:xfrm>
          <a:prstGeom prst="rect">
            <a:avLst/>
          </a:prstGeom>
        </p:spPr>
      </p:pic>
      <p:sp>
        <p:nvSpPr>
          <p:cNvPr id="6" name="TextBox 5"/>
          <p:cNvSpPr txBox="1"/>
          <p:nvPr/>
        </p:nvSpPr>
        <p:spPr>
          <a:xfrm>
            <a:off x="38100" y="1371600"/>
            <a:ext cx="1104900" cy="400110"/>
          </a:xfrm>
          <a:prstGeom prst="rect">
            <a:avLst/>
          </a:prstGeom>
          <a:noFill/>
        </p:spPr>
        <p:txBody>
          <a:bodyPr wrap="square" rtlCol="0">
            <a:spAutoFit/>
          </a:bodyPr>
          <a:lstStyle/>
          <a:p>
            <a:r>
              <a:rPr lang="en-US" sz="2000" dirty="0" smtClean="0"/>
              <a:t>test.exe</a:t>
            </a:r>
          </a:p>
        </p:txBody>
      </p:sp>
      <p:sp>
        <p:nvSpPr>
          <p:cNvPr id="7" name="TextBox 6"/>
          <p:cNvSpPr txBox="1"/>
          <p:nvPr/>
        </p:nvSpPr>
        <p:spPr>
          <a:xfrm>
            <a:off x="1874783" y="2590800"/>
            <a:ext cx="1371600" cy="400110"/>
          </a:xfrm>
          <a:prstGeom prst="rect">
            <a:avLst/>
          </a:prstGeom>
          <a:noFill/>
        </p:spPr>
        <p:txBody>
          <a:bodyPr wrap="square" rtlCol="0">
            <a:spAutoFit/>
          </a:bodyPr>
          <a:lstStyle/>
          <a:p>
            <a:r>
              <a:rPr lang="en-US" sz="2000" i="1" dirty="0" smtClean="0"/>
              <a:t>read(file1)</a:t>
            </a:r>
          </a:p>
        </p:txBody>
      </p:sp>
      <p:sp>
        <p:nvSpPr>
          <p:cNvPr id="8" name="TextBox 7"/>
          <p:cNvSpPr txBox="1"/>
          <p:nvPr/>
        </p:nvSpPr>
        <p:spPr>
          <a:xfrm>
            <a:off x="7883" y="2895600"/>
            <a:ext cx="1828800" cy="400110"/>
          </a:xfrm>
          <a:prstGeom prst="rect">
            <a:avLst/>
          </a:prstGeom>
          <a:noFill/>
        </p:spPr>
        <p:txBody>
          <a:bodyPr wrap="square" rtlCol="0">
            <a:spAutoFit/>
          </a:bodyPr>
          <a:lstStyle/>
          <a:p>
            <a:r>
              <a:rPr lang="en-US" sz="2000" i="1" dirty="0" smtClean="0"/>
              <a:t>write(buf,file1)</a:t>
            </a:r>
          </a:p>
        </p:txBody>
      </p:sp>
      <p:sp>
        <p:nvSpPr>
          <p:cNvPr id="11" name="Striped Right Arrow 10"/>
          <p:cNvSpPr/>
          <p:nvPr/>
        </p:nvSpPr>
        <p:spPr>
          <a:xfrm rot="3421478">
            <a:off x="2185143" y="3824436"/>
            <a:ext cx="533400" cy="293819"/>
          </a:xfrm>
          <a:prstGeom prst="striped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Documents and Settings\juyoung\Local Settings\Temporary Internet Files\Content.IE5\F2FFLI46\MC90044194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9298916">
            <a:off x="706773" y="1559876"/>
            <a:ext cx="1225550" cy="181927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rot="20551086">
            <a:off x="5562374" y="3715170"/>
            <a:ext cx="1966748" cy="400110"/>
          </a:xfrm>
          <a:prstGeom prst="rect">
            <a:avLst/>
          </a:prstGeom>
          <a:noFill/>
        </p:spPr>
        <p:txBody>
          <a:bodyPr wrap="square" rtlCol="0">
            <a:spAutoFit/>
          </a:bodyPr>
          <a:lstStyle/>
          <a:p>
            <a:r>
              <a:rPr lang="en-US" sz="2000" dirty="0"/>
              <a:t>d</a:t>
            </a:r>
            <a:r>
              <a:rPr lang="en-US" sz="2000" dirty="0" smtClean="0"/>
              <a:t>ata values</a:t>
            </a:r>
          </a:p>
        </p:txBody>
      </p:sp>
      <p:sp>
        <p:nvSpPr>
          <p:cNvPr id="16" name="TextBox 15"/>
          <p:cNvSpPr txBox="1"/>
          <p:nvPr/>
        </p:nvSpPr>
        <p:spPr>
          <a:xfrm rot="21012171">
            <a:off x="5023374" y="4597125"/>
            <a:ext cx="2120849" cy="400110"/>
          </a:xfrm>
          <a:prstGeom prst="rect">
            <a:avLst/>
          </a:prstGeom>
          <a:noFill/>
        </p:spPr>
        <p:txBody>
          <a:bodyPr wrap="square" rtlCol="0">
            <a:spAutoFit/>
          </a:bodyPr>
          <a:lstStyle/>
          <a:p>
            <a:r>
              <a:rPr lang="en-US" sz="2000" b="1" dirty="0" smtClean="0">
                <a:solidFill>
                  <a:schemeClr val="bg1"/>
                </a:solidFill>
              </a:rPr>
              <a:t>metadata impact</a:t>
            </a:r>
          </a:p>
        </p:txBody>
      </p:sp>
      <p:sp>
        <p:nvSpPr>
          <p:cNvPr id="17" name="TextBox 16"/>
          <p:cNvSpPr txBox="1"/>
          <p:nvPr/>
        </p:nvSpPr>
        <p:spPr>
          <a:xfrm>
            <a:off x="7014437" y="4400490"/>
            <a:ext cx="2118695" cy="400110"/>
          </a:xfrm>
          <a:prstGeom prst="rect">
            <a:avLst/>
          </a:prstGeom>
          <a:noFill/>
        </p:spPr>
        <p:txBody>
          <a:bodyPr wrap="square" rtlCol="0">
            <a:spAutoFit/>
          </a:bodyPr>
          <a:lstStyle/>
          <a:p>
            <a:r>
              <a:rPr lang="en-US" sz="2000" dirty="0" smtClean="0"/>
              <a:t>resource conflicts</a:t>
            </a:r>
          </a:p>
        </p:txBody>
      </p:sp>
      <p:sp>
        <p:nvSpPr>
          <p:cNvPr id="18" name="TextBox 17"/>
          <p:cNvSpPr txBox="1"/>
          <p:nvPr/>
        </p:nvSpPr>
        <p:spPr>
          <a:xfrm rot="20891841">
            <a:off x="4868729" y="4298445"/>
            <a:ext cx="2149277" cy="400110"/>
          </a:xfrm>
          <a:prstGeom prst="rect">
            <a:avLst/>
          </a:prstGeom>
          <a:noFill/>
        </p:spPr>
        <p:txBody>
          <a:bodyPr wrap="square" rtlCol="0">
            <a:spAutoFit/>
          </a:bodyPr>
          <a:lstStyle/>
          <a:p>
            <a:r>
              <a:rPr lang="en-US" sz="2000" b="1" dirty="0" smtClean="0">
                <a:solidFill>
                  <a:schemeClr val="bg1"/>
                </a:solidFill>
              </a:rPr>
              <a:t>access frequency</a:t>
            </a:r>
          </a:p>
        </p:txBody>
      </p:sp>
      <p:sp>
        <p:nvSpPr>
          <p:cNvPr id="19" name="TextBox 18"/>
          <p:cNvSpPr txBox="1"/>
          <p:nvPr/>
        </p:nvSpPr>
        <p:spPr>
          <a:xfrm rot="19957614">
            <a:off x="5570594" y="2692748"/>
            <a:ext cx="1953968" cy="400110"/>
          </a:xfrm>
          <a:prstGeom prst="rect">
            <a:avLst/>
          </a:prstGeom>
          <a:noFill/>
        </p:spPr>
        <p:txBody>
          <a:bodyPr wrap="square" rtlCol="0">
            <a:spAutoFit/>
          </a:bodyPr>
          <a:lstStyle/>
          <a:p>
            <a:r>
              <a:rPr lang="en-US" sz="2000" b="1" dirty="0" smtClean="0">
                <a:solidFill>
                  <a:schemeClr val="bg1"/>
                </a:solidFill>
              </a:rPr>
              <a:t>OS </a:t>
            </a:r>
            <a:r>
              <a:rPr lang="en-US" sz="2000" b="1" dirty="0" err="1" smtClean="0">
                <a:solidFill>
                  <a:schemeClr val="bg1"/>
                </a:solidFill>
              </a:rPr>
              <a:t>virt</a:t>
            </a:r>
            <a:r>
              <a:rPr lang="en-US" sz="2000" b="1" dirty="0" smtClean="0">
                <a:solidFill>
                  <a:schemeClr val="bg1"/>
                </a:solidFill>
              </a:rPr>
              <a:t>. </a:t>
            </a:r>
            <a:r>
              <a:rPr lang="en-US" sz="2000" b="1" dirty="0" err="1" smtClean="0">
                <a:solidFill>
                  <a:schemeClr val="bg1"/>
                </a:solidFill>
              </a:rPr>
              <a:t>addr</a:t>
            </a:r>
            <a:endParaRPr lang="en-US" sz="2000" b="1" dirty="0" smtClean="0">
              <a:solidFill>
                <a:schemeClr val="bg1"/>
              </a:solidFill>
            </a:endParaRPr>
          </a:p>
        </p:txBody>
      </p:sp>
      <p:sp>
        <p:nvSpPr>
          <p:cNvPr id="20" name="TextBox 19"/>
          <p:cNvSpPr txBox="1"/>
          <p:nvPr/>
        </p:nvSpPr>
        <p:spPr>
          <a:xfrm rot="21064529">
            <a:off x="5200731" y="4936158"/>
            <a:ext cx="1966748" cy="400110"/>
          </a:xfrm>
          <a:prstGeom prst="rect">
            <a:avLst/>
          </a:prstGeom>
          <a:noFill/>
        </p:spPr>
        <p:txBody>
          <a:bodyPr wrap="square" rtlCol="0">
            <a:spAutoFit/>
          </a:bodyPr>
          <a:lstStyle/>
          <a:p>
            <a:r>
              <a:rPr lang="en-US" sz="2000" b="1" dirty="0" smtClean="0">
                <a:solidFill>
                  <a:schemeClr val="bg1"/>
                </a:solidFill>
              </a:rPr>
              <a:t>cell wearing stat</a:t>
            </a:r>
          </a:p>
        </p:txBody>
      </p:sp>
      <p:sp>
        <p:nvSpPr>
          <p:cNvPr id="21" name="TextBox 20"/>
          <p:cNvSpPr txBox="1"/>
          <p:nvPr/>
        </p:nvSpPr>
        <p:spPr>
          <a:xfrm>
            <a:off x="7041461" y="4800600"/>
            <a:ext cx="1212910" cy="400110"/>
          </a:xfrm>
          <a:prstGeom prst="rect">
            <a:avLst/>
          </a:prstGeom>
          <a:noFill/>
        </p:spPr>
        <p:txBody>
          <a:bodyPr wrap="square" rtlCol="0">
            <a:spAutoFit/>
          </a:bodyPr>
          <a:lstStyle/>
          <a:p>
            <a:r>
              <a:rPr lang="en-US" sz="2000" dirty="0" smtClean="0"/>
              <a:t>etc.</a:t>
            </a:r>
          </a:p>
        </p:txBody>
      </p:sp>
      <p:sp>
        <p:nvSpPr>
          <p:cNvPr id="22" name="TextBox 21"/>
          <p:cNvSpPr txBox="1"/>
          <p:nvPr/>
        </p:nvSpPr>
        <p:spPr>
          <a:xfrm>
            <a:off x="4495800" y="1828800"/>
            <a:ext cx="4648201" cy="523220"/>
          </a:xfrm>
          <a:prstGeom prst="rect">
            <a:avLst/>
          </a:prstGeom>
          <a:noFill/>
        </p:spPr>
        <p:txBody>
          <a:bodyPr wrap="square" rtlCol="0">
            <a:spAutoFit/>
          </a:bodyPr>
          <a:lstStyle/>
          <a:p>
            <a:r>
              <a:rPr lang="en-US" sz="2800" b="1" dirty="0" smtClean="0"/>
              <a:t>Low-level storage behavior</a:t>
            </a:r>
          </a:p>
        </p:txBody>
      </p:sp>
      <p:sp>
        <p:nvSpPr>
          <p:cNvPr id="23" name="TextBox 22"/>
          <p:cNvSpPr txBox="1"/>
          <p:nvPr/>
        </p:nvSpPr>
        <p:spPr>
          <a:xfrm rot="20218773">
            <a:off x="5056284" y="3374629"/>
            <a:ext cx="2138415" cy="400110"/>
          </a:xfrm>
          <a:prstGeom prst="rect">
            <a:avLst/>
          </a:prstGeom>
          <a:noFill/>
        </p:spPr>
        <p:txBody>
          <a:bodyPr wrap="square" rtlCol="0">
            <a:spAutoFit/>
          </a:bodyPr>
          <a:lstStyle/>
          <a:p>
            <a:r>
              <a:rPr lang="en-US" sz="2000" b="1" dirty="0" smtClean="0">
                <a:solidFill>
                  <a:schemeClr val="bg1"/>
                </a:solidFill>
              </a:rPr>
              <a:t>PRAM phys. </a:t>
            </a:r>
            <a:r>
              <a:rPr lang="en-US" sz="2000" b="1" dirty="0" err="1" smtClean="0">
                <a:solidFill>
                  <a:schemeClr val="bg1"/>
                </a:solidFill>
              </a:rPr>
              <a:t>addr</a:t>
            </a:r>
            <a:endParaRPr lang="en-US" sz="2000" b="1" dirty="0" smtClean="0">
              <a:solidFill>
                <a:schemeClr val="bg1"/>
              </a:solidFill>
            </a:endParaRPr>
          </a:p>
        </p:txBody>
      </p:sp>
      <p:sp>
        <p:nvSpPr>
          <p:cNvPr id="24" name="TextBox 23"/>
          <p:cNvSpPr txBox="1"/>
          <p:nvPr/>
        </p:nvSpPr>
        <p:spPr>
          <a:xfrm>
            <a:off x="7006051" y="3962400"/>
            <a:ext cx="2121315" cy="400110"/>
          </a:xfrm>
          <a:prstGeom prst="rect">
            <a:avLst/>
          </a:prstGeom>
          <a:noFill/>
        </p:spPr>
        <p:txBody>
          <a:bodyPr wrap="square" rtlCol="0">
            <a:spAutoFit/>
          </a:bodyPr>
          <a:lstStyle/>
          <a:p>
            <a:r>
              <a:rPr lang="en-US" sz="2000" dirty="0" smtClean="0"/>
              <a:t>exploit parallelism</a:t>
            </a:r>
          </a:p>
        </p:txBody>
      </p:sp>
      <p:sp>
        <p:nvSpPr>
          <p:cNvPr id="25" name="TextBox 24"/>
          <p:cNvSpPr txBox="1"/>
          <p:nvPr/>
        </p:nvSpPr>
        <p:spPr>
          <a:xfrm>
            <a:off x="7005721" y="3031158"/>
            <a:ext cx="1966748" cy="400110"/>
          </a:xfrm>
          <a:prstGeom prst="rect">
            <a:avLst/>
          </a:prstGeom>
          <a:noFill/>
        </p:spPr>
        <p:txBody>
          <a:bodyPr wrap="square" rtlCol="0">
            <a:spAutoFit/>
          </a:bodyPr>
          <a:lstStyle/>
          <a:p>
            <a:r>
              <a:rPr lang="en-US" sz="2000" dirty="0" smtClean="0"/>
              <a:t>wear leveling</a:t>
            </a:r>
          </a:p>
        </p:txBody>
      </p:sp>
      <p:sp>
        <p:nvSpPr>
          <p:cNvPr id="27" name="TextBox 26"/>
          <p:cNvSpPr txBox="1"/>
          <p:nvPr/>
        </p:nvSpPr>
        <p:spPr>
          <a:xfrm>
            <a:off x="7005136" y="3505200"/>
            <a:ext cx="2121315" cy="400110"/>
          </a:xfrm>
          <a:prstGeom prst="rect">
            <a:avLst/>
          </a:prstGeom>
          <a:noFill/>
        </p:spPr>
        <p:txBody>
          <a:bodyPr wrap="square" rtlCol="0">
            <a:spAutoFit/>
          </a:bodyPr>
          <a:lstStyle/>
          <a:p>
            <a:r>
              <a:rPr lang="en-US" sz="2000" dirty="0"/>
              <a:t>b</a:t>
            </a:r>
            <a:r>
              <a:rPr lang="en-US" sz="2000" dirty="0" smtClean="0"/>
              <a:t>it masking</a:t>
            </a:r>
          </a:p>
        </p:txBody>
      </p:sp>
      <p:sp>
        <p:nvSpPr>
          <p:cNvPr id="29" name="TextBox 28"/>
          <p:cNvSpPr txBox="1"/>
          <p:nvPr/>
        </p:nvSpPr>
        <p:spPr>
          <a:xfrm>
            <a:off x="7024714" y="2683782"/>
            <a:ext cx="1966748" cy="400110"/>
          </a:xfrm>
          <a:prstGeom prst="rect">
            <a:avLst/>
          </a:prstGeom>
          <a:noFill/>
        </p:spPr>
        <p:txBody>
          <a:bodyPr wrap="square" rtlCol="0">
            <a:spAutoFit/>
          </a:bodyPr>
          <a:lstStyle/>
          <a:p>
            <a:r>
              <a:rPr lang="en-US" sz="2000" dirty="0" smtClean="0"/>
              <a:t>address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14489" y="5181600"/>
            <a:ext cx="1800911" cy="1202108"/>
          </a:xfrm>
          <a:prstGeom prst="rect">
            <a:avLst/>
          </a:prstGeom>
        </p:spPr>
      </p:pic>
    </p:spTree>
    <p:extLst>
      <p:ext uri="{BB962C8B-B14F-4D97-AF65-F5344CB8AC3E}">
        <p14:creationId xmlns:p14="http://schemas.microsoft.com/office/powerpoint/2010/main" xmlns="" val="12376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P spid="16" grpId="0"/>
      <p:bldP spid="17" grpId="0"/>
      <p:bldP spid="18" grpId="0"/>
      <p:bldP spid="19" grpId="0"/>
      <p:bldP spid="20" grpId="0"/>
      <p:bldP spid="21" grpId="0"/>
      <p:bldP spid="22" grpId="0"/>
      <p:bldP spid="23" grpId="0"/>
      <p:bldP spid="24" grpId="0"/>
      <p:bldP spid="25" grpId="0"/>
      <p:bldP spid="2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Implementation Approach</a:t>
            </a:r>
            <a:endParaRPr lang="en-US" dirty="0"/>
          </a:p>
        </p:txBody>
      </p:sp>
      <p:sp>
        <p:nvSpPr>
          <p:cNvPr id="4" name="Can 3"/>
          <p:cNvSpPr/>
          <p:nvPr/>
        </p:nvSpPr>
        <p:spPr>
          <a:xfrm>
            <a:off x="2094966" y="4655716"/>
            <a:ext cx="5022933" cy="1592684"/>
          </a:xfrm>
          <a:prstGeom prst="can">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dirty="0" smtClean="0">
                <a:solidFill>
                  <a:srgbClr val="FFFF00"/>
                </a:solidFill>
                <a:latin typeface="Arial" pitchFamily="34" charset="0"/>
                <a:cs typeface="Arial" pitchFamily="34" charset="0"/>
              </a:rPr>
              <a:t>PSD</a:t>
            </a:r>
            <a:endParaRPr lang="en-US" sz="2400" b="0" dirty="0">
              <a:solidFill>
                <a:srgbClr val="FFFF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458891580"/>
              </p:ext>
            </p:extLst>
          </p:nvPr>
        </p:nvGraphicFramePr>
        <p:xfrm>
          <a:off x="1918862" y="1593546"/>
          <a:ext cx="5410200" cy="2225040"/>
        </p:xfrm>
        <a:graphic>
          <a:graphicData uri="http://schemas.openxmlformats.org/drawingml/2006/table">
            <a:tbl>
              <a:tblPr firstRow="1" bandRow="1">
                <a:tableStyleId>{21E4AEA4-8DFA-4A89-87EB-49C32662AFE0}</a:tableStyleId>
              </a:tblPr>
              <a:tblGrid>
                <a:gridCol w="5410200"/>
              </a:tblGrid>
              <a:tr h="370840">
                <a:tc>
                  <a:txBody>
                    <a:bodyPr/>
                    <a:lstStyle/>
                    <a:p>
                      <a:pPr algn="ctr"/>
                      <a:r>
                        <a:rPr lang="en-US" b="0" dirty="0" smtClean="0">
                          <a:latin typeface="Arial" pitchFamily="34" charset="0"/>
                          <a:cs typeface="Arial" pitchFamily="34" charset="0"/>
                        </a:rPr>
                        <a:t>User Applications</a:t>
                      </a:r>
                      <a:endParaRPr lang="en-US" b="0"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Virtual File System</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Individual</a:t>
                      </a:r>
                      <a:r>
                        <a:rPr lang="en-US" baseline="0" dirty="0" smtClean="0">
                          <a:latin typeface="Arial" pitchFamily="34" charset="0"/>
                          <a:cs typeface="Arial" pitchFamily="34" charset="0"/>
                        </a:rPr>
                        <a:t> FS (EXT3, HFS, TMPFS, etc.)</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Buffer/Page Cache</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Block </a:t>
                      </a:r>
                      <a:r>
                        <a:rPr lang="en-US" smtClean="0">
                          <a:latin typeface="Arial" pitchFamily="34" charset="0"/>
                          <a:cs typeface="Arial" pitchFamily="34" charset="0"/>
                        </a:rPr>
                        <a:t>I/O Layer</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HDD/SSD device driver</a:t>
                      </a:r>
                      <a:endParaRPr lang="en-US" dirty="0">
                        <a:latin typeface="Arial" pitchFamily="34" charset="0"/>
                        <a:cs typeface="Arial" pitchFamily="34" charset="0"/>
                      </a:endParaRPr>
                    </a:p>
                  </a:txBody>
                  <a:tcPr/>
                </a:tc>
              </a:tr>
            </a:tbl>
          </a:graphicData>
        </a:graphic>
      </p:graphicFrame>
      <p:sp>
        <p:nvSpPr>
          <p:cNvPr id="6" name="Up-Down Arrow 5"/>
          <p:cNvSpPr/>
          <p:nvPr/>
        </p:nvSpPr>
        <p:spPr>
          <a:xfrm>
            <a:off x="4380966" y="3893716"/>
            <a:ext cx="457200" cy="685800"/>
          </a:xfrm>
          <a:prstGeom prst="up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bwMode="auto">
          <a:xfrm rot="16200000">
            <a:off x="302436" y="2569121"/>
            <a:ext cx="2360397" cy="331723"/>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8" name="TextBox 7"/>
          <p:cNvSpPr txBox="1"/>
          <p:nvPr/>
        </p:nvSpPr>
        <p:spPr>
          <a:xfrm>
            <a:off x="631064" y="2472747"/>
            <a:ext cx="798490" cy="461665"/>
          </a:xfrm>
          <a:prstGeom prst="rect">
            <a:avLst/>
          </a:prstGeom>
          <a:noFill/>
        </p:spPr>
        <p:txBody>
          <a:bodyPr wrap="square" rtlCol="0">
            <a:spAutoFit/>
          </a:bodyPr>
          <a:lstStyle/>
          <a:p>
            <a:r>
              <a:rPr lang="en-US" sz="2400" dirty="0" smtClean="0">
                <a:solidFill>
                  <a:srgbClr val="0070C0"/>
                </a:solidFill>
                <a:latin typeface="Arial" pitchFamily="34" charset="0"/>
                <a:cs typeface="Arial" pitchFamily="34" charset="0"/>
              </a:rPr>
              <a:t>SW</a:t>
            </a:r>
            <a:endParaRPr lang="en-US" sz="2400" dirty="0">
              <a:solidFill>
                <a:srgbClr val="0070C0"/>
              </a:solidFill>
              <a:latin typeface="Arial" pitchFamily="34" charset="0"/>
              <a:cs typeface="Arial" pitchFamily="34" charset="0"/>
            </a:endParaRPr>
          </a:p>
        </p:txBody>
      </p:sp>
      <p:sp>
        <p:nvSpPr>
          <p:cNvPr id="9" name="Left-Right Arrow 8"/>
          <p:cNvSpPr/>
          <p:nvPr/>
        </p:nvSpPr>
        <p:spPr bwMode="auto">
          <a:xfrm rot="16200000">
            <a:off x="715316" y="5177844"/>
            <a:ext cx="1516484" cy="319827"/>
          </a:xfrm>
          <a:prstGeom prst="leftRightArrow">
            <a:avLst/>
          </a:prstGeom>
          <a:solidFill>
            <a:srgbClr val="C00000">
              <a:alpha val="7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0" name="TextBox 9"/>
          <p:cNvSpPr txBox="1"/>
          <p:nvPr/>
        </p:nvSpPr>
        <p:spPr>
          <a:xfrm>
            <a:off x="628916" y="4990393"/>
            <a:ext cx="798490" cy="461665"/>
          </a:xfrm>
          <a:prstGeom prst="rect">
            <a:avLst/>
          </a:prstGeom>
          <a:noFill/>
        </p:spPr>
        <p:txBody>
          <a:bodyPr wrap="square" rtlCol="0">
            <a:spAutoFit/>
          </a:bodyPr>
          <a:lstStyle/>
          <a:p>
            <a:r>
              <a:rPr lang="en-US" sz="2400" dirty="0" smtClean="0">
                <a:solidFill>
                  <a:srgbClr val="0070C0"/>
                </a:solidFill>
                <a:latin typeface="Arial" pitchFamily="34" charset="0"/>
                <a:cs typeface="Arial" pitchFamily="34" charset="0"/>
              </a:rPr>
              <a:t>HW</a:t>
            </a:r>
            <a:endParaRPr lang="en-US" sz="2400" dirty="0">
              <a:solidFill>
                <a:srgbClr val="0070C0"/>
              </a:solidFill>
              <a:latin typeface="Arial" pitchFamily="34" charset="0"/>
              <a:cs typeface="Arial" pitchFamily="34" charset="0"/>
            </a:endParaRPr>
          </a:p>
        </p:txBody>
      </p:sp>
      <p:sp>
        <p:nvSpPr>
          <p:cNvPr id="11" name="TextBox 10"/>
          <p:cNvSpPr txBox="1"/>
          <p:nvPr/>
        </p:nvSpPr>
        <p:spPr>
          <a:xfrm>
            <a:off x="7289443" y="3049218"/>
            <a:ext cx="1759919" cy="400110"/>
          </a:xfrm>
          <a:prstGeom prst="rect">
            <a:avLst/>
          </a:prstGeom>
          <a:noFill/>
        </p:spPr>
        <p:txBody>
          <a:bodyPr wrap="square" rtlCol="0">
            <a:spAutoFit/>
          </a:bodyPr>
          <a:lstStyle/>
          <a:p>
            <a:r>
              <a:rPr lang="en-US" sz="2000" b="0" dirty="0" smtClean="0">
                <a:latin typeface="Arial" pitchFamily="34" charset="0"/>
                <a:cs typeface="Arial" pitchFamily="34" charset="0"/>
              </a:rPr>
              <a:t>I/O scheduler</a:t>
            </a:r>
            <a:endParaRPr lang="en-US" sz="2000" b="0" dirty="0">
              <a:latin typeface="Arial" pitchFamily="34" charset="0"/>
              <a:cs typeface="Arial" pitchFamily="34" charset="0"/>
            </a:endParaRPr>
          </a:p>
        </p:txBody>
      </p:sp>
      <p:sp>
        <p:nvSpPr>
          <p:cNvPr id="12" name="TextBox 11"/>
          <p:cNvSpPr txBox="1"/>
          <p:nvPr/>
        </p:nvSpPr>
        <p:spPr>
          <a:xfrm>
            <a:off x="7308569" y="2605278"/>
            <a:ext cx="1683026" cy="400110"/>
          </a:xfrm>
          <a:prstGeom prst="rect">
            <a:avLst/>
          </a:prstGeom>
          <a:noFill/>
        </p:spPr>
        <p:txBody>
          <a:bodyPr wrap="square" rtlCol="0">
            <a:spAutoFit/>
          </a:bodyPr>
          <a:lstStyle/>
          <a:p>
            <a:r>
              <a:rPr lang="en-US" sz="2000" b="0" dirty="0" smtClean="0">
                <a:latin typeface="Arial" pitchFamily="34" charset="0"/>
                <a:cs typeface="Arial" pitchFamily="34" charset="0"/>
              </a:rPr>
              <a:t>File system</a:t>
            </a:r>
            <a:endParaRPr lang="en-US" sz="2000" b="0" dirty="0">
              <a:latin typeface="Arial" pitchFamily="34" charset="0"/>
              <a:cs typeface="Arial" pitchFamily="34" charset="0"/>
            </a:endParaRPr>
          </a:p>
        </p:txBody>
      </p:sp>
      <p:sp>
        <p:nvSpPr>
          <p:cNvPr id="13" name="TextBox 12"/>
          <p:cNvSpPr txBox="1"/>
          <p:nvPr/>
        </p:nvSpPr>
        <p:spPr>
          <a:xfrm>
            <a:off x="7242309" y="4434057"/>
            <a:ext cx="1683026" cy="400110"/>
          </a:xfrm>
          <a:prstGeom prst="rect">
            <a:avLst/>
          </a:prstGeom>
          <a:noFill/>
        </p:spPr>
        <p:txBody>
          <a:bodyPr wrap="square" rtlCol="0">
            <a:spAutoFit/>
          </a:bodyPr>
          <a:lstStyle/>
          <a:p>
            <a:r>
              <a:rPr lang="en-US" sz="2000" b="0" dirty="0" smtClean="0">
                <a:latin typeface="Arial" pitchFamily="34" charset="0"/>
                <a:cs typeface="Arial" pitchFamily="34" charset="0"/>
              </a:rPr>
              <a:t>Interconnect</a:t>
            </a:r>
            <a:endParaRPr lang="en-US" sz="2000" b="0" dirty="0">
              <a:latin typeface="Arial" pitchFamily="34" charset="0"/>
              <a:cs typeface="Arial" pitchFamily="34" charset="0"/>
            </a:endParaRPr>
          </a:p>
        </p:txBody>
      </p:sp>
      <p:sp>
        <p:nvSpPr>
          <p:cNvPr id="14" name="TextBox 13"/>
          <p:cNvSpPr txBox="1"/>
          <p:nvPr/>
        </p:nvSpPr>
        <p:spPr>
          <a:xfrm>
            <a:off x="7262189" y="4891253"/>
            <a:ext cx="1729406" cy="400110"/>
          </a:xfrm>
          <a:prstGeom prst="rect">
            <a:avLst/>
          </a:prstGeom>
          <a:noFill/>
        </p:spPr>
        <p:txBody>
          <a:bodyPr wrap="square" rtlCol="0">
            <a:spAutoFit/>
          </a:bodyPr>
          <a:lstStyle/>
          <a:p>
            <a:r>
              <a:rPr lang="en-US" sz="2000" b="0" dirty="0" smtClean="0">
                <a:latin typeface="Arial" pitchFamily="34" charset="0"/>
                <a:cs typeface="Arial" pitchFamily="34" charset="0"/>
              </a:rPr>
              <a:t>Slots, chips</a:t>
            </a:r>
            <a:endParaRPr lang="en-US" sz="2000" b="0" dirty="0">
              <a:latin typeface="Arial" pitchFamily="34" charset="0"/>
              <a:cs typeface="Arial" pitchFamily="34" charset="0"/>
            </a:endParaRPr>
          </a:p>
        </p:txBody>
      </p:sp>
      <p:sp>
        <p:nvSpPr>
          <p:cNvPr id="15" name="TextBox 14"/>
          <p:cNvSpPr txBox="1"/>
          <p:nvPr/>
        </p:nvSpPr>
        <p:spPr>
          <a:xfrm rot="19246435">
            <a:off x="1954478" y="3765740"/>
            <a:ext cx="3635189" cy="584775"/>
          </a:xfrm>
          <a:prstGeom prst="rect">
            <a:avLst/>
          </a:prstGeom>
          <a:solidFill>
            <a:srgbClr val="3333CC"/>
          </a:solidFill>
          <a:effectLst>
            <a:outerShdw blurRad="50800" dist="38100" dir="2700000" algn="tl" rotWithShape="0">
              <a:prstClr val="black">
                <a:alpha val="40000"/>
              </a:prstClr>
            </a:outerShdw>
          </a:effectLst>
        </p:spPr>
        <p:txBody>
          <a:bodyPr wrap="square" rtlCol="0">
            <a:spAutoFit/>
          </a:bodyPr>
          <a:lstStyle/>
          <a:p>
            <a:pPr algn="ctr"/>
            <a:r>
              <a:rPr lang="en-US" sz="3200" b="0" dirty="0" smtClean="0">
                <a:solidFill>
                  <a:schemeClr val="bg1"/>
                </a:solidFill>
                <a:latin typeface="Arial" pitchFamily="34" charset="0"/>
                <a:cs typeface="Arial" pitchFamily="34" charset="0"/>
              </a:rPr>
              <a:t>Holistic Approach</a:t>
            </a:r>
            <a:endParaRPr lang="en-US" sz="3200" b="0" dirty="0">
              <a:solidFill>
                <a:schemeClr val="bg1"/>
              </a:solidFill>
              <a:latin typeface="Arial" pitchFamily="34" charset="0"/>
              <a:cs typeface="Arial" pitchFamily="34" charset="0"/>
            </a:endParaRPr>
          </a:p>
        </p:txBody>
      </p:sp>
      <p:sp>
        <p:nvSpPr>
          <p:cNvPr id="16" name="TextBox 15"/>
          <p:cNvSpPr txBox="1"/>
          <p:nvPr/>
        </p:nvSpPr>
        <p:spPr>
          <a:xfrm>
            <a:off x="232518" y="3048000"/>
            <a:ext cx="2434482" cy="584775"/>
          </a:xfrm>
          <a:prstGeom prst="rect">
            <a:avLst/>
          </a:prstGeom>
          <a:solidFill>
            <a:srgbClr val="3333CC"/>
          </a:solidFill>
          <a:effectLst>
            <a:outerShdw blurRad="50800" dist="38100" dir="2700000" algn="tl" rotWithShape="0">
              <a:prstClr val="black">
                <a:alpha val="40000"/>
              </a:prstClr>
            </a:outerShdw>
          </a:effectLst>
        </p:spPr>
        <p:txBody>
          <a:bodyPr wrap="square" rtlCol="0">
            <a:spAutoFit/>
          </a:bodyPr>
          <a:lstStyle/>
          <a:p>
            <a:pPr algn="ctr"/>
            <a:r>
              <a:rPr lang="en-US" sz="3200" b="0" dirty="0" smtClean="0">
                <a:solidFill>
                  <a:schemeClr val="bg1"/>
                </a:solidFill>
                <a:latin typeface="Arial" pitchFamily="34" charset="0"/>
                <a:cs typeface="Arial" pitchFamily="34" charset="0"/>
              </a:rPr>
              <a:t>Emulation</a:t>
            </a:r>
            <a:endParaRPr lang="en-US" sz="3200" b="0" dirty="0">
              <a:solidFill>
                <a:schemeClr val="bg1"/>
              </a:solidFill>
              <a:latin typeface="Arial" pitchFamily="34" charset="0"/>
              <a:cs typeface="Arial" pitchFamily="34" charset="0"/>
            </a:endParaRPr>
          </a:p>
        </p:txBody>
      </p:sp>
      <p:cxnSp>
        <p:nvCxnSpPr>
          <p:cNvPr id="17" name="Straight Connector 16"/>
          <p:cNvCxnSpPr/>
          <p:nvPr/>
        </p:nvCxnSpPr>
        <p:spPr>
          <a:xfrm flipV="1">
            <a:off x="533400" y="4201886"/>
            <a:ext cx="8077200" cy="53392"/>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5511225"/>
            <a:ext cx="2434482" cy="584775"/>
          </a:xfrm>
          <a:prstGeom prst="rect">
            <a:avLst/>
          </a:prstGeom>
          <a:solidFill>
            <a:srgbClr val="3333CC"/>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latin typeface="Arial" pitchFamily="34" charset="0"/>
                <a:cs typeface="Arial" pitchFamily="34" charset="0"/>
              </a:rPr>
              <a:t>Si</a:t>
            </a:r>
            <a:r>
              <a:rPr lang="en-US" sz="3200" b="0" dirty="0" smtClean="0">
                <a:solidFill>
                  <a:schemeClr val="bg1"/>
                </a:solidFill>
                <a:latin typeface="Arial" pitchFamily="34" charset="0"/>
                <a:cs typeface="Arial" pitchFamily="34" charset="0"/>
              </a:rPr>
              <a:t>mulation</a:t>
            </a:r>
            <a:endParaRPr lang="en-US" sz="3200" b="0" dirty="0">
              <a:solidFill>
                <a:schemeClr val="bg1"/>
              </a:solidFill>
              <a:latin typeface="Arial" pitchFamily="34" charset="0"/>
              <a:cs typeface="Arial" pitchFamily="34" charset="0"/>
            </a:endParaRPr>
          </a:p>
        </p:txBody>
      </p:sp>
      <p:sp>
        <p:nvSpPr>
          <p:cNvPr id="21" name="TextBox 20"/>
          <p:cNvSpPr txBox="1"/>
          <p:nvPr/>
        </p:nvSpPr>
        <p:spPr>
          <a:xfrm>
            <a:off x="5486400" y="1262395"/>
            <a:ext cx="3352800" cy="1077218"/>
          </a:xfrm>
          <a:prstGeom prst="rect">
            <a:avLst/>
          </a:prstGeom>
          <a:solidFill>
            <a:srgbClr val="3333CC"/>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latin typeface="Arial" pitchFamily="34" charset="0"/>
                <a:cs typeface="Arial" pitchFamily="34" charset="0"/>
              </a:rPr>
              <a:t>Instrumentation</a:t>
            </a:r>
          </a:p>
          <a:p>
            <a:pPr algn="ctr"/>
            <a:r>
              <a:rPr lang="en-US" sz="3200" b="0" dirty="0" smtClean="0">
                <a:solidFill>
                  <a:schemeClr val="bg1"/>
                </a:solidFill>
                <a:latin typeface="Arial" pitchFamily="34" charset="0"/>
                <a:cs typeface="Arial" pitchFamily="34" charset="0"/>
              </a:rPr>
              <a:t>Technique</a:t>
            </a:r>
            <a:endParaRPr lang="en-US" sz="3200" b="0" dirty="0">
              <a:solidFill>
                <a:schemeClr val="bg1"/>
              </a:solidFill>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xmlns="" val="1274464451"/>
              </p:ext>
            </p:extLst>
          </p:nvPr>
        </p:nvGraphicFramePr>
        <p:xfrm>
          <a:off x="5934598" y="2898823"/>
          <a:ext cx="1447800" cy="1363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 name="Group 23"/>
          <p:cNvGrpSpPr/>
          <p:nvPr/>
        </p:nvGrpSpPr>
        <p:grpSpPr>
          <a:xfrm>
            <a:off x="1985516" y="1687182"/>
            <a:ext cx="1362967" cy="1362967"/>
            <a:chOff x="0" y="0"/>
            <a:chExt cx="1362967" cy="1362967"/>
          </a:xfrm>
          <a:solidFill>
            <a:schemeClr val="accent4">
              <a:lumMod val="60000"/>
              <a:lumOff val="40000"/>
            </a:schemeClr>
          </a:solidFill>
        </p:grpSpPr>
        <p:sp>
          <p:nvSpPr>
            <p:cNvPr id="25" name="Oval 24"/>
            <p:cNvSpPr/>
            <p:nvPr/>
          </p:nvSpPr>
          <p:spPr>
            <a:xfrm>
              <a:off x="0" y="0"/>
              <a:ext cx="1362967" cy="1362967"/>
            </a:xfrm>
            <a:prstGeom prst="ellipse">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Oval 4"/>
            <p:cNvSpPr/>
            <p:nvPr/>
          </p:nvSpPr>
          <p:spPr>
            <a:xfrm>
              <a:off x="199602" y="199602"/>
              <a:ext cx="963763" cy="963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smtClean="0"/>
                <a:t>Tracers</a:t>
              </a:r>
              <a:endParaRPr lang="en-US" sz="2400" kern="1200"/>
            </a:p>
          </p:txBody>
        </p:sp>
      </p:grpSp>
    </p:spTree>
    <p:extLst>
      <p:ext uri="{BB962C8B-B14F-4D97-AF65-F5344CB8AC3E}">
        <p14:creationId xmlns:p14="http://schemas.microsoft.com/office/powerpoint/2010/main" xmlns="" val="211070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3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3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3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9"/>
                                        </p:tgtEl>
                                      </p:cBhvr>
                                    </p:animEffect>
                                    <p:set>
                                      <p:cBhvr>
                                        <p:cTn id="58" dur="1" fill="hold">
                                          <p:stCondLst>
                                            <p:cond delay="499"/>
                                          </p:stCondLst>
                                        </p:cTn>
                                        <p:tgtEl>
                                          <p:spTgt spid="1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3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65" presetID="42" presetClass="entr"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23"/>
                                        </p:tgtEl>
                                        <p:attrNameLst>
                                          <p:attrName>ppt_w</p:attrName>
                                        </p:attrNameLst>
                                      </p:cBhvr>
                                      <p:tavLst>
                                        <p:tav tm="0">
                                          <p:val>
                                            <p:strVal val="ppt_w"/>
                                          </p:val>
                                        </p:tav>
                                        <p:tav tm="100000">
                                          <p:val>
                                            <p:fltVal val="0"/>
                                          </p:val>
                                        </p:tav>
                                      </p:tavLst>
                                    </p:anim>
                                    <p:anim calcmode="lin" valueType="num">
                                      <p:cBhvr>
                                        <p:cTn id="79" dur="500"/>
                                        <p:tgtEl>
                                          <p:spTgt spid="23"/>
                                        </p:tgtEl>
                                        <p:attrNameLst>
                                          <p:attrName>ppt_h</p:attrName>
                                        </p:attrNameLst>
                                      </p:cBhvr>
                                      <p:tavLst>
                                        <p:tav tm="0">
                                          <p:val>
                                            <p:strVal val="ppt_h"/>
                                          </p:val>
                                        </p:tav>
                                        <p:tav tm="100000">
                                          <p:val>
                                            <p:fltVal val="0"/>
                                          </p:val>
                                        </p:tav>
                                      </p:tavLst>
                                    </p:anim>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42" presetClass="exit" presetSubtype="0" fill="hold" nodeType="withEffect">
                                  <p:stCondLst>
                                    <p:cond delay="0"/>
                                  </p:stCondLst>
                                  <p:childTnLst>
                                    <p:animEffect transition="out" filter="fade">
                                      <p:cBhvr>
                                        <p:cTn id="83" dur="1000"/>
                                        <p:tgtEl>
                                          <p:spTgt spid="24"/>
                                        </p:tgtEl>
                                      </p:cBhvr>
                                    </p:animEffect>
                                    <p:anim calcmode="lin" valueType="num">
                                      <p:cBhvr>
                                        <p:cTn id="84" dur="1000"/>
                                        <p:tgtEl>
                                          <p:spTgt spid="24"/>
                                        </p:tgtEl>
                                        <p:attrNameLst>
                                          <p:attrName>ppt_x</p:attrName>
                                        </p:attrNameLst>
                                      </p:cBhvr>
                                      <p:tavLst>
                                        <p:tav tm="0">
                                          <p:val>
                                            <p:strVal val="ppt_x"/>
                                          </p:val>
                                        </p:tav>
                                        <p:tav tm="100000">
                                          <p:val>
                                            <p:strVal val="ppt_x"/>
                                          </p:val>
                                        </p:tav>
                                      </p:tavLst>
                                    </p:anim>
                                    <p:anim calcmode="lin" valueType="num">
                                      <p:cBhvr>
                                        <p:cTn id="85" dur="1000"/>
                                        <p:tgtEl>
                                          <p:spTgt spid="24"/>
                                        </p:tgtEl>
                                        <p:attrNameLst>
                                          <p:attrName>ppt_y</p:attrName>
                                        </p:attrNameLst>
                                      </p:cBhvr>
                                      <p:tavLst>
                                        <p:tav tm="0">
                                          <p:val>
                                            <p:strVal val="ppt_y"/>
                                          </p:val>
                                        </p:tav>
                                        <p:tav tm="100000">
                                          <p:val>
                                            <p:strVal val="ppt_y+.1"/>
                                          </p:val>
                                        </p:tav>
                                      </p:tavLst>
                                    </p:anim>
                                    <p:set>
                                      <p:cBhvr>
                                        <p:cTn id="86" dur="1" fill="hold">
                                          <p:stCondLst>
                                            <p:cond delay="999"/>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p:bldP spid="12" grpId="0"/>
      <p:bldP spid="13" grpId="0"/>
      <p:bldP spid="14" grpId="0"/>
      <p:bldP spid="15" grpId="0" animBg="1"/>
      <p:bldP spid="15" grpId="1" animBg="1"/>
      <p:bldP spid="16" grpId="0" animBg="1"/>
      <p:bldP spid="16" grpId="1" animBg="1"/>
      <p:bldP spid="19" grpId="0" animBg="1"/>
      <p:bldP spid="19" grpId="1" animBg="1"/>
      <p:bldP spid="21" grpId="0" animBg="1"/>
      <p:bldP spid="21" grpId="1" animBg="1"/>
      <p:bldGraphic spid="23" grpId="0">
        <p:bldAsOne/>
      </p:bldGraphic>
      <p:bldGraphic spid="23"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7675" y="2438400"/>
            <a:ext cx="2371725" cy="2540452"/>
          </a:xfrm>
          <a:prstGeom prst="rect">
            <a:avLst/>
          </a:prstGeom>
        </p:spPr>
      </p:pic>
      <p:sp>
        <p:nvSpPr>
          <p:cNvPr id="6" name="Rectangle 5"/>
          <p:cNvSpPr/>
          <p:nvPr/>
        </p:nvSpPr>
        <p:spPr>
          <a:xfrm>
            <a:off x="2514600" y="2764972"/>
            <a:ext cx="37338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PRISM Components</a:t>
            </a:r>
            <a:endParaRPr lang="en-US" dirty="0"/>
          </a:p>
        </p:txBody>
      </p:sp>
      <p:sp>
        <p:nvSpPr>
          <p:cNvPr id="5" name="Rectangle 4"/>
          <p:cNvSpPr/>
          <p:nvPr/>
        </p:nvSpPr>
        <p:spPr>
          <a:xfrm>
            <a:off x="2819400" y="3069772"/>
            <a:ext cx="3124200" cy="9906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Frontend Tracer</a:t>
            </a:r>
            <a:endParaRPr lang="en-US" sz="2400" dirty="0">
              <a:latin typeface="Arial" pitchFamily="34" charset="0"/>
              <a:cs typeface="Arial" pitchFamily="34" charset="0"/>
            </a:endParaRPr>
          </a:p>
        </p:txBody>
      </p:sp>
      <p:sp>
        <p:nvSpPr>
          <p:cNvPr id="11" name="Rectangle 10"/>
          <p:cNvSpPr/>
          <p:nvPr/>
        </p:nvSpPr>
        <p:spPr>
          <a:xfrm>
            <a:off x="2819400" y="4669972"/>
            <a:ext cx="3124200" cy="9906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Backend </a:t>
            </a:r>
            <a:r>
              <a:rPr lang="en-US" sz="2400" dirty="0" err="1" smtClean="0">
                <a:latin typeface="Arial" pitchFamily="34" charset="0"/>
                <a:cs typeface="Arial" pitchFamily="34" charset="0"/>
              </a:rPr>
              <a:t>PSDSim</a:t>
            </a:r>
            <a:endParaRPr lang="en-US" sz="2400" dirty="0">
              <a:latin typeface="Arial" pitchFamily="34" charset="0"/>
              <a:cs typeface="Arial" pitchFamily="34" charset="0"/>
            </a:endParaRPr>
          </a:p>
        </p:txBody>
      </p:sp>
      <p:sp>
        <p:nvSpPr>
          <p:cNvPr id="12" name="Rectangle 11"/>
          <p:cNvSpPr/>
          <p:nvPr/>
        </p:nvSpPr>
        <p:spPr>
          <a:xfrm>
            <a:off x="2819400" y="1676400"/>
            <a:ext cx="3124200" cy="457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itchFamily="34" charset="0"/>
                <a:cs typeface="Arial" pitchFamily="34" charset="0"/>
              </a:rPr>
              <a:t>User Apps</a:t>
            </a:r>
            <a:endParaRPr lang="en-US" sz="2000" dirty="0">
              <a:latin typeface="Arial" pitchFamily="34" charset="0"/>
              <a:cs typeface="Arial" pitchFamily="34" charset="0"/>
            </a:endParaRPr>
          </a:p>
        </p:txBody>
      </p:sp>
      <p:sp>
        <p:nvSpPr>
          <p:cNvPr id="13" name="Down Arrow 12"/>
          <p:cNvSpPr/>
          <p:nvPr/>
        </p:nvSpPr>
        <p:spPr>
          <a:xfrm>
            <a:off x="4191000" y="2231571"/>
            <a:ext cx="381000" cy="4572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91000" y="4136572"/>
            <a:ext cx="381000" cy="4572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rot="18548714">
            <a:off x="820919" y="3645746"/>
            <a:ext cx="1328175"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dirty="0" smtClean="0"/>
              <a:t>PRISM</a:t>
            </a:r>
            <a:endParaRPr lang="en-US" sz="2400" dirty="0"/>
          </a:p>
        </p:txBody>
      </p:sp>
      <p:sp>
        <p:nvSpPr>
          <p:cNvPr id="9" name="Rectangle 8"/>
          <p:cNvSpPr/>
          <p:nvPr/>
        </p:nvSpPr>
        <p:spPr>
          <a:xfrm>
            <a:off x="1219200" y="2438400"/>
            <a:ext cx="1676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33972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14600" y="1219200"/>
            <a:ext cx="3505200" cy="4572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Application</a:t>
            </a:r>
            <a:endParaRPr lang="en-US" sz="2400" dirty="0"/>
          </a:p>
        </p:txBody>
      </p:sp>
      <p:sp>
        <p:nvSpPr>
          <p:cNvPr id="25" name="Down Arrow 24"/>
          <p:cNvSpPr/>
          <p:nvPr/>
        </p:nvSpPr>
        <p:spPr>
          <a:xfrm>
            <a:off x="4038600" y="1752600"/>
            <a:ext cx="381000" cy="4572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4400" y="2286000"/>
            <a:ext cx="6781800" cy="533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Linux VFS</a:t>
            </a:r>
            <a:endParaRPr lang="en-US" sz="2400" dirty="0"/>
          </a:p>
        </p:txBody>
      </p:sp>
      <p:sp>
        <p:nvSpPr>
          <p:cNvPr id="28" name="Rectangle 27"/>
          <p:cNvSpPr/>
          <p:nvPr/>
        </p:nvSpPr>
        <p:spPr>
          <a:xfrm>
            <a:off x="914400" y="2819400"/>
            <a:ext cx="6781800" cy="533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In-memory TMPFS  </a:t>
            </a:r>
            <a:r>
              <a:rPr lang="en-US" sz="2400" dirty="0"/>
              <a:t>file system </a:t>
            </a:r>
          </a:p>
        </p:txBody>
      </p:sp>
      <p:sp>
        <p:nvSpPr>
          <p:cNvPr id="29" name="TextBox 28"/>
          <p:cNvSpPr txBox="1"/>
          <p:nvPr/>
        </p:nvSpPr>
        <p:spPr>
          <a:xfrm>
            <a:off x="4572000" y="1676400"/>
            <a:ext cx="2362200" cy="461665"/>
          </a:xfrm>
          <a:prstGeom prst="rect">
            <a:avLst/>
          </a:prstGeom>
          <a:noFill/>
        </p:spPr>
        <p:txBody>
          <a:bodyPr wrap="square" rtlCol="0">
            <a:spAutoFit/>
          </a:bodyPr>
          <a:lstStyle/>
          <a:p>
            <a:r>
              <a:rPr lang="en-US" sz="2400" dirty="0" smtClean="0"/>
              <a:t>File I/O requests</a:t>
            </a:r>
            <a:endParaRPr lang="en-US" sz="2400" dirty="0"/>
          </a:p>
        </p:txBody>
      </p:sp>
      <p:sp>
        <p:nvSpPr>
          <p:cNvPr id="30" name="Rectangle 29"/>
          <p:cNvSpPr/>
          <p:nvPr/>
        </p:nvSpPr>
        <p:spPr>
          <a:xfrm>
            <a:off x="914400" y="3352800"/>
            <a:ext cx="17526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Write data</a:t>
            </a:r>
          </a:p>
          <a:p>
            <a:pPr algn="ctr"/>
            <a:r>
              <a:rPr lang="en-US" sz="2400" dirty="0" smtClean="0">
                <a:solidFill>
                  <a:schemeClr val="bg1"/>
                </a:solidFill>
              </a:rPr>
              <a:t>Tracer Module</a:t>
            </a:r>
            <a:endParaRPr lang="en-US" sz="2400" dirty="0">
              <a:solidFill>
                <a:schemeClr val="bg1"/>
              </a:solidFill>
            </a:endParaRPr>
          </a:p>
        </p:txBody>
      </p:sp>
      <p:sp>
        <p:nvSpPr>
          <p:cNvPr id="31" name="Rectangle 30"/>
          <p:cNvSpPr/>
          <p:nvPr/>
        </p:nvSpPr>
        <p:spPr>
          <a:xfrm>
            <a:off x="5791200" y="3352800"/>
            <a:ext cx="19050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User-defined</a:t>
            </a:r>
          </a:p>
          <a:p>
            <a:pPr algn="ctr"/>
            <a:r>
              <a:rPr lang="en-US" sz="2400" dirty="0" smtClean="0">
                <a:solidFill>
                  <a:schemeClr val="bg1"/>
                </a:solidFill>
              </a:rPr>
              <a:t> Tracer Modules</a:t>
            </a:r>
            <a:endParaRPr lang="en-US" sz="2400" dirty="0">
              <a:solidFill>
                <a:schemeClr val="bg1"/>
              </a:solidFill>
            </a:endParaRPr>
          </a:p>
        </p:txBody>
      </p:sp>
      <p:sp>
        <p:nvSpPr>
          <p:cNvPr id="32" name="Rectangle 31"/>
          <p:cNvSpPr/>
          <p:nvPr/>
        </p:nvSpPr>
        <p:spPr>
          <a:xfrm>
            <a:off x="2667000" y="3352800"/>
            <a:ext cx="1676400" cy="1600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Metadata</a:t>
            </a:r>
          </a:p>
          <a:p>
            <a:pPr algn="ctr"/>
            <a:r>
              <a:rPr lang="en-US" sz="2400" dirty="0" smtClean="0">
                <a:solidFill>
                  <a:schemeClr val="bg1"/>
                </a:solidFill>
              </a:rPr>
              <a:t>Tracer Module</a:t>
            </a:r>
            <a:endParaRPr lang="en-US" sz="2400" dirty="0">
              <a:solidFill>
                <a:schemeClr val="bg1"/>
              </a:solidFill>
            </a:endParaRPr>
          </a:p>
        </p:txBody>
      </p:sp>
      <p:sp>
        <p:nvSpPr>
          <p:cNvPr id="33" name="Donut 32"/>
          <p:cNvSpPr/>
          <p:nvPr/>
        </p:nvSpPr>
        <p:spPr>
          <a:xfrm>
            <a:off x="4800600" y="40386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029200" y="40386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a:off x="5257800" y="4038600"/>
            <a:ext cx="152400" cy="1524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914400" y="4953000"/>
            <a:ext cx="6781800" cy="533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Proc</a:t>
            </a:r>
            <a:r>
              <a:rPr lang="en-US" sz="2400" dirty="0" smtClean="0"/>
              <a:t>-based Logger</a:t>
            </a:r>
            <a:endParaRPr lang="en-US" sz="2400" dirty="0"/>
          </a:p>
        </p:txBody>
      </p:sp>
      <p:sp>
        <p:nvSpPr>
          <p:cNvPr id="39" name="Down Arrow 38"/>
          <p:cNvSpPr/>
          <p:nvPr/>
        </p:nvSpPr>
        <p:spPr>
          <a:xfrm>
            <a:off x="4038600" y="5558134"/>
            <a:ext cx="381000" cy="614065"/>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419600" y="5948277"/>
            <a:ext cx="3962400" cy="461665"/>
          </a:xfrm>
          <a:prstGeom prst="rect">
            <a:avLst/>
          </a:prstGeom>
          <a:noFill/>
        </p:spPr>
        <p:txBody>
          <a:bodyPr wrap="square" rtlCol="0">
            <a:spAutoFit/>
          </a:bodyPr>
          <a:lstStyle/>
          <a:p>
            <a:r>
              <a:rPr lang="en-US" sz="2400" dirty="0" smtClean="0"/>
              <a:t>Raw data gathered</a:t>
            </a:r>
            <a:endParaRPr lang="en-US" sz="2400" dirty="0"/>
          </a:p>
        </p:txBody>
      </p:sp>
      <p:sp>
        <p:nvSpPr>
          <p:cNvPr id="44" name="Oval 43"/>
          <p:cNvSpPr/>
          <p:nvPr/>
        </p:nvSpPr>
        <p:spPr>
          <a:xfrm>
            <a:off x="2286000" y="1271396"/>
            <a:ext cx="990600" cy="3854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write</a:t>
            </a:r>
            <a:endParaRPr lang="en-US" dirty="0">
              <a:solidFill>
                <a:schemeClr val="tx1"/>
              </a:solidFill>
            </a:endParaRPr>
          </a:p>
        </p:txBody>
      </p:sp>
      <p:sp>
        <p:nvSpPr>
          <p:cNvPr id="45" name="Oval 44"/>
          <p:cNvSpPr/>
          <p:nvPr/>
        </p:nvSpPr>
        <p:spPr>
          <a:xfrm>
            <a:off x="2275114" y="2359967"/>
            <a:ext cx="990600" cy="3854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write</a:t>
            </a:r>
            <a:endParaRPr lang="en-US" dirty="0">
              <a:solidFill>
                <a:schemeClr val="tx1"/>
              </a:solidFill>
            </a:endParaRPr>
          </a:p>
        </p:txBody>
      </p:sp>
      <p:sp>
        <p:nvSpPr>
          <p:cNvPr id="46" name="Oval 45"/>
          <p:cNvSpPr/>
          <p:nvPr/>
        </p:nvSpPr>
        <p:spPr>
          <a:xfrm>
            <a:off x="1295400" y="2893367"/>
            <a:ext cx="990600" cy="3854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write</a:t>
            </a:r>
            <a:endParaRPr lang="en-US" dirty="0">
              <a:solidFill>
                <a:schemeClr val="tx1"/>
              </a:solidFill>
            </a:endParaRPr>
          </a:p>
        </p:txBody>
      </p:sp>
      <p:sp>
        <p:nvSpPr>
          <p:cNvPr id="48" name="Vertical Scroll 47"/>
          <p:cNvSpPr/>
          <p:nvPr/>
        </p:nvSpPr>
        <p:spPr>
          <a:xfrm>
            <a:off x="914400" y="5087328"/>
            <a:ext cx="1959429" cy="1322614"/>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access time</a:t>
            </a:r>
          </a:p>
          <a:p>
            <a:pPr algn="ctr"/>
            <a:r>
              <a:rPr lang="en-US" dirty="0" smtClean="0">
                <a:solidFill>
                  <a:schemeClr val="tx1"/>
                </a:solidFill>
              </a:rPr>
              <a:t>byte-granule</a:t>
            </a:r>
          </a:p>
          <a:p>
            <a:pPr algn="ctr"/>
            <a:r>
              <a:rPr lang="en-US" dirty="0" smtClean="0">
                <a:solidFill>
                  <a:schemeClr val="tx1"/>
                </a:solidFill>
              </a:rPr>
              <a:t>request info</a:t>
            </a:r>
          </a:p>
          <a:p>
            <a:pPr algn="ctr"/>
            <a:r>
              <a:rPr lang="en-US" dirty="0" smtClean="0">
                <a:solidFill>
                  <a:schemeClr val="tx1"/>
                </a:solidFill>
              </a:rPr>
              <a:t>……</a:t>
            </a:r>
            <a:endParaRPr lang="en-US" dirty="0">
              <a:solidFill>
                <a:schemeClr val="tx1"/>
              </a:solidFill>
            </a:endParaRPr>
          </a:p>
        </p:txBody>
      </p:sp>
      <p:sp>
        <p:nvSpPr>
          <p:cNvPr id="49" name="Explosion 1 48"/>
          <p:cNvSpPr/>
          <p:nvPr/>
        </p:nvSpPr>
        <p:spPr>
          <a:xfrm>
            <a:off x="228600" y="3467100"/>
            <a:ext cx="1905000" cy="162022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Invoking</a:t>
            </a:r>
          </a:p>
          <a:p>
            <a:pPr algn="ctr"/>
            <a:r>
              <a:rPr lang="en-US" sz="1600" dirty="0" smtClean="0">
                <a:solidFill>
                  <a:schemeClr val="tx1"/>
                </a:solidFill>
              </a:rPr>
              <a:t>WR tracer</a:t>
            </a:r>
            <a:endParaRPr lang="en-US" sz="1600" dirty="0">
              <a:solidFill>
                <a:schemeClr val="tx1"/>
              </a:solidFill>
            </a:endParaRPr>
          </a:p>
        </p:txBody>
      </p:sp>
      <p:sp>
        <p:nvSpPr>
          <p:cNvPr id="50" name="TextBox 49"/>
          <p:cNvSpPr txBox="1"/>
          <p:nvPr/>
        </p:nvSpPr>
        <p:spPr>
          <a:xfrm>
            <a:off x="207364" y="457200"/>
            <a:ext cx="2383436" cy="461665"/>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2400" b="0" dirty="0" smtClean="0">
                <a:solidFill>
                  <a:schemeClr val="bg1"/>
                </a:solidFill>
                <a:latin typeface="Arial" pitchFamily="34" charset="0"/>
                <a:cs typeface="Arial" pitchFamily="34" charset="0"/>
              </a:rPr>
              <a:t>Frontend Tracer</a:t>
            </a:r>
            <a:endParaRPr lang="en-US"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9284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44"/>
                                        </p:tgtEl>
                                      </p:cBhvr>
                                    </p:animEffect>
                                    <p:set>
                                      <p:cBhvr>
                                        <p:cTn id="11" dur="1" fill="hold">
                                          <p:stCondLst>
                                            <p:cond delay="499"/>
                                          </p:stCondLst>
                                        </p:cTn>
                                        <p:tgtEl>
                                          <p:spTgt spid="44"/>
                                        </p:tgtEl>
                                        <p:attrNameLst>
                                          <p:attrName>style.visibility</p:attrName>
                                        </p:attrNameLst>
                                      </p:cBhvr>
                                      <p:to>
                                        <p:strVal val="hidden"/>
                                      </p:to>
                                    </p:set>
                                  </p:childTnLst>
                                </p:cTn>
                              </p:par>
                              <p:par>
                                <p:cTn id="12" presetID="10" presetClass="entr" presetSubtype="0" fill="hold" grpId="1"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par>
                                <p:cTn id="20" presetID="1" presetClass="entr" presetSubtype="0" fill="hold" grpId="1" nodeType="with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6"/>
                                        </p:tgtEl>
                                      </p:cBhvr>
                                    </p:animEffect>
                                    <p:set>
                                      <p:cBhvr>
                                        <p:cTn id="26" dur="1" fill="hold">
                                          <p:stCondLst>
                                            <p:cond delay="499"/>
                                          </p:stCondLst>
                                        </p:cTn>
                                        <p:tgtEl>
                                          <p:spTgt spid="4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P spid="46" grpId="0" animBg="1"/>
      <p:bldP spid="46" grpId="1" animBg="1"/>
      <p:bldP spid="48" grpId="0" animBg="1"/>
      <p:bldP spid="49" grpId="0" animBg="1"/>
      <p:bldP spid="4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7675" y="2438400"/>
            <a:ext cx="2371725" cy="2540452"/>
          </a:xfrm>
          <a:prstGeom prst="rect">
            <a:avLst/>
          </a:prstGeom>
        </p:spPr>
      </p:pic>
      <p:sp>
        <p:nvSpPr>
          <p:cNvPr id="6" name="Rectangle 5"/>
          <p:cNvSpPr/>
          <p:nvPr/>
        </p:nvSpPr>
        <p:spPr>
          <a:xfrm>
            <a:off x="2514600" y="2764972"/>
            <a:ext cx="3733800" cy="3124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PRISM Components</a:t>
            </a:r>
            <a:endParaRPr lang="en-US" dirty="0"/>
          </a:p>
        </p:txBody>
      </p:sp>
      <p:sp>
        <p:nvSpPr>
          <p:cNvPr id="5" name="Rectangle 4"/>
          <p:cNvSpPr/>
          <p:nvPr/>
        </p:nvSpPr>
        <p:spPr>
          <a:xfrm>
            <a:off x="2819400" y="3069772"/>
            <a:ext cx="3124200" cy="9906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Frontend Tracer</a:t>
            </a:r>
            <a:endParaRPr lang="en-US" sz="2400" dirty="0">
              <a:latin typeface="Arial" pitchFamily="34" charset="0"/>
              <a:cs typeface="Arial" pitchFamily="34" charset="0"/>
            </a:endParaRPr>
          </a:p>
        </p:txBody>
      </p:sp>
      <p:sp>
        <p:nvSpPr>
          <p:cNvPr id="11" name="Rectangle 10"/>
          <p:cNvSpPr/>
          <p:nvPr/>
        </p:nvSpPr>
        <p:spPr>
          <a:xfrm>
            <a:off x="2819400" y="4669972"/>
            <a:ext cx="3124200" cy="9906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itchFamily="34" charset="0"/>
                <a:cs typeface="Arial" pitchFamily="34" charset="0"/>
              </a:rPr>
              <a:t>Backend </a:t>
            </a:r>
            <a:r>
              <a:rPr lang="en-US" sz="2400" dirty="0" err="1" smtClean="0">
                <a:latin typeface="Arial" pitchFamily="34" charset="0"/>
                <a:cs typeface="Arial" pitchFamily="34" charset="0"/>
              </a:rPr>
              <a:t>PSDSim</a:t>
            </a:r>
            <a:endParaRPr lang="en-US" sz="2400" dirty="0">
              <a:latin typeface="Arial" pitchFamily="34" charset="0"/>
              <a:cs typeface="Arial" pitchFamily="34" charset="0"/>
            </a:endParaRPr>
          </a:p>
        </p:txBody>
      </p:sp>
      <p:sp>
        <p:nvSpPr>
          <p:cNvPr id="12" name="Rectangle 11"/>
          <p:cNvSpPr/>
          <p:nvPr/>
        </p:nvSpPr>
        <p:spPr>
          <a:xfrm>
            <a:off x="2819400" y="1676400"/>
            <a:ext cx="3124200" cy="4572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itchFamily="34" charset="0"/>
                <a:cs typeface="Arial" pitchFamily="34" charset="0"/>
              </a:rPr>
              <a:t>User Apps</a:t>
            </a:r>
            <a:endParaRPr lang="en-US" sz="2000" dirty="0">
              <a:latin typeface="Arial" pitchFamily="34" charset="0"/>
              <a:cs typeface="Arial" pitchFamily="34" charset="0"/>
            </a:endParaRPr>
          </a:p>
        </p:txBody>
      </p:sp>
      <p:sp>
        <p:nvSpPr>
          <p:cNvPr id="13" name="Down Arrow 12"/>
          <p:cNvSpPr/>
          <p:nvPr/>
        </p:nvSpPr>
        <p:spPr>
          <a:xfrm>
            <a:off x="4191000" y="2231571"/>
            <a:ext cx="381000" cy="4572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91000" y="4136572"/>
            <a:ext cx="381000" cy="4572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rot="18548714">
            <a:off x="820919" y="3645746"/>
            <a:ext cx="1328175" cy="45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400" dirty="0" smtClean="0"/>
              <a:t>PRISM</a:t>
            </a:r>
            <a:endParaRPr lang="en-US" sz="2400" dirty="0"/>
          </a:p>
        </p:txBody>
      </p:sp>
      <p:sp>
        <p:nvSpPr>
          <p:cNvPr id="9" name="Rectangle 8"/>
          <p:cNvSpPr/>
          <p:nvPr/>
        </p:nvSpPr>
        <p:spPr>
          <a:xfrm>
            <a:off x="1219200" y="2438400"/>
            <a:ext cx="1676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43542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4813" y="609600"/>
            <a:ext cx="4896787" cy="461665"/>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spAutoFit/>
          </a:bodyPr>
          <a:lstStyle/>
          <a:p>
            <a:pPr algn="ctr"/>
            <a:r>
              <a:rPr lang="en-US" sz="2400" b="0" dirty="0" smtClean="0">
                <a:solidFill>
                  <a:schemeClr val="bg1"/>
                </a:solidFill>
                <a:latin typeface="Arial" pitchFamily="34" charset="0"/>
                <a:cs typeface="Arial" pitchFamily="34" charset="0"/>
              </a:rPr>
              <a:t>Backend Event-driven </a:t>
            </a:r>
            <a:r>
              <a:rPr lang="en-US" sz="2400" b="0" dirty="0" err="1" smtClean="0">
                <a:solidFill>
                  <a:schemeClr val="bg1"/>
                </a:solidFill>
                <a:latin typeface="Arial" pitchFamily="34" charset="0"/>
                <a:cs typeface="Arial" pitchFamily="34" charset="0"/>
              </a:rPr>
              <a:t>PSDSim</a:t>
            </a:r>
            <a:endParaRPr lang="en-US" sz="2400" b="0" dirty="0">
              <a:solidFill>
                <a:schemeClr val="bg1"/>
              </a:solidFill>
              <a:latin typeface="Arial" pitchFamily="34" charset="0"/>
              <a:cs typeface="Arial" pitchFamily="34" charset="0"/>
            </a:endParaRPr>
          </a:p>
        </p:txBody>
      </p:sp>
      <p:sp>
        <p:nvSpPr>
          <p:cNvPr id="5" name="Down Arrow 4"/>
          <p:cNvSpPr/>
          <p:nvPr/>
        </p:nvSpPr>
        <p:spPr>
          <a:xfrm>
            <a:off x="3072702" y="1525199"/>
            <a:ext cx="337038" cy="38862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8" name="Rounded Rectangle 7"/>
          <p:cNvSpPr/>
          <p:nvPr/>
        </p:nvSpPr>
        <p:spPr>
          <a:xfrm>
            <a:off x="915656" y="1978589"/>
            <a:ext cx="7010400" cy="43395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 name="Down Arrow 8"/>
          <p:cNvSpPr/>
          <p:nvPr/>
        </p:nvSpPr>
        <p:spPr>
          <a:xfrm>
            <a:off x="2061587" y="5670479"/>
            <a:ext cx="337038" cy="32385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0" name="TextBox 9"/>
          <p:cNvSpPr txBox="1"/>
          <p:nvPr/>
        </p:nvSpPr>
        <p:spPr>
          <a:xfrm>
            <a:off x="2398625" y="5670479"/>
            <a:ext cx="3842238" cy="430887"/>
          </a:xfrm>
          <a:prstGeom prst="rect">
            <a:avLst/>
          </a:prstGeom>
          <a:noFill/>
        </p:spPr>
        <p:txBody>
          <a:bodyPr wrap="square" rtlCol="0">
            <a:spAutoFit/>
          </a:bodyPr>
          <a:lstStyle/>
          <a:p>
            <a:r>
              <a:rPr lang="en-US" sz="2200" dirty="0" smtClean="0"/>
              <a:t>Various performance results</a:t>
            </a:r>
            <a:endParaRPr lang="en-US" sz="2200" dirty="0"/>
          </a:p>
        </p:txBody>
      </p:sp>
      <p:sp>
        <p:nvSpPr>
          <p:cNvPr id="11" name="Rectangle 10"/>
          <p:cNvSpPr/>
          <p:nvPr/>
        </p:nvSpPr>
        <p:spPr>
          <a:xfrm>
            <a:off x="1252694" y="2626289"/>
            <a:ext cx="1820008" cy="278511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PRAM </a:t>
            </a:r>
            <a:r>
              <a:rPr lang="en-US" sz="2200" dirty="0"/>
              <a:t>R</a:t>
            </a:r>
            <a:r>
              <a:rPr lang="en-US" sz="2200" dirty="0" smtClean="0"/>
              <a:t>eference</a:t>
            </a:r>
          </a:p>
          <a:p>
            <a:pPr algn="ctr"/>
            <a:r>
              <a:rPr lang="en-US" sz="2200" dirty="0" smtClean="0"/>
              <a:t>Statistics Analyzer</a:t>
            </a:r>
          </a:p>
        </p:txBody>
      </p:sp>
      <p:sp>
        <p:nvSpPr>
          <p:cNvPr id="12" name="Rectangle 11"/>
          <p:cNvSpPr/>
          <p:nvPr/>
        </p:nvSpPr>
        <p:spPr>
          <a:xfrm>
            <a:off x="5634194" y="2626289"/>
            <a:ext cx="1820008" cy="1295400"/>
          </a:xfrm>
          <a:prstGeom prst="rect">
            <a:avLst/>
          </a:prstGeom>
          <a:solidFill>
            <a:srgbClr val="007434"/>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Wear leveling Emulator</a:t>
            </a:r>
          </a:p>
        </p:txBody>
      </p:sp>
      <p:sp>
        <p:nvSpPr>
          <p:cNvPr id="13" name="Rectangle 12"/>
          <p:cNvSpPr/>
          <p:nvPr/>
        </p:nvSpPr>
        <p:spPr>
          <a:xfrm>
            <a:off x="3746779" y="2626289"/>
            <a:ext cx="1820008" cy="2785110"/>
          </a:xfrm>
          <a:prstGeom prst="rect">
            <a:avLst/>
          </a:prstGeom>
          <a:solidFill>
            <a:schemeClr val="accent4">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PRAM</a:t>
            </a:r>
          </a:p>
          <a:p>
            <a:pPr algn="ctr"/>
            <a:r>
              <a:rPr lang="en-US" sz="2200" dirty="0" smtClean="0">
                <a:solidFill>
                  <a:schemeClr val="bg1"/>
                </a:solidFill>
              </a:rPr>
              <a:t>Storage Controller</a:t>
            </a:r>
          </a:p>
        </p:txBody>
      </p:sp>
      <p:sp>
        <p:nvSpPr>
          <p:cNvPr id="14" name="Rectangle 13"/>
          <p:cNvSpPr/>
          <p:nvPr/>
        </p:nvSpPr>
        <p:spPr>
          <a:xfrm>
            <a:off x="5634194" y="4115999"/>
            <a:ext cx="1820008" cy="1295400"/>
          </a:xfrm>
          <a:prstGeom prst="rect">
            <a:avLst/>
          </a:prstGeom>
          <a:solidFill>
            <a:srgbClr val="355C8B"/>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PRAM </a:t>
            </a:r>
          </a:p>
          <a:p>
            <a:pPr algn="ctr"/>
            <a:r>
              <a:rPr lang="en-US" sz="2200" dirty="0" smtClean="0">
                <a:solidFill>
                  <a:schemeClr val="bg1"/>
                </a:solidFill>
              </a:rPr>
              <a:t>Energy Model </a:t>
            </a:r>
          </a:p>
        </p:txBody>
      </p:sp>
      <p:sp>
        <p:nvSpPr>
          <p:cNvPr id="15" name="TextBox 14"/>
          <p:cNvSpPr txBox="1"/>
          <p:nvPr/>
        </p:nvSpPr>
        <p:spPr>
          <a:xfrm>
            <a:off x="2061587" y="1136579"/>
            <a:ext cx="2628900" cy="430887"/>
          </a:xfrm>
          <a:prstGeom prst="rect">
            <a:avLst/>
          </a:prstGeom>
          <a:noFill/>
        </p:spPr>
        <p:txBody>
          <a:bodyPr wrap="square" rtlCol="0">
            <a:spAutoFit/>
          </a:bodyPr>
          <a:lstStyle/>
          <a:p>
            <a:pPr algn="ctr"/>
            <a:r>
              <a:rPr lang="en-US" sz="2200" dirty="0" smtClean="0"/>
              <a:t>Raw trace data</a:t>
            </a:r>
            <a:endParaRPr lang="en-US" sz="2200" dirty="0"/>
          </a:p>
        </p:txBody>
      </p:sp>
      <p:sp>
        <p:nvSpPr>
          <p:cNvPr id="16" name="Down Arrow 15"/>
          <p:cNvSpPr/>
          <p:nvPr/>
        </p:nvSpPr>
        <p:spPr>
          <a:xfrm>
            <a:off x="5364564" y="1525199"/>
            <a:ext cx="337038" cy="388620"/>
          </a:xfrm>
          <a:prstGeom prst="downArrow">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 name="TextBox 16"/>
          <p:cNvSpPr txBox="1"/>
          <p:nvPr/>
        </p:nvSpPr>
        <p:spPr>
          <a:xfrm>
            <a:off x="4353448" y="1136579"/>
            <a:ext cx="3302977" cy="430887"/>
          </a:xfrm>
          <a:prstGeom prst="rect">
            <a:avLst/>
          </a:prstGeom>
          <a:noFill/>
        </p:spPr>
        <p:txBody>
          <a:bodyPr wrap="square" rtlCol="0">
            <a:spAutoFit/>
          </a:bodyPr>
          <a:lstStyle/>
          <a:p>
            <a:pPr algn="ctr"/>
            <a:r>
              <a:rPr lang="en-US" sz="2200" dirty="0" smtClean="0"/>
              <a:t>Storage configuration</a:t>
            </a:r>
            <a:endParaRPr lang="en-US" sz="2200" dirty="0"/>
          </a:p>
        </p:txBody>
      </p:sp>
      <p:sp>
        <p:nvSpPr>
          <p:cNvPr id="18" name="TextBox 17"/>
          <p:cNvSpPr txBox="1"/>
          <p:nvPr/>
        </p:nvSpPr>
        <p:spPr>
          <a:xfrm>
            <a:off x="1657141" y="2104334"/>
            <a:ext cx="5662246" cy="430887"/>
          </a:xfrm>
          <a:prstGeom prst="rect">
            <a:avLst/>
          </a:prstGeom>
          <a:noFill/>
        </p:spPr>
        <p:txBody>
          <a:bodyPr wrap="square" rtlCol="0">
            <a:spAutoFit/>
          </a:bodyPr>
          <a:lstStyle/>
          <a:p>
            <a:pPr algn="ctr"/>
            <a:r>
              <a:rPr lang="en-US" sz="2200" dirty="0" smtClean="0"/>
              <a:t>Persistent RAM storage simulator (</a:t>
            </a:r>
            <a:r>
              <a:rPr lang="en-US" sz="2200" dirty="0" err="1" smtClean="0"/>
              <a:t>PSDSim</a:t>
            </a:r>
            <a:r>
              <a:rPr lang="en-US" sz="2200" dirty="0" smtClean="0"/>
              <a:t>)</a:t>
            </a:r>
            <a:endParaRPr lang="en-US" sz="2200" dirty="0"/>
          </a:p>
        </p:txBody>
      </p:sp>
      <p:sp>
        <p:nvSpPr>
          <p:cNvPr id="19" name="Left-Right Arrow 18"/>
          <p:cNvSpPr/>
          <p:nvPr/>
        </p:nvSpPr>
        <p:spPr>
          <a:xfrm>
            <a:off x="3140110" y="3856919"/>
            <a:ext cx="539262" cy="323850"/>
          </a:xfrm>
          <a:prstGeom prst="leftRightArrow">
            <a:avLst/>
          </a:prstGeom>
          <a:solidFill>
            <a:schemeClr val="accent6">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0" name="Vertical Scroll 19"/>
          <p:cNvSpPr/>
          <p:nvPr/>
        </p:nvSpPr>
        <p:spPr>
          <a:xfrm>
            <a:off x="5533083" y="570986"/>
            <a:ext cx="3391528" cy="1748791"/>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used </a:t>
            </a:r>
            <a:r>
              <a:rPr lang="en-US" dirty="0">
                <a:solidFill>
                  <a:schemeClr val="tx1"/>
                </a:solidFill>
              </a:rPr>
              <a:t>PRAM technology</a:t>
            </a:r>
          </a:p>
          <a:p>
            <a:pPr algn="ctr"/>
            <a:r>
              <a:rPr lang="en-US" dirty="0">
                <a:solidFill>
                  <a:schemeClr val="tx1"/>
                </a:solidFill>
              </a:rPr>
              <a:t>s</a:t>
            </a:r>
            <a:r>
              <a:rPr lang="en-US" dirty="0" smtClean="0">
                <a:solidFill>
                  <a:schemeClr val="tx1"/>
                </a:solidFill>
              </a:rPr>
              <a:t>torage capacity</a:t>
            </a:r>
          </a:p>
          <a:p>
            <a:pPr algn="ctr"/>
            <a:r>
              <a:rPr lang="en-US" dirty="0" smtClean="0">
                <a:solidFill>
                  <a:schemeClr val="tx1"/>
                </a:solidFill>
              </a:rPr>
              <a:t># of packages, dies, planes</a:t>
            </a:r>
          </a:p>
          <a:p>
            <a:pPr algn="ctr"/>
            <a:r>
              <a:rPr lang="en-US" dirty="0" smtClean="0">
                <a:solidFill>
                  <a:schemeClr val="tx1"/>
                </a:solidFill>
              </a:rPr>
              <a:t>fixed/variable page size</a:t>
            </a:r>
          </a:p>
          <a:p>
            <a:pPr algn="ctr"/>
            <a:r>
              <a:rPr lang="en-US" dirty="0" smtClean="0">
                <a:solidFill>
                  <a:schemeClr val="tx1"/>
                </a:solidFill>
              </a:rPr>
              <a:t>wear-leveling scheme …</a:t>
            </a:r>
            <a:endParaRPr lang="en-US" dirty="0">
              <a:solidFill>
                <a:schemeClr val="tx1"/>
              </a:solidFill>
            </a:endParaRPr>
          </a:p>
        </p:txBody>
      </p:sp>
      <p:graphicFrame>
        <p:nvGraphicFramePr>
          <p:cNvPr id="2" name="Diagram 1"/>
          <p:cNvGraphicFramePr/>
          <p:nvPr>
            <p:extLst>
              <p:ext uri="{D42A27DB-BD31-4B8C-83A1-F6EECF244321}">
                <p14:modId xmlns:p14="http://schemas.microsoft.com/office/powerpoint/2010/main" xmlns="" val="708703365"/>
              </p:ext>
            </p:extLst>
          </p:nvPr>
        </p:nvGraphicFramePr>
        <p:xfrm>
          <a:off x="4345126" y="4648200"/>
          <a:ext cx="640530" cy="585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9508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13"/>
                                        </p:tgtEl>
                                        <p:attrNameLst>
                                          <p:attrName>r</p:attrName>
                                        </p:attrNameLst>
                                      </p:cBhvr>
                                    </p:animRot>
                                    <p:animRot by="-240000">
                                      <p:cBhvr>
                                        <p:cTn id="17" dur="200" fill="hold">
                                          <p:stCondLst>
                                            <p:cond delay="200"/>
                                          </p:stCondLst>
                                        </p:cTn>
                                        <p:tgtEl>
                                          <p:spTgt spid="13"/>
                                        </p:tgtEl>
                                        <p:attrNameLst>
                                          <p:attrName>r</p:attrName>
                                        </p:attrNameLst>
                                      </p:cBhvr>
                                    </p:animRot>
                                    <p:animRot by="240000">
                                      <p:cBhvr>
                                        <p:cTn id="18" dur="200" fill="hold">
                                          <p:stCondLst>
                                            <p:cond delay="400"/>
                                          </p:stCondLst>
                                        </p:cTn>
                                        <p:tgtEl>
                                          <p:spTgt spid="13"/>
                                        </p:tgtEl>
                                        <p:attrNameLst>
                                          <p:attrName>r</p:attrName>
                                        </p:attrNameLst>
                                      </p:cBhvr>
                                    </p:animRot>
                                    <p:animRot by="-240000">
                                      <p:cBhvr>
                                        <p:cTn id="19" dur="200" fill="hold">
                                          <p:stCondLst>
                                            <p:cond delay="600"/>
                                          </p:stCondLst>
                                        </p:cTn>
                                        <p:tgtEl>
                                          <p:spTgt spid="13"/>
                                        </p:tgtEl>
                                        <p:attrNameLst>
                                          <p:attrName>r</p:attrName>
                                        </p:attrNameLst>
                                      </p:cBhvr>
                                    </p:animRot>
                                    <p:animRot by="120000">
                                      <p:cBhvr>
                                        <p:cTn id="20" dur="200" fill="hold">
                                          <p:stCondLst>
                                            <p:cond delay="800"/>
                                          </p:stCondLst>
                                        </p:cTn>
                                        <p:tgtEl>
                                          <p:spTgt spid="1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2"/>
                                        </p:tgtEl>
                                        <p:attrNameLst>
                                          <p:attrName>r</p:attrName>
                                        </p:attrNameLst>
                                      </p:cBhvr>
                                    </p:animRot>
                                    <p:animRot by="-240000">
                                      <p:cBhvr>
                                        <p:cTn id="25" dur="200" fill="hold">
                                          <p:stCondLst>
                                            <p:cond delay="200"/>
                                          </p:stCondLst>
                                        </p:cTn>
                                        <p:tgtEl>
                                          <p:spTgt spid="12"/>
                                        </p:tgtEl>
                                        <p:attrNameLst>
                                          <p:attrName>r</p:attrName>
                                        </p:attrNameLst>
                                      </p:cBhvr>
                                    </p:animRot>
                                    <p:animRot by="240000">
                                      <p:cBhvr>
                                        <p:cTn id="26" dur="200" fill="hold">
                                          <p:stCondLst>
                                            <p:cond delay="400"/>
                                          </p:stCondLst>
                                        </p:cTn>
                                        <p:tgtEl>
                                          <p:spTgt spid="12"/>
                                        </p:tgtEl>
                                        <p:attrNameLst>
                                          <p:attrName>r</p:attrName>
                                        </p:attrNameLst>
                                      </p:cBhvr>
                                    </p:animRot>
                                    <p:animRot by="-240000">
                                      <p:cBhvr>
                                        <p:cTn id="27" dur="200" fill="hold">
                                          <p:stCondLst>
                                            <p:cond delay="600"/>
                                          </p:stCondLst>
                                        </p:cTn>
                                        <p:tgtEl>
                                          <p:spTgt spid="12"/>
                                        </p:tgtEl>
                                        <p:attrNameLst>
                                          <p:attrName>r</p:attrName>
                                        </p:attrNameLst>
                                      </p:cBhvr>
                                    </p:animRot>
                                    <p:animRot by="120000">
                                      <p:cBhvr>
                                        <p:cTn id="28" dur="200" fill="hold">
                                          <p:stCondLst>
                                            <p:cond delay="800"/>
                                          </p:stCondLst>
                                        </p:cTn>
                                        <p:tgtEl>
                                          <p:spTgt spid="1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4"/>
                                        </p:tgtEl>
                                        <p:attrNameLst>
                                          <p:attrName>r</p:attrName>
                                        </p:attrNameLst>
                                      </p:cBhvr>
                                    </p:animRot>
                                    <p:animRot by="-240000">
                                      <p:cBhvr>
                                        <p:cTn id="33" dur="200" fill="hold">
                                          <p:stCondLst>
                                            <p:cond delay="200"/>
                                          </p:stCondLst>
                                        </p:cTn>
                                        <p:tgtEl>
                                          <p:spTgt spid="14"/>
                                        </p:tgtEl>
                                        <p:attrNameLst>
                                          <p:attrName>r</p:attrName>
                                        </p:attrNameLst>
                                      </p:cBhvr>
                                    </p:animRot>
                                    <p:animRot by="240000">
                                      <p:cBhvr>
                                        <p:cTn id="34" dur="200" fill="hold">
                                          <p:stCondLst>
                                            <p:cond delay="400"/>
                                          </p:stCondLst>
                                        </p:cTn>
                                        <p:tgtEl>
                                          <p:spTgt spid="14"/>
                                        </p:tgtEl>
                                        <p:attrNameLst>
                                          <p:attrName>r</p:attrName>
                                        </p:attrNameLst>
                                      </p:cBhvr>
                                    </p:animRot>
                                    <p:animRot by="-240000">
                                      <p:cBhvr>
                                        <p:cTn id="35" dur="200" fill="hold">
                                          <p:stCondLst>
                                            <p:cond delay="600"/>
                                          </p:stCondLst>
                                        </p:cTn>
                                        <p:tgtEl>
                                          <p:spTgt spid="14"/>
                                        </p:tgtEl>
                                        <p:attrNameLst>
                                          <p:attrName>r</p:attrName>
                                        </p:attrNameLst>
                                      </p:cBhvr>
                                    </p:animRot>
                                    <p:animRot by="120000">
                                      <p:cBhvr>
                                        <p:cTn id="36" dur="200" fill="hold">
                                          <p:stCondLst>
                                            <p:cond delay="800"/>
                                          </p:stCondLst>
                                        </p:cTn>
                                        <p:tgtEl>
                                          <p:spTgt spid="1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2" presetClass="emph" presetSubtype="0" fill="hold" grpId="0" nodeType="clickEffect">
                                  <p:stCondLst>
                                    <p:cond delay="0"/>
                                  </p:stCondLst>
                                  <p:childTnLs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6481" y="313953"/>
            <a:ext cx="8228160" cy="1062832"/>
          </a:xfrm>
        </p:spPr>
        <p:txBody>
          <a:bodyPr tIns="35202"/>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Preliminary Results of Case Study</a:t>
            </a:r>
          </a:p>
        </p:txBody>
      </p:sp>
      <p:sp>
        <p:nvSpPr>
          <p:cNvPr id="14339" name="Rectangle 2"/>
          <p:cNvSpPr>
            <a:spLocks noGrp="1" noChangeArrowheads="1"/>
          </p:cNvSpPr>
          <p:nvPr>
            <p:ph idx="1"/>
          </p:nvPr>
        </p:nvSpPr>
        <p:spPr>
          <a:xfrm>
            <a:off x="456481" y="1604329"/>
            <a:ext cx="8228160" cy="4526396"/>
          </a:xfrm>
        </p:spPr>
        <p:txBody>
          <a:bodyPr>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600" dirty="0" smtClean="0">
                <a:cs typeface="Arial" pitchFamily="34" charset="0"/>
              </a:rPr>
              <a:t>Objective:</a:t>
            </a:r>
            <a:r>
              <a:rPr lang="en-US" sz="2600" dirty="0" smtClean="0">
                <a:solidFill>
                  <a:schemeClr val="accent5"/>
                </a:solidFill>
                <a:cs typeface="Arial" pitchFamily="34" charset="0"/>
              </a:rPr>
              <a:t> </a:t>
            </a:r>
            <a:r>
              <a:rPr lang="en-US" sz="2600" b="1" dirty="0" smtClean="0">
                <a:solidFill>
                  <a:srgbClr val="0070C0"/>
                </a:solidFill>
                <a:cs typeface="Arial" pitchFamily="34" charset="0"/>
              </a:rPr>
              <a:t>enhancing PRAM write endurance</a:t>
            </a:r>
            <a:r>
              <a:rPr lang="en-US" sz="2600" dirty="0" smtClean="0">
                <a:solidFill>
                  <a:schemeClr val="accent5"/>
                </a:solidFill>
                <a:cs typeface="Arial" pitchFamily="34" charset="0"/>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600" dirty="0" smtClean="0">
                <a:cs typeface="Arial" pitchFamily="34" charset="0"/>
              </a:rPr>
              <a:t>Experimental Environment</a:t>
            </a:r>
          </a:p>
        </p:txBody>
      </p:sp>
      <p:graphicFrame>
        <p:nvGraphicFramePr>
          <p:cNvPr id="6" name="Table 5"/>
          <p:cNvGraphicFramePr>
            <a:graphicFrameLocks noGrp="1"/>
          </p:cNvGraphicFramePr>
          <p:nvPr>
            <p:extLst>
              <p:ext uri="{D42A27DB-BD31-4B8C-83A1-F6EECF244321}">
                <p14:modId xmlns:p14="http://schemas.microsoft.com/office/powerpoint/2010/main" xmlns="" val="4133058075"/>
              </p:ext>
            </p:extLst>
          </p:nvPr>
        </p:nvGraphicFramePr>
        <p:xfrm>
          <a:off x="734518" y="2741073"/>
          <a:ext cx="7570032" cy="3179855"/>
        </p:xfrm>
        <a:graphic>
          <a:graphicData uri="http://schemas.openxmlformats.org/drawingml/2006/table">
            <a:tbl>
              <a:tblPr firstRow="1" bandRow="1">
                <a:tableStyleId>{00A15C55-8517-42AA-B614-E9B94910E393}</a:tableStyleId>
              </a:tblPr>
              <a:tblGrid>
                <a:gridCol w="3312826"/>
                <a:gridCol w="4257206"/>
              </a:tblGrid>
              <a:tr h="454265">
                <a:tc>
                  <a:txBody>
                    <a:bodyPr/>
                    <a:lstStyle/>
                    <a:p>
                      <a:pPr algn="l"/>
                      <a:r>
                        <a:rPr lang="en-US" sz="2400" dirty="0" smtClean="0"/>
                        <a:t>Components</a:t>
                      </a:r>
                      <a:endParaRPr lang="en-US" sz="2400" b="0" dirty="0">
                        <a:latin typeface="Arial" pitchFamily="34" charset="0"/>
                        <a:cs typeface="Arial" pitchFamily="34" charset="0"/>
                      </a:endParaRPr>
                    </a:p>
                  </a:txBody>
                  <a:tcPr marL="82944" marR="82944" marT="41476" marB="41476"/>
                </a:tc>
                <a:tc>
                  <a:txBody>
                    <a:bodyPr/>
                    <a:lstStyle/>
                    <a:p>
                      <a:pPr algn="l"/>
                      <a:r>
                        <a:rPr lang="en-US" sz="2400" dirty="0" smtClean="0"/>
                        <a:t>Specification</a:t>
                      </a:r>
                      <a:endParaRPr lang="en-US" sz="2400" b="0" dirty="0">
                        <a:latin typeface="Arial" pitchFamily="34" charset="0"/>
                        <a:cs typeface="Arial" pitchFamily="34" charset="0"/>
                      </a:endParaRPr>
                    </a:p>
                  </a:txBody>
                  <a:tcPr marL="82944" marR="82944" marT="41476" marB="41476"/>
                </a:tc>
              </a:tr>
              <a:tr h="454265">
                <a:tc>
                  <a:txBody>
                    <a:bodyPr/>
                    <a:lstStyle/>
                    <a:p>
                      <a:r>
                        <a:rPr lang="en-US" sz="2400" dirty="0" smtClean="0"/>
                        <a:t>CPU</a:t>
                      </a:r>
                      <a:endParaRPr lang="en-US" sz="2400" b="0" dirty="0">
                        <a:latin typeface="Arial" pitchFamily="34" charset="0"/>
                        <a:cs typeface="Arial" pitchFamily="34" charset="0"/>
                      </a:endParaRPr>
                    </a:p>
                  </a:txBody>
                  <a:tcPr marL="82944" marR="82944" marT="41476" marB="41476"/>
                </a:tc>
                <a:tc>
                  <a:txBody>
                    <a:bodyPr/>
                    <a:lstStyle/>
                    <a:p>
                      <a:pPr marL="0" marR="0" lvl="1" indent="0" algn="l" defTabSz="1007943" rtl="0" eaLnBrk="1" fontAlgn="auto" latinLnBrk="0" hangingPunct="1">
                        <a:lnSpc>
                          <a:spcPct val="100000"/>
                        </a:lnSpc>
                        <a:spcBef>
                          <a:spcPts val="0"/>
                        </a:spcBef>
                        <a:spcAft>
                          <a:spcPts val="0"/>
                        </a:spcAft>
                        <a:buClrTx/>
                        <a:buSzTx/>
                        <a:buFontTx/>
                        <a:buNone/>
                        <a:tabLst/>
                        <a:defRPr/>
                      </a:pPr>
                      <a:r>
                        <a:rPr lang="en-US" sz="2400" dirty="0" smtClean="0"/>
                        <a:t>Intel Core Duo 1.66 GHz (32-bit)</a:t>
                      </a:r>
                      <a:endParaRPr lang="en-US" sz="2400" b="0" dirty="0" smtClean="0">
                        <a:latin typeface="Arial" pitchFamily="34" charset="0"/>
                        <a:cs typeface="Arial" pitchFamily="34" charset="0"/>
                      </a:endParaRPr>
                    </a:p>
                  </a:txBody>
                  <a:tcPr marL="82944" marR="82944" marT="41476" marB="41476"/>
                </a:tc>
              </a:tr>
              <a:tr h="454265">
                <a:tc>
                  <a:txBody>
                    <a:bodyPr/>
                    <a:lstStyle/>
                    <a:p>
                      <a:r>
                        <a:rPr lang="en-US" sz="2400" dirty="0" smtClean="0"/>
                        <a:t>L2 Cache</a:t>
                      </a:r>
                      <a:endParaRPr lang="en-US" sz="2400" b="0" dirty="0">
                        <a:latin typeface="Arial" pitchFamily="34" charset="0"/>
                        <a:cs typeface="Arial" pitchFamily="34" charset="0"/>
                      </a:endParaRPr>
                    </a:p>
                  </a:txBody>
                  <a:tcPr marL="82944" marR="82944" marT="41476" marB="41476"/>
                </a:tc>
                <a:tc>
                  <a:txBody>
                    <a:bodyPr/>
                    <a:lstStyle/>
                    <a:p>
                      <a:r>
                        <a:rPr lang="en-US" sz="2400" dirty="0" smtClean="0"/>
                        <a:t>2 MB</a:t>
                      </a:r>
                      <a:endParaRPr lang="en-US" sz="2400" b="0" dirty="0">
                        <a:latin typeface="Arial" pitchFamily="34" charset="0"/>
                        <a:cs typeface="Arial" pitchFamily="34" charset="0"/>
                      </a:endParaRPr>
                    </a:p>
                  </a:txBody>
                  <a:tcPr marL="82944" marR="82944" marT="41476" marB="41476"/>
                </a:tc>
              </a:tr>
              <a:tr h="454265">
                <a:tc>
                  <a:txBody>
                    <a:bodyPr/>
                    <a:lstStyle/>
                    <a:p>
                      <a:r>
                        <a:rPr lang="en-US" sz="2400" dirty="0" smtClean="0"/>
                        <a:t>Main Memory</a:t>
                      </a:r>
                      <a:endParaRPr lang="en-US" sz="2400" b="0" dirty="0">
                        <a:latin typeface="Arial" pitchFamily="34" charset="0"/>
                        <a:cs typeface="Arial" pitchFamily="34" charset="0"/>
                      </a:endParaRPr>
                    </a:p>
                  </a:txBody>
                  <a:tcPr marL="82944" marR="82944" marT="41476" marB="41476"/>
                </a:tc>
                <a:tc>
                  <a:txBody>
                    <a:bodyPr/>
                    <a:lstStyle/>
                    <a:p>
                      <a:r>
                        <a:rPr lang="en-US" sz="2400" dirty="0" smtClean="0"/>
                        <a:t>1 GB SDRAM</a:t>
                      </a:r>
                      <a:endParaRPr lang="en-US" sz="2400" b="0" dirty="0">
                        <a:latin typeface="Arial" pitchFamily="34" charset="0"/>
                        <a:cs typeface="Arial" pitchFamily="34" charset="0"/>
                      </a:endParaRPr>
                    </a:p>
                  </a:txBody>
                  <a:tcPr marL="82944" marR="82944" marT="41476" marB="41476"/>
                </a:tc>
              </a:tr>
              <a:tr h="454265">
                <a:tc>
                  <a:txBody>
                    <a:bodyPr/>
                    <a:lstStyle/>
                    <a:p>
                      <a:r>
                        <a:rPr lang="en-US" sz="2400" dirty="0" smtClean="0"/>
                        <a:t>Operating System</a:t>
                      </a:r>
                      <a:endParaRPr lang="en-US" sz="2400" b="0" dirty="0">
                        <a:latin typeface="Arial" pitchFamily="34" charset="0"/>
                        <a:cs typeface="Arial" pitchFamily="34" charset="0"/>
                      </a:endParaRPr>
                    </a:p>
                  </a:txBody>
                  <a:tcPr marL="82944" marR="82944" marT="41476" marB="41476"/>
                </a:tc>
                <a:tc>
                  <a:txBody>
                    <a:bodyPr/>
                    <a:lstStyle/>
                    <a:p>
                      <a:r>
                        <a:rPr lang="en-US" sz="2400" dirty="0" smtClean="0"/>
                        <a:t>Linux</a:t>
                      </a:r>
                      <a:r>
                        <a:rPr lang="en-US" sz="2400" baseline="0" dirty="0" smtClean="0"/>
                        <a:t> 2.6.24</a:t>
                      </a:r>
                      <a:endParaRPr lang="en-US" sz="2400" b="0" dirty="0">
                        <a:latin typeface="Arial" pitchFamily="34" charset="0"/>
                        <a:cs typeface="Arial" pitchFamily="34" charset="0"/>
                      </a:endParaRPr>
                    </a:p>
                  </a:txBody>
                  <a:tcPr marL="82944" marR="82944" marT="41476" marB="41476"/>
                </a:tc>
              </a:tr>
              <a:tr h="454265">
                <a:tc>
                  <a:txBody>
                    <a:bodyPr/>
                    <a:lstStyle/>
                    <a:p>
                      <a:r>
                        <a:rPr lang="en-US" sz="2400" dirty="0" smtClean="0"/>
                        <a:t>File System</a:t>
                      </a:r>
                      <a:endParaRPr lang="en-US" sz="2400" b="0" dirty="0">
                        <a:latin typeface="Arial" pitchFamily="34" charset="0"/>
                        <a:cs typeface="Arial" pitchFamily="34" charset="0"/>
                      </a:endParaRPr>
                    </a:p>
                  </a:txBody>
                  <a:tcPr marL="82944" marR="82944" marT="41476" marB="41476"/>
                </a:tc>
                <a:tc>
                  <a:txBody>
                    <a:bodyPr/>
                    <a:lstStyle/>
                    <a:p>
                      <a:r>
                        <a:rPr lang="en-US" sz="2400" dirty="0" err="1" smtClean="0"/>
                        <a:t>Tmpfs</a:t>
                      </a:r>
                      <a:r>
                        <a:rPr lang="en-US" sz="2400" baseline="0" dirty="0" smtClean="0"/>
                        <a:t> 1</a:t>
                      </a:r>
                      <a:r>
                        <a:rPr lang="en-US" sz="2400" dirty="0" smtClean="0"/>
                        <a:t>0 GB capacity</a:t>
                      </a:r>
                      <a:endParaRPr lang="en-US" sz="2400" b="0" dirty="0">
                        <a:latin typeface="Arial" pitchFamily="34" charset="0"/>
                        <a:cs typeface="Arial" pitchFamily="34" charset="0"/>
                      </a:endParaRPr>
                    </a:p>
                  </a:txBody>
                  <a:tcPr marL="82944" marR="82944" marT="41476" marB="41476"/>
                </a:tc>
              </a:tr>
              <a:tr h="454265">
                <a:tc>
                  <a:txBody>
                    <a:bodyPr/>
                    <a:lstStyle/>
                    <a:p>
                      <a:r>
                        <a:rPr lang="en-US" sz="2400" dirty="0" smtClean="0"/>
                        <a:t>Workload</a:t>
                      </a:r>
                      <a:endParaRPr lang="en-US" sz="2400" b="0" dirty="0">
                        <a:latin typeface="Arial" pitchFamily="34" charset="0"/>
                        <a:cs typeface="Arial" pitchFamily="34" charset="0"/>
                      </a:endParaRPr>
                    </a:p>
                  </a:txBody>
                  <a:tcPr marL="82944" marR="82944" marT="41476" marB="41476"/>
                </a:tc>
                <a:tc>
                  <a:txBody>
                    <a:bodyPr/>
                    <a:lstStyle/>
                    <a:p>
                      <a:r>
                        <a:rPr lang="en-US" sz="2400" dirty="0" smtClean="0"/>
                        <a:t>TPC-C</a:t>
                      </a:r>
                      <a:r>
                        <a:rPr lang="en-US" sz="2400" baseline="0" dirty="0" smtClean="0"/>
                        <a:t> 2-hours measurement</a:t>
                      </a:r>
                      <a:endParaRPr lang="en-US" sz="2400" b="0" dirty="0">
                        <a:latin typeface="Arial" pitchFamily="34" charset="0"/>
                        <a:cs typeface="Arial" pitchFamily="34" charset="0"/>
                      </a:endParaRPr>
                    </a:p>
                  </a:txBody>
                  <a:tcPr marL="82944" marR="82944" marT="41476" marB="41476"/>
                </a:tc>
              </a:tr>
            </a:tbl>
          </a:graphicData>
        </a:graphic>
      </p:graphicFrame>
    </p:spTree>
    <p:extLst>
      <p:ext uri="{BB962C8B-B14F-4D97-AF65-F5344CB8AC3E}">
        <p14:creationId xmlns:p14="http://schemas.microsoft.com/office/powerpoint/2010/main" xmlns="" val="1089992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Questions from Designers</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How our workloads generate writes to storage?</a:t>
            </a:r>
            <a:endParaRPr lang="en-US" sz="1000" dirty="0" smtClean="0">
              <a:solidFill>
                <a:srgbClr val="0070C0"/>
              </a:solidFill>
            </a:endParaRPr>
          </a:p>
          <a:p>
            <a:pPr marL="914400" lvl="1" indent="-514350">
              <a:buFont typeface="+mj-lt"/>
              <a:buAutoNum type="arabicPeriod"/>
            </a:pPr>
            <a:r>
              <a:rPr lang="en-US" dirty="0" smtClean="0"/>
              <a:t>Temporal behavior of write request pattern</a:t>
            </a:r>
          </a:p>
          <a:p>
            <a:pPr marL="914400" lvl="1" indent="-514350">
              <a:buFont typeface="+mj-lt"/>
              <a:buAutoNum type="arabicPeriod"/>
            </a:pPr>
            <a:r>
              <a:rPr lang="en-US" dirty="0" smtClean="0"/>
              <a:t>The most dominant data size written</a:t>
            </a:r>
          </a:p>
          <a:p>
            <a:pPr marL="914400" lvl="1" indent="-514350">
              <a:buFont typeface="+mj-lt"/>
              <a:buAutoNum type="arabicPeriod"/>
            </a:pPr>
            <a:r>
              <a:rPr lang="en-US" dirty="0" smtClean="0"/>
              <a:t>Virtual address space used by OS</a:t>
            </a:r>
          </a:p>
          <a:p>
            <a:pPr marL="914400" lvl="1" indent="-514350">
              <a:buFont typeface="+mj-lt"/>
              <a:buAutoNum type="arabicPeriod"/>
            </a:pPr>
            <a:r>
              <a:rPr lang="en-US" dirty="0" smtClean="0"/>
              <a:t>File metadata </a:t>
            </a:r>
            <a:r>
              <a:rPr lang="en-US" smtClean="0"/>
              <a:t>update pattern</a:t>
            </a:r>
            <a:endParaRPr lang="en-US" dirty="0" smtClean="0"/>
          </a:p>
          <a:p>
            <a:pPr marL="400050" lvl="1" indent="0">
              <a:buNone/>
            </a:pPr>
            <a:endParaRPr lang="en-US" sz="900" dirty="0" smtClean="0"/>
          </a:p>
          <a:p>
            <a:r>
              <a:rPr lang="en-US" dirty="0" smtClean="0">
                <a:solidFill>
                  <a:srgbClr val="0070C0"/>
                </a:solidFill>
              </a:rPr>
              <a:t>What about hardware resource access pattern?</a:t>
            </a:r>
          </a:p>
          <a:p>
            <a:pPr marL="971550" lvl="1" indent="-514350">
              <a:buFont typeface="+mj-lt"/>
              <a:buAutoNum type="arabicPeriod"/>
            </a:pPr>
            <a:r>
              <a:rPr lang="en-US" dirty="0" smtClean="0"/>
              <a:t>Resource utilized efficiently</a:t>
            </a:r>
          </a:p>
          <a:p>
            <a:pPr marL="971550" lvl="1" indent="-514350">
              <a:buFont typeface="+mj-lt"/>
              <a:buAutoNum type="arabicPeriod"/>
            </a:pPr>
            <a:r>
              <a:rPr lang="en-US" dirty="0" smtClean="0"/>
              <a:t>Do we need consider wear-leveling?</a:t>
            </a:r>
          </a:p>
          <a:p>
            <a:pPr marL="514350" indent="-514350">
              <a:buFont typeface="+mj-lt"/>
              <a:buAutoNum type="arabicPeriod"/>
            </a:pPr>
            <a:endParaRPr lang="en-US" dirty="0" smtClean="0"/>
          </a:p>
          <a:p>
            <a:endParaRPr lang="en-US" dirty="0" smtClean="0"/>
          </a:p>
        </p:txBody>
      </p:sp>
    </p:spTree>
    <p:extLst>
      <p:ext uri="{BB962C8B-B14F-4D97-AF65-F5344CB8AC3E}">
        <p14:creationId xmlns:p14="http://schemas.microsoft.com/office/powerpoint/2010/main" xmlns="" val="231663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TPC-C File update pattern</a:t>
            </a:r>
            <a:endParaRPr lang="en-US" dirty="0"/>
          </a:p>
        </p:txBody>
      </p:sp>
      <p:pic>
        <p:nvPicPr>
          <p:cNvPr id="8" name="Content Placeholder 7" descr="fig3a.jpg"/>
          <p:cNvPicPr>
            <a:picLocks noGrp="1"/>
          </p:cNvPicPr>
          <p:nvPr>
            <p:ph idx="1"/>
          </p:nvPr>
        </p:nvPicPr>
        <p:blipFill>
          <a:blip r:embed="rId3" cstate="print"/>
          <a:stretch>
            <a:fillRect/>
          </a:stretch>
        </p:blipFill>
        <p:spPr>
          <a:xfrm>
            <a:off x="1448028" y="1676400"/>
            <a:ext cx="6035040" cy="4206240"/>
          </a:xfrm>
        </p:spPr>
      </p:pic>
      <p:sp>
        <p:nvSpPr>
          <p:cNvPr id="5" name="Text Placeholder 4"/>
          <p:cNvSpPr>
            <a:spLocks noGrp="1"/>
          </p:cNvSpPr>
          <p:nvPr>
            <p:ph type="body" idx="4294967295"/>
          </p:nvPr>
        </p:nvSpPr>
        <p:spPr>
          <a:xfrm>
            <a:off x="1676400" y="1295400"/>
            <a:ext cx="6781800" cy="533400"/>
          </a:xfrm>
        </p:spPr>
        <p:txBody>
          <a:bodyPr>
            <a:noAutofit/>
          </a:bodyPr>
          <a:lstStyle/>
          <a:p>
            <a:pPr marL="0" indent="0" algn="ctr">
              <a:buNone/>
            </a:pPr>
            <a:r>
              <a:rPr lang="en-US" sz="2400" dirty="0" smtClean="0">
                <a:latin typeface="Arial" pitchFamily="34" charset="0"/>
                <a:cs typeface="Arial" pitchFamily="34" charset="0"/>
              </a:rPr>
              <a:t>Temporal behavior of writes</a:t>
            </a:r>
            <a:endParaRPr lang="en-US" sz="2400" dirty="0">
              <a:latin typeface="Arial" pitchFamily="34" charset="0"/>
              <a:cs typeface="Arial" pitchFamily="34" charset="0"/>
            </a:endParaRPr>
          </a:p>
        </p:txBody>
      </p:sp>
      <p:sp>
        <p:nvSpPr>
          <p:cNvPr id="10" name="Oval 9"/>
          <p:cNvSpPr/>
          <p:nvPr/>
        </p:nvSpPr>
        <p:spPr bwMode="auto">
          <a:xfrm>
            <a:off x="3276600" y="2133600"/>
            <a:ext cx="927279" cy="3657600"/>
          </a:xfrm>
          <a:prstGeom prst="ellipse">
            <a:avLst/>
          </a:prstGeom>
          <a:noFill/>
          <a:ln w="38100" cap="flat" cmpd="sng" algn="ctr">
            <a:solidFill>
              <a:srgbClr val="3333CC"/>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6" name="TextBox 5"/>
          <p:cNvSpPr txBox="1"/>
          <p:nvPr/>
        </p:nvSpPr>
        <p:spPr>
          <a:xfrm>
            <a:off x="76200" y="1981200"/>
            <a:ext cx="4114800" cy="400110"/>
          </a:xfrm>
          <a:prstGeom prst="rect">
            <a:avLst/>
          </a:prstGeom>
          <a:noFill/>
        </p:spPr>
        <p:txBody>
          <a:bodyPr wrap="square" rtlCol="0">
            <a:spAutoFit/>
          </a:bodyPr>
          <a:lstStyle/>
          <a:p>
            <a:r>
              <a:rPr lang="en-US" sz="2000" dirty="0" smtClean="0">
                <a:solidFill>
                  <a:srgbClr val="0070C0"/>
                </a:solidFill>
                <a:latin typeface="Arial" pitchFamily="34" charset="0"/>
                <a:cs typeface="Arial" pitchFamily="34" charset="0"/>
              </a:rPr>
              <a:t>Populating 9 relational tables</a:t>
            </a:r>
            <a:endParaRPr lang="en-US" sz="2000" dirty="0">
              <a:solidFill>
                <a:srgbClr val="0070C0"/>
              </a:solidFill>
              <a:latin typeface="Arial" pitchFamily="34" charset="0"/>
              <a:cs typeface="Arial" pitchFamily="34" charset="0"/>
            </a:endParaRPr>
          </a:p>
        </p:txBody>
      </p:sp>
      <p:sp>
        <p:nvSpPr>
          <p:cNvPr id="7" name="TextBox 6"/>
          <p:cNvSpPr txBox="1"/>
          <p:nvPr/>
        </p:nvSpPr>
        <p:spPr>
          <a:xfrm>
            <a:off x="4038600" y="6019800"/>
            <a:ext cx="1905000" cy="338554"/>
          </a:xfrm>
          <a:prstGeom prst="rect">
            <a:avLst/>
          </a:prstGeom>
          <a:noFill/>
        </p:spPr>
        <p:txBody>
          <a:bodyPr wrap="square" rtlCol="0">
            <a:spAutoFit/>
          </a:bodyPr>
          <a:lstStyle/>
          <a:p>
            <a:r>
              <a:rPr lang="en-US" sz="1600" dirty="0" smtClean="0">
                <a:latin typeface="Arial" pitchFamily="34" charset="0"/>
                <a:cs typeface="Arial" pitchFamily="34" charset="0"/>
              </a:rPr>
              <a:t>(Wall-clock time)</a:t>
            </a:r>
            <a:endParaRPr lang="en-US" sz="1600" dirty="0">
              <a:latin typeface="Arial" pitchFamily="34" charset="0"/>
              <a:cs typeface="Arial" pitchFamily="34" charset="0"/>
            </a:endParaRPr>
          </a:p>
        </p:txBody>
      </p:sp>
      <p:sp>
        <p:nvSpPr>
          <p:cNvPr id="9" name="TextBox 8"/>
          <p:cNvSpPr txBox="1"/>
          <p:nvPr/>
        </p:nvSpPr>
        <p:spPr>
          <a:xfrm>
            <a:off x="4572000" y="3254514"/>
            <a:ext cx="2971800" cy="1015663"/>
          </a:xfrm>
          <a:prstGeom prst="rect">
            <a:avLst/>
          </a:prstGeom>
          <a:noFill/>
        </p:spPr>
        <p:txBody>
          <a:bodyPr wrap="square" rtlCol="0">
            <a:spAutoFit/>
          </a:bodyPr>
          <a:lstStyle/>
          <a:p>
            <a:r>
              <a:rPr lang="en-US" sz="2000" dirty="0" smtClean="0">
                <a:latin typeface="Arial" pitchFamily="34" charset="0"/>
                <a:cs typeface="Arial" pitchFamily="34" charset="0"/>
              </a:rPr>
              <a:t>writes are very </a:t>
            </a:r>
            <a:r>
              <a:rPr lang="en-US" sz="2000" dirty="0" err="1" smtClean="0">
                <a:latin typeface="Arial" pitchFamily="34" charset="0"/>
                <a:cs typeface="Arial" pitchFamily="34" charset="0"/>
              </a:rPr>
              <a:t>bursty</a:t>
            </a:r>
            <a:endParaRPr lang="en-US" sz="2000" dirty="0" smtClean="0">
              <a:latin typeface="Arial" pitchFamily="34" charset="0"/>
              <a:cs typeface="Arial" pitchFamily="34" charset="0"/>
            </a:endParaRPr>
          </a:p>
          <a:p>
            <a:endParaRPr lang="en-US" sz="2000" dirty="0" smtClean="0">
              <a:solidFill>
                <a:srgbClr val="3333CC"/>
              </a:solidFill>
              <a:latin typeface="Arial" pitchFamily="34" charset="0"/>
              <a:cs typeface="Arial" pitchFamily="34" charset="0"/>
            </a:endParaRPr>
          </a:p>
          <a:p>
            <a:r>
              <a:rPr lang="en-US" sz="2000" dirty="0">
                <a:solidFill>
                  <a:srgbClr val="3333CC"/>
                </a:solidFill>
                <a:latin typeface="Arial" pitchFamily="34" charset="0"/>
                <a:cs typeface="Arial" pitchFamily="34" charset="0"/>
              </a:rPr>
              <a:t>p</a:t>
            </a:r>
            <a:r>
              <a:rPr lang="en-US" sz="2000" dirty="0" smtClean="0">
                <a:solidFill>
                  <a:srgbClr val="3333CC"/>
                </a:solidFill>
                <a:latin typeface="Arial" pitchFamily="34" charset="0"/>
                <a:cs typeface="Arial" pitchFamily="34" charset="0"/>
              </a:rPr>
              <a:t>roper queue size</a:t>
            </a:r>
            <a:endParaRPr lang="en-US" sz="2000" dirty="0">
              <a:solidFill>
                <a:srgbClr val="3333CC"/>
              </a:solidFill>
              <a:latin typeface="Arial" pitchFamily="34" charset="0"/>
              <a:cs typeface="Arial" pitchFamily="34" charset="0"/>
            </a:endParaRPr>
          </a:p>
        </p:txBody>
      </p:sp>
    </p:spTree>
    <p:extLst>
      <p:ext uri="{BB962C8B-B14F-4D97-AF65-F5344CB8AC3E}">
        <p14:creationId xmlns:p14="http://schemas.microsoft.com/office/powerpoint/2010/main" xmlns="" val="8988073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6"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Data Written Size</a:t>
            </a:r>
            <a:endParaRPr lang="en-US" dirty="0"/>
          </a:p>
        </p:txBody>
      </p:sp>
      <p:pic>
        <p:nvPicPr>
          <p:cNvPr id="9" name="Content Placeholder 8" descr="fig3b.jpg"/>
          <p:cNvPicPr>
            <a:picLocks noGrp="1"/>
          </p:cNvPicPr>
          <p:nvPr>
            <p:ph idx="1"/>
          </p:nvPr>
        </p:nvPicPr>
        <p:blipFill>
          <a:blip r:embed="rId3" cstate="print"/>
          <a:stretch>
            <a:fillRect/>
          </a:stretch>
        </p:blipFill>
        <p:spPr>
          <a:xfrm>
            <a:off x="1444752" y="1676400"/>
            <a:ext cx="6035040" cy="4206240"/>
          </a:xfrm>
        </p:spPr>
      </p:pic>
      <p:sp>
        <p:nvSpPr>
          <p:cNvPr id="11" name="Oval 10"/>
          <p:cNvSpPr/>
          <p:nvPr/>
        </p:nvSpPr>
        <p:spPr bwMode="auto">
          <a:xfrm>
            <a:off x="2917065" y="1905000"/>
            <a:ext cx="3940935" cy="592428"/>
          </a:xfrm>
          <a:prstGeom prst="ellipse">
            <a:avLst/>
          </a:prstGeom>
          <a:noFill/>
          <a:ln w="38100" cap="flat" cmpd="sng" algn="ctr">
            <a:solidFill>
              <a:srgbClr val="C0000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2" name="Oval 11"/>
          <p:cNvSpPr/>
          <p:nvPr/>
        </p:nvSpPr>
        <p:spPr bwMode="auto">
          <a:xfrm>
            <a:off x="3429001" y="3352800"/>
            <a:ext cx="3657599" cy="1752600"/>
          </a:xfrm>
          <a:prstGeom prst="ellipse">
            <a:avLst/>
          </a:prstGeom>
          <a:noFill/>
          <a:ln w="38100" cap="flat" cmpd="sng" algn="ctr">
            <a:solidFill>
              <a:srgbClr val="C0000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6" name="TextBox 5"/>
          <p:cNvSpPr txBox="1"/>
          <p:nvPr/>
        </p:nvSpPr>
        <p:spPr>
          <a:xfrm>
            <a:off x="3352800" y="1371600"/>
            <a:ext cx="3352800" cy="400110"/>
          </a:xfrm>
          <a:prstGeom prst="rect">
            <a:avLst/>
          </a:prstGeom>
          <a:noFill/>
        </p:spPr>
        <p:txBody>
          <a:bodyPr wrap="square" rtlCol="0">
            <a:spAutoFit/>
          </a:bodyPr>
          <a:lstStyle/>
          <a:p>
            <a:r>
              <a:rPr lang="en-US" sz="2000" dirty="0" smtClean="0">
                <a:latin typeface="Arial" pitchFamily="34" charset="0"/>
                <a:cs typeface="Arial" pitchFamily="34" charset="0"/>
              </a:rPr>
              <a:t>4KB written size dominant</a:t>
            </a:r>
            <a:endParaRPr lang="en-US" sz="2000" dirty="0">
              <a:latin typeface="Arial" pitchFamily="34" charset="0"/>
              <a:cs typeface="Arial" pitchFamily="34" charset="0"/>
            </a:endParaRPr>
          </a:p>
        </p:txBody>
      </p:sp>
      <p:sp>
        <p:nvSpPr>
          <p:cNvPr id="7" name="TextBox 6"/>
          <p:cNvSpPr txBox="1"/>
          <p:nvPr/>
        </p:nvSpPr>
        <p:spPr>
          <a:xfrm>
            <a:off x="3733800" y="2952690"/>
            <a:ext cx="3886200" cy="400110"/>
          </a:xfrm>
          <a:prstGeom prst="rect">
            <a:avLst/>
          </a:prstGeom>
          <a:noFill/>
        </p:spPr>
        <p:txBody>
          <a:bodyPr wrap="square" rtlCol="0">
            <a:spAutoFit/>
          </a:bodyPr>
          <a:lstStyle/>
          <a:p>
            <a:r>
              <a:rPr lang="en-US" sz="2000" dirty="0" smtClean="0">
                <a:latin typeface="Arial" pitchFamily="34" charset="0"/>
                <a:cs typeface="Arial" pitchFamily="34" charset="0"/>
              </a:rPr>
              <a:t>Not cause whole block update</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26404787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3"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6" grpId="0"/>
      <p:bldP spid="6" grpId="1"/>
      <p:bldP spid="7" grpId="0"/>
      <p:bldP spid="7" grpId="2"/>
      <p:bldP spid="7"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B416F"/>
                </a:solidFill>
              </a:rPr>
              <a:t>Contents</a:t>
            </a:r>
            <a:endParaRPr lang="en-US" dirty="0">
              <a:solidFill>
                <a:srgbClr val="1B416F"/>
              </a:solidFill>
            </a:endParaRPr>
          </a:p>
        </p:txBody>
      </p:sp>
      <p:sp>
        <p:nvSpPr>
          <p:cNvPr id="3" name="Content Placeholder 2"/>
          <p:cNvSpPr>
            <a:spLocks noGrp="1"/>
          </p:cNvSpPr>
          <p:nvPr>
            <p:ph idx="1"/>
          </p:nvPr>
        </p:nvSpPr>
        <p:spPr>
          <a:noFill/>
        </p:spPr>
        <p:txBody>
          <a:bodyPr/>
          <a:lstStyle/>
          <a:p>
            <a:r>
              <a:rPr lang="en-US" dirty="0" smtClean="0"/>
              <a:t>Introduction</a:t>
            </a:r>
          </a:p>
          <a:p>
            <a:r>
              <a:rPr lang="en-US" dirty="0" smtClean="0"/>
              <a:t>Background</a:t>
            </a:r>
          </a:p>
          <a:p>
            <a:r>
              <a:rPr lang="en-US" dirty="0" smtClean="0"/>
              <a:t>PRISM</a:t>
            </a:r>
          </a:p>
          <a:p>
            <a:r>
              <a:rPr lang="en-US" dirty="0" smtClean="0"/>
              <a:t>Preliminary Results</a:t>
            </a:r>
          </a:p>
          <a:p>
            <a:r>
              <a:rPr lang="en-US" dirty="0" smtClean="0"/>
              <a:t>Summary</a:t>
            </a:r>
            <a:endParaRPr lang="en-US" dirty="0"/>
          </a:p>
        </p:txBody>
      </p:sp>
    </p:spTree>
    <p:extLst>
      <p:ext uri="{BB962C8B-B14F-4D97-AF65-F5344CB8AC3E}">
        <p14:creationId xmlns:p14="http://schemas.microsoft.com/office/powerpoint/2010/main" xmlns="" val="175955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Page Reuse Pattern</a:t>
            </a:r>
            <a:endParaRPr lang="en-US" dirty="0"/>
          </a:p>
        </p:txBody>
      </p:sp>
      <p:pic>
        <p:nvPicPr>
          <p:cNvPr id="7" name="Content Placeholder 6" descr="fig3d.jpg"/>
          <p:cNvPicPr>
            <a:picLocks noGrp="1"/>
          </p:cNvPicPr>
          <p:nvPr>
            <p:ph idx="1"/>
          </p:nvPr>
        </p:nvPicPr>
        <p:blipFill>
          <a:blip r:embed="rId3" cstate="print"/>
          <a:stretch>
            <a:fillRect/>
          </a:stretch>
        </p:blipFill>
        <p:spPr>
          <a:xfrm>
            <a:off x="1447800" y="1676400"/>
            <a:ext cx="6035040" cy="4206240"/>
          </a:xfrm>
        </p:spPr>
      </p:pic>
      <p:sp>
        <p:nvSpPr>
          <p:cNvPr id="12" name="Down Arrow 11"/>
          <p:cNvSpPr/>
          <p:nvPr/>
        </p:nvSpPr>
        <p:spPr bwMode="auto">
          <a:xfrm>
            <a:off x="3554787" y="3624329"/>
            <a:ext cx="347730" cy="450761"/>
          </a:xfrm>
          <a:prstGeom prst="downArrow">
            <a:avLst/>
          </a:prstGeom>
          <a:solidFill>
            <a:srgbClr val="00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3" name="TextBox 12"/>
          <p:cNvSpPr txBox="1"/>
          <p:nvPr/>
        </p:nvSpPr>
        <p:spPr>
          <a:xfrm>
            <a:off x="2606040" y="2935069"/>
            <a:ext cx="2819400" cy="646331"/>
          </a:xfrm>
          <a:prstGeom prst="rect">
            <a:avLst/>
          </a:prstGeom>
          <a:noFill/>
        </p:spPr>
        <p:txBody>
          <a:bodyPr wrap="square" rtlCol="0">
            <a:spAutoFit/>
          </a:bodyPr>
          <a:lstStyle/>
          <a:p>
            <a:r>
              <a:rPr lang="en-US" b="0" dirty="0" smtClean="0">
                <a:latin typeface="Arial" pitchFamily="34" charset="0"/>
                <a:cs typeface="Arial" pitchFamily="34" charset="0"/>
              </a:rPr>
              <a:t>OS VMM allocates pages </a:t>
            </a:r>
          </a:p>
          <a:p>
            <a:r>
              <a:rPr lang="en-US" b="0" dirty="0" smtClean="0">
                <a:latin typeface="Arial" pitchFamily="34" charset="0"/>
                <a:cs typeface="Arial" pitchFamily="34" charset="0"/>
              </a:rPr>
              <a:t>from low memory</a:t>
            </a:r>
            <a:endParaRPr lang="en-US" b="0" dirty="0">
              <a:latin typeface="Arial" pitchFamily="34" charset="0"/>
              <a:cs typeface="Arial" pitchFamily="34" charset="0"/>
            </a:endParaRPr>
          </a:p>
        </p:txBody>
      </p:sp>
      <p:sp>
        <p:nvSpPr>
          <p:cNvPr id="14" name="Oval 13"/>
          <p:cNvSpPr/>
          <p:nvPr/>
        </p:nvSpPr>
        <p:spPr bwMode="auto">
          <a:xfrm>
            <a:off x="6949440" y="1752600"/>
            <a:ext cx="502276" cy="3886200"/>
          </a:xfrm>
          <a:prstGeom prst="ellipse">
            <a:avLst/>
          </a:prstGeom>
          <a:noFill/>
          <a:ln w="38100" cap="flat" cmpd="sng" algn="ctr">
            <a:solidFill>
              <a:srgbClr val="0066FF"/>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5" name="TextBox 14"/>
          <p:cNvSpPr txBox="1"/>
          <p:nvPr/>
        </p:nvSpPr>
        <p:spPr>
          <a:xfrm>
            <a:off x="5730240" y="2362200"/>
            <a:ext cx="1492874" cy="369332"/>
          </a:xfrm>
          <a:prstGeom prst="rect">
            <a:avLst/>
          </a:prstGeom>
          <a:noFill/>
        </p:spPr>
        <p:txBody>
          <a:bodyPr wrap="square" rtlCol="0">
            <a:spAutoFit/>
          </a:bodyPr>
          <a:lstStyle/>
          <a:p>
            <a:r>
              <a:rPr lang="en-US" b="0" dirty="0" smtClean="0">
                <a:latin typeface="Arial" pitchFamily="34" charset="0"/>
                <a:cs typeface="Arial" pitchFamily="34" charset="0"/>
              </a:rPr>
              <a:t>HIGHMEM</a:t>
            </a:r>
            <a:endParaRPr lang="en-US" b="0" dirty="0">
              <a:latin typeface="Arial" pitchFamily="34" charset="0"/>
              <a:cs typeface="Arial" pitchFamily="34" charset="0"/>
            </a:endParaRPr>
          </a:p>
        </p:txBody>
      </p:sp>
    </p:spTree>
    <p:extLst>
      <p:ext uri="{BB962C8B-B14F-4D97-AF65-F5344CB8AC3E}">
        <p14:creationId xmlns:p14="http://schemas.microsoft.com/office/powerpoint/2010/main" xmlns="" val="32654488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7391400" y="3505200"/>
            <a:ext cx="1371600" cy="2505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715000" y="3621259"/>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 7</a:t>
            </a:r>
            <a:endParaRPr lang="en-US" dirty="0"/>
          </a:p>
        </p:txBody>
      </p:sp>
      <p:sp>
        <p:nvSpPr>
          <p:cNvPr id="79" name="Rectangle 78"/>
          <p:cNvSpPr/>
          <p:nvPr/>
        </p:nvSpPr>
        <p:spPr>
          <a:xfrm>
            <a:off x="5562600" y="3733800"/>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Plane1</a:t>
            </a:r>
            <a:endParaRPr lang="en-US" dirty="0"/>
          </a:p>
        </p:txBody>
      </p:sp>
      <p:sp>
        <p:nvSpPr>
          <p:cNvPr id="78" name="Rectangle 77"/>
          <p:cNvSpPr/>
          <p:nvPr/>
        </p:nvSpPr>
        <p:spPr>
          <a:xfrm>
            <a:off x="5410200" y="3840815"/>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Plane1</a:t>
            </a:r>
            <a:endParaRPr lang="en-US" dirty="0"/>
          </a:p>
        </p:txBody>
      </p:sp>
      <p:sp>
        <p:nvSpPr>
          <p:cNvPr id="53" name="Rectangle 52"/>
          <p:cNvSpPr/>
          <p:nvPr/>
        </p:nvSpPr>
        <p:spPr>
          <a:xfrm>
            <a:off x="5257800" y="3966001"/>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05400" y="4114800"/>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Plane1</a:t>
            </a:r>
            <a:endParaRPr lang="en-US" dirty="0"/>
          </a:p>
        </p:txBody>
      </p:sp>
      <p:sp>
        <p:nvSpPr>
          <p:cNvPr id="35" name="Rounded Rectangle 34"/>
          <p:cNvSpPr/>
          <p:nvPr/>
        </p:nvSpPr>
        <p:spPr>
          <a:xfrm>
            <a:off x="4038600" y="1676400"/>
            <a:ext cx="2819400" cy="16002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993570" y="1600200"/>
            <a:ext cx="152400" cy="4582389"/>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Hardware Organization</a:t>
            </a:r>
            <a:endParaRPr lang="en-US" dirty="0"/>
          </a:p>
        </p:txBody>
      </p:sp>
      <p:sp>
        <p:nvSpPr>
          <p:cNvPr id="3" name="Rounded Rectangle 2"/>
          <p:cNvSpPr/>
          <p:nvPr/>
        </p:nvSpPr>
        <p:spPr>
          <a:xfrm rot="16200000">
            <a:off x="-94290" y="3164059"/>
            <a:ext cx="4804117" cy="1371600"/>
          </a:xfrm>
          <a:prstGeom prst="roundRect">
            <a:avLst/>
          </a:prstGeom>
          <a:solidFill>
            <a:srgbClr val="00B050"/>
          </a:solidFill>
          <a:scene3d>
            <a:camera prst="orthographicFront"/>
            <a:lightRig rig="sunse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774369" y="1600200"/>
            <a:ext cx="1066800" cy="1066800"/>
          </a:xfrm>
          <a:prstGeom prst="round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PKG 0</a:t>
            </a:r>
            <a:endParaRPr lang="en-US" dirty="0"/>
          </a:p>
        </p:txBody>
      </p:sp>
      <p:sp>
        <p:nvSpPr>
          <p:cNvPr id="19" name="Rounded Rectangle 18"/>
          <p:cNvSpPr/>
          <p:nvPr/>
        </p:nvSpPr>
        <p:spPr>
          <a:xfrm>
            <a:off x="1774370" y="2743200"/>
            <a:ext cx="1066800" cy="1066800"/>
          </a:xfrm>
          <a:prstGeom prst="round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PKG 1</a:t>
            </a:r>
            <a:endParaRPr lang="en-US" dirty="0"/>
          </a:p>
        </p:txBody>
      </p:sp>
      <p:sp>
        <p:nvSpPr>
          <p:cNvPr id="20" name="Rounded Rectangle 19"/>
          <p:cNvSpPr/>
          <p:nvPr/>
        </p:nvSpPr>
        <p:spPr>
          <a:xfrm>
            <a:off x="1774370" y="3886200"/>
            <a:ext cx="1066800" cy="1066800"/>
          </a:xfrm>
          <a:prstGeom prst="round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PKG 2</a:t>
            </a:r>
            <a:endParaRPr lang="en-US" dirty="0"/>
          </a:p>
        </p:txBody>
      </p:sp>
      <p:sp>
        <p:nvSpPr>
          <p:cNvPr id="21" name="Rounded Rectangle 20"/>
          <p:cNvSpPr/>
          <p:nvPr/>
        </p:nvSpPr>
        <p:spPr>
          <a:xfrm>
            <a:off x="1774371" y="5029200"/>
            <a:ext cx="1066800" cy="1066800"/>
          </a:xfrm>
          <a:prstGeom prst="roundRect">
            <a:avLst/>
          </a:prstGeom>
          <a:solidFill>
            <a:schemeClr val="tx1"/>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PKG 3</a:t>
            </a:r>
            <a:endParaRPr lang="en-US" dirty="0"/>
          </a:p>
        </p:txBody>
      </p:sp>
      <p:sp>
        <p:nvSpPr>
          <p:cNvPr id="22" name="TextBox 21"/>
          <p:cNvSpPr txBox="1"/>
          <p:nvPr/>
        </p:nvSpPr>
        <p:spPr>
          <a:xfrm>
            <a:off x="163286" y="2590800"/>
            <a:ext cx="1310717" cy="369332"/>
          </a:xfrm>
          <a:prstGeom prst="rect">
            <a:avLst/>
          </a:prstGeom>
          <a:noFill/>
        </p:spPr>
        <p:txBody>
          <a:bodyPr wrap="square" rtlCol="0">
            <a:spAutoFit/>
          </a:bodyPr>
          <a:lstStyle/>
          <a:p>
            <a:r>
              <a:rPr lang="en-US" b="0" dirty="0" smtClean="0">
                <a:latin typeface="Arial" pitchFamily="34" charset="0"/>
                <a:cs typeface="Arial" pitchFamily="34" charset="0"/>
              </a:rPr>
              <a:t>1GB PSD</a:t>
            </a:r>
            <a:endParaRPr lang="en-US" b="0" dirty="0">
              <a:latin typeface="Arial" pitchFamily="34" charset="0"/>
              <a:cs typeface="Arial" pitchFamily="34" charset="0"/>
            </a:endParaRPr>
          </a:p>
        </p:txBody>
      </p:sp>
      <p:sp>
        <p:nvSpPr>
          <p:cNvPr id="17" name="Rounded Rectangle 16"/>
          <p:cNvSpPr/>
          <p:nvPr/>
        </p:nvSpPr>
        <p:spPr>
          <a:xfrm>
            <a:off x="5486400" y="1828800"/>
            <a:ext cx="1295400" cy="129540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Die 1</a:t>
            </a:r>
            <a:endParaRPr lang="en-US" b="1" dirty="0">
              <a:solidFill>
                <a:schemeClr val="tx1"/>
              </a:solidFill>
            </a:endParaRPr>
          </a:p>
        </p:txBody>
      </p:sp>
      <p:sp>
        <p:nvSpPr>
          <p:cNvPr id="26" name="Rounded Rectangle 25"/>
          <p:cNvSpPr/>
          <p:nvPr/>
        </p:nvSpPr>
        <p:spPr>
          <a:xfrm>
            <a:off x="4191000" y="1828800"/>
            <a:ext cx="1295400" cy="1295400"/>
          </a:xfrm>
          <a:prstGeom prst="roundRect">
            <a:avLst/>
          </a:prstGeom>
          <a:blipFill dpi="0" rotWithShape="1">
            <a:blip r:embed="rId3" cstate="print">
              <a:extLst>
                <a:ext uri="{28A0092B-C50C-407E-A947-70E740481C1C}">
                  <a14:useLocalDpi xmlns:a14="http://schemas.microsoft.com/office/drawing/2010/main" xmlns=""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Die 0</a:t>
            </a:r>
            <a:endParaRPr lang="en-US" b="1" dirty="0">
              <a:solidFill>
                <a:schemeClr val="tx1"/>
              </a:solidFill>
            </a:endParaRPr>
          </a:p>
        </p:txBody>
      </p:sp>
      <p:cxnSp>
        <p:nvCxnSpPr>
          <p:cNvPr id="28" name="Straight Connector 27"/>
          <p:cNvCxnSpPr/>
          <p:nvPr/>
        </p:nvCxnSpPr>
        <p:spPr>
          <a:xfrm>
            <a:off x="2819400" y="1676400"/>
            <a:ext cx="1371600"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19398" y="2590800"/>
            <a:ext cx="1219202" cy="5334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43400" y="1307068"/>
            <a:ext cx="2209800" cy="369332"/>
          </a:xfrm>
          <a:prstGeom prst="rect">
            <a:avLst/>
          </a:prstGeom>
          <a:noFill/>
        </p:spPr>
        <p:txBody>
          <a:bodyPr wrap="square" rtlCol="0">
            <a:spAutoFit/>
          </a:bodyPr>
          <a:lstStyle/>
          <a:p>
            <a:r>
              <a:rPr lang="en-US" b="0" dirty="0" smtClean="0">
                <a:latin typeface="Arial" pitchFamily="34" charset="0"/>
                <a:cs typeface="Arial" pitchFamily="34" charset="0"/>
              </a:rPr>
              <a:t>256MB package 0 </a:t>
            </a:r>
            <a:endParaRPr lang="en-US" b="0" dirty="0">
              <a:latin typeface="Arial" pitchFamily="34" charset="0"/>
              <a:cs typeface="Arial" pitchFamily="34" charset="0"/>
            </a:endParaRPr>
          </a:p>
        </p:txBody>
      </p:sp>
      <p:sp>
        <p:nvSpPr>
          <p:cNvPr id="51" name="Rectangle 50"/>
          <p:cNvSpPr/>
          <p:nvPr/>
        </p:nvSpPr>
        <p:spPr>
          <a:xfrm>
            <a:off x="4953000" y="4230859"/>
            <a:ext cx="1066800" cy="216994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Plane 0</a:t>
            </a:r>
          </a:p>
        </p:txBody>
      </p:sp>
      <p:sp>
        <p:nvSpPr>
          <p:cNvPr id="59" name="Rectangle 58"/>
          <p:cNvSpPr/>
          <p:nvPr/>
        </p:nvSpPr>
        <p:spPr>
          <a:xfrm>
            <a:off x="7543800" y="3639429"/>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0</a:t>
            </a:r>
            <a:endParaRPr lang="en-US" dirty="0"/>
          </a:p>
        </p:txBody>
      </p:sp>
      <p:sp>
        <p:nvSpPr>
          <p:cNvPr id="60" name="Rectangle 59"/>
          <p:cNvSpPr/>
          <p:nvPr/>
        </p:nvSpPr>
        <p:spPr>
          <a:xfrm>
            <a:off x="7543800" y="3886200"/>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1</a:t>
            </a:r>
            <a:endParaRPr lang="en-US" dirty="0"/>
          </a:p>
        </p:txBody>
      </p:sp>
      <p:sp>
        <p:nvSpPr>
          <p:cNvPr id="61" name="Rectangle 60"/>
          <p:cNvSpPr/>
          <p:nvPr/>
        </p:nvSpPr>
        <p:spPr>
          <a:xfrm>
            <a:off x="7543800" y="4114800"/>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2</a:t>
            </a:r>
            <a:endParaRPr lang="en-US" dirty="0"/>
          </a:p>
        </p:txBody>
      </p:sp>
      <p:sp>
        <p:nvSpPr>
          <p:cNvPr id="62" name="Rectangle 61"/>
          <p:cNvSpPr/>
          <p:nvPr/>
        </p:nvSpPr>
        <p:spPr>
          <a:xfrm>
            <a:off x="7543800" y="4361571"/>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3</a:t>
            </a:r>
            <a:endParaRPr lang="en-US" dirty="0"/>
          </a:p>
        </p:txBody>
      </p:sp>
      <p:sp>
        <p:nvSpPr>
          <p:cNvPr id="63" name="Rectangle 62"/>
          <p:cNvSpPr/>
          <p:nvPr/>
        </p:nvSpPr>
        <p:spPr>
          <a:xfrm>
            <a:off x="7543800" y="5294057"/>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N-1</a:t>
            </a:r>
            <a:endParaRPr lang="en-US" dirty="0"/>
          </a:p>
        </p:txBody>
      </p:sp>
      <p:sp>
        <p:nvSpPr>
          <p:cNvPr id="64" name="Rectangle 63"/>
          <p:cNvSpPr/>
          <p:nvPr/>
        </p:nvSpPr>
        <p:spPr>
          <a:xfrm>
            <a:off x="7543800" y="5540828"/>
            <a:ext cx="1066800" cy="250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Page N</a:t>
            </a:r>
            <a:endParaRPr lang="en-US" dirty="0"/>
          </a:p>
        </p:txBody>
      </p:sp>
      <p:cxnSp>
        <p:nvCxnSpPr>
          <p:cNvPr id="65" name="Straight Connector 64"/>
          <p:cNvCxnSpPr/>
          <p:nvPr/>
        </p:nvCxnSpPr>
        <p:spPr>
          <a:xfrm flipV="1">
            <a:off x="6781800" y="3505200"/>
            <a:ext cx="609600" cy="130547"/>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781800" y="5791200"/>
            <a:ext cx="609600" cy="219556"/>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9" name="Flowchart: Connector 68"/>
          <p:cNvSpPr/>
          <p:nvPr/>
        </p:nvSpPr>
        <p:spPr>
          <a:xfrm>
            <a:off x="8038700" y="4722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p:cNvSpPr/>
          <p:nvPr/>
        </p:nvSpPr>
        <p:spPr>
          <a:xfrm>
            <a:off x="8038997" y="4833941"/>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nvSpPr>
        <p:spPr>
          <a:xfrm>
            <a:off x="8028218" y="4941874"/>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Connector 72"/>
          <p:cNvSpPr/>
          <p:nvPr/>
        </p:nvSpPr>
        <p:spPr>
          <a:xfrm>
            <a:off x="8028515" y="5053015"/>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5943600" y="3200400"/>
            <a:ext cx="457200" cy="381000"/>
          </a:xfrm>
          <a:prstGeom prst="downArrow">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3505200" y="3620869"/>
            <a:ext cx="1600200" cy="646331"/>
          </a:xfrm>
          <a:prstGeom prst="rect">
            <a:avLst/>
          </a:prstGeom>
          <a:noFill/>
        </p:spPr>
        <p:txBody>
          <a:bodyPr wrap="square" rtlCol="0">
            <a:spAutoFit/>
          </a:bodyPr>
          <a:lstStyle/>
          <a:p>
            <a:r>
              <a:rPr lang="en-US" b="0" dirty="0" smtClean="0">
                <a:latin typeface="Arial" pitchFamily="34" charset="0"/>
                <a:cs typeface="Arial" pitchFamily="34" charset="0"/>
              </a:rPr>
              <a:t>8 planes in </a:t>
            </a:r>
          </a:p>
          <a:p>
            <a:r>
              <a:rPr lang="en-US" b="0" dirty="0" smtClean="0">
                <a:latin typeface="Arial" pitchFamily="34" charset="0"/>
                <a:cs typeface="Arial" pitchFamily="34" charset="0"/>
              </a:rPr>
              <a:t>128MB Die 1 </a:t>
            </a:r>
            <a:endParaRPr lang="en-US" b="0" dirty="0">
              <a:latin typeface="Arial" pitchFamily="34" charset="0"/>
              <a:cs typeface="Arial" pitchFamily="34" charset="0"/>
            </a:endParaRPr>
          </a:p>
        </p:txBody>
      </p:sp>
      <p:sp>
        <p:nvSpPr>
          <p:cNvPr id="86" name="TextBox 85"/>
          <p:cNvSpPr txBox="1"/>
          <p:nvPr/>
        </p:nvSpPr>
        <p:spPr>
          <a:xfrm>
            <a:off x="7238600" y="3091543"/>
            <a:ext cx="1600200" cy="369332"/>
          </a:xfrm>
          <a:prstGeom prst="rect">
            <a:avLst/>
          </a:prstGeom>
          <a:noFill/>
        </p:spPr>
        <p:txBody>
          <a:bodyPr wrap="square" rtlCol="0">
            <a:spAutoFit/>
          </a:bodyPr>
          <a:lstStyle/>
          <a:p>
            <a:r>
              <a:rPr lang="en-US" b="0" dirty="0" smtClean="0">
                <a:latin typeface="Arial" pitchFamily="34" charset="0"/>
                <a:cs typeface="Arial" pitchFamily="34" charset="0"/>
              </a:rPr>
              <a:t>16MB plane 7 </a:t>
            </a:r>
            <a:endParaRPr lang="en-US" b="0" dirty="0">
              <a:latin typeface="Arial" pitchFamily="34" charset="0"/>
              <a:cs typeface="Arial" pitchFamily="34" charset="0"/>
            </a:endParaRPr>
          </a:p>
        </p:txBody>
      </p:sp>
    </p:spTree>
    <p:extLst>
      <p:ext uri="{BB962C8B-B14F-4D97-AF65-F5344CB8AC3E}">
        <p14:creationId xmlns:p14="http://schemas.microsoft.com/office/powerpoint/2010/main" xmlns="" val="5778790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Resource Utilization</a:t>
            </a:r>
            <a:endParaRPr lang="en-US" dirty="0"/>
          </a:p>
        </p:txBody>
      </p:sp>
      <p:graphicFrame>
        <p:nvGraphicFramePr>
          <p:cNvPr id="9" name="Chart 8"/>
          <p:cNvGraphicFramePr/>
          <p:nvPr>
            <p:extLst>
              <p:ext uri="{D42A27DB-BD31-4B8C-83A1-F6EECF244321}">
                <p14:modId xmlns:p14="http://schemas.microsoft.com/office/powerpoint/2010/main" xmlns="" val="3971798703"/>
              </p:ext>
            </p:extLst>
          </p:nvPr>
        </p:nvGraphicFramePr>
        <p:xfrm>
          <a:off x="1444752" y="1673352"/>
          <a:ext cx="603504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rot="10800000">
            <a:off x="990600" y="2743200"/>
            <a:ext cx="430887" cy="1365161"/>
          </a:xfrm>
          <a:prstGeom prst="rect">
            <a:avLst/>
          </a:prstGeom>
          <a:noFill/>
        </p:spPr>
        <p:txBody>
          <a:bodyPr vert="eaVert" wrap="square" rtlCol="0">
            <a:spAutoFit/>
          </a:bodyPr>
          <a:lstStyle/>
          <a:p>
            <a:r>
              <a:rPr lang="en-US" sz="1600" b="0" dirty="0" smtClean="0">
                <a:latin typeface="Arial" pitchFamily="34" charset="0"/>
                <a:cs typeface="Arial" pitchFamily="34" charset="0"/>
              </a:rPr>
              <a:t>Access Count</a:t>
            </a:r>
            <a:endParaRPr lang="en-US" sz="1600" b="0" dirty="0">
              <a:latin typeface="Arial" pitchFamily="34" charset="0"/>
              <a:cs typeface="Arial" pitchFamily="34" charset="0"/>
            </a:endParaRPr>
          </a:p>
        </p:txBody>
      </p:sp>
      <p:cxnSp>
        <p:nvCxnSpPr>
          <p:cNvPr id="29" name="Straight Connector 28"/>
          <p:cNvCxnSpPr/>
          <p:nvPr/>
        </p:nvCxnSpPr>
        <p:spPr>
          <a:xfrm>
            <a:off x="3048000" y="2166257"/>
            <a:ext cx="2895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114800" y="3640276"/>
            <a:ext cx="0" cy="1688283"/>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14800" y="2667000"/>
            <a:ext cx="0" cy="947058"/>
          </a:xfrm>
          <a:prstGeom prst="straightConnector1">
            <a:avLst/>
          </a:prstGeom>
          <a:ln w="381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5410200" y="2166257"/>
            <a:ext cx="0" cy="2024743"/>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533366" y="2993962"/>
            <a:ext cx="609600" cy="369332"/>
          </a:xfrm>
          <a:prstGeom prst="rect">
            <a:avLst/>
          </a:prstGeom>
          <a:noFill/>
        </p:spPr>
        <p:txBody>
          <a:bodyPr wrap="square" rtlCol="0">
            <a:spAutoFit/>
          </a:bodyPr>
          <a:lstStyle/>
          <a:p>
            <a:r>
              <a:rPr lang="en-US" dirty="0" smtClean="0"/>
              <a:t>Die1</a:t>
            </a:r>
            <a:endParaRPr lang="en-US" dirty="0"/>
          </a:p>
        </p:txBody>
      </p:sp>
      <p:sp>
        <p:nvSpPr>
          <p:cNvPr id="42" name="TextBox 41"/>
          <p:cNvSpPr txBox="1"/>
          <p:nvPr/>
        </p:nvSpPr>
        <p:spPr>
          <a:xfrm>
            <a:off x="2555137" y="4299751"/>
            <a:ext cx="609600" cy="369332"/>
          </a:xfrm>
          <a:prstGeom prst="rect">
            <a:avLst/>
          </a:prstGeom>
          <a:noFill/>
        </p:spPr>
        <p:txBody>
          <a:bodyPr wrap="square" rtlCol="0">
            <a:spAutoFit/>
          </a:bodyPr>
          <a:lstStyle/>
          <a:p>
            <a:r>
              <a:rPr lang="en-US" dirty="0" smtClean="0">
                <a:solidFill>
                  <a:schemeClr val="bg1"/>
                </a:solidFill>
              </a:rPr>
              <a:t>Die0</a:t>
            </a:r>
            <a:endParaRPr lang="en-US" dirty="0">
              <a:solidFill>
                <a:schemeClr val="bg1"/>
              </a:solidFill>
            </a:endParaRPr>
          </a:p>
        </p:txBody>
      </p:sp>
    </p:spTree>
    <p:extLst>
      <p:ext uri="{BB962C8B-B14F-4D97-AF65-F5344CB8AC3E}">
        <p14:creationId xmlns:p14="http://schemas.microsoft.com/office/powerpoint/2010/main" xmlns="" val="29873726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Storage-wide plane resource usage</a:t>
            </a:r>
            <a:endParaRPr lang="en-US" dirty="0"/>
          </a:p>
        </p:txBody>
      </p:sp>
      <p:graphicFrame>
        <p:nvGraphicFramePr>
          <p:cNvPr id="4" name="Chart 3"/>
          <p:cNvGraphicFramePr/>
          <p:nvPr>
            <p:extLst>
              <p:ext uri="{D42A27DB-BD31-4B8C-83A1-F6EECF244321}">
                <p14:modId xmlns:p14="http://schemas.microsoft.com/office/powerpoint/2010/main" xmlns="" val="1862476274"/>
              </p:ext>
            </p:extLst>
          </p:nvPr>
        </p:nvGraphicFramePr>
        <p:xfrm>
          <a:off x="708338" y="1143000"/>
          <a:ext cx="7571232" cy="4562856"/>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bwMode="auto">
          <a:xfrm>
            <a:off x="6553677" y="4550535"/>
            <a:ext cx="304323" cy="631065"/>
          </a:xfrm>
          <a:prstGeom prst="downArrow">
            <a:avLst/>
          </a:prstGeom>
          <a:solidFill>
            <a:srgbClr val="00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i="0" u="none" strike="noStrike" cap="none" normalizeH="0" baseline="0" smtClean="0">
              <a:ln>
                <a:noFill/>
              </a:ln>
              <a:solidFill>
                <a:schemeClr val="tx1"/>
              </a:solidFill>
              <a:effectLst/>
              <a:latin typeface="Humnst777 BT" pitchFamily="34" charset="0"/>
              <a:ea typeface="굴림" pitchFamily="50" charset="-127"/>
            </a:endParaRPr>
          </a:p>
        </p:txBody>
      </p:sp>
      <p:sp>
        <p:nvSpPr>
          <p:cNvPr id="6" name="Down Arrow 5"/>
          <p:cNvSpPr/>
          <p:nvPr/>
        </p:nvSpPr>
        <p:spPr bwMode="auto">
          <a:xfrm>
            <a:off x="7468077" y="4548389"/>
            <a:ext cx="304323" cy="631065"/>
          </a:xfrm>
          <a:prstGeom prst="downArrow">
            <a:avLst/>
          </a:prstGeom>
          <a:solidFill>
            <a:srgbClr val="0066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i="0" u="none" strike="noStrike" cap="none" normalizeH="0" baseline="0" smtClean="0">
              <a:ln>
                <a:noFill/>
              </a:ln>
              <a:solidFill>
                <a:schemeClr val="tx1"/>
              </a:solidFill>
              <a:effectLst/>
              <a:latin typeface="Humnst777 BT" pitchFamily="34" charset="0"/>
              <a:ea typeface="굴림" pitchFamily="50" charset="-127"/>
            </a:endParaRPr>
          </a:p>
        </p:txBody>
      </p:sp>
      <p:sp>
        <p:nvSpPr>
          <p:cNvPr id="7" name="TextBox 6"/>
          <p:cNvSpPr txBox="1"/>
          <p:nvPr/>
        </p:nvSpPr>
        <p:spPr>
          <a:xfrm>
            <a:off x="5605529" y="3608457"/>
            <a:ext cx="2776471" cy="707886"/>
          </a:xfrm>
          <a:prstGeom prst="rect">
            <a:avLst/>
          </a:prstGeom>
          <a:noFill/>
        </p:spPr>
        <p:txBody>
          <a:bodyPr wrap="square" rtlCol="0">
            <a:spAutoFit/>
          </a:bodyPr>
          <a:lstStyle/>
          <a:p>
            <a:r>
              <a:rPr lang="en-US" sz="2000" dirty="0" smtClean="0">
                <a:solidFill>
                  <a:srgbClr val="0070C0"/>
                </a:solidFill>
                <a:latin typeface="Arial" pitchFamily="34" charset="0"/>
                <a:cs typeface="Arial" pitchFamily="34" charset="0"/>
              </a:rPr>
              <a:t>Serious unbalanced </a:t>
            </a:r>
          </a:p>
          <a:p>
            <a:r>
              <a:rPr lang="en-US" sz="2000" dirty="0" smtClean="0">
                <a:solidFill>
                  <a:srgbClr val="0070C0"/>
                </a:solidFill>
                <a:latin typeface="Arial" pitchFamily="34" charset="0"/>
                <a:cs typeface="Arial" pitchFamily="34" charset="0"/>
              </a:rPr>
              <a:t>resource utilization</a:t>
            </a:r>
            <a:endParaRPr lang="en-US" sz="2000" dirty="0">
              <a:solidFill>
                <a:srgbClr val="0070C0"/>
              </a:solidFill>
              <a:latin typeface="Arial" pitchFamily="34" charset="0"/>
              <a:cs typeface="Arial" pitchFamily="34" charset="0"/>
            </a:endParaRPr>
          </a:p>
        </p:txBody>
      </p:sp>
      <p:sp>
        <p:nvSpPr>
          <p:cNvPr id="8" name="TextBox 7"/>
          <p:cNvSpPr txBox="1"/>
          <p:nvPr/>
        </p:nvSpPr>
        <p:spPr>
          <a:xfrm rot="10800000">
            <a:off x="304801" y="2597239"/>
            <a:ext cx="430887" cy="1365161"/>
          </a:xfrm>
          <a:prstGeom prst="rect">
            <a:avLst/>
          </a:prstGeom>
          <a:noFill/>
        </p:spPr>
        <p:txBody>
          <a:bodyPr vert="eaVert" wrap="square" rtlCol="0">
            <a:spAutoFit/>
          </a:bodyPr>
          <a:lstStyle/>
          <a:p>
            <a:r>
              <a:rPr lang="en-US" sz="1600" b="0" dirty="0" smtClean="0">
                <a:latin typeface="Arial" pitchFamily="34" charset="0"/>
                <a:cs typeface="Arial" pitchFamily="34" charset="0"/>
              </a:rPr>
              <a:t>Access Count</a:t>
            </a:r>
            <a:endParaRPr lang="en-US" sz="1600" b="0" dirty="0">
              <a:latin typeface="Arial" pitchFamily="34" charset="0"/>
              <a:cs typeface="Arial" pitchFamily="34" charset="0"/>
            </a:endParaRPr>
          </a:p>
        </p:txBody>
      </p:sp>
      <p:cxnSp>
        <p:nvCxnSpPr>
          <p:cNvPr id="9" name="Straight Connector 8"/>
          <p:cNvCxnSpPr/>
          <p:nvPr/>
        </p:nvCxnSpPr>
        <p:spPr>
          <a:xfrm flipV="1">
            <a:off x="2188028" y="2362200"/>
            <a:ext cx="0" cy="31242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048000" y="2971800"/>
            <a:ext cx="0" cy="32004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86200" y="2971800"/>
            <a:ext cx="0" cy="25146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746172" y="2971800"/>
            <a:ext cx="0" cy="32004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595258" y="2971800"/>
            <a:ext cx="0" cy="25146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466114" y="2362200"/>
            <a:ext cx="0" cy="381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315200" y="2362200"/>
            <a:ext cx="0" cy="31242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47800" y="5498068"/>
            <a:ext cx="740228" cy="369332"/>
          </a:xfrm>
          <a:prstGeom prst="rect">
            <a:avLst/>
          </a:prstGeom>
          <a:noFill/>
        </p:spPr>
        <p:txBody>
          <a:bodyPr wrap="square" rtlCol="0">
            <a:spAutoFit/>
          </a:bodyPr>
          <a:lstStyle/>
          <a:p>
            <a:r>
              <a:rPr lang="en-US" dirty="0" smtClean="0"/>
              <a:t>Die0</a:t>
            </a:r>
            <a:endParaRPr lang="en-US" dirty="0"/>
          </a:p>
        </p:txBody>
      </p:sp>
      <p:sp>
        <p:nvSpPr>
          <p:cNvPr id="17" name="TextBox 16"/>
          <p:cNvSpPr txBox="1"/>
          <p:nvPr/>
        </p:nvSpPr>
        <p:spPr>
          <a:xfrm>
            <a:off x="2286000" y="5498068"/>
            <a:ext cx="740228" cy="369332"/>
          </a:xfrm>
          <a:prstGeom prst="rect">
            <a:avLst/>
          </a:prstGeom>
          <a:noFill/>
        </p:spPr>
        <p:txBody>
          <a:bodyPr wrap="square" rtlCol="0">
            <a:spAutoFit/>
          </a:bodyPr>
          <a:lstStyle/>
          <a:p>
            <a:r>
              <a:rPr lang="en-US" dirty="0" smtClean="0"/>
              <a:t>Die1</a:t>
            </a:r>
            <a:endParaRPr lang="en-US" dirty="0"/>
          </a:p>
        </p:txBody>
      </p:sp>
      <p:sp>
        <p:nvSpPr>
          <p:cNvPr id="21" name="TextBox 20"/>
          <p:cNvSpPr txBox="1"/>
          <p:nvPr/>
        </p:nvSpPr>
        <p:spPr>
          <a:xfrm>
            <a:off x="3124200" y="5508954"/>
            <a:ext cx="740228" cy="369332"/>
          </a:xfrm>
          <a:prstGeom prst="rect">
            <a:avLst/>
          </a:prstGeom>
          <a:noFill/>
        </p:spPr>
        <p:txBody>
          <a:bodyPr wrap="square" rtlCol="0">
            <a:spAutoFit/>
          </a:bodyPr>
          <a:lstStyle/>
          <a:p>
            <a:r>
              <a:rPr lang="en-US" dirty="0" smtClean="0"/>
              <a:t>Die0</a:t>
            </a:r>
            <a:endParaRPr lang="en-US" dirty="0"/>
          </a:p>
        </p:txBody>
      </p:sp>
      <p:sp>
        <p:nvSpPr>
          <p:cNvPr id="22" name="TextBox 21"/>
          <p:cNvSpPr txBox="1"/>
          <p:nvPr/>
        </p:nvSpPr>
        <p:spPr>
          <a:xfrm>
            <a:off x="3962400" y="5508954"/>
            <a:ext cx="740228" cy="369332"/>
          </a:xfrm>
          <a:prstGeom prst="rect">
            <a:avLst/>
          </a:prstGeom>
          <a:noFill/>
        </p:spPr>
        <p:txBody>
          <a:bodyPr wrap="square" rtlCol="0">
            <a:spAutoFit/>
          </a:bodyPr>
          <a:lstStyle/>
          <a:p>
            <a:r>
              <a:rPr lang="en-US" dirty="0" smtClean="0"/>
              <a:t>Die1</a:t>
            </a:r>
            <a:endParaRPr lang="en-US" dirty="0"/>
          </a:p>
        </p:txBody>
      </p:sp>
      <p:sp>
        <p:nvSpPr>
          <p:cNvPr id="23" name="TextBox 22"/>
          <p:cNvSpPr txBox="1"/>
          <p:nvPr/>
        </p:nvSpPr>
        <p:spPr>
          <a:xfrm>
            <a:off x="4833258" y="5508172"/>
            <a:ext cx="740228" cy="369332"/>
          </a:xfrm>
          <a:prstGeom prst="rect">
            <a:avLst/>
          </a:prstGeom>
          <a:noFill/>
        </p:spPr>
        <p:txBody>
          <a:bodyPr wrap="square" rtlCol="0">
            <a:spAutoFit/>
          </a:bodyPr>
          <a:lstStyle/>
          <a:p>
            <a:r>
              <a:rPr lang="en-US" dirty="0" smtClean="0"/>
              <a:t>Die0</a:t>
            </a:r>
            <a:endParaRPr lang="en-US" dirty="0"/>
          </a:p>
        </p:txBody>
      </p:sp>
      <p:sp>
        <p:nvSpPr>
          <p:cNvPr id="24" name="TextBox 23"/>
          <p:cNvSpPr txBox="1"/>
          <p:nvPr/>
        </p:nvSpPr>
        <p:spPr>
          <a:xfrm>
            <a:off x="5671458" y="5508172"/>
            <a:ext cx="740228" cy="369332"/>
          </a:xfrm>
          <a:prstGeom prst="rect">
            <a:avLst/>
          </a:prstGeom>
          <a:noFill/>
        </p:spPr>
        <p:txBody>
          <a:bodyPr wrap="square" rtlCol="0">
            <a:spAutoFit/>
          </a:bodyPr>
          <a:lstStyle/>
          <a:p>
            <a:r>
              <a:rPr lang="en-US" dirty="0" smtClean="0"/>
              <a:t>Die1</a:t>
            </a:r>
            <a:endParaRPr lang="en-US" dirty="0"/>
          </a:p>
        </p:txBody>
      </p:sp>
      <p:sp>
        <p:nvSpPr>
          <p:cNvPr id="25" name="TextBox 24"/>
          <p:cNvSpPr txBox="1"/>
          <p:nvPr/>
        </p:nvSpPr>
        <p:spPr>
          <a:xfrm>
            <a:off x="6574972" y="5508172"/>
            <a:ext cx="740228" cy="369332"/>
          </a:xfrm>
          <a:prstGeom prst="rect">
            <a:avLst/>
          </a:prstGeom>
          <a:noFill/>
        </p:spPr>
        <p:txBody>
          <a:bodyPr wrap="square" rtlCol="0">
            <a:spAutoFit/>
          </a:bodyPr>
          <a:lstStyle/>
          <a:p>
            <a:r>
              <a:rPr lang="en-US" dirty="0" smtClean="0"/>
              <a:t>Die0</a:t>
            </a:r>
            <a:endParaRPr lang="en-US" dirty="0"/>
          </a:p>
        </p:txBody>
      </p:sp>
      <p:sp>
        <p:nvSpPr>
          <p:cNvPr id="26" name="TextBox 25"/>
          <p:cNvSpPr txBox="1"/>
          <p:nvPr/>
        </p:nvSpPr>
        <p:spPr>
          <a:xfrm>
            <a:off x="7413172" y="5508172"/>
            <a:ext cx="740228" cy="369332"/>
          </a:xfrm>
          <a:prstGeom prst="rect">
            <a:avLst/>
          </a:prstGeom>
          <a:noFill/>
        </p:spPr>
        <p:txBody>
          <a:bodyPr wrap="square" rtlCol="0">
            <a:spAutoFit/>
          </a:bodyPr>
          <a:lstStyle/>
          <a:p>
            <a:r>
              <a:rPr lang="en-US" dirty="0" smtClean="0"/>
              <a:t>Die1</a:t>
            </a:r>
            <a:endParaRPr lang="en-US" dirty="0"/>
          </a:p>
        </p:txBody>
      </p:sp>
      <p:sp>
        <p:nvSpPr>
          <p:cNvPr id="27" name="TextBox 26"/>
          <p:cNvSpPr txBox="1"/>
          <p:nvPr/>
        </p:nvSpPr>
        <p:spPr>
          <a:xfrm>
            <a:off x="1676400" y="5791982"/>
            <a:ext cx="1143000" cy="369332"/>
          </a:xfrm>
          <a:prstGeom prst="rect">
            <a:avLst/>
          </a:prstGeom>
          <a:noFill/>
        </p:spPr>
        <p:txBody>
          <a:bodyPr wrap="square" rtlCol="0">
            <a:spAutoFit/>
          </a:bodyPr>
          <a:lstStyle/>
          <a:p>
            <a:r>
              <a:rPr lang="en-US" dirty="0" smtClean="0"/>
              <a:t>Package 0</a:t>
            </a:r>
            <a:endParaRPr lang="en-US" dirty="0"/>
          </a:p>
        </p:txBody>
      </p:sp>
      <p:sp>
        <p:nvSpPr>
          <p:cNvPr id="28" name="TextBox 27"/>
          <p:cNvSpPr txBox="1"/>
          <p:nvPr/>
        </p:nvSpPr>
        <p:spPr>
          <a:xfrm>
            <a:off x="3352800" y="5791982"/>
            <a:ext cx="1143000" cy="369332"/>
          </a:xfrm>
          <a:prstGeom prst="rect">
            <a:avLst/>
          </a:prstGeom>
          <a:noFill/>
        </p:spPr>
        <p:txBody>
          <a:bodyPr wrap="square" rtlCol="0">
            <a:spAutoFit/>
          </a:bodyPr>
          <a:lstStyle/>
          <a:p>
            <a:r>
              <a:rPr lang="en-US" dirty="0" smtClean="0"/>
              <a:t>Package 1</a:t>
            </a:r>
            <a:endParaRPr lang="en-US" dirty="0"/>
          </a:p>
        </p:txBody>
      </p:sp>
      <p:sp>
        <p:nvSpPr>
          <p:cNvPr id="29" name="TextBox 28"/>
          <p:cNvSpPr txBox="1"/>
          <p:nvPr/>
        </p:nvSpPr>
        <p:spPr>
          <a:xfrm>
            <a:off x="5029200" y="5791200"/>
            <a:ext cx="1143000" cy="369332"/>
          </a:xfrm>
          <a:prstGeom prst="rect">
            <a:avLst/>
          </a:prstGeom>
          <a:noFill/>
        </p:spPr>
        <p:txBody>
          <a:bodyPr wrap="square" rtlCol="0">
            <a:spAutoFit/>
          </a:bodyPr>
          <a:lstStyle/>
          <a:p>
            <a:r>
              <a:rPr lang="en-US" dirty="0" smtClean="0"/>
              <a:t>Package 2</a:t>
            </a:r>
            <a:endParaRPr lang="en-US" dirty="0"/>
          </a:p>
        </p:txBody>
      </p:sp>
      <p:sp>
        <p:nvSpPr>
          <p:cNvPr id="30" name="TextBox 29"/>
          <p:cNvSpPr txBox="1"/>
          <p:nvPr/>
        </p:nvSpPr>
        <p:spPr>
          <a:xfrm>
            <a:off x="6705600" y="5791200"/>
            <a:ext cx="1143000" cy="369332"/>
          </a:xfrm>
          <a:prstGeom prst="rect">
            <a:avLst/>
          </a:prstGeom>
          <a:noFill/>
        </p:spPr>
        <p:txBody>
          <a:bodyPr wrap="square" rtlCol="0">
            <a:spAutoFit/>
          </a:bodyPr>
          <a:lstStyle/>
          <a:p>
            <a:r>
              <a:rPr lang="en-US" dirty="0" smtClean="0"/>
              <a:t>Package 3</a:t>
            </a:r>
            <a:endParaRPr lang="en-US" dirty="0"/>
          </a:p>
        </p:txBody>
      </p:sp>
      <p:cxnSp>
        <p:nvCxnSpPr>
          <p:cNvPr id="31" name="Straight Connector 30"/>
          <p:cNvCxnSpPr/>
          <p:nvPr/>
        </p:nvCxnSpPr>
        <p:spPr>
          <a:xfrm rot="5400000" flipH="1" flipV="1">
            <a:off x="1057275" y="5829300"/>
            <a:ext cx="6858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7734300" y="5848350"/>
            <a:ext cx="6858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62200" y="2438400"/>
            <a:ext cx="4032069" cy="400110"/>
          </a:xfrm>
          <a:prstGeom prst="rect">
            <a:avLst/>
          </a:prstGeom>
          <a:noFill/>
        </p:spPr>
        <p:txBody>
          <a:bodyPr wrap="square" rtlCol="0">
            <a:spAutoFit/>
          </a:bodyPr>
          <a:lstStyle/>
          <a:p>
            <a:r>
              <a:rPr lang="en-US" sz="2000" dirty="0" smtClean="0">
                <a:latin typeface="Arial" pitchFamily="34" charset="0"/>
                <a:cs typeface="Arial" pitchFamily="34" charset="0"/>
              </a:rPr>
              <a:t>Q. plane-level usage fair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22218712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Wear-leveling Effect</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57200" y="2328682"/>
            <a:ext cx="4038600" cy="3068998"/>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4648200" y="2328682"/>
            <a:ext cx="4038600" cy="3068998"/>
          </a:xfrm>
        </p:spPr>
      </p:pic>
      <p:sp>
        <p:nvSpPr>
          <p:cNvPr id="9" name="Rectangle 8"/>
          <p:cNvSpPr/>
          <p:nvPr/>
        </p:nvSpPr>
        <p:spPr>
          <a:xfrm rot="19823491">
            <a:off x="1364717" y="3060690"/>
            <a:ext cx="2700284" cy="6858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Heavily biased </a:t>
            </a:r>
          </a:p>
          <a:p>
            <a:pPr algn="ctr"/>
            <a:r>
              <a:rPr lang="en-US" sz="2000" dirty="0" smtClean="0">
                <a:latin typeface="Arial" pitchFamily="34" charset="0"/>
                <a:cs typeface="Arial" pitchFamily="34" charset="0"/>
              </a:rPr>
              <a:t>resource</a:t>
            </a:r>
            <a:r>
              <a:rPr lang="en-US" dirty="0" smtClean="0">
                <a:latin typeface="Arial" pitchFamily="34" charset="0"/>
                <a:cs typeface="Arial" pitchFamily="34" charset="0"/>
              </a:rPr>
              <a:t> usage</a:t>
            </a:r>
            <a:endParaRPr lang="en-US" dirty="0">
              <a:latin typeface="Arial" pitchFamily="34" charset="0"/>
              <a:cs typeface="Arial" pitchFamily="34" charset="0"/>
            </a:endParaRPr>
          </a:p>
        </p:txBody>
      </p:sp>
      <p:cxnSp>
        <p:nvCxnSpPr>
          <p:cNvPr id="13" name="Straight Arrow Connector 12"/>
          <p:cNvCxnSpPr>
            <a:stCxn id="9" idx="2"/>
          </p:cNvCxnSpPr>
          <p:nvPr/>
        </p:nvCxnSpPr>
        <p:spPr>
          <a:xfrm>
            <a:off x="2884276" y="3701715"/>
            <a:ext cx="11324" cy="717885"/>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84276" y="2362200"/>
            <a:ext cx="0" cy="533401"/>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 Placeholder 5"/>
          <p:cNvSpPr txBox="1">
            <a:spLocks/>
          </p:cNvSpPr>
          <p:nvPr/>
        </p:nvSpPr>
        <p:spPr>
          <a:xfrm>
            <a:off x="914400" y="1524000"/>
            <a:ext cx="3430588"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mtClean="0"/>
              <a:t>Before Wear-leveling</a:t>
            </a:r>
            <a:endParaRPr lang="en-US" dirty="0"/>
          </a:p>
        </p:txBody>
      </p:sp>
      <p:sp>
        <p:nvSpPr>
          <p:cNvPr id="20" name="Text Placeholder 5"/>
          <p:cNvSpPr txBox="1">
            <a:spLocks/>
          </p:cNvSpPr>
          <p:nvPr/>
        </p:nvSpPr>
        <p:spPr>
          <a:xfrm>
            <a:off x="4876800" y="1524000"/>
            <a:ext cx="3886200" cy="63976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After RR Wear-leveling</a:t>
            </a:r>
            <a:endParaRPr lang="en-US" dirty="0"/>
          </a:p>
        </p:txBody>
      </p:sp>
      <p:sp>
        <p:nvSpPr>
          <p:cNvPr id="22" name="Rectangle 21"/>
          <p:cNvSpPr/>
          <p:nvPr/>
        </p:nvSpPr>
        <p:spPr>
          <a:xfrm>
            <a:off x="6324600" y="3060690"/>
            <a:ext cx="2700284"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Balanced</a:t>
            </a:r>
          </a:p>
          <a:p>
            <a:pPr algn="ctr"/>
            <a:r>
              <a:rPr lang="en-US" sz="2000" dirty="0" smtClean="0">
                <a:latin typeface="Arial" pitchFamily="34" charset="0"/>
                <a:cs typeface="Arial" pitchFamily="34" charset="0"/>
              </a:rPr>
              <a:t>resource</a:t>
            </a:r>
            <a:r>
              <a:rPr lang="en-US" dirty="0" smtClean="0">
                <a:latin typeface="Arial" pitchFamily="34" charset="0"/>
                <a:cs typeface="Arial" pitchFamily="34" charset="0"/>
              </a:rPr>
              <a:t> usage</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15514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Overhead</a:t>
            </a:r>
            <a:endParaRPr lang="en-US" dirty="0"/>
          </a:p>
        </p:txBody>
      </p:sp>
      <p:sp>
        <p:nvSpPr>
          <p:cNvPr id="3" name="Content Placeholder 2"/>
          <p:cNvSpPr>
            <a:spLocks noGrp="1"/>
          </p:cNvSpPr>
          <p:nvPr>
            <p:ph idx="1"/>
          </p:nvPr>
        </p:nvSpPr>
        <p:spPr/>
        <p:txBody>
          <a:bodyPr>
            <a:normAutofit/>
          </a:bodyPr>
          <a:lstStyle/>
          <a:p>
            <a:r>
              <a:rPr lang="en-US" sz="2600" dirty="0" smtClean="0"/>
              <a:t>PRISM’s I/O performance impact</a:t>
            </a:r>
          </a:p>
          <a:p>
            <a:pPr lvl="1"/>
            <a:r>
              <a:rPr lang="en-US" sz="2600" dirty="0" smtClean="0"/>
              <a:t>We ran </a:t>
            </a:r>
            <a:r>
              <a:rPr lang="en-US" sz="2600" dirty="0" err="1" smtClean="0"/>
              <a:t>IOzone</a:t>
            </a:r>
            <a:r>
              <a:rPr lang="en-US" sz="2600" dirty="0" smtClean="0"/>
              <a:t> benchmark with 200MB (HDD-friendly) sequential file write operations </a:t>
            </a:r>
          </a:p>
          <a:p>
            <a:pPr>
              <a:buNone/>
            </a:pPr>
            <a:endParaRPr lang="en-US" sz="2600" dirty="0" smtClean="0"/>
          </a:p>
        </p:txBody>
      </p:sp>
      <p:sp>
        <p:nvSpPr>
          <p:cNvPr id="11" name="TextBox 10"/>
          <p:cNvSpPr txBox="1"/>
          <p:nvPr/>
        </p:nvSpPr>
        <p:spPr>
          <a:xfrm>
            <a:off x="4800600" y="4702628"/>
            <a:ext cx="1828800" cy="369332"/>
          </a:xfrm>
          <a:prstGeom prst="rect">
            <a:avLst/>
          </a:prstGeom>
          <a:noFill/>
        </p:spPr>
        <p:txBody>
          <a:bodyPr wrap="square" rtlCol="0">
            <a:spAutoFit/>
          </a:bodyPr>
          <a:lstStyle/>
          <a:p>
            <a:r>
              <a:rPr lang="en-US" dirty="0" smtClean="0"/>
              <a:t>3.5x slowdown</a:t>
            </a:r>
            <a:endParaRPr lang="en-US" dirty="0"/>
          </a:p>
        </p:txBody>
      </p:sp>
      <p:graphicFrame>
        <p:nvGraphicFramePr>
          <p:cNvPr id="13" name="Chart 12"/>
          <p:cNvGraphicFramePr>
            <a:graphicFrameLocks/>
          </p:cNvGraphicFramePr>
          <p:nvPr>
            <p:extLst>
              <p:ext uri="{D42A27DB-BD31-4B8C-83A1-F6EECF244321}">
                <p14:modId xmlns:p14="http://schemas.microsoft.com/office/powerpoint/2010/main" xmlns="" val="3717907935"/>
              </p:ext>
            </p:extLst>
          </p:nvPr>
        </p:nvGraphicFramePr>
        <p:xfrm>
          <a:off x="2209800" y="3200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3048000" y="3429000"/>
            <a:ext cx="2057400" cy="2743200"/>
          </a:xfrm>
          <a:prstGeom prst="roundRect">
            <a:avLst/>
          </a:prstGeom>
          <a:noFill/>
          <a:ln w="38100">
            <a:solidFill>
              <a:srgbClr val="FFCC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p:cNvGraphicFramePr>
            <a:graphicFrameLocks/>
          </p:cNvGraphicFramePr>
          <p:nvPr>
            <p:extLst>
              <p:ext uri="{D42A27DB-BD31-4B8C-83A1-F6EECF244321}">
                <p14:modId xmlns:p14="http://schemas.microsoft.com/office/powerpoint/2010/main" xmlns="" val="2180075833"/>
              </p:ext>
            </p:extLst>
          </p:nvPr>
        </p:nvGraphicFramePr>
        <p:xfrm>
          <a:off x="2212848" y="3200400"/>
          <a:ext cx="4762500" cy="30908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4700115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3"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P spid="5" grpId="0" animBg="1"/>
      <p:bldP spid="5" grpId="1" animBg="1"/>
      <p:bldGraphic spid="15" grpId="0">
        <p:bldAsOne/>
      </p:bldGraphic>
      <p:bldGraphic spid="15" grpId="2">
        <p:bldAsOne/>
      </p:bldGraphic>
      <p:bldGraphic spid="15" grpId="3">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Overhead</a:t>
            </a:r>
            <a:endParaRPr lang="en-US" dirty="0"/>
          </a:p>
        </p:txBody>
      </p:sp>
      <p:sp>
        <p:nvSpPr>
          <p:cNvPr id="3" name="Content Placeholder 2"/>
          <p:cNvSpPr>
            <a:spLocks noGrp="1"/>
          </p:cNvSpPr>
          <p:nvPr>
            <p:ph idx="1"/>
          </p:nvPr>
        </p:nvSpPr>
        <p:spPr/>
        <p:txBody>
          <a:bodyPr>
            <a:normAutofit/>
          </a:bodyPr>
          <a:lstStyle/>
          <a:p>
            <a:r>
              <a:rPr lang="en-US" sz="2600" dirty="0" smtClean="0"/>
              <a:t>PRISM’s I/O performance impact</a:t>
            </a:r>
          </a:p>
          <a:p>
            <a:pPr lvl="1"/>
            <a:r>
              <a:rPr lang="en-US" sz="2600" dirty="0" smtClean="0"/>
              <a:t>We ran </a:t>
            </a:r>
            <a:r>
              <a:rPr lang="en-US" sz="2600" dirty="0" err="1" smtClean="0"/>
              <a:t>IOzone</a:t>
            </a:r>
            <a:r>
              <a:rPr lang="en-US" sz="2600" dirty="0" smtClean="0"/>
              <a:t> benchmark with 200MB (HDD-friendly) sequential file write operations </a:t>
            </a:r>
          </a:p>
          <a:p>
            <a:pPr>
              <a:buNone/>
            </a:pPr>
            <a:endParaRPr lang="en-US" sz="2600" dirty="0" smtClean="0"/>
          </a:p>
        </p:txBody>
      </p:sp>
      <p:sp>
        <p:nvSpPr>
          <p:cNvPr id="9" name="TextBox 8"/>
          <p:cNvSpPr txBox="1"/>
          <p:nvPr/>
        </p:nvSpPr>
        <p:spPr>
          <a:xfrm>
            <a:off x="3200400" y="3352800"/>
            <a:ext cx="1447800" cy="369332"/>
          </a:xfrm>
          <a:prstGeom prst="rect">
            <a:avLst/>
          </a:prstGeom>
          <a:noFill/>
        </p:spPr>
        <p:txBody>
          <a:bodyPr wrap="square" rtlCol="0">
            <a:spAutoFit/>
          </a:bodyPr>
          <a:lstStyle/>
          <a:p>
            <a:r>
              <a:rPr lang="en-US" dirty="0" smtClean="0">
                <a:solidFill>
                  <a:srgbClr val="C00000"/>
                </a:solidFill>
              </a:rPr>
              <a:t>11.5x faster</a:t>
            </a:r>
            <a:endParaRPr lang="en-US" dirty="0">
              <a:solidFill>
                <a:srgbClr val="C00000"/>
              </a:solidFill>
            </a:endParaRPr>
          </a:p>
        </p:txBody>
      </p:sp>
      <p:graphicFrame>
        <p:nvGraphicFramePr>
          <p:cNvPr id="13" name="Chart 12"/>
          <p:cNvGraphicFramePr>
            <a:graphicFrameLocks/>
          </p:cNvGraphicFramePr>
          <p:nvPr>
            <p:extLst>
              <p:ext uri="{D42A27DB-BD31-4B8C-83A1-F6EECF244321}">
                <p14:modId xmlns:p14="http://schemas.microsoft.com/office/powerpoint/2010/main" xmlns="" val="2718970977"/>
              </p:ext>
            </p:extLst>
          </p:nvPr>
        </p:nvGraphicFramePr>
        <p:xfrm>
          <a:off x="2209800" y="3200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a:xfrm>
            <a:off x="4343400" y="4572000"/>
            <a:ext cx="2057400" cy="1600200"/>
          </a:xfrm>
          <a:prstGeom prst="roundRect">
            <a:avLst/>
          </a:prstGeom>
          <a:noFill/>
          <a:ln w="381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a:graphicFrameLocks/>
          </p:cNvGraphicFramePr>
          <p:nvPr>
            <p:extLst>
              <p:ext uri="{D42A27DB-BD31-4B8C-83A1-F6EECF244321}">
                <p14:modId xmlns:p14="http://schemas.microsoft.com/office/powerpoint/2010/main" xmlns="" val="3945651586"/>
              </p:ext>
            </p:extLst>
          </p:nvPr>
        </p:nvGraphicFramePr>
        <p:xfrm>
          <a:off x="2212848" y="3200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9770313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10" presetClass="exit" presetSubtype="0" fill="hold" grpId="1"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P spid="14" grpId="0" animBg="1"/>
      <p:bldP spid="14" grpId="1" animBg="1"/>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Summary</a:t>
            </a:r>
            <a:endParaRPr lang="en-US" dirty="0"/>
          </a:p>
        </p:txBody>
      </p:sp>
      <p:sp>
        <p:nvSpPr>
          <p:cNvPr id="3" name="Content Placeholder 2"/>
          <p:cNvSpPr>
            <a:spLocks noGrp="1"/>
          </p:cNvSpPr>
          <p:nvPr>
            <p:ph idx="1"/>
          </p:nvPr>
        </p:nvSpPr>
        <p:spPr/>
        <p:txBody>
          <a:bodyPr>
            <a:normAutofit/>
          </a:bodyPr>
          <a:lstStyle/>
          <a:p>
            <a:r>
              <a:rPr lang="en-US" dirty="0" smtClean="0"/>
              <a:t>Versatile tool to study PRAM storage system</a:t>
            </a:r>
          </a:p>
          <a:p>
            <a:pPr lvl="1"/>
            <a:r>
              <a:rPr lang="en-US" dirty="0" smtClean="0"/>
              <a:t>Study interactions between storage level interface (programs/OS) and PRAM device accesses</a:t>
            </a:r>
          </a:p>
          <a:p>
            <a:pPr lvl="1"/>
            <a:r>
              <a:rPr lang="en-US" dirty="0"/>
              <a:t>R</a:t>
            </a:r>
            <a:r>
              <a:rPr lang="en-US" dirty="0" smtClean="0"/>
              <a:t>un a realistic workload fast</a:t>
            </a:r>
          </a:p>
          <a:p>
            <a:pPr lvl="1"/>
            <a:r>
              <a:rPr lang="en-US" dirty="0"/>
              <a:t>Extendible with user-defined </a:t>
            </a:r>
            <a:r>
              <a:rPr lang="en-US" dirty="0" smtClean="0"/>
              <a:t>tracer easily</a:t>
            </a:r>
          </a:p>
          <a:p>
            <a:pPr lvl="1"/>
            <a:r>
              <a:rPr lang="en-US" dirty="0" smtClean="0"/>
              <a:t>Explore internal hardware organizations </a:t>
            </a:r>
            <a:r>
              <a:rPr lang="en-US" smtClean="0"/>
              <a:t>in detail</a:t>
            </a:r>
            <a:endParaRPr lang="en-US" dirty="0" smtClean="0"/>
          </a:p>
          <a:p>
            <a:pPr lvl="1"/>
            <a:endParaRPr lang="en-US" dirty="0" smtClean="0"/>
          </a:p>
        </p:txBody>
      </p:sp>
    </p:spTree>
    <p:extLst>
      <p:ext uri="{BB962C8B-B14F-4D97-AF65-F5344CB8AC3E}">
        <p14:creationId xmlns:p14="http://schemas.microsoft.com/office/powerpoint/2010/main" xmlns="" val="1729686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2724856"/>
            <a:ext cx="2526030" cy="3801739"/>
          </a:xfrm>
          <a:prstGeom prst="rect">
            <a:avLst/>
          </a:prstGeom>
          <a:noFill/>
          <a:ln w="9525">
            <a:noFill/>
            <a:miter lim="800000"/>
            <a:headEnd/>
            <a:tailEnd/>
          </a:ln>
        </p:spPr>
      </p:pic>
      <p:sp>
        <p:nvSpPr>
          <p:cNvPr id="2050" name="Rectangle 2"/>
          <p:cNvSpPr>
            <a:spLocks noGrp="1" noChangeArrowheads="1"/>
          </p:cNvSpPr>
          <p:nvPr>
            <p:ph type="ctrTitle" idx="4294967295"/>
          </p:nvPr>
        </p:nvSpPr>
        <p:spPr>
          <a:xfrm>
            <a:off x="468311" y="2979741"/>
            <a:ext cx="8207375" cy="965200"/>
          </a:xfrm>
        </p:spPr>
        <p:txBody>
          <a:bodyPr/>
          <a:lstStyle/>
          <a:p>
            <a:pPr algn="ctr"/>
            <a:r>
              <a:rPr lang="en-US" altLang="ko-KR" sz="3800" dirty="0" smtClean="0"/>
              <a:t>Thank you !</a:t>
            </a:r>
            <a:endParaRPr lang="en-US" altLang="ko-KR" sz="3800" dirty="0"/>
          </a:p>
        </p:txBody>
      </p:sp>
      <p:pic>
        <p:nvPicPr>
          <p:cNvPr id="3" name="Picture 2"/>
          <p:cNvPicPr>
            <a:picLocks noChangeAspect="1" noChangeArrowheads="1"/>
          </p:cNvPicPr>
          <p:nvPr/>
        </p:nvPicPr>
        <p:blipFill>
          <a:blip r:embed="rId4" cstate="print"/>
          <a:srcRect/>
          <a:stretch>
            <a:fillRect/>
          </a:stretch>
        </p:blipFill>
        <p:spPr bwMode="auto">
          <a:xfrm>
            <a:off x="6614161" y="2767641"/>
            <a:ext cx="2529840" cy="3778986"/>
          </a:xfrm>
          <a:prstGeom prst="rect">
            <a:avLst/>
          </a:prstGeom>
          <a:noFill/>
          <a:ln w="9525">
            <a:noFill/>
            <a:miter lim="800000"/>
            <a:headEnd/>
            <a:tailEnd/>
          </a:ln>
        </p:spPr>
      </p:pic>
      <p:pic>
        <p:nvPicPr>
          <p:cNvPr id="13" name="Picture 12" descr="500px-UofPittsburgh_Seal.svg.png"/>
          <p:cNvPicPr>
            <a:picLocks noChangeAspect="1"/>
          </p:cNvPicPr>
          <p:nvPr/>
        </p:nvPicPr>
        <p:blipFill>
          <a:blip r:embed="rId5" cstate="print"/>
          <a:stretch>
            <a:fillRect/>
          </a:stretch>
        </p:blipFill>
        <p:spPr>
          <a:xfrm>
            <a:off x="3581400" y="3998587"/>
            <a:ext cx="1828800" cy="1927554"/>
          </a:xfrm>
          <a:prstGeom prst="rect">
            <a:avLst/>
          </a:prstGeom>
        </p:spPr>
      </p:pic>
      <p:pic>
        <p:nvPicPr>
          <p:cNvPr id="2055" name="Picture 7"/>
          <p:cNvPicPr>
            <a:picLocks noChangeAspect="1" noChangeArrowheads="1"/>
          </p:cNvPicPr>
          <p:nvPr/>
        </p:nvPicPr>
        <p:blipFill>
          <a:blip r:embed="rId6" cstate="print"/>
          <a:srcRect/>
          <a:stretch>
            <a:fillRect/>
          </a:stretch>
        </p:blipFill>
        <p:spPr bwMode="auto">
          <a:xfrm>
            <a:off x="-1" y="878314"/>
            <a:ext cx="9144001" cy="1886658"/>
          </a:xfrm>
          <a:prstGeom prst="rect">
            <a:avLst/>
          </a:prstGeom>
          <a:noFill/>
          <a:ln w="9525">
            <a:noFill/>
            <a:miter lim="800000"/>
            <a:headEnd/>
            <a:tailEnd/>
          </a:ln>
        </p:spPr>
      </p:pic>
    </p:spTree>
    <p:extLst>
      <p:ext uri="{BB962C8B-B14F-4D97-AF65-F5344CB8AC3E}">
        <p14:creationId xmlns:p14="http://schemas.microsoft.com/office/powerpoint/2010/main" xmlns="" val="26461233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a:t>
            </a: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8471" y="2237343"/>
            <a:ext cx="3248729" cy="3248729"/>
          </a:xfrm>
          <a:prstGeom prst="rect">
            <a:avLst/>
          </a:prstGeom>
        </p:spPr>
      </p:pic>
      <p:sp>
        <p:nvSpPr>
          <p:cNvPr id="5" name="TextBox 4"/>
          <p:cNvSpPr txBox="1"/>
          <p:nvPr/>
        </p:nvSpPr>
        <p:spPr>
          <a:xfrm>
            <a:off x="1401262" y="1724181"/>
            <a:ext cx="2383436"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pPr algn="ctr"/>
            <a:r>
              <a:rPr lang="en-US" sz="2400" b="0" dirty="0" smtClean="0">
                <a:solidFill>
                  <a:schemeClr val="bg1"/>
                </a:solidFill>
                <a:latin typeface="Arial" pitchFamily="34" charset="0"/>
                <a:cs typeface="Arial" pitchFamily="34" charset="0"/>
              </a:rPr>
              <a:t>HDD</a:t>
            </a:r>
            <a:endParaRPr lang="en-US" sz="2400" b="0" dirty="0">
              <a:solidFill>
                <a:schemeClr val="bg1"/>
              </a:solidFill>
              <a:latin typeface="Arial" pitchFamily="34" charset="0"/>
              <a:cs typeface="Arial" pitchFamily="34" charset="0"/>
            </a:endParaRPr>
          </a:p>
        </p:txBody>
      </p:sp>
      <p:sp>
        <p:nvSpPr>
          <p:cNvPr id="6" name="TextBox 5"/>
          <p:cNvSpPr txBox="1"/>
          <p:nvPr/>
        </p:nvSpPr>
        <p:spPr>
          <a:xfrm>
            <a:off x="4724400" y="2286000"/>
            <a:ext cx="3010829" cy="954107"/>
          </a:xfrm>
          <a:prstGeom prst="rect">
            <a:avLst/>
          </a:prstGeom>
          <a:noFill/>
        </p:spPr>
        <p:txBody>
          <a:bodyPr wrap="square" rtlCol="0">
            <a:spAutoFit/>
          </a:bodyPr>
          <a:lstStyle/>
          <a:p>
            <a:r>
              <a:rPr lang="en-US" sz="2800" dirty="0" smtClean="0">
                <a:solidFill>
                  <a:srgbClr val="FF6600"/>
                </a:solidFill>
                <a:latin typeface="Arial" pitchFamily="34" charset="0"/>
                <a:cs typeface="Arial" pitchFamily="34" charset="0"/>
              </a:rPr>
              <a:t>- Slow and </a:t>
            </a:r>
          </a:p>
          <a:p>
            <a:r>
              <a:rPr lang="en-US" sz="2800" dirty="0" smtClean="0">
                <a:solidFill>
                  <a:srgbClr val="FF6600"/>
                </a:solidFill>
                <a:latin typeface="Arial" pitchFamily="34" charset="0"/>
                <a:cs typeface="Arial" pitchFamily="34" charset="0"/>
              </a:rPr>
              <a:t>- Power hungry</a:t>
            </a:r>
            <a:endParaRPr lang="en-US" sz="2800" dirty="0">
              <a:solidFill>
                <a:srgbClr val="FF6600"/>
              </a:solidFill>
              <a:latin typeface="Arial" pitchFamily="34" charset="0"/>
              <a:cs typeface="Arial" pitchFamily="34" charset="0"/>
            </a:endParaRPr>
          </a:p>
        </p:txBody>
      </p:sp>
      <p:sp>
        <p:nvSpPr>
          <p:cNvPr id="7" name="TextBox 6"/>
          <p:cNvSpPr txBox="1"/>
          <p:nvPr/>
        </p:nvSpPr>
        <p:spPr>
          <a:xfrm>
            <a:off x="4495800" y="4201731"/>
            <a:ext cx="4572000" cy="1169551"/>
          </a:xfrm>
          <a:prstGeom prst="rect">
            <a:avLst/>
          </a:prstGeom>
          <a:noFill/>
        </p:spPr>
        <p:txBody>
          <a:bodyPr wrap="square" rtlCol="0">
            <a:spAutoFit/>
          </a:bodyPr>
          <a:lstStyle/>
          <a:p>
            <a:r>
              <a:rPr lang="en-US" sz="2800" dirty="0" smtClean="0">
                <a:latin typeface="Arial" pitchFamily="34" charset="0"/>
                <a:cs typeface="Arial" pitchFamily="34" charset="0"/>
              </a:rPr>
              <a:t>Fundamental solution?</a:t>
            </a:r>
          </a:p>
          <a:p>
            <a:endParaRPr lang="en-US" sz="1400" dirty="0" smtClean="0">
              <a:latin typeface="Arial" pitchFamily="34" charset="0"/>
              <a:cs typeface="Arial" pitchFamily="34" charset="0"/>
            </a:endParaRPr>
          </a:p>
          <a:p>
            <a:r>
              <a:rPr lang="en-US" sz="2800" dirty="0" smtClean="0">
                <a:solidFill>
                  <a:srgbClr val="0066FF"/>
                </a:solidFill>
                <a:latin typeface="Arial" pitchFamily="34" charset="0"/>
                <a:cs typeface="Arial" pitchFamily="34" charset="0"/>
              </a:rPr>
              <a:t>Alternative storage medium</a:t>
            </a:r>
            <a:endParaRPr lang="en-US" sz="2800" dirty="0">
              <a:solidFill>
                <a:srgbClr val="0066FF"/>
              </a:solidFill>
              <a:latin typeface="Arial" pitchFamily="34" charset="0"/>
              <a:cs typeface="Arial" pitchFamily="34" charset="0"/>
            </a:endParaRPr>
          </a:p>
        </p:txBody>
      </p:sp>
    </p:spTree>
    <p:extLst>
      <p:ext uri="{BB962C8B-B14F-4D97-AF65-F5344CB8AC3E}">
        <p14:creationId xmlns:p14="http://schemas.microsoft.com/office/powerpoint/2010/main" xmlns="" val="420801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a:t>
            </a:r>
            <a:endParaRPr lang="en-US" dirty="0"/>
          </a:p>
        </p:txBody>
      </p:sp>
      <p:sp>
        <p:nvSpPr>
          <p:cNvPr id="4" name="TextBox 3"/>
          <p:cNvSpPr txBox="1"/>
          <p:nvPr/>
        </p:nvSpPr>
        <p:spPr>
          <a:xfrm>
            <a:off x="4874823" y="1883308"/>
            <a:ext cx="3010829" cy="1384995"/>
          </a:xfrm>
          <a:prstGeom prst="rect">
            <a:avLst/>
          </a:prstGeom>
          <a:noFill/>
        </p:spPr>
        <p:txBody>
          <a:bodyPr wrap="square" rtlCol="0">
            <a:spAutoFit/>
          </a:bodyPr>
          <a:lstStyle/>
          <a:p>
            <a:r>
              <a:rPr lang="en-US" sz="2800" dirty="0" smtClean="0">
                <a:solidFill>
                  <a:srgbClr val="6699FF"/>
                </a:solidFill>
                <a:latin typeface="Arial" pitchFamily="34" charset="0"/>
                <a:cs typeface="Arial" pitchFamily="34" charset="0"/>
              </a:rPr>
              <a:t>+ much faster</a:t>
            </a:r>
          </a:p>
          <a:p>
            <a:r>
              <a:rPr lang="en-US" sz="2800" dirty="0" smtClean="0">
                <a:solidFill>
                  <a:srgbClr val="6699FF"/>
                </a:solidFill>
                <a:latin typeface="Arial" pitchFamily="34" charset="0"/>
                <a:cs typeface="Arial" pitchFamily="34" charset="0"/>
              </a:rPr>
              <a:t>+ better energy</a:t>
            </a:r>
          </a:p>
          <a:p>
            <a:r>
              <a:rPr lang="en-US" sz="2800" dirty="0" smtClean="0">
                <a:solidFill>
                  <a:srgbClr val="6699FF"/>
                </a:solidFill>
                <a:latin typeface="Arial" pitchFamily="34" charset="0"/>
                <a:cs typeface="Arial" pitchFamily="34" charset="0"/>
              </a:rPr>
              <a:t>+ smaller …</a:t>
            </a:r>
            <a:endParaRPr lang="en-US" sz="2800" dirty="0">
              <a:solidFill>
                <a:srgbClr val="6699FF"/>
              </a:solidFill>
              <a:latin typeface="Arial" pitchFamily="34" charset="0"/>
              <a:cs typeface="Arial" pitchFamily="34" charset="0"/>
            </a:endParaRPr>
          </a:p>
        </p:txBody>
      </p:sp>
      <p:sp>
        <p:nvSpPr>
          <p:cNvPr id="5" name="TextBox 4"/>
          <p:cNvSpPr txBox="1"/>
          <p:nvPr/>
        </p:nvSpPr>
        <p:spPr>
          <a:xfrm>
            <a:off x="4874823" y="3533979"/>
            <a:ext cx="3532339" cy="1815882"/>
          </a:xfrm>
          <a:prstGeom prst="rect">
            <a:avLst/>
          </a:prstGeom>
          <a:noFill/>
        </p:spPr>
        <p:txBody>
          <a:bodyPr wrap="square" rtlCol="0">
            <a:spAutoFit/>
          </a:bodyPr>
          <a:lstStyle/>
          <a:p>
            <a:r>
              <a:rPr lang="en-US" sz="2800" dirty="0" smtClean="0">
                <a:solidFill>
                  <a:srgbClr val="FF6600"/>
                </a:solidFill>
                <a:latin typeface="Arial" pitchFamily="34" charset="0"/>
                <a:cs typeface="Arial" pitchFamily="34" charset="0"/>
              </a:rPr>
              <a:t>- erase-before-write</a:t>
            </a:r>
          </a:p>
          <a:p>
            <a:r>
              <a:rPr lang="en-US" sz="2800" dirty="0" smtClean="0">
                <a:solidFill>
                  <a:srgbClr val="FF6600"/>
                </a:solidFill>
                <a:latin typeface="Arial" pitchFamily="34" charset="0"/>
                <a:cs typeface="Arial" pitchFamily="34" charset="0"/>
              </a:rPr>
              <a:t>- write cycles</a:t>
            </a:r>
          </a:p>
          <a:p>
            <a:r>
              <a:rPr lang="en-US" sz="2800" dirty="0" smtClean="0">
                <a:solidFill>
                  <a:srgbClr val="FF6600"/>
                </a:solidFill>
                <a:latin typeface="Arial" pitchFamily="34" charset="0"/>
                <a:cs typeface="Arial" pitchFamily="34" charset="0"/>
              </a:rPr>
              <a:t>- unbalanced </a:t>
            </a:r>
            <a:r>
              <a:rPr lang="en-US" sz="2800" dirty="0" err="1" smtClean="0">
                <a:solidFill>
                  <a:srgbClr val="FF6600"/>
                </a:solidFill>
                <a:latin typeface="Arial" pitchFamily="34" charset="0"/>
                <a:cs typeface="Arial" pitchFamily="34" charset="0"/>
              </a:rPr>
              <a:t>rw</a:t>
            </a:r>
            <a:endParaRPr lang="en-US" sz="2800" dirty="0" smtClean="0">
              <a:solidFill>
                <a:srgbClr val="FF6600"/>
              </a:solidFill>
              <a:latin typeface="Arial" pitchFamily="34" charset="0"/>
              <a:cs typeface="Arial" pitchFamily="34" charset="0"/>
            </a:endParaRPr>
          </a:p>
          <a:p>
            <a:r>
              <a:rPr lang="en-US" sz="2800" dirty="0" smtClean="0">
                <a:solidFill>
                  <a:srgbClr val="FF6600"/>
                </a:solidFill>
                <a:latin typeface="Arial" pitchFamily="34" charset="0"/>
                <a:cs typeface="Arial" pitchFamily="34" charset="0"/>
              </a:rPr>
              <a:t>- scalability …</a:t>
            </a:r>
            <a:endParaRPr lang="en-US" sz="2800" dirty="0">
              <a:solidFill>
                <a:srgbClr val="FF6600"/>
              </a:solidFill>
              <a:latin typeface="Arial" pitchFamily="34" charset="0"/>
              <a:cs typeface="Arial" pitchFamily="34" charset="0"/>
            </a:endParaRPr>
          </a:p>
        </p:txBody>
      </p:sp>
      <p:sp>
        <p:nvSpPr>
          <p:cNvPr id="6" name="TextBox 5"/>
          <p:cNvSpPr txBox="1"/>
          <p:nvPr/>
        </p:nvSpPr>
        <p:spPr>
          <a:xfrm>
            <a:off x="637924" y="1406915"/>
            <a:ext cx="3528614" cy="461665"/>
          </a:xfrm>
          <a:prstGeom prst="rect">
            <a:avLst/>
          </a:prstGeom>
          <a:solidFill>
            <a:srgbClr val="FF0000"/>
          </a:solidFill>
          <a:effectLst>
            <a:outerShdw blurRad="50800" dist="38100" dir="2700000" algn="tl" rotWithShape="0">
              <a:prstClr val="black">
                <a:alpha val="40000"/>
              </a:prstClr>
            </a:outerShdw>
          </a:effectLst>
        </p:spPr>
        <p:txBody>
          <a:bodyPr wrap="square" rtlCol="0">
            <a:spAutoFit/>
          </a:bodyPr>
          <a:lstStyle/>
          <a:p>
            <a:pPr algn="ctr"/>
            <a:r>
              <a:rPr lang="en-US" sz="2400" b="0" dirty="0" smtClean="0">
                <a:solidFill>
                  <a:schemeClr val="bg1"/>
                </a:solidFill>
                <a:latin typeface="Arial" pitchFamily="34" charset="0"/>
                <a:cs typeface="Arial" pitchFamily="34" charset="0"/>
              </a:rPr>
              <a:t>NAND flash based SSD</a:t>
            </a:r>
            <a:endParaRPr lang="en-US" sz="2400" b="0" dirty="0">
              <a:solidFill>
                <a:schemeClr val="bg1"/>
              </a:solidFill>
              <a:latin typeface="Arial" pitchFamily="34" charset="0"/>
              <a:cs typeface="Arial" pitchFamily="34" charset="0"/>
            </a:endParaRPr>
          </a:p>
        </p:txBody>
      </p:sp>
      <p:pic>
        <p:nvPicPr>
          <p:cNvPr id="7" name="Content Placeholder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4729" y="1851353"/>
            <a:ext cx="4366713" cy="4184105"/>
          </a:xfrm>
          <a:prstGeom prst="rect">
            <a:avLst/>
          </a:prstGeom>
        </p:spPr>
      </p:pic>
      <p:sp>
        <p:nvSpPr>
          <p:cNvPr id="8" name="Oval 7"/>
          <p:cNvSpPr/>
          <p:nvPr/>
        </p:nvSpPr>
        <p:spPr bwMode="auto">
          <a:xfrm>
            <a:off x="1891430" y="4298065"/>
            <a:ext cx="964504" cy="764087"/>
          </a:xfrm>
          <a:prstGeom prst="ellipse">
            <a:avLst/>
          </a:prstGeom>
          <a:noFill/>
          <a:ln w="38100" cap="flat" cmpd="sng" algn="ctr">
            <a:solidFill>
              <a:srgbClr val="C0000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Tree>
    <p:extLst>
      <p:ext uri="{BB962C8B-B14F-4D97-AF65-F5344CB8AC3E}">
        <p14:creationId xmlns:p14="http://schemas.microsoft.com/office/powerpoint/2010/main" xmlns="" val="317983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400" dirty="0" smtClean="0"/>
              <a:t>Emerging Persistent RAMs Technologies</a:t>
            </a:r>
            <a:endParaRPr lang="en-US" sz="3400" dirty="0"/>
          </a:p>
        </p:txBody>
      </p:sp>
      <p:graphicFrame>
        <p:nvGraphicFramePr>
          <p:cNvPr id="5" name="Table 4"/>
          <p:cNvGraphicFramePr>
            <a:graphicFrameLocks noGrp="1"/>
          </p:cNvGraphicFramePr>
          <p:nvPr/>
        </p:nvGraphicFramePr>
        <p:xfrm>
          <a:off x="324387" y="1858674"/>
          <a:ext cx="8529638" cy="2946406"/>
        </p:xfrm>
        <a:graphic>
          <a:graphicData uri="http://schemas.openxmlformats.org/drawingml/2006/table">
            <a:tbl>
              <a:tblPr firstRow="1" bandRow="1">
                <a:tableStyleId>{21E4AEA4-8DFA-4A89-87EB-49C32662AFE0}</a:tableStyleId>
              </a:tblPr>
              <a:tblGrid>
                <a:gridCol w="1548284"/>
                <a:gridCol w="1083799"/>
                <a:gridCol w="1023477"/>
                <a:gridCol w="1031518"/>
                <a:gridCol w="1196401"/>
                <a:gridCol w="1427640"/>
                <a:gridCol w="1218519"/>
              </a:tblGrid>
              <a:tr h="397268">
                <a:tc rowSpan="2">
                  <a:txBody>
                    <a:bodyPr/>
                    <a:lstStyle/>
                    <a:p>
                      <a:endParaRPr lang="en-US" sz="1800" dirty="0">
                        <a:latin typeface="Arial" pitchFamily="34" charset="0"/>
                        <a:cs typeface="Arial" pitchFamily="34" charset="0"/>
                      </a:endParaRPr>
                    </a:p>
                  </a:txBody>
                  <a:tcPr/>
                </a:tc>
                <a:tc gridSpan="3">
                  <a:txBody>
                    <a:bodyPr/>
                    <a:lstStyle/>
                    <a:p>
                      <a:pPr algn="ctr"/>
                      <a:r>
                        <a:rPr lang="en-US" sz="1800" dirty="0" smtClean="0">
                          <a:latin typeface="Arial" pitchFamily="34" charset="0"/>
                          <a:cs typeface="Arial" pitchFamily="34" charset="0"/>
                        </a:rPr>
                        <a:t>Latency</a:t>
                      </a:r>
                      <a:endParaRPr lang="en-US" sz="1800" dirty="0">
                        <a:latin typeface="Arial" pitchFamily="34" charset="0"/>
                        <a:cs typeface="Arial" pitchFamily="34" charset="0"/>
                      </a:endParaRPr>
                    </a:p>
                  </a:txBody>
                  <a:tcPr/>
                </a:tc>
                <a:tc hMerge="1">
                  <a:txBody>
                    <a:bodyPr/>
                    <a:lstStyle/>
                    <a:p>
                      <a:endParaRPr lang="en-US" sz="1800" dirty="0">
                        <a:latin typeface="Arial" pitchFamily="34" charset="0"/>
                        <a:cs typeface="Arial" pitchFamily="34" charset="0"/>
                      </a:endParaRPr>
                    </a:p>
                  </a:txBody>
                  <a:tcPr/>
                </a:tc>
                <a:tc hMerge="1">
                  <a:txBody>
                    <a:bodyPr/>
                    <a:lstStyle/>
                    <a:p>
                      <a:endParaRPr lang="en-US" sz="1800" dirty="0">
                        <a:latin typeface="Arial" pitchFamily="34" charset="0"/>
                        <a:cs typeface="Arial" pitchFamily="34" charset="0"/>
                      </a:endParaRPr>
                    </a:p>
                  </a:txBody>
                  <a:tcPr/>
                </a:tc>
                <a:tc rowSpan="2">
                  <a:txBody>
                    <a:bodyPr/>
                    <a:lstStyle/>
                    <a:p>
                      <a:r>
                        <a:rPr lang="en-US" sz="1800" dirty="0" smtClean="0">
                          <a:latin typeface="Arial" pitchFamily="34" charset="0"/>
                          <a:cs typeface="Arial" pitchFamily="34" charset="0"/>
                        </a:rPr>
                        <a:t>Program</a:t>
                      </a:r>
                    </a:p>
                    <a:p>
                      <a:r>
                        <a:rPr lang="en-US" sz="1800" dirty="0" smtClean="0">
                          <a:latin typeface="Arial" pitchFamily="34" charset="0"/>
                          <a:cs typeface="Arial" pitchFamily="34" charset="0"/>
                        </a:rPr>
                        <a:t>energy</a:t>
                      </a:r>
                      <a:endParaRPr lang="en-US" sz="1800" dirty="0">
                        <a:latin typeface="Arial" pitchFamily="34" charset="0"/>
                        <a:cs typeface="Arial" pitchFamily="34" charset="0"/>
                      </a:endParaRPr>
                    </a:p>
                  </a:txBody>
                  <a:tcPr/>
                </a:tc>
                <a:tc rowSpan="2">
                  <a:txBody>
                    <a:bodyPr/>
                    <a:lstStyle/>
                    <a:p>
                      <a:r>
                        <a:rPr lang="en-US" sz="1800" dirty="0" smtClean="0">
                          <a:latin typeface="Arial" pitchFamily="34" charset="0"/>
                          <a:cs typeface="Arial" pitchFamily="34" charset="0"/>
                        </a:rPr>
                        <a:t>Endurance</a:t>
                      </a:r>
                      <a:endParaRPr lang="en-US" sz="1800" dirty="0">
                        <a:latin typeface="Arial" pitchFamily="34" charset="0"/>
                        <a:cs typeface="Arial" pitchFamily="34" charset="0"/>
                      </a:endParaRPr>
                    </a:p>
                  </a:txBody>
                  <a:tcPr/>
                </a:tc>
                <a:tc rowSpan="2">
                  <a:txBody>
                    <a:bodyPr/>
                    <a:lstStyle/>
                    <a:p>
                      <a:r>
                        <a:rPr lang="en-US" sz="1800" dirty="0" smtClean="0">
                          <a:latin typeface="Arial" pitchFamily="34" charset="0"/>
                          <a:cs typeface="Arial" pitchFamily="34" charset="0"/>
                        </a:rPr>
                        <a:t>Density</a:t>
                      </a:r>
                      <a:endParaRPr lang="en-US" sz="1800" dirty="0">
                        <a:latin typeface="Arial" pitchFamily="34" charset="0"/>
                        <a:cs typeface="Arial" pitchFamily="34" charset="0"/>
                      </a:endParaRPr>
                    </a:p>
                  </a:txBody>
                  <a:tcPr/>
                </a:tc>
              </a:tr>
              <a:tr h="397268">
                <a:tc vMerge="1">
                  <a:txBody>
                    <a:bodyPr/>
                    <a:lstStyle/>
                    <a:p>
                      <a:endParaRPr lang="en-US"/>
                    </a:p>
                  </a:txBody>
                  <a:tcPr/>
                </a:tc>
                <a:tc>
                  <a:txBody>
                    <a:bodyPr/>
                    <a:lstStyle/>
                    <a:p>
                      <a:r>
                        <a:rPr lang="en-US" sz="1800" b="0" dirty="0" smtClean="0">
                          <a:solidFill>
                            <a:schemeClr val="bg1"/>
                          </a:solidFill>
                          <a:latin typeface="Arial" pitchFamily="34" charset="0"/>
                          <a:cs typeface="Arial" pitchFamily="34" charset="0"/>
                        </a:rPr>
                        <a:t>Read</a:t>
                      </a:r>
                      <a:endParaRPr lang="en-US" sz="1800" b="0" dirty="0">
                        <a:solidFill>
                          <a:schemeClr val="bg1"/>
                        </a:solidFill>
                        <a:latin typeface="Arial" pitchFamily="34" charset="0"/>
                        <a:cs typeface="Arial" pitchFamily="34" charset="0"/>
                      </a:endParaRPr>
                    </a:p>
                  </a:txBody>
                  <a:tcPr>
                    <a:solidFill>
                      <a:schemeClr val="accent2"/>
                    </a:solidFill>
                  </a:tcPr>
                </a:tc>
                <a:tc>
                  <a:txBody>
                    <a:bodyPr/>
                    <a:lstStyle/>
                    <a:p>
                      <a:r>
                        <a:rPr lang="en-US" sz="1800" b="0" dirty="0" smtClean="0">
                          <a:solidFill>
                            <a:schemeClr val="bg1"/>
                          </a:solidFill>
                          <a:latin typeface="Arial" pitchFamily="34" charset="0"/>
                          <a:cs typeface="Arial" pitchFamily="34" charset="0"/>
                        </a:rPr>
                        <a:t>Write</a:t>
                      </a:r>
                      <a:endParaRPr lang="en-US" sz="1800" b="0" dirty="0">
                        <a:solidFill>
                          <a:schemeClr val="bg1"/>
                        </a:solidFill>
                        <a:latin typeface="Arial" pitchFamily="34" charset="0"/>
                        <a:cs typeface="Arial" pitchFamily="34" charset="0"/>
                      </a:endParaRPr>
                    </a:p>
                  </a:txBody>
                  <a:tcPr>
                    <a:solidFill>
                      <a:schemeClr val="accent2"/>
                    </a:solidFill>
                  </a:tcPr>
                </a:tc>
                <a:tc>
                  <a:txBody>
                    <a:bodyPr/>
                    <a:lstStyle/>
                    <a:p>
                      <a:r>
                        <a:rPr lang="en-US" sz="1800" b="0" dirty="0" smtClean="0">
                          <a:solidFill>
                            <a:schemeClr val="bg1"/>
                          </a:solidFill>
                          <a:latin typeface="Arial" pitchFamily="34" charset="0"/>
                          <a:cs typeface="Arial" pitchFamily="34" charset="0"/>
                        </a:rPr>
                        <a:t>Erase</a:t>
                      </a:r>
                      <a:endParaRPr lang="en-US" sz="1800" b="0" dirty="0">
                        <a:solidFill>
                          <a:schemeClr val="bg1"/>
                        </a:solidFill>
                        <a:latin typeface="Arial" pitchFamily="34" charset="0"/>
                        <a:cs typeface="Arial" pitchFamily="34" charset="0"/>
                      </a:endParaRPr>
                    </a:p>
                  </a:txBody>
                  <a:tcPr>
                    <a:solidFill>
                      <a:schemeClr val="accent2"/>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430374">
                <a:tc>
                  <a:txBody>
                    <a:bodyPr/>
                    <a:lstStyle/>
                    <a:p>
                      <a:r>
                        <a:rPr lang="en-US" sz="2000" b="0" dirty="0" smtClean="0">
                          <a:latin typeface="Arial" pitchFamily="34" charset="0"/>
                          <a:cs typeface="Arial" pitchFamily="34" charset="0"/>
                        </a:rPr>
                        <a:t>NAND flash</a:t>
                      </a:r>
                      <a:endParaRPr lang="en-US" sz="2000" b="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25us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200us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1.5ms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10nJ</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4</a:t>
                      </a: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6</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4~5F</a:t>
                      </a:r>
                      <a:r>
                        <a:rPr lang="en-US" sz="2000" baseline="30000" dirty="0" smtClean="0">
                          <a:latin typeface="Arial" pitchFamily="34" charset="0"/>
                          <a:cs typeface="Arial" pitchFamily="34" charset="0"/>
                        </a:rPr>
                        <a:t>2</a:t>
                      </a:r>
                      <a:endParaRPr lang="en-US" sz="2000" baseline="30000" dirty="0">
                        <a:latin typeface="Arial" pitchFamily="34" charset="0"/>
                        <a:cs typeface="Arial" pitchFamily="34" charset="0"/>
                      </a:endParaRPr>
                    </a:p>
                  </a:txBody>
                  <a:tcPr/>
                </a:tc>
              </a:tr>
              <a:tr h="430374">
                <a:tc>
                  <a:txBody>
                    <a:bodyPr/>
                    <a:lstStyle/>
                    <a:p>
                      <a:r>
                        <a:rPr lang="en-US" sz="2000" dirty="0" smtClean="0">
                          <a:latin typeface="Arial" pitchFamily="34" charset="0"/>
                          <a:cs typeface="Arial" pitchFamily="34" charset="0"/>
                        </a:rPr>
                        <a:t>PCM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N/A</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100pJ</a:t>
                      </a:r>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8</a:t>
                      </a: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9</a:t>
                      </a:r>
                      <a:endParaRPr lang="en-US" sz="2000" dirty="0" smtClean="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5F</a:t>
                      </a:r>
                      <a:r>
                        <a:rPr lang="en-US" sz="2000" baseline="30000" dirty="0" smtClean="0">
                          <a:latin typeface="Arial" pitchFamily="34" charset="0"/>
                          <a:cs typeface="Arial" pitchFamily="34" charset="0"/>
                        </a:rPr>
                        <a:t>2</a:t>
                      </a:r>
                      <a:endParaRPr lang="en-US" sz="2000" dirty="0">
                        <a:latin typeface="Arial" pitchFamily="34" charset="0"/>
                        <a:cs typeface="Arial" pitchFamily="34" charset="0"/>
                      </a:endParaRPr>
                    </a:p>
                  </a:txBody>
                  <a:tcPr/>
                </a:tc>
              </a:tr>
              <a:tr h="430374">
                <a:tc>
                  <a:txBody>
                    <a:bodyPr/>
                    <a:lstStyle/>
                    <a:p>
                      <a:r>
                        <a:rPr lang="en-US" sz="2000" dirty="0" smtClean="0">
                          <a:latin typeface="Arial" pitchFamily="34" charset="0"/>
                          <a:cs typeface="Arial" pitchFamily="34" charset="0"/>
                        </a:rPr>
                        <a:t>STT-RAM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N/A</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0.02pJ</a:t>
                      </a:r>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15</a:t>
                      </a:r>
                      <a:endParaRPr lang="en-US" sz="2000" dirty="0" smtClean="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4F</a:t>
                      </a:r>
                      <a:r>
                        <a:rPr lang="en-US" sz="2000" baseline="30000" dirty="0" smtClean="0">
                          <a:latin typeface="Arial" pitchFamily="34" charset="0"/>
                          <a:cs typeface="Arial" pitchFamily="34" charset="0"/>
                        </a:rPr>
                        <a:t>2</a:t>
                      </a:r>
                      <a:endParaRPr lang="en-US" sz="2000" dirty="0">
                        <a:latin typeface="Arial" pitchFamily="34" charset="0"/>
                        <a:cs typeface="Arial" pitchFamily="34" charset="0"/>
                      </a:endParaRPr>
                    </a:p>
                  </a:txBody>
                  <a:tcPr/>
                </a:tc>
              </a:tr>
              <a:tr h="430374">
                <a:tc>
                  <a:txBody>
                    <a:bodyPr/>
                    <a:lstStyle/>
                    <a:p>
                      <a:r>
                        <a:rPr lang="en-US" sz="2000" dirty="0" smtClean="0">
                          <a:latin typeface="Arial" pitchFamily="34" charset="0"/>
                          <a:cs typeface="Arial" pitchFamily="34" charset="0"/>
                        </a:rPr>
                        <a:t>RRAM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10ns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N/A</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2pJ</a:t>
                      </a:r>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6</a:t>
                      </a:r>
                      <a:endParaRPr lang="en-US" sz="2000" dirty="0" smtClean="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6F</a:t>
                      </a:r>
                      <a:r>
                        <a:rPr lang="en-US" sz="2000" baseline="30000" dirty="0" smtClean="0">
                          <a:latin typeface="Arial" pitchFamily="34" charset="0"/>
                          <a:cs typeface="Arial" pitchFamily="34" charset="0"/>
                        </a:rPr>
                        <a:t>2</a:t>
                      </a:r>
                      <a:endParaRPr lang="en-US" sz="2000" dirty="0">
                        <a:latin typeface="Arial" pitchFamily="34" charset="0"/>
                        <a:cs typeface="Arial" pitchFamily="34" charset="0"/>
                      </a:endParaRPr>
                    </a:p>
                  </a:txBody>
                  <a:tcPr/>
                </a:tc>
              </a:tr>
              <a:tr h="430374">
                <a:tc>
                  <a:txBody>
                    <a:bodyPr/>
                    <a:lstStyle/>
                    <a:p>
                      <a:r>
                        <a:rPr lang="en-US" sz="2000" dirty="0" err="1" smtClean="0">
                          <a:latin typeface="Arial" pitchFamily="34" charset="0"/>
                          <a:cs typeface="Arial" pitchFamily="34" charset="0"/>
                        </a:rPr>
                        <a:t>FeRAM</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75ns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50ns</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N/A</a:t>
                      </a:r>
                      <a:endParaRPr lang="en-US" sz="2000" dirty="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2pJ</a:t>
                      </a:r>
                      <a:endParaRPr lang="en-US"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13</a:t>
                      </a:r>
                      <a:endParaRPr lang="en-US" sz="2000" dirty="0" smtClean="0">
                        <a:latin typeface="Arial" pitchFamily="34" charset="0"/>
                        <a:cs typeface="Arial" pitchFamily="34" charset="0"/>
                      </a:endParaRPr>
                    </a:p>
                  </a:txBody>
                  <a:tcPr/>
                </a:tc>
                <a:tc>
                  <a:txBody>
                    <a:bodyPr/>
                    <a:lstStyle/>
                    <a:p>
                      <a:r>
                        <a:rPr lang="en-US" sz="2000" dirty="0" smtClean="0">
                          <a:latin typeface="Arial" pitchFamily="34" charset="0"/>
                          <a:cs typeface="Arial" pitchFamily="34" charset="0"/>
                        </a:rPr>
                        <a:t>6F</a:t>
                      </a:r>
                      <a:r>
                        <a:rPr lang="en-US" sz="2000" baseline="30000" dirty="0" smtClean="0">
                          <a:latin typeface="Arial" pitchFamily="34" charset="0"/>
                          <a:cs typeface="Arial" pitchFamily="34" charset="0"/>
                        </a:rPr>
                        <a:t>2</a:t>
                      </a:r>
                      <a:endParaRPr lang="en-US" sz="2000" dirty="0">
                        <a:latin typeface="Arial" pitchFamily="34" charset="0"/>
                        <a:cs typeface="Arial" pitchFamily="34" charset="0"/>
                      </a:endParaRPr>
                    </a:p>
                  </a:txBody>
                  <a:tcPr/>
                </a:tc>
              </a:tr>
            </a:tbl>
          </a:graphicData>
        </a:graphic>
      </p:graphicFrame>
      <p:sp>
        <p:nvSpPr>
          <p:cNvPr id="6" name="Rectangle 5"/>
          <p:cNvSpPr/>
          <p:nvPr/>
        </p:nvSpPr>
        <p:spPr bwMode="auto">
          <a:xfrm>
            <a:off x="137786" y="3031299"/>
            <a:ext cx="8843376" cy="6263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7" name="Oval 6"/>
          <p:cNvSpPr/>
          <p:nvPr/>
        </p:nvSpPr>
        <p:spPr bwMode="auto">
          <a:xfrm>
            <a:off x="2231721" y="3133594"/>
            <a:ext cx="338203" cy="338203"/>
          </a:xfrm>
          <a:prstGeom prst="ellipse">
            <a:avLst/>
          </a:prstGeom>
          <a:noFill/>
          <a:ln w="38100" cap="flat" cmpd="sng" algn="ctr">
            <a:solidFill>
              <a:srgbClr val="0066FF"/>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8" name="Oval 7"/>
          <p:cNvSpPr/>
          <p:nvPr/>
        </p:nvSpPr>
        <p:spPr bwMode="auto">
          <a:xfrm>
            <a:off x="2217107" y="2693096"/>
            <a:ext cx="338203" cy="338203"/>
          </a:xfrm>
          <a:prstGeom prst="ellipse">
            <a:avLst/>
          </a:prstGeom>
          <a:noFill/>
          <a:ln w="38100" cap="flat" cmpd="sng" algn="ctr">
            <a:solidFill>
              <a:srgbClr val="0066FF"/>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9" name="Oval 8"/>
          <p:cNvSpPr/>
          <p:nvPr/>
        </p:nvSpPr>
        <p:spPr bwMode="auto">
          <a:xfrm>
            <a:off x="5350695" y="2695184"/>
            <a:ext cx="338203" cy="338203"/>
          </a:xfrm>
          <a:prstGeom prst="ellipse">
            <a:avLst/>
          </a:prstGeom>
          <a:noFill/>
          <a:ln w="38100" cap="flat" cmpd="sng" algn="ctr">
            <a:solidFill>
              <a:srgbClr val="0066FF"/>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sp>
        <p:nvSpPr>
          <p:cNvPr id="10" name="Oval 9"/>
          <p:cNvSpPr/>
          <p:nvPr/>
        </p:nvSpPr>
        <p:spPr bwMode="auto">
          <a:xfrm>
            <a:off x="5478043" y="3148208"/>
            <a:ext cx="338203" cy="338203"/>
          </a:xfrm>
          <a:prstGeom prst="ellipse">
            <a:avLst/>
          </a:prstGeom>
          <a:noFill/>
          <a:ln w="38100" cap="flat" cmpd="sng" algn="ctr">
            <a:solidFill>
              <a:srgbClr val="0066FF"/>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400" b="1" i="0" u="none" strike="noStrike" cap="none" normalizeH="0" baseline="0" smtClean="0">
              <a:ln>
                <a:noFill/>
              </a:ln>
              <a:solidFill>
                <a:schemeClr val="tx1"/>
              </a:solidFill>
              <a:effectLst/>
              <a:latin typeface="Humnst777 BT" pitchFamily="34" charset="0"/>
              <a:ea typeface="굴림" pitchFamily="50" charset="-127"/>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24200" y="4822371"/>
            <a:ext cx="1599672" cy="1599672"/>
          </a:xfrm>
          <a:prstGeom prst="rect">
            <a:avLst/>
          </a:prstGeom>
        </p:spPr>
      </p:pic>
      <p:sp>
        <p:nvSpPr>
          <p:cNvPr id="12" name="TextBox 11"/>
          <p:cNvSpPr txBox="1"/>
          <p:nvPr/>
        </p:nvSpPr>
        <p:spPr>
          <a:xfrm>
            <a:off x="457200" y="5181600"/>
            <a:ext cx="2756254" cy="646331"/>
          </a:xfrm>
          <a:prstGeom prst="rect">
            <a:avLst/>
          </a:prstGeom>
          <a:noFill/>
        </p:spPr>
        <p:txBody>
          <a:bodyPr wrap="square" rtlCol="0">
            <a:spAutoFit/>
          </a:bodyPr>
          <a:lstStyle/>
          <a:p>
            <a:r>
              <a:rPr lang="en-US" sz="3600" dirty="0" smtClean="0">
                <a:solidFill>
                  <a:srgbClr val="0066FF"/>
                </a:solidFill>
              </a:rPr>
              <a:t>PRAMs Win !</a:t>
            </a:r>
            <a:endParaRPr lang="en-US" sz="3600" dirty="0">
              <a:solidFill>
                <a:srgbClr val="0066FF"/>
              </a:solidFill>
            </a:endParaRPr>
          </a:p>
        </p:txBody>
      </p:sp>
      <p:sp>
        <p:nvSpPr>
          <p:cNvPr id="4" name="Rounded Rectangle 3"/>
          <p:cNvSpPr/>
          <p:nvPr/>
        </p:nvSpPr>
        <p:spPr>
          <a:xfrm>
            <a:off x="304800" y="3048000"/>
            <a:ext cx="1447800" cy="1782871"/>
          </a:xfrm>
          <a:prstGeom prst="roundRect">
            <a:avLst/>
          </a:prstGeom>
          <a:noFill/>
          <a:ln w="381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8528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22621" y="1676400"/>
            <a:ext cx="3356466" cy="3361836"/>
          </a:xfrm>
          <a:prstGeom prst="rect">
            <a:avLst/>
          </a:prstGeom>
        </p:spPr>
      </p:pic>
      <p:sp>
        <p:nvSpPr>
          <p:cNvPr id="7" name="TextBox 6"/>
          <p:cNvSpPr txBox="1"/>
          <p:nvPr/>
        </p:nvSpPr>
        <p:spPr>
          <a:xfrm>
            <a:off x="5867400" y="4267200"/>
            <a:ext cx="2743200" cy="1077218"/>
          </a:xfrm>
          <a:prstGeom prst="rect">
            <a:avLst/>
          </a:prstGeom>
          <a:noFill/>
        </p:spPr>
        <p:txBody>
          <a:bodyPr wrap="square" rtlCol="0">
            <a:spAutoFit/>
          </a:bodyPr>
          <a:lstStyle/>
          <a:p>
            <a:r>
              <a:rPr lang="en-US" sz="3200" b="1" dirty="0" smtClean="0"/>
              <a:t>Technological maturity</a:t>
            </a:r>
            <a:endParaRPr lang="en-US" sz="3200" b="1" dirty="0"/>
          </a:p>
        </p:txBody>
      </p:sp>
      <p:sp>
        <p:nvSpPr>
          <p:cNvPr id="8" name="TextBox 7"/>
          <p:cNvSpPr txBox="1"/>
          <p:nvPr/>
        </p:nvSpPr>
        <p:spPr>
          <a:xfrm>
            <a:off x="6286500" y="2062625"/>
            <a:ext cx="1600200" cy="584775"/>
          </a:xfrm>
          <a:prstGeom prst="rect">
            <a:avLst/>
          </a:prstGeom>
          <a:noFill/>
        </p:spPr>
        <p:txBody>
          <a:bodyPr wrap="square" rtlCol="0">
            <a:spAutoFit/>
          </a:bodyPr>
          <a:lstStyle/>
          <a:p>
            <a:r>
              <a:rPr lang="en-US" sz="3200" b="1" dirty="0" smtClean="0"/>
              <a:t>Latency</a:t>
            </a:r>
            <a:endParaRPr lang="en-US" sz="3200" b="1" dirty="0"/>
          </a:p>
        </p:txBody>
      </p:sp>
      <p:sp>
        <p:nvSpPr>
          <p:cNvPr id="9" name="TextBox 8"/>
          <p:cNvSpPr txBox="1"/>
          <p:nvPr/>
        </p:nvSpPr>
        <p:spPr>
          <a:xfrm>
            <a:off x="685800" y="4114800"/>
            <a:ext cx="2590800" cy="1077218"/>
          </a:xfrm>
          <a:prstGeom prst="rect">
            <a:avLst/>
          </a:prstGeom>
          <a:noFill/>
        </p:spPr>
        <p:txBody>
          <a:bodyPr wrap="square" rtlCol="0">
            <a:spAutoFit/>
          </a:bodyPr>
          <a:lstStyle/>
          <a:p>
            <a:r>
              <a:rPr lang="en-US" sz="3200" b="1" dirty="0" smtClean="0"/>
              <a:t>Energy </a:t>
            </a:r>
          </a:p>
          <a:p>
            <a:r>
              <a:rPr lang="en-US" sz="3200" b="1" dirty="0" smtClean="0"/>
              <a:t>consumption</a:t>
            </a:r>
            <a:endParaRPr lang="en-US" sz="3200" b="1" dirty="0"/>
          </a:p>
        </p:txBody>
      </p:sp>
      <p:sp>
        <p:nvSpPr>
          <p:cNvPr id="10" name="TextBox 9"/>
          <p:cNvSpPr txBox="1"/>
          <p:nvPr/>
        </p:nvSpPr>
        <p:spPr>
          <a:xfrm>
            <a:off x="381000" y="1816404"/>
            <a:ext cx="2362200" cy="1077218"/>
          </a:xfrm>
          <a:prstGeom prst="rect">
            <a:avLst/>
          </a:prstGeom>
          <a:noFill/>
        </p:spPr>
        <p:txBody>
          <a:bodyPr wrap="square" rtlCol="0">
            <a:spAutoFit/>
          </a:bodyPr>
          <a:lstStyle/>
          <a:p>
            <a:r>
              <a:rPr lang="en-US" sz="3200" b="1" dirty="0" smtClean="0"/>
              <a:t>Read/write imbalance</a:t>
            </a:r>
            <a:endParaRPr lang="en-US" sz="3200" b="1" dirty="0"/>
          </a:p>
        </p:txBody>
      </p:sp>
      <p:sp>
        <p:nvSpPr>
          <p:cNvPr id="11" name="TextBox 10"/>
          <p:cNvSpPr txBox="1"/>
          <p:nvPr/>
        </p:nvSpPr>
        <p:spPr>
          <a:xfrm>
            <a:off x="3233216" y="838200"/>
            <a:ext cx="3023508" cy="584775"/>
          </a:xfrm>
          <a:prstGeom prst="rect">
            <a:avLst/>
          </a:prstGeom>
          <a:noFill/>
        </p:spPr>
        <p:txBody>
          <a:bodyPr wrap="square" rtlCol="0">
            <a:spAutoFit/>
          </a:bodyPr>
          <a:lstStyle/>
          <a:p>
            <a:r>
              <a:rPr lang="en-US" sz="3200" b="1" dirty="0" smtClean="0"/>
              <a:t>Write endurance</a:t>
            </a:r>
            <a:endParaRPr lang="en-US" sz="3200" b="1" dirty="0"/>
          </a:p>
        </p:txBody>
      </p:sp>
    </p:spTree>
    <p:extLst>
      <p:ext uri="{BB962C8B-B14F-4D97-AF65-F5344CB8AC3E}">
        <p14:creationId xmlns:p14="http://schemas.microsoft.com/office/powerpoint/2010/main" xmlns="" val="30862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a:t>
            </a:r>
            <a:endParaRPr lang="en-US" dirty="0"/>
          </a:p>
        </p:txBody>
      </p:sp>
      <p:sp>
        <p:nvSpPr>
          <p:cNvPr id="3" name="Content Placeholder 2"/>
          <p:cNvSpPr>
            <a:spLocks noGrp="1"/>
          </p:cNvSpPr>
          <p:nvPr>
            <p:ph idx="1"/>
          </p:nvPr>
        </p:nvSpPr>
        <p:spPr/>
        <p:txBody>
          <a:bodyPr/>
          <a:lstStyle/>
          <a:p>
            <a:r>
              <a:rPr lang="en-US" dirty="0" smtClean="0"/>
              <a:t>There is little work to </a:t>
            </a:r>
            <a:r>
              <a:rPr lang="en-US" dirty="0"/>
              <a:t>evaluate </a:t>
            </a:r>
            <a:r>
              <a:rPr lang="en-US" dirty="0" smtClean="0"/>
              <a:t>Persistent </a:t>
            </a:r>
            <a:r>
              <a:rPr lang="en-US" dirty="0"/>
              <a:t>RAM based Storage Device (PSD</a:t>
            </a:r>
            <a:r>
              <a:rPr lang="en-US" dirty="0" smtClean="0"/>
              <a:t>)</a:t>
            </a:r>
          </a:p>
          <a:p>
            <a:pPr lvl="1"/>
            <a:r>
              <a:rPr lang="en-US" dirty="0" smtClean="0"/>
              <a:t>Research environment not well prepared</a:t>
            </a:r>
            <a:endParaRPr lang="en-US" dirty="0"/>
          </a:p>
          <a:p>
            <a:endParaRPr lang="en-US" dirty="0" smtClean="0"/>
          </a:p>
          <a:p>
            <a:r>
              <a:rPr lang="en-US" dirty="0" smtClean="0">
                <a:solidFill>
                  <a:srgbClr val="0070C0"/>
                </a:solidFill>
              </a:rPr>
              <a:t>Present </a:t>
            </a:r>
            <a:r>
              <a:rPr lang="en-US" dirty="0">
                <a:solidFill>
                  <a:srgbClr val="0070C0"/>
                </a:solidFill>
              </a:rPr>
              <a:t>an efficient tool to </a:t>
            </a:r>
            <a:r>
              <a:rPr lang="en-US" dirty="0" smtClean="0">
                <a:solidFill>
                  <a:srgbClr val="0070C0"/>
                </a:solidFill>
              </a:rPr>
              <a:t>study the impact of PRAM storage device</a:t>
            </a:r>
            <a:r>
              <a:rPr lang="en-US" dirty="0" smtClean="0"/>
              <a:t> </a:t>
            </a:r>
            <a:r>
              <a:rPr lang="en-US" dirty="0"/>
              <a:t>built with totally different </a:t>
            </a:r>
            <a:r>
              <a:rPr lang="en-US" dirty="0" smtClean="0"/>
              <a:t>physical properties</a:t>
            </a:r>
            <a:endParaRPr lang="en-US" dirty="0"/>
          </a:p>
        </p:txBody>
      </p:sp>
    </p:spTree>
    <p:extLst>
      <p:ext uri="{BB962C8B-B14F-4D97-AF65-F5344CB8AC3E}">
        <p14:creationId xmlns:p14="http://schemas.microsoft.com/office/powerpoint/2010/main" xmlns="" val="3878208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sp>
        <p:nvSpPr>
          <p:cNvPr id="3" name="Content Placeholder 2"/>
          <p:cNvSpPr>
            <a:spLocks noGrp="1"/>
          </p:cNvSpPr>
          <p:nvPr>
            <p:ph idx="1"/>
          </p:nvPr>
        </p:nvSpPr>
        <p:spPr/>
        <p:txBody>
          <a:bodyPr>
            <a:normAutofit/>
          </a:bodyPr>
          <a:lstStyle/>
          <a:p>
            <a:r>
              <a:rPr lang="en-US" b="1" u="sng" dirty="0" err="1" smtClean="0">
                <a:solidFill>
                  <a:srgbClr val="C00000"/>
                </a:solidFill>
              </a:rPr>
              <a:t>P</a:t>
            </a:r>
            <a:r>
              <a:rPr lang="en-US" dirty="0" err="1" smtClean="0"/>
              <a:t>e</a:t>
            </a:r>
            <a:r>
              <a:rPr lang="en-US" b="1" u="sng" dirty="0" err="1" smtClean="0">
                <a:solidFill>
                  <a:srgbClr val="C00000"/>
                </a:solidFill>
              </a:rPr>
              <a:t>R</a:t>
            </a:r>
            <a:r>
              <a:rPr lang="en-US" dirty="0" err="1" smtClean="0"/>
              <a:t>s</a:t>
            </a:r>
            <a:r>
              <a:rPr lang="en-US" b="1" u="sng" dirty="0" err="1" smtClean="0">
                <a:solidFill>
                  <a:srgbClr val="C00000"/>
                </a:solidFill>
              </a:rPr>
              <a:t>I</a:t>
            </a:r>
            <a:r>
              <a:rPr lang="en-US" dirty="0" err="1" smtClean="0"/>
              <a:t>stent</a:t>
            </a:r>
            <a:r>
              <a:rPr lang="en-US" dirty="0" smtClean="0"/>
              <a:t> RAM </a:t>
            </a:r>
            <a:r>
              <a:rPr lang="en-US" b="1" u="sng" dirty="0" smtClean="0">
                <a:solidFill>
                  <a:srgbClr val="C00000"/>
                </a:solidFill>
              </a:rPr>
              <a:t>S</a:t>
            </a:r>
            <a:r>
              <a:rPr lang="en-US" dirty="0" smtClean="0"/>
              <a:t>torage </a:t>
            </a:r>
            <a:r>
              <a:rPr lang="en-US" b="1" u="sng" dirty="0" smtClean="0">
                <a:solidFill>
                  <a:srgbClr val="C00000"/>
                </a:solidFill>
              </a:rPr>
              <a:t>M</a:t>
            </a:r>
            <a:r>
              <a:rPr lang="en-US" dirty="0" smtClean="0"/>
              <a:t>onitor</a:t>
            </a:r>
          </a:p>
          <a:p>
            <a:endParaRPr lang="en-US" dirty="0"/>
          </a:p>
          <a:p>
            <a:r>
              <a:rPr lang="en-US" dirty="0" smtClean="0"/>
              <a:t>Study Persistent RAM (PRAM) storage behavior</a:t>
            </a:r>
          </a:p>
          <a:p>
            <a:pPr lvl="1"/>
            <a:r>
              <a:rPr lang="en-US" dirty="0" smtClean="0"/>
              <a:t>Potentials of new </a:t>
            </a:r>
            <a:r>
              <a:rPr lang="en-US" b="1" dirty="0" smtClean="0">
                <a:solidFill>
                  <a:schemeClr val="accent5">
                    <a:lumMod val="75000"/>
                  </a:schemeClr>
                </a:solidFill>
              </a:rPr>
              <a:t>byte addressable storage</a:t>
            </a:r>
            <a:r>
              <a:rPr lang="en-US" dirty="0" smtClean="0"/>
              <a:t> device</a:t>
            </a:r>
          </a:p>
          <a:p>
            <a:pPr lvl="1"/>
            <a:r>
              <a:rPr lang="en-US" dirty="0" err="1" smtClean="0"/>
              <a:t>PRAMs’</a:t>
            </a:r>
            <a:r>
              <a:rPr lang="en-US" dirty="0" smtClean="0"/>
              <a:t> </a:t>
            </a:r>
            <a:r>
              <a:rPr lang="en-US" b="1" dirty="0" smtClean="0">
                <a:solidFill>
                  <a:schemeClr val="accent5">
                    <a:lumMod val="75000"/>
                  </a:schemeClr>
                </a:solidFill>
              </a:rPr>
              <a:t>challenges</a:t>
            </a:r>
            <a:r>
              <a:rPr lang="en-US" dirty="0" smtClean="0"/>
              <a:t> as storage media</a:t>
            </a:r>
          </a:p>
          <a:p>
            <a:endParaRPr lang="en-US" dirty="0"/>
          </a:p>
          <a:p>
            <a:r>
              <a:rPr lang="en-US" dirty="0" smtClean="0"/>
              <a:t>Guide PSD (</a:t>
            </a:r>
            <a:r>
              <a:rPr lang="en-US" b="1" dirty="0" smtClean="0">
                <a:solidFill>
                  <a:schemeClr val="accent5">
                    <a:lumMod val="75000"/>
                  </a:schemeClr>
                </a:solidFill>
              </a:rPr>
              <a:t>P</a:t>
            </a:r>
            <a:r>
              <a:rPr lang="en-US" dirty="0" smtClean="0"/>
              <a:t>RAM </a:t>
            </a:r>
            <a:r>
              <a:rPr lang="en-US" b="1" dirty="0" smtClean="0">
                <a:solidFill>
                  <a:schemeClr val="accent5">
                    <a:lumMod val="75000"/>
                  </a:schemeClr>
                </a:solidFill>
              </a:rPr>
              <a:t>S</a:t>
            </a:r>
            <a:r>
              <a:rPr lang="en-US" dirty="0" smtClean="0"/>
              <a:t>torage </a:t>
            </a:r>
            <a:r>
              <a:rPr lang="en-US" b="1" dirty="0" smtClean="0">
                <a:solidFill>
                  <a:schemeClr val="accent5">
                    <a:lumMod val="75000"/>
                  </a:schemeClr>
                </a:solidFill>
              </a:rPr>
              <a:t>D</a:t>
            </a:r>
            <a:r>
              <a:rPr lang="en-US" dirty="0" smtClean="0"/>
              <a:t>evice) design</a:t>
            </a:r>
          </a:p>
          <a:p>
            <a:pPr lvl="1"/>
            <a:r>
              <a:rPr lang="en-US" dirty="0" smtClean="0"/>
              <a:t>Measure detailed storage activities (SW/HW)</a:t>
            </a:r>
          </a:p>
        </p:txBody>
      </p:sp>
    </p:spTree>
    <p:extLst>
      <p:ext uri="{BB962C8B-B14F-4D97-AF65-F5344CB8AC3E}">
        <p14:creationId xmlns:p14="http://schemas.microsoft.com/office/powerpoint/2010/main" xmlns="" val="288867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 y="2590800"/>
            <a:ext cx="3857625" cy="2638425"/>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9200" y="3048000"/>
            <a:ext cx="1991851" cy="1991851"/>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75200" y="2427514"/>
            <a:ext cx="4368800" cy="3120798"/>
          </a:xfrm>
          <a:prstGeom prst="rect">
            <a:avLst/>
          </a:prstGeom>
        </p:spPr>
      </p:pic>
      <p:pic>
        <p:nvPicPr>
          <p:cNvPr id="33" name="Picture 32" descr="magnifier.gif"/>
          <p:cNvPicPr>
            <a:picLocks noChangeAspect="1"/>
          </p:cNvPicPr>
          <p:nvPr/>
        </p:nvPicPr>
        <p:blipFill>
          <a:blip r:embed="rId6" cstate="print"/>
          <a:stretch>
            <a:fillRect/>
          </a:stretch>
        </p:blipFill>
        <p:spPr>
          <a:xfrm>
            <a:off x="685800" y="3221274"/>
            <a:ext cx="2324059" cy="1818577"/>
          </a:xfrm>
          <a:prstGeom prst="rect">
            <a:avLst/>
          </a:prstGeom>
        </p:spPr>
      </p:pic>
      <p:sp>
        <p:nvSpPr>
          <p:cNvPr id="34" name="Content Placeholder 2"/>
          <p:cNvSpPr txBox="1">
            <a:spLocks/>
          </p:cNvSpPr>
          <p:nvPr/>
        </p:nvSpPr>
        <p:spPr>
          <a:xfrm>
            <a:off x="1034025" y="1828800"/>
            <a:ext cx="23622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b="1" dirty="0" smtClean="0"/>
              <a:t>HDD or SSD</a:t>
            </a:r>
            <a:endParaRPr lang="en-US" dirty="0"/>
          </a:p>
        </p:txBody>
      </p:sp>
      <p:sp>
        <p:nvSpPr>
          <p:cNvPr id="35" name="Content Placeholder 2"/>
          <p:cNvSpPr txBox="1">
            <a:spLocks/>
          </p:cNvSpPr>
          <p:nvPr/>
        </p:nvSpPr>
        <p:spPr>
          <a:xfrm>
            <a:off x="5867400" y="1827963"/>
            <a:ext cx="17526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4000" b="1" dirty="0" smtClean="0">
                <a:solidFill>
                  <a:srgbClr val="0070C0"/>
                </a:solidFill>
              </a:rPr>
              <a:t>PSD</a:t>
            </a:r>
            <a:endParaRPr lang="en-US" sz="4000" dirty="0">
              <a:solidFill>
                <a:srgbClr val="0070C0"/>
              </a:solidFill>
            </a:endParaRPr>
          </a:p>
        </p:txBody>
      </p:sp>
      <p:sp>
        <p:nvSpPr>
          <p:cNvPr id="36" name="Content Placeholder 2"/>
          <p:cNvSpPr txBox="1">
            <a:spLocks/>
          </p:cNvSpPr>
          <p:nvPr/>
        </p:nvSpPr>
        <p:spPr>
          <a:xfrm>
            <a:off x="1219200" y="5548312"/>
            <a:ext cx="271462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1" dirty="0" smtClean="0"/>
              <a:t>Block devices</a:t>
            </a:r>
            <a:endParaRPr lang="en-US" sz="2000" dirty="0"/>
          </a:p>
        </p:txBody>
      </p:sp>
      <p:sp>
        <p:nvSpPr>
          <p:cNvPr id="37" name="Content Placeholder 2"/>
          <p:cNvSpPr txBox="1">
            <a:spLocks/>
          </p:cNvSpPr>
          <p:nvPr/>
        </p:nvSpPr>
        <p:spPr>
          <a:xfrm>
            <a:off x="4495800" y="5562600"/>
            <a:ext cx="4114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3399"/>
              </a:buClr>
              <a:buSzPct val="8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b="1" dirty="0" smtClean="0">
                <a:solidFill>
                  <a:srgbClr val="0070C0"/>
                </a:solidFill>
              </a:rPr>
              <a:t>Non-Block devices</a:t>
            </a:r>
            <a:endParaRPr lang="en-US" dirty="0">
              <a:solidFill>
                <a:srgbClr val="0070C0"/>
              </a:solidFill>
            </a:endParaRPr>
          </a:p>
        </p:txBody>
      </p:sp>
      <p:pic>
        <p:nvPicPr>
          <p:cNvPr id="38" name="Picture 37" descr="magnifier.gif"/>
          <p:cNvPicPr>
            <a:picLocks noChangeAspect="1"/>
          </p:cNvPicPr>
          <p:nvPr/>
        </p:nvPicPr>
        <p:blipFill>
          <a:blip r:embed="rId6" cstate="print"/>
          <a:stretch>
            <a:fillRect/>
          </a:stretch>
        </p:blipFill>
        <p:spPr>
          <a:xfrm>
            <a:off x="5524541" y="3124200"/>
            <a:ext cx="2324059" cy="1818577"/>
          </a:xfrm>
          <a:prstGeom prst="rect">
            <a:avLst/>
          </a:prstGeom>
        </p:spPr>
      </p:pic>
    </p:spTree>
    <p:extLst>
      <p:ext uri="{BB962C8B-B14F-4D97-AF65-F5344CB8AC3E}">
        <p14:creationId xmlns:p14="http://schemas.microsoft.com/office/powerpoint/2010/main" xmlns="" val="206110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33"/>
                                        </p:tgtEl>
                                      </p:cBhvr>
                                    </p:animEffect>
                                    <p:set>
                                      <p:cBhvr>
                                        <p:cTn id="9" dur="1" fill="hold">
                                          <p:stCondLst>
                                            <p:cond delay="499"/>
                                          </p:stCondLst>
                                        </p:cTn>
                                        <p:tgtEl>
                                          <p:spTgt spid="3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TotalTime>
  <Words>3238</Words>
  <Application>Microsoft Office PowerPoint</Application>
  <PresentationFormat>On-screen Show (4:3)</PresentationFormat>
  <Paragraphs>472</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PRISM: Zooming in Persistent RAM Storage Behavior</vt:lpstr>
      <vt:lpstr>Contents</vt:lpstr>
      <vt:lpstr>Technical Challenge</vt:lpstr>
      <vt:lpstr>Technical Challenge</vt:lpstr>
      <vt:lpstr>Emerging Persistent RAMs Technologies</vt:lpstr>
      <vt:lpstr>Slide 6</vt:lpstr>
      <vt:lpstr>Our Contribution</vt:lpstr>
      <vt:lpstr>PRISM</vt:lpstr>
      <vt:lpstr>PRISM</vt:lpstr>
      <vt:lpstr>PRISM</vt:lpstr>
      <vt:lpstr>PRISM Implementation Approach</vt:lpstr>
      <vt:lpstr>PRISM Components</vt:lpstr>
      <vt:lpstr>Slide 13</vt:lpstr>
      <vt:lpstr>PRISM Components</vt:lpstr>
      <vt:lpstr>Slide 15</vt:lpstr>
      <vt:lpstr>Preliminary Results of Case Study</vt:lpstr>
      <vt:lpstr>Possible Questions from Designers</vt:lpstr>
      <vt:lpstr>TPC-C File update pattern</vt:lpstr>
      <vt:lpstr>File Data Written Size</vt:lpstr>
      <vt:lpstr>Virtual Page Reuse Pattern</vt:lpstr>
      <vt:lpstr>Example Hardware Organization</vt:lpstr>
      <vt:lpstr>Hardware Resource Utilization</vt:lpstr>
      <vt:lpstr>Storage-wide plane resource usage</vt:lpstr>
      <vt:lpstr>Wear-leveling Effect</vt:lpstr>
      <vt:lpstr>PRISM Overhead</vt:lpstr>
      <vt:lpstr>PRISM Overhead</vt:lpstr>
      <vt:lpstr>PRISM Summary</vt:lpstr>
      <vt:lpstr>Thank you !</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PRISM: Zooming in Persistent RAM Storage Behavior</dc:title>
  <dc:creator>juyoung</dc:creator>
  <cp:lastModifiedBy>juyoung</cp:lastModifiedBy>
  <cp:revision>277</cp:revision>
  <dcterms:created xsi:type="dcterms:W3CDTF">2011-04-07T21:57:52Z</dcterms:created>
  <dcterms:modified xsi:type="dcterms:W3CDTF">2011-04-14T01:34:57Z</dcterms:modified>
</cp:coreProperties>
</file>