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notesSlides/notesSlide26.xml" ContentType="application/vnd.openxmlformats-officedocument.presentationml.notes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handoutMasterIdLst>
    <p:handoutMasterId r:id="rId37"/>
  </p:handoutMasterIdLst>
  <p:sldIdLst>
    <p:sldId id="530" r:id="rId3"/>
    <p:sldId id="546" r:id="rId4"/>
    <p:sldId id="547" r:id="rId5"/>
    <p:sldId id="549" r:id="rId6"/>
    <p:sldId id="534" r:id="rId7"/>
    <p:sldId id="423" r:id="rId8"/>
    <p:sldId id="585" r:id="rId9"/>
    <p:sldId id="318" r:id="rId10"/>
    <p:sldId id="536" r:id="rId11"/>
    <p:sldId id="540" r:id="rId12"/>
    <p:sldId id="538" r:id="rId13"/>
    <p:sldId id="577" r:id="rId14"/>
    <p:sldId id="578" r:id="rId15"/>
    <p:sldId id="541" r:id="rId16"/>
    <p:sldId id="542" r:id="rId17"/>
    <p:sldId id="558" r:id="rId18"/>
    <p:sldId id="561" r:id="rId19"/>
    <p:sldId id="564" r:id="rId20"/>
    <p:sldId id="612" r:id="rId21"/>
    <p:sldId id="566" r:id="rId22"/>
    <p:sldId id="455" r:id="rId23"/>
    <p:sldId id="600" r:id="rId24"/>
    <p:sldId id="356" r:id="rId25"/>
    <p:sldId id="366" r:id="rId26"/>
    <p:sldId id="580" r:id="rId27"/>
    <p:sldId id="582" r:id="rId28"/>
    <p:sldId id="323" r:id="rId29"/>
    <p:sldId id="601" r:id="rId30"/>
    <p:sldId id="372" r:id="rId31"/>
    <p:sldId id="604" r:id="rId32"/>
    <p:sldId id="336" r:id="rId33"/>
    <p:sldId id="333" r:id="rId34"/>
    <p:sldId id="31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33CC"/>
    <a:srgbClr val="0000CC"/>
    <a:srgbClr val="1B416F"/>
    <a:srgbClr val="003399"/>
    <a:srgbClr val="000066"/>
    <a:srgbClr val="FFCC00"/>
    <a:srgbClr val="000054"/>
    <a:srgbClr val="CC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88632" autoAdjust="0"/>
  </p:normalViewPr>
  <p:slideViewPr>
    <p:cSldViewPr>
      <p:cViewPr>
        <p:scale>
          <a:sx n="70" d="100"/>
          <a:sy n="70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9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young\Research\Projects\Memorage\NUMAmemorage\SPECresults\8bench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young\Research\Projects\Memorage\NUMAmemorage\SPECresults\8bench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Sheet7!$H$159</c:f>
              <c:strCache>
                <c:ptCount val="1"/>
                <c:pt idx="0">
                  <c:v>Kernel Time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Sheet7!$G$160:$G$167</c:f>
              <c:strCache>
                <c:ptCount val="8"/>
                <c:pt idx="0">
                  <c:v>bwaves</c:v>
                </c:pt>
                <c:pt idx="1">
                  <c:v>cactusADM</c:v>
                </c:pt>
                <c:pt idx="2">
                  <c:v>GemsFDTD</c:v>
                </c:pt>
                <c:pt idx="3">
                  <c:v>lbm</c:v>
                </c:pt>
                <c:pt idx="4">
                  <c:v>leslie3d</c:v>
                </c:pt>
                <c:pt idx="5">
                  <c:v>mcf</c:v>
                </c:pt>
                <c:pt idx="6">
                  <c:v>milc</c:v>
                </c:pt>
                <c:pt idx="7">
                  <c:v>zeusmp</c:v>
                </c:pt>
              </c:strCache>
            </c:strRef>
          </c:cat>
          <c:val>
            <c:numRef>
              <c:f>Sheet7!$H$160:$H$167</c:f>
              <c:numCache>
                <c:formatCode>General</c:formatCode>
                <c:ptCount val="8"/>
                <c:pt idx="0">
                  <c:v>487.48669999999998</c:v>
                </c:pt>
                <c:pt idx="1">
                  <c:v>487.61329999999998</c:v>
                </c:pt>
                <c:pt idx="2">
                  <c:v>285.47000000000003</c:v>
                </c:pt>
                <c:pt idx="3">
                  <c:v>21.066669999999998</c:v>
                </c:pt>
                <c:pt idx="4">
                  <c:v>78.693330000000003</c:v>
                </c:pt>
                <c:pt idx="5">
                  <c:v>729.46669999999995</c:v>
                </c:pt>
                <c:pt idx="6">
                  <c:v>407.81330000000003</c:v>
                </c:pt>
                <c:pt idx="7">
                  <c:v>470.82</c:v>
                </c:pt>
              </c:numCache>
            </c:numRef>
          </c:val>
        </c:ser>
        <c:ser>
          <c:idx val="1"/>
          <c:order val="1"/>
          <c:tx>
            <c:strRef>
              <c:f>Sheet7!$I$159</c:f>
              <c:strCache>
                <c:ptCount val="1"/>
                <c:pt idx="0">
                  <c:v>User Time</c:v>
                </c:pt>
              </c:strCache>
            </c:strRef>
          </c:tx>
          <c:spPr>
            <a:pattFill prst="dkUp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Sheet7!$G$160:$G$167</c:f>
              <c:strCache>
                <c:ptCount val="8"/>
                <c:pt idx="0">
                  <c:v>bwaves</c:v>
                </c:pt>
                <c:pt idx="1">
                  <c:v>cactusADM</c:v>
                </c:pt>
                <c:pt idx="2">
                  <c:v>GemsFDTD</c:v>
                </c:pt>
                <c:pt idx="3">
                  <c:v>lbm</c:v>
                </c:pt>
                <c:pt idx="4">
                  <c:v>leslie3d</c:v>
                </c:pt>
                <c:pt idx="5">
                  <c:v>mcf</c:v>
                </c:pt>
                <c:pt idx="6">
                  <c:v>milc</c:v>
                </c:pt>
                <c:pt idx="7">
                  <c:v>zeusmp</c:v>
                </c:pt>
              </c:strCache>
            </c:strRef>
          </c:cat>
          <c:val>
            <c:numRef>
              <c:f>Sheet7!$I$160:$I$167</c:f>
              <c:numCache>
                <c:formatCode>General</c:formatCode>
                <c:ptCount val="8"/>
                <c:pt idx="0">
                  <c:v>1337.9770000000001</c:v>
                </c:pt>
                <c:pt idx="1">
                  <c:v>1862.953</c:v>
                </c:pt>
                <c:pt idx="2">
                  <c:v>1238.5730000000001</c:v>
                </c:pt>
                <c:pt idx="3">
                  <c:v>964.51</c:v>
                </c:pt>
                <c:pt idx="4">
                  <c:v>1235.723</c:v>
                </c:pt>
                <c:pt idx="5">
                  <c:v>907.34</c:v>
                </c:pt>
                <c:pt idx="6">
                  <c:v>1059.8800000000001</c:v>
                </c:pt>
                <c:pt idx="7">
                  <c:v>1217.347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404736"/>
        <c:axId val="115119232"/>
      </c:barChart>
      <c:catAx>
        <c:axId val="114404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5119232"/>
        <c:crosses val="autoZero"/>
        <c:auto val="1"/>
        <c:lblAlgn val="ctr"/>
        <c:lblOffset val="100"/>
        <c:noMultiLvlLbl val="0"/>
      </c:catAx>
      <c:valAx>
        <c:axId val="1151192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1" i="0" baseline="0" dirty="0" smtClean="0">
                    <a:effectLst/>
                  </a:rPr>
                  <a:t>Execution Time Breakdown for User vs. Kernel in %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144047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Sheet7!$C$159</c:f>
              <c:strCache>
                <c:ptCount val="1"/>
                <c:pt idx="0">
                  <c:v>Kernel Time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Sheet7!$B$160:$B$167</c:f>
              <c:strCache>
                <c:ptCount val="8"/>
                <c:pt idx="0">
                  <c:v>bwaves</c:v>
                </c:pt>
                <c:pt idx="1">
                  <c:v>cactusADM</c:v>
                </c:pt>
                <c:pt idx="2">
                  <c:v>GemsFDTD</c:v>
                </c:pt>
                <c:pt idx="3">
                  <c:v>lbm</c:v>
                </c:pt>
                <c:pt idx="4">
                  <c:v>leslie3d</c:v>
                </c:pt>
                <c:pt idx="5">
                  <c:v>mcf</c:v>
                </c:pt>
                <c:pt idx="6">
                  <c:v>milc</c:v>
                </c:pt>
                <c:pt idx="7">
                  <c:v>zeusmp</c:v>
                </c:pt>
              </c:strCache>
            </c:strRef>
          </c:cat>
          <c:val>
            <c:numRef>
              <c:f>Sheet7!$C$160:$C$167</c:f>
              <c:numCache>
                <c:formatCode>General</c:formatCode>
                <c:ptCount val="8"/>
                <c:pt idx="0">
                  <c:v>7.87</c:v>
                </c:pt>
                <c:pt idx="1">
                  <c:v>7.6766670000000001</c:v>
                </c:pt>
                <c:pt idx="2">
                  <c:v>4.67</c:v>
                </c:pt>
                <c:pt idx="3">
                  <c:v>4.03</c:v>
                </c:pt>
                <c:pt idx="4">
                  <c:v>4.483333</c:v>
                </c:pt>
                <c:pt idx="5">
                  <c:v>5.0133330000000003</c:v>
                </c:pt>
                <c:pt idx="6">
                  <c:v>21.67</c:v>
                </c:pt>
                <c:pt idx="7">
                  <c:v>4.733333</c:v>
                </c:pt>
              </c:numCache>
            </c:numRef>
          </c:val>
        </c:ser>
        <c:ser>
          <c:idx val="1"/>
          <c:order val="1"/>
          <c:tx>
            <c:strRef>
              <c:f>Sheet7!$D$159</c:f>
              <c:strCache>
                <c:ptCount val="1"/>
                <c:pt idx="0">
                  <c:v>User Time</c:v>
                </c:pt>
              </c:strCache>
            </c:strRef>
          </c:tx>
          <c:spPr>
            <a:pattFill prst="dkUp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Sheet7!$B$160:$B$167</c:f>
              <c:strCache>
                <c:ptCount val="8"/>
                <c:pt idx="0">
                  <c:v>bwaves</c:v>
                </c:pt>
                <c:pt idx="1">
                  <c:v>cactusADM</c:v>
                </c:pt>
                <c:pt idx="2">
                  <c:v>GemsFDTD</c:v>
                </c:pt>
                <c:pt idx="3">
                  <c:v>lbm</c:v>
                </c:pt>
                <c:pt idx="4">
                  <c:v>leslie3d</c:v>
                </c:pt>
                <c:pt idx="5">
                  <c:v>mcf</c:v>
                </c:pt>
                <c:pt idx="6">
                  <c:v>milc</c:v>
                </c:pt>
                <c:pt idx="7">
                  <c:v>zeusmp</c:v>
                </c:pt>
              </c:strCache>
            </c:strRef>
          </c:cat>
          <c:val>
            <c:numRef>
              <c:f>Sheet7!$D$160:$D$167</c:f>
              <c:numCache>
                <c:formatCode>General</c:formatCode>
                <c:ptCount val="8"/>
                <c:pt idx="0">
                  <c:v>1541.0830000000001</c:v>
                </c:pt>
                <c:pt idx="1">
                  <c:v>1836.1669999999999</c:v>
                </c:pt>
                <c:pt idx="2">
                  <c:v>1336.973</c:v>
                </c:pt>
                <c:pt idx="3">
                  <c:v>1099.433</c:v>
                </c:pt>
                <c:pt idx="4">
                  <c:v>1306.8399999999999</c:v>
                </c:pt>
                <c:pt idx="5">
                  <c:v>1160.02</c:v>
                </c:pt>
                <c:pt idx="6">
                  <c:v>1244.5129999999999</c:v>
                </c:pt>
                <c:pt idx="7">
                  <c:v>1301.4469999999999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544320"/>
        <c:axId val="39545856"/>
      </c:barChart>
      <c:catAx>
        <c:axId val="39544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9545856"/>
        <c:crosses val="autoZero"/>
        <c:auto val="1"/>
        <c:lblAlgn val="ctr"/>
        <c:lblOffset val="100"/>
        <c:noMultiLvlLbl val="0"/>
      </c:catAx>
      <c:valAx>
        <c:axId val="395458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Execution Time Breakdown for User vs. Kernel in %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395443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5720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69F9FEB6-BE70-4C43-9A43-D92ADF53A90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685213"/>
            <a:ext cx="2971800" cy="457200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685213"/>
            <a:ext cx="2971800" cy="457200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2ABB365B-26E3-45BF-A04E-B1D1945F2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71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5720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83082325-5FCC-4CC6-A024-26A7545D2D3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685213"/>
            <a:ext cx="2971800" cy="457200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3"/>
            <a:ext cx="2971800" cy="457200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A72342DA-9877-4531-BED5-99183E9900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5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06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9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08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16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78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9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14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12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11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26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90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6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6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95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80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034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753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5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457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984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131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72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9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63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62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21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95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731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19C2-8AE1-46A1-9A80-EED558443A05}" type="slidenum">
              <a:rPr lang="en-US"/>
              <a:pPr/>
              <a:t>33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6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6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9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6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6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9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42DA-9877-4531-BED5-99183E9900C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0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543675"/>
            <a:ext cx="9144000" cy="31432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97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DF27CF-F488-40DC-B79D-591DFECAA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6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DF27CF-F488-40DC-B79D-591DFECAA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61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5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0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33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0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2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91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3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1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3399"/>
              </a:buClr>
              <a:buSzPct val="80000"/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543675"/>
            <a:ext cx="9144000" cy="314325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68000">
                <a:srgbClr val="000054"/>
              </a:gs>
              <a:gs pos="92000">
                <a:srgbClr val="000099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Calibri" pitchFamily="34" charset="0"/>
              </a:rPr>
              <a:t>              University of Pittsburgh</a:t>
            </a:r>
          </a:p>
        </p:txBody>
      </p:sp>
      <p:pic>
        <p:nvPicPr>
          <p:cNvPr id="9" name="Picture 8" descr="500px-UofPittsburgh_Seal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10400" y="6534980"/>
            <a:ext cx="314719" cy="331713"/>
          </a:xfrm>
          <a:prstGeom prst="rect">
            <a:avLst/>
          </a:prstGeom>
        </p:spPr>
      </p:pic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482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E2D7CFD-24D2-49CE-8844-FE7F1CDEE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98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45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69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4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DF27CF-F488-40DC-B79D-591DFECAA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60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DF27CF-F488-40DC-B79D-591DFECAA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55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DF27CF-F488-40DC-B79D-591DFECAA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4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DF27CF-F488-40DC-B79D-591DFECAA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04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384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DF27CF-F488-40DC-B79D-591DFECAA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0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DF27CF-F488-40DC-B79D-591DFECAA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1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0" y="6534982"/>
            <a:ext cx="9144000" cy="314325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68000">
                <a:srgbClr val="000054"/>
              </a:gs>
              <a:gs pos="92000">
                <a:srgbClr val="000099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Calibri" pitchFamily="34" charset="0"/>
              </a:rPr>
              <a:t>              University of Pittsburgh</a:t>
            </a:r>
          </a:p>
        </p:txBody>
      </p:sp>
      <p:pic>
        <p:nvPicPr>
          <p:cNvPr id="11" name="Picture 10" descr="500px-UofPittsburgh_Seal.svg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010400" y="6526287"/>
            <a:ext cx="314719" cy="3317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482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E2D7CFD-24D2-49CE-8844-FE7F1CDEE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1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83AE9-7368-4AF1-99EF-2E0EF0F1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6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68680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Memorage</a:t>
            </a:r>
            <a:r>
              <a:rPr lang="en-US" sz="3200" b="1" dirty="0">
                <a:solidFill>
                  <a:srgbClr val="0070C0"/>
                </a:solidFill>
              </a:rPr>
              <a:t>: </a:t>
            </a:r>
            <a:r>
              <a:rPr lang="en-US" sz="3200" dirty="0">
                <a:solidFill>
                  <a:srgbClr val="0070C0"/>
                </a:solidFill>
              </a:rPr>
              <a:t>Emerging Persistent RAM based Malleable Main Memory and Storage Architecture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1B416F"/>
                </a:solidFill>
                <a:latin typeface="Arial" pitchFamily="34" charset="0"/>
                <a:cs typeface="Arial" pitchFamily="34" charset="0"/>
              </a:rPr>
              <a:t>Juyoung</a:t>
            </a:r>
            <a:r>
              <a:rPr lang="en-US" sz="2400" b="1" dirty="0" smtClean="0">
                <a:solidFill>
                  <a:srgbClr val="1B416F"/>
                </a:solidFill>
                <a:latin typeface="Arial" pitchFamily="34" charset="0"/>
                <a:cs typeface="Arial" pitchFamily="34" charset="0"/>
              </a:rPr>
              <a:t> Jung </a:t>
            </a:r>
            <a:r>
              <a:rPr lang="en-US" sz="2400" dirty="0" smtClean="0">
                <a:solidFill>
                  <a:srgbClr val="1B416F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err="1" smtClean="0">
                <a:solidFill>
                  <a:srgbClr val="1B416F"/>
                </a:solidFill>
                <a:latin typeface="Arial" pitchFamily="34" charset="0"/>
                <a:cs typeface="Arial" pitchFamily="34" charset="0"/>
              </a:rPr>
              <a:t>Sangyeun</a:t>
            </a:r>
            <a:r>
              <a:rPr lang="en-US" sz="2400" dirty="0" smtClean="0">
                <a:solidFill>
                  <a:srgbClr val="1B416F"/>
                </a:solidFill>
                <a:latin typeface="Arial" pitchFamily="34" charset="0"/>
                <a:cs typeface="Arial" pitchFamily="34" charset="0"/>
              </a:rPr>
              <a:t> Cho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143000"/>
            <a:ext cx="845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6096000"/>
            <a:ext cx="845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500px-UofPittsburgh_Seal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3800" y="4572000"/>
            <a:ext cx="838200" cy="883462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371600" y="47244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1B416F"/>
                </a:solidFill>
                <a:latin typeface="Arial" pitchFamily="34" charset="0"/>
                <a:cs typeface="Arial" pitchFamily="34" charset="0"/>
              </a:rPr>
              <a:t>Computer Science Department</a:t>
            </a:r>
          </a:p>
          <a:p>
            <a:r>
              <a:rPr lang="en-US" sz="2000" dirty="0" smtClean="0">
                <a:solidFill>
                  <a:srgbClr val="1B416F"/>
                </a:solidFill>
                <a:latin typeface="Arial" pitchFamily="34" charset="0"/>
                <a:cs typeface="Arial" pitchFamily="34" charset="0"/>
              </a:rPr>
              <a:t>University of Pittsburgh</a:t>
            </a:r>
          </a:p>
        </p:txBody>
      </p:sp>
      <p:pic>
        <p:nvPicPr>
          <p:cNvPr id="11" name="Picture 10" descr="pcmpit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61496" y="5508763"/>
            <a:ext cx="1905000" cy="43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6F"/>
                </a:solidFill>
              </a:rPr>
              <a:t>Outline</a:t>
            </a:r>
            <a:endParaRPr lang="en-US" dirty="0">
              <a:solidFill>
                <a:srgbClr val="1B416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PRAM-based System Model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Memorage Architecture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Objective and observations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Memorage approaches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Design and implementation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Experimental Results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6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Memorage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Flexible resource sharing</a:t>
            </a:r>
          </a:p>
          <a:p>
            <a:pPr lvl="1"/>
            <a:r>
              <a:rPr lang="en-US" dirty="0"/>
              <a:t>Cross the traditional memory hierarchy </a:t>
            </a:r>
            <a:r>
              <a:rPr lang="en-US" dirty="0" smtClean="0"/>
              <a:t>boundary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Memorage approaches</a:t>
            </a:r>
          </a:p>
          <a:p>
            <a:pPr marL="971550" lvl="1" indent="-457200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Don’t swap, give more memory   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/>
            <a:r>
              <a:rPr lang="en-US" dirty="0" smtClean="0"/>
              <a:t>Under high memory pressure, borrow PRAM resources from PSD to cope with the memory deficit</a:t>
            </a:r>
          </a:p>
          <a:p>
            <a:pPr marL="971550" lvl="1" indent="-457200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Don’t pay for physical over-provisioning</a:t>
            </a:r>
          </a:p>
          <a:p>
            <a:pPr lvl="2"/>
            <a:r>
              <a:rPr lang="en-US" dirty="0" smtClean="0"/>
              <a:t>Excess PSD resources provide a system with “virtual” over-provisioning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7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219200" y="4419600"/>
            <a:ext cx="6477000" cy="17907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219200" y="762000"/>
            <a:ext cx="6477000" cy="17907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84121" y="1066800"/>
            <a:ext cx="29718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 VM manger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4121" y="2895600"/>
            <a:ext cx="2971800" cy="12573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Memorage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Resource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4953000"/>
            <a:ext cx="1905000" cy="1143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device driver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4953000"/>
            <a:ext cx="1905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File system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62300" y="2209800"/>
            <a:ext cx="0" cy="685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0"/>
          </p:cNvCxnSpPr>
          <p:nvPr/>
        </p:nvCxnSpPr>
        <p:spPr>
          <a:xfrm>
            <a:off x="4572000" y="4152900"/>
            <a:ext cx="1333500" cy="80010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0"/>
          </p:cNvCxnSpPr>
          <p:nvPr/>
        </p:nvCxnSpPr>
        <p:spPr>
          <a:xfrm>
            <a:off x="3314700" y="4152900"/>
            <a:ext cx="0" cy="8001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86400" y="762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subsystem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4431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Storage subsystem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85800" y="457200"/>
            <a:ext cx="7772400" cy="60960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72200" y="33644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Memorage system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62200" y="222146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Step1-1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015630" y="4107142"/>
            <a:ext cx="889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Step1-2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038600" y="2209800"/>
            <a:ext cx="0" cy="68580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38500" y="2209800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Step2</a:t>
            </a:r>
          </a:p>
          <a:p>
            <a:r>
              <a:rPr lang="en-US" sz="1600" dirty="0" smtClean="0"/>
              <a:t>case(a)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2514600" y="4114800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Step2</a:t>
            </a:r>
          </a:p>
          <a:p>
            <a:r>
              <a:rPr lang="en-US" sz="1600" dirty="0" smtClean="0"/>
              <a:t>case(a)</a:t>
            </a:r>
            <a:endParaRPr lang="en-US" sz="16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3324618" y="4648200"/>
            <a:ext cx="1247382" cy="0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559474" y="4635674"/>
            <a:ext cx="0" cy="622126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539643" y="5257800"/>
            <a:ext cx="408138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9600" y="213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Memory Pressure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10200" y="3810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Okay! I have some to lend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7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0" grpId="0"/>
      <p:bldP spid="44" grpId="0"/>
      <p:bldP spid="29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219200" y="4419600"/>
            <a:ext cx="6477000" cy="17907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219200" y="762000"/>
            <a:ext cx="6477000" cy="17907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84121" y="1066800"/>
            <a:ext cx="29718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 VM manger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4121" y="2895600"/>
            <a:ext cx="2971800" cy="12573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Memorage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Resource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4953000"/>
            <a:ext cx="1905000" cy="1143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device driver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4953000"/>
            <a:ext cx="1905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File system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62300" y="2209800"/>
            <a:ext cx="0" cy="685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0"/>
          </p:cNvCxnSpPr>
          <p:nvPr/>
        </p:nvCxnSpPr>
        <p:spPr>
          <a:xfrm>
            <a:off x="4572000" y="4152900"/>
            <a:ext cx="1333500" cy="80010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86400" y="762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subsystem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4431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Storage subsystem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85800" y="457200"/>
            <a:ext cx="7772400" cy="60960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72200" y="33644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Memorage system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62200" y="222146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Step1-1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015630" y="4107142"/>
            <a:ext cx="889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Step1-2</a:t>
            </a:r>
            <a:endParaRPr lang="en-US" sz="16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00600" y="2221468"/>
            <a:ext cx="0" cy="68580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3"/>
          </p:cNvCxnSpPr>
          <p:nvPr/>
        </p:nvCxnSpPr>
        <p:spPr>
          <a:xfrm flipH="1">
            <a:off x="4809995" y="1638300"/>
            <a:ext cx="545926" cy="545068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369492" y="1657350"/>
            <a:ext cx="650308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38600" y="2209800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Step2</a:t>
            </a:r>
          </a:p>
          <a:p>
            <a:r>
              <a:rPr lang="en-US" sz="1600" dirty="0" smtClean="0"/>
              <a:t>case(b)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019800" y="1371600"/>
            <a:ext cx="179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 swap and</a:t>
            </a:r>
          </a:p>
          <a:p>
            <a:r>
              <a:rPr lang="en-US" sz="1600" dirty="0" smtClean="0"/>
              <a:t>Page reclamation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213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Memory Pressure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96552" y="38216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Sorry! I have a tight budget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6F"/>
                </a:solidFill>
              </a:rPr>
              <a:t>Outline</a:t>
            </a:r>
            <a:endParaRPr lang="en-US" dirty="0">
              <a:solidFill>
                <a:srgbClr val="1B416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PRAM-based System Model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Memorage Architecture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Objective and observations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Memorage approaches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Design and implementation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Experimental Results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5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Transparency to existing applications</a:t>
            </a:r>
          </a:p>
          <a:p>
            <a:pPr lvl="1"/>
            <a:r>
              <a:rPr lang="en-US" dirty="0" smtClean="0"/>
              <a:t>Avoid re-compiling applications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Manageable required system changes</a:t>
            </a:r>
          </a:p>
          <a:p>
            <a:pPr lvl="1"/>
            <a:r>
              <a:rPr lang="en-US" dirty="0" smtClean="0"/>
              <a:t>Fast adoption of Memorage architecture</a:t>
            </a:r>
          </a:p>
          <a:p>
            <a:pPr lvl="1"/>
            <a:r>
              <a:rPr lang="en-US" dirty="0" smtClean="0"/>
              <a:t>Extensive reuse of existing VMM infrastructures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Low system overhead</a:t>
            </a:r>
          </a:p>
          <a:p>
            <a:pPr lvl="1"/>
            <a:r>
              <a:rPr lang="en-US" dirty="0" smtClean="0"/>
              <a:t>Keep users oblivious to Memorage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Managing Resource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9E2D7CFD-24D2-49CE-8844-FE7F1CDEE4F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1828800"/>
            <a:ext cx="29718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1. PSD resource detection</a:t>
            </a:r>
            <a:endParaRPr lang="en-US" b="1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4038600" y="1824251"/>
            <a:ext cx="4572000" cy="685800"/>
          </a:xfrm>
          <a:prstGeom prst="snip1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Physical PSD PRAM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038600" y="2586251"/>
            <a:ext cx="914400" cy="53794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chunk0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96200" y="2586251"/>
            <a:ext cx="914400" cy="53794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chunkN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53000" y="2590800"/>
            <a:ext cx="914400" cy="53794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chunk1</a:t>
            </a: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6343650" y="2819400"/>
            <a:ext cx="133350" cy="1333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6667500" y="2824802"/>
            <a:ext cx="133350" cy="1333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6953250" y="2819400"/>
            <a:ext cx="133350" cy="1333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62000" y="4114800"/>
            <a:ext cx="29718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2. Building PSD resource data structures</a:t>
            </a:r>
            <a:endParaRPr lang="en-US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988274" y="3733800"/>
            <a:ext cx="4622326" cy="25908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97121" y="330389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node </a:t>
            </a:r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4379792" y="4040832"/>
            <a:ext cx="1792406" cy="304800"/>
          </a:xfrm>
          <a:prstGeom prst="round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DMA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368561" y="4452539"/>
            <a:ext cx="1803638" cy="304800"/>
          </a:xfrm>
          <a:prstGeom prst="round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DMA32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343398" y="4850600"/>
            <a:ext cx="1828802" cy="1016800"/>
          </a:xfrm>
          <a:prstGeom prst="round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477000" y="3962400"/>
            <a:ext cx="2032237" cy="1981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MEMORAGE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248400" y="58629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zone</a:t>
            </a:r>
            <a:endParaRPr lang="en-US" sz="2400" dirty="0"/>
          </a:p>
        </p:txBody>
      </p:sp>
      <p:sp>
        <p:nvSpPr>
          <p:cNvPr id="25" name="Rounded Rectangle 24"/>
          <p:cNvSpPr/>
          <p:nvPr/>
        </p:nvSpPr>
        <p:spPr>
          <a:xfrm>
            <a:off x="4192421" y="3880512"/>
            <a:ext cx="2107016" cy="2213255"/>
          </a:xfrm>
          <a:prstGeom prst="round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 rot="10800000">
            <a:off x="3276600" y="5484167"/>
            <a:ext cx="841042" cy="609600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85800" y="55581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 main memory</a:t>
            </a:r>
            <a:endParaRPr lang="en-US" sz="2400" dirty="0"/>
          </a:p>
        </p:txBody>
      </p:sp>
      <p:sp>
        <p:nvSpPr>
          <p:cNvPr id="29" name="Left Arrow 28"/>
          <p:cNvSpPr/>
          <p:nvPr/>
        </p:nvSpPr>
        <p:spPr>
          <a:xfrm rot="16200000">
            <a:off x="6894679" y="3163722"/>
            <a:ext cx="841042" cy="609600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077269" y="1371980"/>
            <a:ext cx="4457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 smtClean="0">
                <a:solidFill>
                  <a:srgbClr val="FF0000"/>
                </a:solidFill>
              </a:rPr>
              <a:t>etected during boot process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31959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 PSD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399" y="1371600"/>
            <a:ext cx="453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Reuse memory hot-plug feature !!</a:t>
            </a:r>
            <a:endParaRPr lang="en-US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7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EADA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7" grpId="0" animBg="1"/>
      <p:bldP spid="28" grpId="0"/>
      <p:bldP spid="29" grpId="0" animBg="1"/>
      <p:bldP spid="30" grpId="0"/>
      <p:bldP spid="31" grpId="0"/>
      <p:bldP spid="26" grpId="0"/>
      <p:bldP spid="2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Managing Resource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9E2D7CFD-24D2-49CE-8844-FE7F1CDEE4F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1828800"/>
            <a:ext cx="29718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r>
              <a:rPr lang="en-US" b="1" dirty="0" smtClean="0"/>
              <a:t>. PSD resource transfer</a:t>
            </a:r>
            <a:endParaRPr lang="en-US" b="1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4038600" y="1824251"/>
            <a:ext cx="4572000" cy="685800"/>
          </a:xfrm>
          <a:prstGeom prst="snip1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Physical PSD PRAM pages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038600" y="2586251"/>
            <a:ext cx="914400" cy="53794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chunk0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96200" y="2586251"/>
            <a:ext cx="914400" cy="53794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chunkN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53000" y="2590800"/>
            <a:ext cx="914400" cy="53794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chunk1</a:t>
            </a: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6343650" y="2819400"/>
            <a:ext cx="133350" cy="1333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6667500" y="2824802"/>
            <a:ext cx="133350" cy="1333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6953250" y="2819400"/>
            <a:ext cx="133350" cy="1333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477000" y="3962400"/>
            <a:ext cx="2032237" cy="1981200"/>
          </a:xfrm>
          <a:prstGeom prst="roundRect">
            <a:avLst/>
          </a:prstGeom>
          <a:solidFill>
            <a:schemeClr val="accent6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MEMORAGE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20351" y="5943600"/>
            <a:ext cx="100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zone</a:t>
            </a:r>
            <a:endParaRPr lang="en-US" sz="2400" dirty="0"/>
          </a:p>
        </p:txBody>
      </p:sp>
      <p:sp>
        <p:nvSpPr>
          <p:cNvPr id="29" name="Left Arrow 28"/>
          <p:cNvSpPr/>
          <p:nvPr/>
        </p:nvSpPr>
        <p:spPr>
          <a:xfrm rot="16200000">
            <a:off x="6894679" y="3163722"/>
            <a:ext cx="841042" cy="609600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82757" y="4319065"/>
            <a:ext cx="2020721" cy="2702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77000" y="4572000"/>
            <a:ext cx="2020721" cy="2702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477000" y="4800600"/>
            <a:ext cx="2020721" cy="2702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781300" y="4076700"/>
            <a:ext cx="2514600" cy="1752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Filesystem</a:t>
            </a:r>
          </a:p>
          <a:p>
            <a:pPr algn="ctr"/>
            <a:r>
              <a:rPr lang="en-US" b="1" dirty="0" smtClean="0"/>
              <a:t>manipulation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705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6" grpId="0" animBg="1"/>
      <p:bldP spid="37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Metadata Exposure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1600200"/>
            <a:ext cx="841883" cy="517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Boot block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4483" y="1600200"/>
            <a:ext cx="1447831" cy="517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Block group 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42314" y="1600200"/>
            <a:ext cx="1447831" cy="517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Block group 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1670" y="1600200"/>
            <a:ext cx="1630730" cy="517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Block group n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90146" y="1600200"/>
            <a:ext cx="651524" cy="517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···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2570246"/>
            <a:ext cx="723916" cy="517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Super block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95517" y="2570246"/>
            <a:ext cx="1485884" cy="51735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Group descriptors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1400" y="2570246"/>
            <a:ext cx="1040047" cy="51735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Data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bitmap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21447" y="2570246"/>
            <a:ext cx="1158265" cy="517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Inode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bitmap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79712" y="2570246"/>
            <a:ext cx="1158265" cy="517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Inode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table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7977" y="2570246"/>
            <a:ext cx="1158265" cy="51735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Data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blocks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371600" y="2117558"/>
            <a:ext cx="2670715" cy="4526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90146" y="2117558"/>
            <a:ext cx="2606096" cy="4526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476664" y="3744204"/>
            <a:ext cx="3547187" cy="2392780"/>
          </a:xfrm>
          <a:prstGeom prst="rect">
            <a:avLst/>
          </a:prstGeom>
          <a:solidFill>
            <a:schemeClr val="bg1"/>
          </a:solidFill>
          <a:ln cap="rnd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80588" y="3938213"/>
            <a:ext cx="1278256" cy="5173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Zone</a:t>
            </a:r>
          </a:p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Memorage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01455" y="4012785"/>
            <a:ext cx="339908" cy="313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···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68289" y="4012785"/>
            <a:ext cx="339908" cy="313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···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6895" y="4584910"/>
            <a:ext cx="289566" cy="2586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11245" y="4584910"/>
            <a:ext cx="289566" cy="2586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45594" y="4584910"/>
            <a:ext cx="289566" cy="2586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80588" y="4584910"/>
            <a:ext cx="651524" cy="12933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76895" y="5102268"/>
            <a:ext cx="579133" cy="2586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00811" y="5102268"/>
            <a:ext cx="579133" cy="2586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76895" y="5619626"/>
            <a:ext cx="941090" cy="2586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9" name="Straight Connector 28"/>
          <p:cNvCxnSpPr>
            <a:endCxn id="22" idx="1"/>
          </p:cNvCxnSpPr>
          <p:nvPr/>
        </p:nvCxnSpPr>
        <p:spPr>
          <a:xfrm>
            <a:off x="5732112" y="4714250"/>
            <a:ext cx="14478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166462" y="4714250"/>
            <a:ext cx="14478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00811" y="4714250"/>
            <a:ext cx="14478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179944" y="4584910"/>
            <a:ext cx="289566" cy="2586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7035160" y="4714250"/>
            <a:ext cx="14478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32112" y="5231608"/>
            <a:ext cx="14478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56028" y="5231608"/>
            <a:ext cx="14478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32112" y="5748966"/>
            <a:ext cx="14478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962769" y="5619626"/>
            <a:ext cx="941090" cy="2586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817986" y="5748966"/>
            <a:ext cx="14478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14706" y="6163554"/>
            <a:ext cx="487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Buddy allocator including new zone Memorage</a:t>
            </a:r>
            <a:r>
              <a:rPr lang="en-US" i="1" dirty="0" smtClean="0"/>
              <a:t> </a:t>
            </a:r>
            <a:endParaRPr lang="en-US" i="1" dirty="0"/>
          </a:p>
        </p:txBody>
      </p:sp>
      <p:cxnSp>
        <p:nvCxnSpPr>
          <p:cNvPr id="40" name="Straight Arrow Connector 81"/>
          <p:cNvCxnSpPr/>
          <p:nvPr/>
        </p:nvCxnSpPr>
        <p:spPr>
          <a:xfrm rot="16200000" flipH="1">
            <a:off x="3946401" y="3184944"/>
            <a:ext cx="193337" cy="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84049" y="3281613"/>
            <a:ext cx="46330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5" idx="2"/>
          </p:cNvCxnSpPr>
          <p:nvPr/>
        </p:nvCxnSpPr>
        <p:spPr>
          <a:xfrm rot="5400000" flipH="1" flipV="1">
            <a:off x="7420105" y="3184609"/>
            <a:ext cx="1940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2787045" y="3184609"/>
            <a:ext cx="1940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513686" y="3337503"/>
            <a:ext cx="3477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Exposed to Memorage manager</a:t>
            </a:r>
            <a:endParaRPr lang="en-US" i="1" dirty="0"/>
          </a:p>
        </p:txBody>
      </p:sp>
      <p:sp>
        <p:nvSpPr>
          <p:cNvPr id="45" name="Rectangle 44"/>
          <p:cNvSpPr/>
          <p:nvPr/>
        </p:nvSpPr>
        <p:spPr>
          <a:xfrm>
            <a:off x="1117543" y="4778920"/>
            <a:ext cx="3112342" cy="313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1111111 </a:t>
            </a:r>
            <a:r>
              <a:rPr lang="en-US" dirty="0" smtClean="0">
                <a:solidFill>
                  <a:srgbClr val="FF0000"/>
                </a:solidFill>
              </a:rPr>
              <a:t>0000000000 </a:t>
            </a:r>
            <a:r>
              <a:rPr lang="en-US" dirty="0" smtClean="0">
                <a:solidFill>
                  <a:sysClr val="windowText" lastClr="000000"/>
                </a:solidFill>
              </a:rPr>
              <a:t>00110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03397" y="4778920"/>
            <a:ext cx="339908" cy="313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···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17047" y="5716601"/>
            <a:ext cx="3112342" cy="313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1111111 </a:t>
            </a:r>
            <a:r>
              <a:rPr lang="en-US" dirty="0" smtClean="0">
                <a:solidFill>
                  <a:srgbClr val="FF0000"/>
                </a:solidFill>
              </a:rPr>
              <a:t>1111111111 </a:t>
            </a:r>
            <a:r>
              <a:rPr lang="en-US" dirty="0" smtClean="0">
                <a:solidFill>
                  <a:sysClr val="windowText" lastClr="000000"/>
                </a:solidFill>
              </a:rPr>
              <a:t>00110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17047" y="5716601"/>
            <a:ext cx="339908" cy="313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···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67927" y="4788822"/>
            <a:ext cx="339908" cy="313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···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89977" y="5716601"/>
            <a:ext cx="339908" cy="313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···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198203" y="4674306"/>
            <a:ext cx="1164945" cy="518559"/>
          </a:xfrm>
          <a:prstGeom prst="rect">
            <a:avLst/>
          </a:prstGeom>
          <a:noFill/>
          <a:ln w="19050" cap="rnd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8200" y="3734301"/>
            <a:ext cx="3474299" cy="835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data bitmap change on storage capacity donation</a:t>
            </a:r>
          </a:p>
          <a:p>
            <a:endParaRPr lang="en-US" sz="800" dirty="0" smtClean="0"/>
          </a:p>
          <a:p>
            <a:r>
              <a:rPr lang="en-US" sz="1400" dirty="0" smtClean="0"/>
              <a:t>(4MB donation assuming 4KB data block size)</a:t>
            </a:r>
            <a:endParaRPr lang="en-US" sz="1400" dirty="0"/>
          </a:p>
        </p:txBody>
      </p:sp>
      <p:sp>
        <p:nvSpPr>
          <p:cNvPr id="53" name="Down Arrow 52"/>
          <p:cNvSpPr/>
          <p:nvPr/>
        </p:nvSpPr>
        <p:spPr>
          <a:xfrm>
            <a:off x="2637270" y="5243124"/>
            <a:ext cx="289566" cy="312245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81"/>
          <p:cNvCxnSpPr/>
          <p:nvPr/>
        </p:nvCxnSpPr>
        <p:spPr>
          <a:xfrm rot="16200000" flipH="1">
            <a:off x="4898255" y="3508293"/>
            <a:ext cx="453359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189154" y="5609724"/>
            <a:ext cx="1164945" cy="518559"/>
          </a:xfrm>
          <a:prstGeom prst="rect">
            <a:avLst/>
          </a:prstGeom>
          <a:noFill/>
          <a:ln w="19050" cap="rnd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2400" y="1219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On-disk layout of ext3 file system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16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 animBg="1"/>
      <p:bldP spid="48" grpId="0"/>
      <p:bldP spid="49" grpId="0"/>
      <p:bldP spid="50" grpId="0"/>
      <p:bldP spid="51" grpId="0" animBg="1"/>
      <p:bldP spid="52" grpId="0"/>
      <p:bldP spid="53" grpId="0" animBg="1"/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Expansion and Shrinkage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00800" y="5666096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477000" y="3276600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953000" y="2895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905000" y="33528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-1257300" y="4000500"/>
            <a:ext cx="4953000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219200" y="4572000"/>
            <a:ext cx="6324600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219200" y="3048000"/>
            <a:ext cx="57912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800099" y="2247899"/>
            <a:ext cx="1752602" cy="9143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133600" y="3581400"/>
            <a:ext cx="114300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276600" y="4038600"/>
            <a:ext cx="3048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3581400" y="4038600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 flipV="1">
            <a:off x="3733800" y="3581400"/>
            <a:ext cx="114300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4762500" y="3162300"/>
            <a:ext cx="53340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V="1">
            <a:off x="5181600" y="2438400"/>
            <a:ext cx="1600200" cy="609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86600" y="2819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pages_high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1219200" y="3581400"/>
            <a:ext cx="57912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219200" y="4038600"/>
            <a:ext cx="57912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219200" y="5105400"/>
            <a:ext cx="57912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219200" y="5638800"/>
            <a:ext cx="57912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219200" y="6096000"/>
            <a:ext cx="57912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086600" y="3364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pages_low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086600" y="3821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pages_min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086600" y="487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pages_high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086600" y="5421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pages_low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086600" y="587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pages_min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1752600" y="2971800"/>
            <a:ext cx="914400" cy="15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676400" y="2209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kswapd</a:t>
            </a:r>
            <a:r>
              <a:rPr lang="en-US" dirty="0" smtClean="0"/>
              <a:t> woken up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419600" y="17158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zone balanced</a:t>
            </a:r>
          </a:p>
          <a:p>
            <a:r>
              <a:rPr lang="en-US" i="1" dirty="0" err="1" smtClean="0"/>
              <a:t>kswapd</a:t>
            </a:r>
            <a:r>
              <a:rPr lang="en-US" dirty="0" smtClean="0"/>
              <a:t> sleep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543800" y="4343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685800" y="114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size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 rot="10800000">
            <a:off x="757534" y="2057400"/>
            <a:ext cx="461665" cy="2286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b="1" dirty="0" smtClean="0"/>
              <a:t>Available MM pages</a:t>
            </a:r>
            <a:endParaRPr lang="en-US" b="1" dirty="0"/>
          </a:p>
        </p:txBody>
      </p:sp>
      <p:cxnSp>
        <p:nvCxnSpPr>
          <p:cNvPr id="75" name="Straight Arrow Connector 74"/>
          <p:cNvCxnSpPr/>
          <p:nvPr/>
        </p:nvCxnSpPr>
        <p:spPr>
          <a:xfrm rot="16200000" flipH="1">
            <a:off x="4723606" y="2591594"/>
            <a:ext cx="686594" cy="2278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10800000">
            <a:off x="480536" y="4495800"/>
            <a:ext cx="738664" cy="1905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b="1" dirty="0" smtClean="0"/>
              <a:t>Additional</a:t>
            </a:r>
          </a:p>
          <a:p>
            <a:r>
              <a:rPr lang="en-US" b="1" dirty="0" err="1" smtClean="0"/>
              <a:t>Memorage</a:t>
            </a:r>
            <a:r>
              <a:rPr lang="en-US" b="1" dirty="0" smtClean="0"/>
              <a:t> pages</a:t>
            </a:r>
            <a:endParaRPr lang="en-US" b="1" dirty="0"/>
          </a:p>
        </p:txBody>
      </p:sp>
      <p:sp>
        <p:nvSpPr>
          <p:cNvPr id="77" name="Curved Right Arrow 76"/>
          <p:cNvSpPr/>
          <p:nvPr/>
        </p:nvSpPr>
        <p:spPr>
          <a:xfrm>
            <a:off x="6172200" y="3595048"/>
            <a:ext cx="457200" cy="2057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362200" y="55626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 </a:t>
            </a:r>
            <a:r>
              <a:rPr lang="en-US" dirty="0" err="1" smtClean="0"/>
              <a:t>Memorage</a:t>
            </a:r>
            <a:r>
              <a:rPr lang="en-US" dirty="0" smtClean="0"/>
              <a:t>, never reach to watermark to invoke  </a:t>
            </a:r>
            <a:r>
              <a:rPr lang="en-US" i="1" dirty="0" err="1" smtClean="0"/>
              <a:t>kswapd</a:t>
            </a:r>
            <a:r>
              <a:rPr lang="en-US" dirty="0" smtClean="0"/>
              <a:t> in this case</a:t>
            </a:r>
          </a:p>
        </p:txBody>
      </p:sp>
      <p:cxnSp>
        <p:nvCxnSpPr>
          <p:cNvPr id="80" name="Elbow Connector 79"/>
          <p:cNvCxnSpPr/>
          <p:nvPr/>
        </p:nvCxnSpPr>
        <p:spPr>
          <a:xfrm rot="16200000" flipV="1">
            <a:off x="419100" y="3695700"/>
            <a:ext cx="1143000" cy="609600"/>
          </a:xfrm>
          <a:prstGeom prst="bentConnector3">
            <a:avLst>
              <a:gd name="adj1" fmla="val 423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Up-Down Arrow 80"/>
          <p:cNvSpPr/>
          <p:nvPr/>
        </p:nvSpPr>
        <p:spPr>
          <a:xfrm>
            <a:off x="1828800" y="3810000"/>
            <a:ext cx="571500" cy="1796534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1091684" y="4525269"/>
            <a:ext cx="201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expanded margin</a:t>
            </a:r>
          </a:p>
        </p:txBody>
      </p:sp>
    </p:spTree>
    <p:extLst>
      <p:ext uri="{BB962C8B-B14F-4D97-AF65-F5344CB8AC3E}">
        <p14:creationId xmlns:p14="http://schemas.microsoft.com/office/powerpoint/2010/main" val="69962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66" grpId="0"/>
      <p:bldP spid="67" grpId="0"/>
      <p:bldP spid="68" grpId="0"/>
      <p:bldP spid="77" grpId="0" animBg="1"/>
      <p:bldP spid="78" grpId="0"/>
      <p:bldP spid="81" grpId="0" animBg="1"/>
      <p:bldP spid="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Conventional memory hierarchy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048000" y="3962400"/>
            <a:ext cx="3276600" cy="1905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Secondary Storage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048000" y="2667000"/>
            <a:ext cx="3276600" cy="1295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Main Memory</a:t>
            </a:r>
            <a:endParaRPr lang="en-US" sz="24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7153"/>
            <a:ext cx="2134110" cy="15952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3879484"/>
            <a:ext cx="2146300" cy="23566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3400" y="2367153"/>
            <a:ext cx="990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DRAM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2652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HDD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10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6F"/>
                </a:solidFill>
              </a:rPr>
              <a:t>Outline</a:t>
            </a:r>
            <a:endParaRPr lang="en-US" dirty="0">
              <a:solidFill>
                <a:srgbClr val="1B416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PRAM-based System Model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Memorage Architecture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Experimental Results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571500" indent="-457200"/>
            <a:r>
              <a:rPr lang="en-US" dirty="0" smtClean="0">
                <a:solidFill>
                  <a:srgbClr val="0070C0"/>
                </a:solidFill>
              </a:rPr>
              <a:t>Performance evaluation</a:t>
            </a:r>
          </a:p>
          <a:p>
            <a:pPr marL="971550" lvl="1" indent="-457200"/>
            <a:r>
              <a:rPr lang="en-US" dirty="0" smtClean="0"/>
              <a:t>Measure the performance improvement with a prototype system implemented in Linux </a:t>
            </a:r>
          </a:p>
          <a:p>
            <a:pPr marL="971550" lvl="1" indent="-457200"/>
            <a:r>
              <a:rPr lang="en-US" dirty="0"/>
              <a:t>Emulate future platform with NUMA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Emulation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1660772"/>
            <a:ext cx="1981200" cy="2057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#0</a:t>
            </a:r>
          </a:p>
          <a:p>
            <a:pPr algn="ctr"/>
            <a:r>
              <a:rPr lang="en-US" dirty="0" smtClean="0"/>
              <a:t>(4 cores)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88082" y="1660772"/>
            <a:ext cx="1981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#1</a:t>
            </a:r>
          </a:p>
          <a:p>
            <a:pPr algn="ctr"/>
            <a:r>
              <a:rPr lang="en-US" dirty="0" smtClean="0"/>
              <a:t>(4 cores)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62100" y="4348554"/>
            <a:ext cx="2057400" cy="121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4GB</a:t>
            </a:r>
          </a:p>
          <a:p>
            <a:pPr algn="ctr"/>
            <a:r>
              <a:rPr lang="en-US" dirty="0" smtClean="0"/>
              <a:t>Socket 0 memory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11882" y="4327772"/>
            <a:ext cx="2057400" cy="121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96GB</a:t>
            </a:r>
          </a:p>
          <a:p>
            <a:pPr algn="ctr"/>
            <a:r>
              <a:rPr lang="en-US" dirty="0" smtClean="0"/>
              <a:t>Socket 1 memory</a:t>
            </a:r>
            <a:endParaRPr lang="en-US" dirty="0"/>
          </a:p>
        </p:txBody>
      </p:sp>
      <p:cxnSp>
        <p:nvCxnSpPr>
          <p:cNvPr id="9" name="Straight Connector 8"/>
          <p:cNvCxnSpPr>
            <a:stCxn id="5" idx="2"/>
            <a:endCxn id="7" idx="0"/>
          </p:cNvCxnSpPr>
          <p:nvPr/>
        </p:nvCxnSpPr>
        <p:spPr>
          <a:xfrm>
            <a:off x="2590800" y="3718172"/>
            <a:ext cx="0" cy="630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57900" y="3697390"/>
            <a:ext cx="0" cy="630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1"/>
            <a:endCxn id="5" idx="3"/>
          </p:cNvCxnSpPr>
          <p:nvPr/>
        </p:nvCxnSpPr>
        <p:spPr>
          <a:xfrm flipH="1">
            <a:off x="3581400" y="2689472"/>
            <a:ext cx="15066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90700" y="577557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Main memory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577557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Emulated PSD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4876800" y="1279772"/>
            <a:ext cx="2362200" cy="2819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1660772"/>
            <a:ext cx="381000" cy="3886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29000" y="1261575"/>
            <a:ext cx="264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Offloading PSD resources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75452" y="3810000"/>
            <a:ext cx="441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Memorage performs hot-plug PSD resources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Lightning Bolt 18"/>
          <p:cNvSpPr/>
          <p:nvPr/>
        </p:nvSpPr>
        <p:spPr>
          <a:xfrm>
            <a:off x="838200" y="1630907"/>
            <a:ext cx="1295400" cy="807493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0631" y="1261575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Memory pressure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76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6" grpId="0" animBg="1"/>
      <p:bldP spid="16" grpId="1" animBg="1"/>
      <p:bldP spid="17" grpId="0"/>
      <p:bldP spid="17" grpId="1"/>
      <p:bldP spid="18" grpId="0"/>
      <p:bldP spid="19" grpId="0" animBg="1"/>
      <p:bldP spid="19" grpId="1" animBg="1"/>
      <p:bldP spid="21" grpId="0"/>
      <p:bldP spid="2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 Latency for Page Fault Handling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809" y="1600200"/>
            <a:ext cx="6236382" cy="4525963"/>
          </a:xfrm>
        </p:spPr>
      </p:pic>
      <p:sp>
        <p:nvSpPr>
          <p:cNvPr id="6" name="TextBox 5"/>
          <p:cNvSpPr txBox="1"/>
          <p:nvPr/>
        </p:nvSpPr>
        <p:spPr>
          <a:xfrm>
            <a:off x="2286000" y="1524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58.6 us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Up-Down Arrow 6"/>
          <p:cNvSpPr/>
          <p:nvPr/>
        </p:nvSpPr>
        <p:spPr>
          <a:xfrm>
            <a:off x="4000500" y="4495800"/>
            <a:ext cx="571500" cy="1434152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2286000" y="2013466"/>
            <a:ext cx="571500" cy="3916486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4114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21.6 us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5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10" grpId="0"/>
      <p:bldP spid="1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Evaluated Memory Configuration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70C0"/>
                </a:solidFill>
              </a:rPr>
              <a:t>Workload</a:t>
            </a:r>
            <a:endParaRPr lang="en-US" sz="2400" dirty="0" smtClean="0"/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 8 memory-intensive benchmarks </a:t>
            </a:r>
            <a:r>
              <a:rPr lang="en-US" sz="2400" dirty="0"/>
              <a:t>from SPEC </a:t>
            </a:r>
            <a:r>
              <a:rPr lang="en-US" sz="2400" dirty="0" smtClean="0"/>
              <a:t>CPU2006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 Aggregate </a:t>
            </a:r>
            <a:r>
              <a:rPr lang="en-US" sz="2400" dirty="0"/>
              <a:t>memory footprint is </a:t>
            </a:r>
            <a:r>
              <a:rPr lang="en-US" sz="2400" dirty="0">
                <a:solidFill>
                  <a:srgbClr val="FF0000"/>
                </a:solidFill>
              </a:rPr>
              <a:t>5.6GB</a:t>
            </a:r>
            <a:endParaRPr lang="en-US" sz="2400" dirty="0"/>
          </a:p>
          <a:p>
            <a:pPr marL="0" indent="0">
              <a:buNone/>
            </a:pPr>
            <a:r>
              <a:rPr lang="en-US" sz="2000" dirty="0" smtClean="0"/>
              <a:t>    (</a:t>
            </a:r>
            <a:r>
              <a:rPr lang="en-US" sz="2000" i="1" dirty="0" err="1"/>
              <a:t>bwaves</a:t>
            </a:r>
            <a:r>
              <a:rPr lang="en-US" sz="2000" i="1" dirty="0"/>
              <a:t>, </a:t>
            </a:r>
            <a:r>
              <a:rPr lang="en-US" sz="2000" i="1" dirty="0" err="1"/>
              <a:t>mcf</a:t>
            </a:r>
            <a:r>
              <a:rPr lang="en-US" sz="2000" i="1" dirty="0"/>
              <a:t>, </a:t>
            </a:r>
            <a:r>
              <a:rPr lang="en-US" sz="2000" i="1" dirty="0" err="1"/>
              <a:t>milc</a:t>
            </a:r>
            <a:r>
              <a:rPr lang="en-US" sz="2000" i="1" dirty="0"/>
              <a:t>, </a:t>
            </a:r>
            <a:r>
              <a:rPr lang="en-US" sz="2000" i="1" dirty="0" err="1"/>
              <a:t>zeusmp</a:t>
            </a:r>
            <a:r>
              <a:rPr lang="en-US" sz="2000" i="1" dirty="0"/>
              <a:t>, </a:t>
            </a:r>
            <a:r>
              <a:rPr lang="en-US" sz="2000" i="1" dirty="0" err="1"/>
              <a:t>cactusADM</a:t>
            </a:r>
            <a:r>
              <a:rPr lang="en-US" sz="2000" i="1" dirty="0"/>
              <a:t>, leslie3d, </a:t>
            </a:r>
            <a:r>
              <a:rPr lang="en-US" sz="2000" i="1" dirty="0" err="1"/>
              <a:t>lbm</a:t>
            </a:r>
            <a:r>
              <a:rPr lang="en-US" sz="2000" i="1" dirty="0"/>
              <a:t>, </a:t>
            </a:r>
            <a:r>
              <a:rPr lang="en-US" sz="2000" i="1" dirty="0" err="1"/>
              <a:t>GemsFDTD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70C0"/>
                </a:solidFill>
              </a:rPr>
              <a:t>Memory </a:t>
            </a:r>
            <a:r>
              <a:rPr lang="en-US" sz="2400" dirty="0">
                <a:solidFill>
                  <a:srgbClr val="0070C0"/>
                </a:solidFill>
              </a:rPr>
              <a:t>configurations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dirty="0"/>
              <a:t>Baseline: </a:t>
            </a:r>
            <a:r>
              <a:rPr lang="en-US" sz="2400" dirty="0">
                <a:solidFill>
                  <a:srgbClr val="FF0000"/>
                </a:solidFill>
              </a:rPr>
              <a:t>4.4GB</a:t>
            </a:r>
            <a:r>
              <a:rPr lang="en-US" sz="2400" dirty="0"/>
              <a:t> effective memory capacity available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dirty="0"/>
              <a:t>Memorage: with additional 2GB capacity from PSD, total </a:t>
            </a:r>
            <a:r>
              <a:rPr lang="en-US" sz="2400" dirty="0">
                <a:solidFill>
                  <a:srgbClr val="FF0000"/>
                </a:solidFill>
              </a:rPr>
              <a:t>6.4GB</a:t>
            </a:r>
            <a:r>
              <a:rPr lang="en-US" sz="2400" dirty="0"/>
              <a:t> effective memory capacity available </a:t>
            </a:r>
          </a:p>
        </p:txBody>
      </p:sp>
    </p:spTree>
    <p:extLst>
      <p:ext uri="{BB962C8B-B14F-4D97-AF65-F5344CB8AC3E}">
        <p14:creationId xmlns:p14="http://schemas.microsoft.com/office/powerpoint/2010/main" val="4432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Exec. Time Breakdown (Baseline)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229383"/>
              </p:ext>
            </p:extLst>
          </p:nvPr>
        </p:nvGraphicFramePr>
        <p:xfrm>
          <a:off x="685800" y="1467135"/>
          <a:ext cx="7699248" cy="495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lowchart: Connector 2"/>
          <p:cNvSpPr/>
          <p:nvPr/>
        </p:nvSpPr>
        <p:spPr>
          <a:xfrm>
            <a:off x="5943600" y="3657600"/>
            <a:ext cx="533400" cy="533400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2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Exec. Time Breakdown (Memorage)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634704"/>
              </p:ext>
            </p:extLst>
          </p:nvPr>
        </p:nvGraphicFramePr>
        <p:xfrm>
          <a:off x="685800" y="1447800"/>
          <a:ext cx="7696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lowchart: Connector 10"/>
          <p:cNvSpPr/>
          <p:nvPr/>
        </p:nvSpPr>
        <p:spPr>
          <a:xfrm>
            <a:off x="5943600" y="5119048"/>
            <a:ext cx="533400" cy="533400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6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Performance of Benchmark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02" y="1600200"/>
            <a:ext cx="6143796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>
            <a:hlinkClick r:id="" action="ppaction://noaction"/>
          </p:cNvPr>
          <p:cNvSpPr txBox="1"/>
          <p:nvPr/>
        </p:nvSpPr>
        <p:spPr>
          <a:xfrm>
            <a:off x="7848600" y="6031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dynmic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0" y="2667000"/>
            <a:ext cx="685800" cy="3156466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1828800"/>
            <a:ext cx="685800" cy="3994666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4245232"/>
            <a:ext cx="685800" cy="1578233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9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Lifetime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571500" lvl="1" indent="-457200">
              <a:buClr>
                <a:srgbClr val="003399"/>
              </a:buClr>
              <a:buSzPct val="80000"/>
            </a:pPr>
            <a:r>
              <a:rPr lang="en-US" dirty="0" smtClean="0">
                <a:solidFill>
                  <a:srgbClr val="0070C0"/>
                </a:solidFill>
              </a:rPr>
              <a:t>Analytical model for </a:t>
            </a:r>
            <a:r>
              <a:rPr lang="en-US" dirty="0">
                <a:solidFill>
                  <a:srgbClr val="0070C0"/>
                </a:solidFill>
              </a:rPr>
              <a:t>lifetime </a:t>
            </a:r>
            <a:r>
              <a:rPr lang="en-US" dirty="0" smtClean="0">
                <a:solidFill>
                  <a:srgbClr val="0070C0"/>
                </a:solidFill>
              </a:rPr>
              <a:t>analysis</a:t>
            </a:r>
            <a:endParaRPr lang="en-US" dirty="0">
              <a:solidFill>
                <a:srgbClr val="0070C0"/>
              </a:solidFill>
            </a:endParaRPr>
          </a:p>
          <a:p>
            <a:pPr marL="571500" indent="-457200"/>
            <a:endParaRPr lang="en-US" dirty="0" smtClean="0">
              <a:solidFill>
                <a:srgbClr val="0070C0"/>
              </a:solidFill>
            </a:endParaRPr>
          </a:p>
          <a:p>
            <a:pPr marL="971550" lvl="1" indent="-4572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212475"/>
              </p:ext>
            </p:extLst>
          </p:nvPr>
        </p:nvGraphicFramePr>
        <p:xfrm>
          <a:off x="609600" y="2174241"/>
          <a:ext cx="8001000" cy="392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400800"/>
              </a:tblGrid>
              <a:tr h="448201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448201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0070C0"/>
                          </a:solidFill>
                        </a:rPr>
                        <a:t>L</a:t>
                      </a:r>
                      <a:r>
                        <a:rPr lang="en-US" sz="2000" b="1" i="1" baseline="-25000" dirty="0" smtClean="0">
                          <a:solidFill>
                            <a:srgbClr val="0070C0"/>
                          </a:solidFill>
                        </a:rPr>
                        <a:t>m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 , </a:t>
                      </a:r>
                      <a:r>
                        <a:rPr lang="en-US" sz="2000" b="1" i="1" dirty="0" err="1" smtClean="0">
                          <a:solidFill>
                            <a:srgbClr val="0070C0"/>
                          </a:solidFill>
                        </a:rPr>
                        <a:t>L</a:t>
                      </a:r>
                      <a:r>
                        <a:rPr lang="en-US" sz="2000" b="1" i="1" baseline="-25000" dirty="0" err="1" smtClean="0">
                          <a:solidFill>
                            <a:srgbClr val="0070C0"/>
                          </a:solidFill>
                        </a:rPr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lifetime of main memory(MM) and PSD</a:t>
                      </a:r>
                      <a:endParaRPr lang="en-US" dirty="0"/>
                    </a:p>
                  </a:txBody>
                  <a:tcPr/>
                </a:tc>
              </a:tr>
              <a:tr h="448201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0070C0"/>
                          </a:solidFill>
                        </a:rPr>
                        <a:t>C</a:t>
                      </a:r>
                      <a:r>
                        <a:rPr lang="en-US" sz="2000" b="1" i="1" baseline="-25000" dirty="0" smtClean="0">
                          <a:solidFill>
                            <a:srgbClr val="0070C0"/>
                          </a:solidFill>
                        </a:rPr>
                        <a:t>m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 , </a:t>
                      </a:r>
                      <a:r>
                        <a:rPr lang="en-US" sz="2000" b="1" i="1" dirty="0" smtClean="0">
                          <a:solidFill>
                            <a:srgbClr val="0070C0"/>
                          </a:solidFill>
                        </a:rPr>
                        <a:t>C</a:t>
                      </a:r>
                      <a:r>
                        <a:rPr lang="en-US" sz="2000" b="1" i="1" baseline="-25000" dirty="0" smtClean="0">
                          <a:solidFill>
                            <a:srgbClr val="0070C0"/>
                          </a:solidFill>
                        </a:rPr>
                        <a:t>s</a:t>
                      </a:r>
                      <a:r>
                        <a:rPr lang="en-US" sz="2000" baseline="-250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 of MM and PSD</a:t>
                      </a:r>
                      <a:endParaRPr lang="en-US" dirty="0"/>
                    </a:p>
                  </a:txBody>
                  <a:tcPr/>
                </a:tc>
              </a:tr>
              <a:tr h="448201">
                <a:tc>
                  <a:txBody>
                    <a:bodyPr/>
                    <a:lstStyle/>
                    <a:p>
                      <a:r>
                        <a:rPr lang="en-US" sz="2000" b="1" i="1" dirty="0" err="1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en-US" sz="2000" b="1" i="1" baseline="-25000" dirty="0" err="1" smtClean="0">
                          <a:solidFill>
                            <a:srgbClr val="0070C0"/>
                          </a:solidFill>
                        </a:rPr>
                        <a:t>m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 , </a:t>
                      </a:r>
                      <a:r>
                        <a:rPr lang="en-US" sz="2000" b="1" i="1" dirty="0" err="1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en-US" sz="2000" b="1" i="1" baseline="-25000" dirty="0" err="1" smtClean="0">
                          <a:solidFill>
                            <a:srgbClr val="0070C0"/>
                          </a:solidFill>
                        </a:rPr>
                        <a:t>s</a:t>
                      </a:r>
                      <a:r>
                        <a:rPr lang="en-US" sz="2000" b="1" baseline="-250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endurance of MM and PSD</a:t>
                      </a:r>
                      <a:endParaRPr lang="en-US" dirty="0"/>
                    </a:p>
                  </a:txBody>
                  <a:tcPr/>
                </a:tc>
              </a:tr>
              <a:tr h="784352">
                <a:tc>
                  <a:txBody>
                    <a:bodyPr/>
                    <a:lstStyle/>
                    <a:p>
                      <a:r>
                        <a:rPr lang="en-US" sz="2000" b="1" i="1" dirty="0" err="1" smtClean="0">
                          <a:solidFill>
                            <a:srgbClr val="0070C0"/>
                          </a:solidFill>
                        </a:rPr>
                        <a:t>D</a:t>
                      </a:r>
                      <a:r>
                        <a:rPr lang="en-US" sz="2000" b="1" i="1" baseline="-25000" dirty="0" err="1" smtClean="0">
                          <a:solidFill>
                            <a:srgbClr val="0070C0"/>
                          </a:solidFill>
                        </a:rPr>
                        <a:t>m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 , </a:t>
                      </a:r>
                      <a:r>
                        <a:rPr lang="en-US" sz="2000" b="1" i="1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r>
                        <a:rPr lang="en-US" sz="2000" b="1" i="1" baseline="-25000" dirty="0" smtClean="0">
                          <a:solidFill>
                            <a:srgbClr val="0070C0"/>
                          </a:solidFill>
                        </a:rPr>
                        <a:t>s</a:t>
                      </a:r>
                      <a:r>
                        <a:rPr lang="en-US" sz="2000" baseline="-250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data volume of MM and PSD before the first failure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i="1" baseline="-25000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i="1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i="1" baseline="-25000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∙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,   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i="1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i="1" baseline="-25000" dirty="0" err="1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∙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</a:tr>
              <a:tr h="448201">
                <a:tc>
                  <a:txBody>
                    <a:bodyPr/>
                    <a:lstStyle/>
                    <a:p>
                      <a:r>
                        <a:rPr lang="en-US" sz="2000" b="1" i="1" dirty="0" err="1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000" b="1" i="1" baseline="-25000" dirty="0" err="1" smtClean="0">
                          <a:solidFill>
                            <a:srgbClr val="0070C0"/>
                          </a:solidFill>
                        </a:rPr>
                        <a:t>m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 , </a:t>
                      </a:r>
                      <a:r>
                        <a:rPr lang="en-US" sz="2000" b="1" i="1" dirty="0" err="1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000" b="1" i="1" baseline="-25000" dirty="0" err="1" smtClean="0">
                          <a:solidFill>
                            <a:srgbClr val="0070C0"/>
                          </a:solidFill>
                        </a:rPr>
                        <a:t>s</a:t>
                      </a:r>
                      <a:r>
                        <a:rPr lang="en-US" sz="2000" b="1" baseline="-250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data update rate or write data band width </a:t>
                      </a:r>
                    </a:p>
                  </a:txBody>
                  <a:tcPr/>
                </a:tc>
              </a:tr>
              <a:tr h="448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α</a:t>
                      </a:r>
                      <a:r>
                        <a:rPr lang="en-US" sz="2000" b="1" i="1" baseline="-25000" dirty="0" smtClean="0">
                          <a:solidFill>
                            <a:srgbClr val="0070C0"/>
                          </a:solidFill>
                        </a:rPr>
                        <a:t> , </a:t>
                      </a:r>
                      <a:r>
                        <a:rPr lang="el-GR" sz="20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β</a:t>
                      </a:r>
                      <a:r>
                        <a:rPr lang="en-US" sz="2000" b="1" baseline="-250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,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el-GR" sz="2000" b="1" dirty="0" smtClean="0">
                          <a:solidFill>
                            <a:srgbClr val="0070C0"/>
                          </a:solidFill>
                        </a:rPr>
                        <a:t>ϒ</a:t>
                      </a:r>
                      <a:endParaRPr lang="en-US" sz="20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+mn-lt"/>
                        </a:rPr>
                        <a:t>α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∙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</a:rPr>
                        <a:t>s 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i="1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i="1" baseline="-25000" dirty="0" err="1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+mn-lt"/>
                        </a:rPr>
                        <a:t>β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∙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i="1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i="1" baseline="-25000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i="1" baseline="-250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i="1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i="1" baseline="-25000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ϒ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∙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i="1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i="1" baseline="-25000" dirty="0" err="1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8201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rgbClr val="0070C0"/>
                          </a:solidFill>
                        </a:rPr>
                        <a:t>h</a:t>
                      </a:r>
                      <a:endParaRPr lang="en-US" sz="20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η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/ C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m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where  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η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is the transfer size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60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 Lifetime Improvement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89" y="1600200"/>
            <a:ext cx="7547221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DF27CF-F488-40DC-B79D-591DFECAAEC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extBox 6">
            <a:hlinkClick r:id="" action="ppaction://noaction"/>
          </p:cNvPr>
          <p:cNvSpPr txBox="1"/>
          <p:nvPr/>
        </p:nvSpPr>
        <p:spPr>
          <a:xfrm>
            <a:off x="7772400" y="5955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variables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22744" y="1848428"/>
            <a:ext cx="2016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endurance ratio fixed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2272352" y="2438400"/>
            <a:ext cx="304800" cy="2667000"/>
          </a:xfrm>
          <a:prstGeom prst="rect">
            <a:avLst/>
          </a:prstGeom>
          <a:solidFill>
            <a:srgbClr val="FF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2743200"/>
            <a:ext cx="4876800" cy="952500"/>
          </a:xfrm>
          <a:prstGeom prst="rect">
            <a:avLst/>
          </a:prstGeom>
          <a:solidFill>
            <a:schemeClr val="bg1">
              <a:lumMod val="8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rapidly reaches a maximum lifetime even with small bandwidth ratio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5096" y="3695700"/>
            <a:ext cx="304800" cy="1181100"/>
          </a:xfrm>
          <a:prstGeom prst="rect">
            <a:avLst/>
          </a:prstGeom>
          <a:solidFill>
            <a:srgbClr val="FF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0" y="3962400"/>
            <a:ext cx="5867400" cy="1371600"/>
          </a:xfrm>
          <a:prstGeom prst="rect">
            <a:avLst/>
          </a:prstGeom>
          <a:solidFill>
            <a:schemeClr val="bg1">
              <a:lumMod val="8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Since realistic write bandwidth of main memory is much larger than PSD, achieve large main memory lifetime improvement !!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371600"/>
            <a:ext cx="239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8GB MM + 240GB PSD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138524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8GB MM + 480GB PSD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" grpId="0" animBg="1"/>
      <p:bldP spid="10" grpId="1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Conventional memory hierarchy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7153"/>
            <a:ext cx="2134110" cy="15952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3879484"/>
            <a:ext cx="2146300" cy="23566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3400" y="2367153"/>
            <a:ext cx="990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DRAM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2652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HDD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4384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66FF"/>
                </a:solidFill>
              </a:rPr>
              <a:t>High performance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66FF"/>
                </a:solidFill>
              </a:rPr>
              <a:t>Low cost per bit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3748403"/>
            <a:ext cx="5410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Scaling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Power consumption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Slow performance improvement</a:t>
            </a:r>
          </a:p>
        </p:txBody>
      </p:sp>
    </p:spTree>
    <p:extLst>
      <p:ext uri="{BB962C8B-B14F-4D97-AF65-F5344CB8AC3E}">
        <p14:creationId xmlns:p14="http://schemas.microsoft.com/office/powerpoint/2010/main" val="81625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Lifetime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22" y="1600200"/>
            <a:ext cx="7537355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43200" y="4191000"/>
            <a:ext cx="5334000" cy="685800"/>
          </a:xfrm>
          <a:prstGeom prst="rect">
            <a:avLst/>
          </a:prstGeom>
          <a:solidFill>
            <a:schemeClr val="bg1">
              <a:lumMod val="8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2x memory lifetime improvement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1000x PSD lifetime degradation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5955268"/>
            <a:ext cx="4267200" cy="527566"/>
          </a:xfrm>
          <a:prstGeom prst="rect">
            <a:avLst/>
          </a:prstGeom>
          <a:solidFill>
            <a:schemeClr val="bg1">
              <a:lumMod val="8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E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= 10</a:t>
            </a:r>
            <a:r>
              <a:rPr lang="en-US" sz="2400" baseline="30000" dirty="0" smtClean="0">
                <a:solidFill>
                  <a:schemeClr val="tx1"/>
                </a:solidFill>
              </a:rPr>
              <a:t>5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E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m</a:t>
            </a: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chemeClr val="tx1"/>
                </a:solidFill>
              </a:rPr>
              <a:t>10</a:t>
            </a:r>
            <a:r>
              <a:rPr lang="en-US" sz="2400" baseline="30000" dirty="0" smtClean="0">
                <a:solidFill>
                  <a:schemeClr val="tx1"/>
                </a:solidFill>
              </a:rPr>
              <a:t>6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 = 100MB/s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1295400"/>
            <a:ext cx="6286500" cy="685800"/>
          </a:xfrm>
          <a:prstGeom prst="rect">
            <a:avLst/>
          </a:pr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PSD lifetime from </a:t>
            </a:r>
            <a:r>
              <a:rPr lang="en-US" sz="2400" dirty="0" smtClean="0">
                <a:solidFill>
                  <a:srgbClr val="3333CC"/>
                </a:solidFill>
              </a:rPr>
              <a:t>10,000</a:t>
            </a:r>
            <a:r>
              <a:rPr lang="en-US" sz="2400" dirty="0" smtClean="0">
                <a:solidFill>
                  <a:schemeClr val="tx1"/>
                </a:solidFill>
              </a:rPr>
              <a:t> years to </a:t>
            </a:r>
            <a:r>
              <a:rPr lang="en-US" sz="2400" dirty="0" smtClean="0">
                <a:solidFill>
                  <a:srgbClr val="3333CC"/>
                </a:solidFill>
              </a:rPr>
              <a:t>10</a:t>
            </a:r>
            <a:r>
              <a:rPr lang="en-US" sz="2400" dirty="0" smtClean="0">
                <a:solidFill>
                  <a:schemeClr val="tx1"/>
                </a:solidFill>
              </a:rPr>
              <a:t> years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Main memory lifetime from </a:t>
            </a:r>
            <a:r>
              <a:rPr lang="en-US" sz="2400" dirty="0" smtClean="0">
                <a:solidFill>
                  <a:srgbClr val="3333CC"/>
                </a:solidFill>
              </a:rPr>
              <a:t>2.5</a:t>
            </a:r>
            <a:r>
              <a:rPr lang="en-US" sz="2400" dirty="0" smtClean="0">
                <a:solidFill>
                  <a:schemeClr val="tx1"/>
                </a:solidFill>
              </a:rPr>
              <a:t> year to </a:t>
            </a:r>
            <a:r>
              <a:rPr lang="en-US" sz="2400" dirty="0" smtClean="0">
                <a:solidFill>
                  <a:srgbClr val="3333CC"/>
                </a:solidFill>
              </a:rPr>
              <a:t>5</a:t>
            </a:r>
            <a:r>
              <a:rPr lang="en-US" sz="2400" dirty="0" smtClean="0">
                <a:solidFill>
                  <a:schemeClr val="tx1"/>
                </a:solidFill>
              </a:rPr>
              <a:t> years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57544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ratio of the donated PSD capacity to memory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8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6F"/>
                </a:solidFill>
              </a:rPr>
              <a:t>Outline</a:t>
            </a:r>
            <a:endParaRPr lang="en-US" dirty="0">
              <a:solidFill>
                <a:srgbClr val="1B416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PRAM-based System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Model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Memorage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Architecture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Experimental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Memorage architecture 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Capacity sharing </a:t>
            </a:r>
            <a:r>
              <a:rPr lang="en-US" dirty="0" smtClean="0"/>
              <a:t>across the conventional memory and storage boundary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Better handle </a:t>
            </a:r>
            <a:r>
              <a:rPr lang="en-US" dirty="0">
                <a:solidFill>
                  <a:srgbClr val="FF0000"/>
                </a:solidFill>
              </a:rPr>
              <a:t>memory </a:t>
            </a:r>
            <a:r>
              <a:rPr lang="en-US" dirty="0" smtClean="0">
                <a:solidFill>
                  <a:srgbClr val="FF0000"/>
                </a:solidFill>
              </a:rPr>
              <a:t>pressure </a:t>
            </a:r>
            <a:r>
              <a:rPr lang="en-US" dirty="0"/>
              <a:t>b</a:t>
            </a:r>
            <a:r>
              <a:rPr lang="en-US" dirty="0" smtClean="0"/>
              <a:t>y </a:t>
            </a:r>
            <a:r>
              <a:rPr lang="en-US" dirty="0"/>
              <a:t>exploiting excess PRAM resources from </a:t>
            </a:r>
            <a:r>
              <a:rPr lang="en-US" dirty="0" smtClean="0"/>
              <a:t>PSD </a:t>
            </a:r>
          </a:p>
          <a:p>
            <a:pPr lvl="2"/>
            <a:r>
              <a:rPr lang="en-US" dirty="0" smtClean="0"/>
              <a:t>System performance improvement up to 40.5%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Better utilize available system PRAM resources</a:t>
            </a:r>
            <a:r>
              <a:rPr lang="en-US" dirty="0" smtClean="0"/>
              <a:t> to improve main memory lifetime</a:t>
            </a:r>
          </a:p>
          <a:p>
            <a:pPr lvl="2"/>
            <a:r>
              <a:rPr lang="en-US" dirty="0" smtClean="0"/>
              <a:t>System lifetime enhancement up to 6.9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79425" y="1958646"/>
            <a:ext cx="8207375" cy="965200"/>
          </a:xfrm>
        </p:spPr>
        <p:txBody>
          <a:bodyPr/>
          <a:lstStyle/>
          <a:p>
            <a:pPr algn="ctr"/>
            <a:r>
              <a:rPr lang="en-US" altLang="ko-KR" sz="3800" dirty="0" smtClean="0"/>
              <a:t>Thank you for listening!</a:t>
            </a:r>
            <a:endParaRPr lang="en-US" altLang="ko-KR" sz="3800" dirty="0"/>
          </a:p>
        </p:txBody>
      </p:sp>
      <p:pic>
        <p:nvPicPr>
          <p:cNvPr id="13" name="Picture 12" descr="500px-UofPittsburgh_Seal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3101646"/>
            <a:ext cx="1828800" cy="19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Emerging Persistent RAMs (PRAM)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097352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6670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Properties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Design Implications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Scalable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Higher density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Energy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efficient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saving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Byte-addressable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 memory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Persistent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Secondary storage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Slower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Architectural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support needed !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Imbalanced Read/Write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Limited cell endurance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03704"/>
            <a:ext cx="1245870" cy="9966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05200"/>
            <a:ext cx="1246496" cy="997197"/>
          </a:xfrm>
          <a:prstGeom prst="rect">
            <a:avLst/>
          </a:prstGeom>
        </p:spPr>
      </p:pic>
      <p:sp>
        <p:nvSpPr>
          <p:cNvPr id="15" name="Flowchart: Connector 14"/>
          <p:cNvSpPr/>
          <p:nvPr/>
        </p:nvSpPr>
        <p:spPr>
          <a:xfrm>
            <a:off x="4191000" y="2743200"/>
            <a:ext cx="304800" cy="3048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Flowchart: Connector 17"/>
          <p:cNvSpPr/>
          <p:nvPr/>
        </p:nvSpPr>
        <p:spPr>
          <a:xfrm>
            <a:off x="4191000" y="3124200"/>
            <a:ext cx="304800" cy="3048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38248" y="3094925"/>
            <a:ext cx="234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="1" dirty="0" smtClean="0"/>
              <a:t>P</a:t>
            </a:r>
            <a:r>
              <a:rPr lang="en-US" dirty="0" smtClean="0"/>
              <a:t>RAM </a:t>
            </a:r>
            <a:r>
              <a:rPr lang="en-US" b="1" dirty="0" smtClean="0"/>
              <a:t>S</a:t>
            </a:r>
            <a:r>
              <a:rPr lang="en-US" dirty="0" smtClean="0"/>
              <a:t>torage </a:t>
            </a:r>
            <a:r>
              <a:rPr lang="en-US" b="1" dirty="0" smtClean="0"/>
              <a:t>D</a:t>
            </a:r>
            <a:r>
              <a:rPr lang="en-US" dirty="0" smtClean="0"/>
              <a:t>evice)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6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1" grpId="0"/>
      <p:bldP spid="2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6F"/>
                </a:solidFill>
              </a:rPr>
              <a:t>Outline</a:t>
            </a:r>
            <a:endParaRPr lang="en-US" dirty="0">
              <a:solidFill>
                <a:srgbClr val="1B416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PRAM-based System Model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Memorage Architecture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Experimental Results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PRAM-based System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688395" y="1828799"/>
            <a:ext cx="1749600" cy="137473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-Right Arrow 22"/>
          <p:cNvSpPr/>
          <p:nvPr/>
        </p:nvSpPr>
        <p:spPr>
          <a:xfrm>
            <a:off x="4464354" y="2767828"/>
            <a:ext cx="1677181" cy="871408"/>
          </a:xfrm>
          <a:prstGeom prst="left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Memory Bus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90614" y="3408646"/>
            <a:ext cx="1749600" cy="1620555"/>
            <a:chOff x="691278" y="1019306"/>
            <a:chExt cx="1749600" cy="1010955"/>
          </a:xfrm>
        </p:grpSpPr>
        <p:sp>
          <p:nvSpPr>
            <p:cNvPr id="25" name="Rounded Rectangle 24"/>
            <p:cNvSpPr/>
            <p:nvPr/>
          </p:nvSpPr>
          <p:spPr>
            <a:xfrm>
              <a:off x="691278" y="1019306"/>
              <a:ext cx="1749600" cy="10109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76024" y="1105878"/>
              <a:ext cx="1580108" cy="83781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PSD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141535" y="2191436"/>
            <a:ext cx="1818624" cy="18288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CPU</a:t>
            </a:r>
          </a:p>
        </p:txBody>
      </p:sp>
      <p:cxnSp>
        <p:nvCxnSpPr>
          <p:cNvPr id="30" name="Straight Connector 29"/>
          <p:cNvCxnSpPr>
            <a:stCxn id="28" idx="2"/>
          </p:cNvCxnSpPr>
          <p:nvPr/>
        </p:nvCxnSpPr>
        <p:spPr>
          <a:xfrm>
            <a:off x="7050847" y="4020236"/>
            <a:ext cx="0" cy="35028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2773141" y="1905000"/>
            <a:ext cx="1580108" cy="1157367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PRAM</a:t>
            </a:r>
          </a:p>
        </p:txBody>
      </p:sp>
      <p:sp>
        <p:nvSpPr>
          <p:cNvPr id="33" name="Left Brace 32"/>
          <p:cNvSpPr/>
          <p:nvPr/>
        </p:nvSpPr>
        <p:spPr>
          <a:xfrm>
            <a:off x="2140250" y="1905000"/>
            <a:ext cx="535619" cy="123841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139737" y="2039036"/>
            <a:ext cx="1266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</a:t>
            </a:r>
          </a:p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5" name="Left Brace 34"/>
          <p:cNvSpPr/>
          <p:nvPr/>
        </p:nvSpPr>
        <p:spPr>
          <a:xfrm>
            <a:off x="2140644" y="3453634"/>
            <a:ext cx="535619" cy="15483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66800" y="3885060"/>
            <a:ext cx="126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Secondary</a:t>
            </a:r>
          </a:p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943600" y="4382870"/>
            <a:ext cx="2523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Legacy I/O interface via</a:t>
            </a:r>
          </a:p>
          <a:p>
            <a:r>
              <a:rPr lang="en-US" dirty="0"/>
              <a:t>Platform Controller </a:t>
            </a:r>
            <a:r>
              <a:rPr lang="en-US" dirty="0" smtClean="0"/>
              <a:t>Hub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29109" y="2590800"/>
            <a:ext cx="80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(SLC)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200400" y="4343400"/>
            <a:ext cx="80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(MLC)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" y="5219582"/>
            <a:ext cx="5428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Easy adoption without big change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228600" y="5572781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Familiar dichotomized memory hierarchy concept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08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of Memory Pressure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688395" y="1828799"/>
            <a:ext cx="1749600" cy="137473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-Right Arrow 22"/>
          <p:cNvSpPr/>
          <p:nvPr/>
        </p:nvSpPr>
        <p:spPr>
          <a:xfrm>
            <a:off x="4464354" y="2767828"/>
            <a:ext cx="1677181" cy="871408"/>
          </a:xfrm>
          <a:prstGeom prst="left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Memory Bus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90614" y="3408646"/>
            <a:ext cx="1749600" cy="1620555"/>
            <a:chOff x="691278" y="1019306"/>
            <a:chExt cx="1749600" cy="1010955"/>
          </a:xfrm>
        </p:grpSpPr>
        <p:sp>
          <p:nvSpPr>
            <p:cNvPr id="25" name="Rounded Rectangle 24"/>
            <p:cNvSpPr/>
            <p:nvPr/>
          </p:nvSpPr>
          <p:spPr>
            <a:xfrm>
              <a:off x="691278" y="1019306"/>
              <a:ext cx="1749600" cy="101095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76024" y="1105878"/>
              <a:ext cx="1580108" cy="83781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PSD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141535" y="2191436"/>
            <a:ext cx="1818624" cy="18288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CPU</a:t>
            </a:r>
          </a:p>
        </p:txBody>
      </p:sp>
      <p:cxnSp>
        <p:nvCxnSpPr>
          <p:cNvPr id="30" name="Straight Connector 29"/>
          <p:cNvCxnSpPr>
            <a:stCxn id="28" idx="2"/>
          </p:cNvCxnSpPr>
          <p:nvPr/>
        </p:nvCxnSpPr>
        <p:spPr>
          <a:xfrm>
            <a:off x="7050847" y="4020236"/>
            <a:ext cx="0" cy="35028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2773141" y="1905000"/>
            <a:ext cx="1580108" cy="1157367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PRAM</a:t>
            </a:r>
          </a:p>
        </p:txBody>
      </p:sp>
      <p:sp>
        <p:nvSpPr>
          <p:cNvPr id="33" name="Left Brace 32"/>
          <p:cNvSpPr/>
          <p:nvPr/>
        </p:nvSpPr>
        <p:spPr>
          <a:xfrm>
            <a:off x="2140250" y="1905000"/>
            <a:ext cx="535619" cy="123841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139737" y="2039036"/>
            <a:ext cx="1266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</a:t>
            </a:r>
          </a:p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5" name="Left Brace 34"/>
          <p:cNvSpPr/>
          <p:nvPr/>
        </p:nvSpPr>
        <p:spPr>
          <a:xfrm>
            <a:off x="2140644" y="3453634"/>
            <a:ext cx="535619" cy="15483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66800" y="3885060"/>
            <a:ext cx="126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Secondary</a:t>
            </a:r>
          </a:p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943600" y="4382870"/>
            <a:ext cx="2523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Legacy I/O interface via</a:t>
            </a:r>
          </a:p>
          <a:p>
            <a:r>
              <a:rPr lang="en-US" dirty="0"/>
              <a:t>Platform Controller </a:t>
            </a:r>
            <a:r>
              <a:rPr lang="en-US" dirty="0" smtClean="0"/>
              <a:t>Hub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24400" y="1447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Ever-growing memory demands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3124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Memory Pressure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14600" y="2878029"/>
            <a:ext cx="2057400" cy="911047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triped Right Arrow 39"/>
          <p:cNvSpPr/>
          <p:nvPr/>
        </p:nvSpPr>
        <p:spPr>
          <a:xfrm rot="5400000">
            <a:off x="3389474" y="3069855"/>
            <a:ext cx="1200610" cy="547301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triped Right Arrow 40"/>
          <p:cNvSpPr/>
          <p:nvPr/>
        </p:nvSpPr>
        <p:spPr>
          <a:xfrm rot="5400000">
            <a:off x="2492746" y="3081168"/>
            <a:ext cx="1200610" cy="547301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819399" y="5558135"/>
            <a:ext cx="5647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Severe performance degradation </a:t>
            </a:r>
            <a:r>
              <a:rPr lang="en-US" sz="2400" dirty="0" smtClean="0">
                <a:solidFill>
                  <a:srgbClr val="FF0000"/>
                </a:solidFill>
              </a:rPr>
              <a:t>during </a:t>
            </a:r>
            <a:r>
              <a:rPr lang="en-US" sz="2400" dirty="0">
                <a:solidFill>
                  <a:srgbClr val="FF0000"/>
                </a:solidFill>
              </a:rPr>
              <a:t>page swapping </a:t>
            </a:r>
            <a:r>
              <a:rPr lang="en-US" sz="2400" dirty="0" smtClean="0">
                <a:solidFill>
                  <a:srgbClr val="FF0000"/>
                </a:solidFill>
              </a:rPr>
              <a:t>operation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0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9" grpId="0"/>
      <p:bldP spid="31" grpId="0" animBg="1"/>
      <p:bldP spid="40" grpId="0" animBg="1"/>
      <p:bldP spid="41" grpId="0" animBg="1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B416F"/>
                </a:solidFill>
              </a:rPr>
              <a:t>Outline</a:t>
            </a:r>
            <a:endParaRPr lang="en-US" dirty="0">
              <a:solidFill>
                <a:srgbClr val="1B416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PRAM-based System Model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Memorage Architecture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Objective and observations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Memorage approaches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Design and implementation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Experimental Results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Memorage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Objectives</a:t>
            </a:r>
          </a:p>
          <a:p>
            <a:pPr lvl="1"/>
            <a:r>
              <a:rPr lang="en-US" dirty="0"/>
              <a:t>Effective handling of memory pressure</a:t>
            </a:r>
          </a:p>
          <a:p>
            <a:pPr lvl="1"/>
            <a:r>
              <a:rPr lang="en-US" dirty="0"/>
              <a:t>Extending system lifetime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System-level observations</a:t>
            </a:r>
          </a:p>
          <a:p>
            <a:pPr marL="971550" lvl="1" indent="-457200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Little characteristic distinctions</a:t>
            </a:r>
            <a:r>
              <a:rPr lang="en-US" dirty="0" smtClean="0"/>
              <a:t> between main memory and storage resources (both are PRAMs)</a:t>
            </a:r>
            <a:endParaRPr lang="en-US" sz="2000" dirty="0" smtClean="0"/>
          </a:p>
          <a:p>
            <a:pPr marL="971550" lvl="1" indent="-457200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Reducing I/O software overhead</a:t>
            </a:r>
            <a:r>
              <a:rPr lang="en-US" dirty="0" smtClean="0"/>
              <a:t> becomes more important than in the past </a:t>
            </a:r>
            <a:endParaRPr lang="en-US" sz="2000" dirty="0" smtClean="0"/>
          </a:p>
          <a:p>
            <a:pPr marL="971550" lvl="1" indent="-457200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Storage density grows exponentially</a:t>
            </a:r>
            <a:r>
              <a:rPr lang="en-US" dirty="0" smtClean="0"/>
              <a:t> but the </a:t>
            </a:r>
            <a:r>
              <a:rPr lang="en-US" dirty="0" smtClean="0">
                <a:solidFill>
                  <a:srgbClr val="FF0000"/>
                </a:solidFill>
              </a:rPr>
              <a:t>available storage capacity underutilized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2D7CFD-24D2-49CE-8844-FE7F1CDEE4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7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15631</TotalTime>
  <Words>1108</Words>
  <Application>Microsoft Office PowerPoint</Application>
  <PresentationFormat>On-screen Show (4:3)</PresentationFormat>
  <Paragraphs>393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Custom Design</vt:lpstr>
      <vt:lpstr>Memorage: Emerging Persistent RAM based Malleable Main Memory and Storage Architecture</vt:lpstr>
      <vt:lpstr>Introduction</vt:lpstr>
      <vt:lpstr>Introduction</vt:lpstr>
      <vt:lpstr>Emerging Persistent RAMs (PRAM)</vt:lpstr>
      <vt:lpstr>Outline</vt:lpstr>
      <vt:lpstr>Future PRAM-based System Model</vt:lpstr>
      <vt:lpstr>Problem of Memory Pressure</vt:lpstr>
      <vt:lpstr>Outline</vt:lpstr>
      <vt:lpstr>Memorage Architecture</vt:lpstr>
      <vt:lpstr>Outline</vt:lpstr>
      <vt:lpstr>Memorage Architecture</vt:lpstr>
      <vt:lpstr>PowerPoint Presentation</vt:lpstr>
      <vt:lpstr>PowerPoint Presentation</vt:lpstr>
      <vt:lpstr>Outline</vt:lpstr>
      <vt:lpstr>Key Design Goals</vt:lpstr>
      <vt:lpstr>Managing Resource Information</vt:lpstr>
      <vt:lpstr>Managing Resource Information</vt:lpstr>
      <vt:lpstr>File system Metadata Exposure</vt:lpstr>
      <vt:lpstr>Memory Expansion and Shrinkage</vt:lpstr>
      <vt:lpstr>Outline</vt:lpstr>
      <vt:lpstr>Evaluation Methodology</vt:lpstr>
      <vt:lpstr>Emulation Methodology</vt:lpstr>
      <vt:lpstr>OS Latency for Page Fault Handling</vt:lpstr>
      <vt:lpstr>Evaluated Memory Configuration</vt:lpstr>
      <vt:lpstr>Exec. Time Breakdown (Baseline)</vt:lpstr>
      <vt:lpstr>Exec. Time Breakdown (Memorage)</vt:lpstr>
      <vt:lpstr>Relative Performance of Benchmark</vt:lpstr>
      <vt:lpstr>Lifetime Evaluation</vt:lpstr>
      <vt:lpstr>Main Memory Lifetime Improvement</vt:lpstr>
      <vt:lpstr>System Lifetime</vt:lpstr>
      <vt:lpstr>Outline</vt:lpstr>
      <vt:lpstr>Conclusion</vt:lpstr>
      <vt:lpstr>Thank you for listening!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PRISM: Zooming in Persistent RAM Storage Behavior</dc:title>
  <dc:creator>juyoung</dc:creator>
  <cp:lastModifiedBy>Juyoung</cp:lastModifiedBy>
  <cp:revision>1084</cp:revision>
  <cp:lastPrinted>2013-04-22T23:46:50Z</cp:lastPrinted>
  <dcterms:created xsi:type="dcterms:W3CDTF">2011-04-07T21:57:52Z</dcterms:created>
  <dcterms:modified xsi:type="dcterms:W3CDTF">2013-06-13T01:12:31Z</dcterms:modified>
</cp:coreProperties>
</file>