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726" r:id="rId3"/>
    <p:sldId id="727" r:id="rId4"/>
    <p:sldId id="731" r:id="rId5"/>
    <p:sldId id="732" r:id="rId6"/>
    <p:sldId id="776" r:id="rId7"/>
    <p:sldId id="728" r:id="rId8"/>
    <p:sldId id="777" r:id="rId9"/>
    <p:sldId id="733" r:id="rId10"/>
    <p:sldId id="737" r:id="rId11"/>
    <p:sldId id="739" r:id="rId12"/>
    <p:sldId id="735" r:id="rId13"/>
    <p:sldId id="736" r:id="rId14"/>
    <p:sldId id="740" r:id="rId15"/>
    <p:sldId id="741" r:id="rId16"/>
    <p:sldId id="743" r:id="rId17"/>
    <p:sldId id="742" r:id="rId18"/>
    <p:sldId id="747" r:id="rId19"/>
    <p:sldId id="769" r:id="rId20"/>
    <p:sldId id="773" r:id="rId21"/>
    <p:sldId id="750" r:id="rId22"/>
    <p:sldId id="745" r:id="rId23"/>
    <p:sldId id="748" r:id="rId24"/>
    <p:sldId id="746" r:id="rId25"/>
    <p:sldId id="759" r:id="rId26"/>
    <p:sldId id="764" r:id="rId27"/>
    <p:sldId id="767" r:id="rId28"/>
    <p:sldId id="763" r:id="rId29"/>
    <p:sldId id="779" r:id="rId30"/>
    <p:sldId id="749" r:id="rId31"/>
    <p:sldId id="758" r:id="rId32"/>
    <p:sldId id="778" r:id="rId33"/>
    <p:sldId id="761" r:id="rId34"/>
  </p:sldIdLst>
  <p:sldSz cx="9144000" cy="6858000" type="letter"/>
  <p:notesSz cx="7086600" cy="9429750"/>
  <p:embeddedFontLst>
    <p:embeddedFont>
      <p:font typeface="Humnst777 BT" pitchFamily="34" charset="0"/>
      <p:regular r:id="rId37"/>
      <p:bold r:id="rId38"/>
      <p:italic r:id="rId39"/>
      <p:boldItalic r:id="rId40"/>
    </p:embeddedFont>
    <p:embeddedFont>
      <p:font typeface="Aldine721 Lt BT" pitchFamily="18" charset="0"/>
      <p:regular r:id="rId41"/>
      <p:italic r:id="rId42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400" b="1" kern="1200">
        <a:solidFill>
          <a:schemeClr val="tx1"/>
        </a:solidFill>
        <a:latin typeface="Humnst777 BT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33CC"/>
    <a:srgbClr val="800000"/>
    <a:srgbClr val="0066FF"/>
    <a:srgbClr val="99CC00"/>
    <a:srgbClr val="6666FF"/>
    <a:srgbClr val="CC6600"/>
    <a:srgbClr val="808000"/>
    <a:srgbClr val="0000FF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634" autoAdjust="0"/>
    <p:restoredTop sz="97329" autoAdjust="0"/>
  </p:normalViewPr>
  <p:slideViewPr>
    <p:cSldViewPr snapToGrid="0" showGuides="1">
      <p:cViewPr>
        <p:scale>
          <a:sx n="80" d="100"/>
          <a:sy n="80" d="100"/>
        </p:scale>
        <p:origin x="-1374" y="-1146"/>
      </p:cViewPr>
      <p:guideLst>
        <p:guide orient="horz" pos="248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-1794" y="-90"/>
      </p:cViewPr>
      <p:guideLst>
        <p:guide orient="horz" pos="2970"/>
        <p:guide pos="223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fs\MyFolder\projects\ics08\pact09.final\ProcessorTre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MyFolder\projects\ics08\plot.splash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MyFolder\projects\ics08\plot.splash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i\My%20Documents\My%20Research\PACT09\selected.plo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i\My%20Documents\My%20Research\PACT09\isca09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i\My%20Documents\My%20Research\PACT09\isca09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i\My%20Documents\My%20Research\PACT09\isca09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ei\My%20Documents\My%20Research\PACT09\selected.pl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160671306128332"/>
          <c:y val="4.8535605180499965E-2"/>
          <c:w val="0.84102808725672773"/>
          <c:h val="0.77571621126409174"/>
        </c:manualLayout>
      </c:layout>
      <c:scatterChart>
        <c:scatterStyle val="lineMarker"/>
        <c:ser>
          <c:idx val="0"/>
          <c:order val="0"/>
          <c:tx>
            <c:strRef>
              <c:f>Sheet1!$G$3</c:f>
              <c:strCache>
                <c:ptCount val="1"/>
                <c:pt idx="0">
                  <c:v>Core Count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-8.0221300138313328E-2"/>
                  <c:y val="-5.683060109289662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Pentium 4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13831258644536737"/>
                  <c:y val="-1.311509831762836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Power5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0788381742738584"/>
                  <c:y val="-5.68309453121637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Pentium D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6.6390041493775934E-2"/>
                  <c:y val="6.120184157308186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Core 2</a:t>
                    </a:r>
                  </a:p>
                  <a:p>
                    <a:r>
                      <a:rPr lang="en-US"/>
                      <a:t>Duo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1.6597510373443983E-2"/>
                  <c:y val="2.622916397745383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Ahtlon X2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3.5961272475795614E-2"/>
                  <c:y val="-3.934460651434969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Power6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2.7662517289074673E-3"/>
                  <c:y val="-3.06010928961751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Phenom X3</a:t>
                    </a:r>
                  </a:p>
                </c:rich>
              </c:tx>
              <c:showVal val="1"/>
            </c:dLbl>
            <c:dLbl>
              <c:idx val="7"/>
              <c:layout>
                <c:manualLayout>
                  <c:x val="-0.12171507607192326"/>
                  <c:y val="3.06010928961751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Core i7</a:t>
                    </a:r>
                  </a:p>
                </c:rich>
              </c:tx>
              <c:showVal val="1"/>
            </c:dLbl>
            <c:dLbl>
              <c:idx val="8"/>
              <c:layout>
                <c:manualLayout>
                  <c:x val="-9.958506224066499E-2"/>
                  <c:y val="-5.245901639344273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Phenom X4</a:t>
                    </a:r>
                  </a:p>
                </c:rich>
              </c:tx>
              <c:showVal val="1"/>
            </c:dLbl>
            <c:dLbl>
              <c:idx val="9"/>
              <c:layout>
                <c:manualLayout>
                  <c:x val="-1.1065006915629423E-2"/>
                  <c:y val="-3.934426229508198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Opteron</a:t>
                    </a:r>
                  </a:p>
                </c:rich>
              </c:tx>
              <c:showVal val="1"/>
            </c:dLbl>
            <c:showVal val="1"/>
          </c:dLbls>
          <c:trendline>
            <c:spPr>
              <a:ln w="31750">
                <a:solidFill>
                  <a:srgbClr val="C00000"/>
                </a:solidFill>
              </a:ln>
            </c:spPr>
            <c:trendlineType val="exp"/>
            <c:forward val="2"/>
          </c:trendline>
          <c:xVal>
            <c:numRef>
              <c:f>Sheet1!$F$4:$F$13</c:f>
              <c:numCache>
                <c:formatCode>General</c:formatCode>
                <c:ptCount val="10"/>
                <c:pt idx="0">
                  <c:v>2000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2007</c:v>
                </c:pt>
                <c:pt idx="6">
                  <c:v>2008</c:v>
                </c:pt>
                <c:pt idx="7">
                  <c:v>2008</c:v>
                </c:pt>
                <c:pt idx="8">
                  <c:v>2008</c:v>
                </c:pt>
                <c:pt idx="9">
                  <c:v>2009</c:v>
                </c:pt>
              </c:numCache>
            </c:numRef>
          </c:xVal>
          <c:yVal>
            <c:numRef>
              <c:f>Sheet1!$G$4:$G$13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</c:numCache>
            </c:numRef>
          </c:yVal>
        </c:ser>
        <c:axId val="55413760"/>
        <c:axId val="55415552"/>
      </c:scatterChart>
      <c:valAx>
        <c:axId val="55413760"/>
        <c:scaling>
          <c:orientation val="minMax"/>
        </c:scaling>
        <c:axPos val="b"/>
        <c:numFmt formatCode="General" sourceLinked="1"/>
        <c:tickLblPos val="nextTo"/>
        <c:crossAx val="55415552"/>
        <c:crosses val="autoZero"/>
        <c:crossBetween val="midCat"/>
      </c:valAx>
      <c:valAx>
        <c:axId val="55415552"/>
        <c:scaling>
          <c:orientation val="minMax"/>
          <c:max val="8"/>
        </c:scaling>
        <c:axPos val="l"/>
        <c:majorGridlines/>
        <c:numFmt formatCode="General" sourceLinked="1"/>
        <c:tickLblPos val="nextTo"/>
        <c:crossAx val="55413760"/>
        <c:crosses val="autoZero"/>
        <c:crossBetween val="midCat"/>
        <c:majorUnit val="2"/>
      </c:valAx>
    </c:plotArea>
    <c:plotVisOnly val="1"/>
  </c:chart>
  <c:spPr>
    <a:ln w="0">
      <a:noFill/>
    </a:ln>
    <a:scene3d>
      <a:camera prst="orthographicFront"/>
      <a:lightRig rig="threePt" dir="t"/>
    </a:scene3d>
    <a:sp3d prstMaterial="matte">
      <a:bevelB/>
    </a:sp3d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40930727027012"/>
          <c:y val="5.11182906073573E-2"/>
          <c:w val="0.88183901659838082"/>
          <c:h val="0.83706200869547664"/>
        </c:manualLayout>
      </c:layout>
      <c:lineChart>
        <c:grouping val="standard"/>
        <c:ser>
          <c:idx val="0"/>
          <c:order val="0"/>
          <c:tx>
            <c:strRef>
              <c:f>'cholesky.tk29.graph'!$A$33</c:f>
              <c:strCache>
                <c:ptCount val="1"/>
                <c:pt idx="0">
                  <c:v>Total Sharer#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numRef>
              <c:f>'cholesky.tk29.graph'!$B$1:$R$1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cat>
          <c:val>
            <c:numRef>
              <c:f>'cholesky.tk29.graph'!$B$7:$R$7</c:f>
              <c:numCache>
                <c:formatCode>General</c:formatCode>
                <c:ptCount val="17"/>
                <c:pt idx="0">
                  <c:v>0</c:v>
                </c:pt>
                <c:pt idx="1">
                  <c:v>0.13152818635100041</c:v>
                </c:pt>
                <c:pt idx="2">
                  <c:v>0.19304365605700041</c:v>
                </c:pt>
                <c:pt idx="3">
                  <c:v>0.21014475279399999</c:v>
                </c:pt>
                <c:pt idx="4">
                  <c:v>0.22223286169799999</c:v>
                </c:pt>
                <c:pt idx="5">
                  <c:v>0.25696003134099998</c:v>
                </c:pt>
                <c:pt idx="6">
                  <c:v>0.28045175888899976</c:v>
                </c:pt>
                <c:pt idx="7">
                  <c:v>0.34824961770099999</c:v>
                </c:pt>
                <c:pt idx="8">
                  <c:v>0.41203355882999976</c:v>
                </c:pt>
                <c:pt idx="9">
                  <c:v>0.42311947597600164</c:v>
                </c:pt>
                <c:pt idx="10">
                  <c:v>0.42716016143400204</c:v>
                </c:pt>
                <c:pt idx="11">
                  <c:v>0.42996437856800152</c:v>
                </c:pt>
                <c:pt idx="12">
                  <c:v>0.43328350469000032</c:v>
                </c:pt>
                <c:pt idx="13">
                  <c:v>0.43659428051500032</c:v>
                </c:pt>
                <c:pt idx="14">
                  <c:v>0.43746552088100032</c:v>
                </c:pt>
                <c:pt idx="15">
                  <c:v>0.44058119630100001</c:v>
                </c:pt>
                <c:pt idx="16">
                  <c:v>1</c:v>
                </c:pt>
              </c:numCache>
            </c:numRef>
          </c:val>
        </c:ser>
        <c:ser>
          <c:idx val="1"/>
          <c:order val="1"/>
          <c:tx>
            <c:strRef>
              <c:f>'cholesky.tk29.graph'!$A$34</c:f>
              <c:strCache>
                <c:ptCount val="1"/>
                <c:pt idx="0">
                  <c:v>Concurrent Sharer#</c:v>
                </c:pt>
              </c:strCache>
            </c:strRef>
          </c:tx>
          <c:spPr>
            <a:ln w="38100">
              <a:solidFill>
                <a:srgbClr val="0070C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numRef>
              <c:f>'cholesky.tk29.graph'!$B$1:$R$1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cat>
          <c:val>
            <c:numRef>
              <c:f>'cholesky.tk29.graph'!$B$11:$R$11</c:f>
              <c:numCache>
                <c:formatCode>General</c:formatCode>
                <c:ptCount val="17"/>
                <c:pt idx="0">
                  <c:v>0</c:v>
                </c:pt>
                <c:pt idx="1">
                  <c:v>0.20486127775900001</c:v>
                </c:pt>
                <c:pt idx="2">
                  <c:v>0.25799297092300116</c:v>
                </c:pt>
                <c:pt idx="3">
                  <c:v>0.29375284602700008</c:v>
                </c:pt>
                <c:pt idx="4">
                  <c:v>0.33574383785099998</c:v>
                </c:pt>
                <c:pt idx="5">
                  <c:v>0.37002781741600038</c:v>
                </c:pt>
                <c:pt idx="6">
                  <c:v>0.412945302041</c:v>
                </c:pt>
                <c:pt idx="7">
                  <c:v>0.45197638660800032</c:v>
                </c:pt>
                <c:pt idx="8">
                  <c:v>0.46121751236800002</c:v>
                </c:pt>
                <c:pt idx="9">
                  <c:v>0.47811757764899998</c:v>
                </c:pt>
                <c:pt idx="10">
                  <c:v>0.48694095442300001</c:v>
                </c:pt>
                <c:pt idx="11">
                  <c:v>0.50728774148999956</c:v>
                </c:pt>
                <c:pt idx="12">
                  <c:v>0.54469496637100256</c:v>
                </c:pt>
                <c:pt idx="13">
                  <c:v>0.56014699644900257</c:v>
                </c:pt>
                <c:pt idx="14">
                  <c:v>0.60014858846800256</c:v>
                </c:pt>
                <c:pt idx="15">
                  <c:v>0.61360216608300244</c:v>
                </c:pt>
                <c:pt idx="16">
                  <c:v>1</c:v>
                </c:pt>
              </c:numCache>
            </c:numRef>
          </c:val>
        </c:ser>
        <c:marker val="1"/>
        <c:axId val="56167808"/>
        <c:axId val="56174080"/>
      </c:lineChart>
      <c:catAx>
        <c:axId val="56167808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174080"/>
        <c:crosses val="autoZero"/>
        <c:auto val="1"/>
        <c:lblAlgn val="ctr"/>
        <c:lblOffset val="100"/>
        <c:tickLblSkip val="1"/>
        <c:tickMarkSkip val="1"/>
      </c:catAx>
      <c:valAx>
        <c:axId val="56174080"/>
        <c:scaling>
          <c:orientation val="minMax"/>
          <c:max val="1"/>
        </c:scaling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%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167808"/>
        <c:crosses val="autoZero"/>
        <c:crossBetween val="between"/>
        <c:majorUnit val="0.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69713022889619"/>
          <c:y val="0.11813150053849802"/>
          <c:w val="0.2629787552900259"/>
          <c:h val="0.15335487182207191"/>
        </c:manualLayout>
      </c:layout>
      <c:spPr>
        <a:solidFill>
          <a:srgbClr val="FFFFFF"/>
        </a:solidFill>
        <a:ln w="3175">
          <a:solidFill>
            <a:srgbClr val="969696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940930727027012"/>
          <c:y val="5.11182906073573E-2"/>
          <c:w val="0.88183901659838126"/>
          <c:h val="0.83706200869547664"/>
        </c:manualLayout>
      </c:layout>
      <c:lineChart>
        <c:grouping val="standard"/>
        <c:ser>
          <c:idx val="0"/>
          <c:order val="0"/>
          <c:tx>
            <c:strRef>
              <c:f>'cholesky.tk29.graph'!$A$33</c:f>
              <c:strCache>
                <c:ptCount val="1"/>
                <c:pt idx="0">
                  <c:v>Total Sharer#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numRef>
              <c:f>'cholesky.tk29.graph'!$B$1:$R$1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cat>
          <c:val>
            <c:numRef>
              <c:f>'cholesky.tk29.graph'!$B$7:$R$7</c:f>
              <c:numCache>
                <c:formatCode>General</c:formatCode>
                <c:ptCount val="17"/>
                <c:pt idx="0">
                  <c:v>0</c:v>
                </c:pt>
                <c:pt idx="1">
                  <c:v>0.13152818635100041</c:v>
                </c:pt>
                <c:pt idx="2">
                  <c:v>0.19304365605700041</c:v>
                </c:pt>
                <c:pt idx="3">
                  <c:v>0.21014475279399999</c:v>
                </c:pt>
                <c:pt idx="4">
                  <c:v>0.22223286169799999</c:v>
                </c:pt>
                <c:pt idx="5">
                  <c:v>0.25696003134099998</c:v>
                </c:pt>
                <c:pt idx="6">
                  <c:v>0.28045175888899976</c:v>
                </c:pt>
                <c:pt idx="7">
                  <c:v>0.34824961770099999</c:v>
                </c:pt>
                <c:pt idx="8">
                  <c:v>0.41203355882999976</c:v>
                </c:pt>
                <c:pt idx="9">
                  <c:v>0.42311947597600164</c:v>
                </c:pt>
                <c:pt idx="10">
                  <c:v>0.42716016143400204</c:v>
                </c:pt>
                <c:pt idx="11">
                  <c:v>0.42996437856800152</c:v>
                </c:pt>
                <c:pt idx="12">
                  <c:v>0.43328350469000032</c:v>
                </c:pt>
                <c:pt idx="13">
                  <c:v>0.43659428051500032</c:v>
                </c:pt>
                <c:pt idx="14">
                  <c:v>0.43746552088100032</c:v>
                </c:pt>
                <c:pt idx="15">
                  <c:v>0.44058119630100001</c:v>
                </c:pt>
                <c:pt idx="16">
                  <c:v>1</c:v>
                </c:pt>
              </c:numCache>
            </c:numRef>
          </c:val>
        </c:ser>
        <c:ser>
          <c:idx val="1"/>
          <c:order val="1"/>
          <c:tx>
            <c:strRef>
              <c:f>'cholesky.tk29.graph'!$A$34</c:f>
              <c:strCache>
                <c:ptCount val="1"/>
                <c:pt idx="0">
                  <c:v>Concurrent Sharer#</c:v>
                </c:pt>
              </c:strCache>
            </c:strRef>
          </c:tx>
          <c:spPr>
            <a:ln w="38100">
              <a:solidFill>
                <a:srgbClr val="0070C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c:spPr>
          </c:marker>
          <c:cat>
            <c:numRef>
              <c:f>'cholesky.tk29.graph'!$B$1:$R$1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cat>
          <c:val>
            <c:numRef>
              <c:f>'cholesky.tk29.graph'!$B$11:$R$11</c:f>
              <c:numCache>
                <c:formatCode>General</c:formatCode>
                <c:ptCount val="17"/>
                <c:pt idx="0">
                  <c:v>0</c:v>
                </c:pt>
                <c:pt idx="1">
                  <c:v>0.20486127775900001</c:v>
                </c:pt>
                <c:pt idx="2">
                  <c:v>0.25799297092300116</c:v>
                </c:pt>
                <c:pt idx="3">
                  <c:v>0.29375284602700008</c:v>
                </c:pt>
                <c:pt idx="4">
                  <c:v>0.33574383785099998</c:v>
                </c:pt>
                <c:pt idx="5">
                  <c:v>0.37002781741600038</c:v>
                </c:pt>
                <c:pt idx="6">
                  <c:v>0.412945302041</c:v>
                </c:pt>
                <c:pt idx="7">
                  <c:v>0.45197638660800032</c:v>
                </c:pt>
                <c:pt idx="8">
                  <c:v>0.46121751236800002</c:v>
                </c:pt>
                <c:pt idx="9">
                  <c:v>0.47811757764899998</c:v>
                </c:pt>
                <c:pt idx="10">
                  <c:v>0.48694095442300001</c:v>
                </c:pt>
                <c:pt idx="11">
                  <c:v>0.50728774148999956</c:v>
                </c:pt>
                <c:pt idx="12">
                  <c:v>0.54469496637100256</c:v>
                </c:pt>
                <c:pt idx="13">
                  <c:v>0.56014699644900257</c:v>
                </c:pt>
                <c:pt idx="14">
                  <c:v>0.60014858846800256</c:v>
                </c:pt>
                <c:pt idx="15">
                  <c:v>0.61360216608300244</c:v>
                </c:pt>
                <c:pt idx="16">
                  <c:v>1</c:v>
                </c:pt>
              </c:numCache>
            </c:numRef>
          </c:val>
        </c:ser>
        <c:marker val="1"/>
        <c:axId val="56191232"/>
        <c:axId val="56500608"/>
      </c:lineChart>
      <c:catAx>
        <c:axId val="56191232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500608"/>
        <c:crosses val="autoZero"/>
        <c:auto val="1"/>
        <c:lblAlgn val="ctr"/>
        <c:lblOffset val="100"/>
        <c:tickLblSkip val="1"/>
        <c:tickMarkSkip val="1"/>
      </c:catAx>
      <c:valAx>
        <c:axId val="56500608"/>
        <c:scaling>
          <c:orientation val="minMax"/>
          <c:max val="1"/>
        </c:scaling>
        <c:axPos val="l"/>
        <c:majorGridlines>
          <c:spPr>
            <a:ln w="3175">
              <a:solidFill>
                <a:srgbClr val="969696"/>
              </a:solidFill>
              <a:prstDash val="solid"/>
            </a:ln>
          </c:spPr>
        </c:majorGridlines>
        <c:numFmt formatCode="0%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191232"/>
        <c:crosses val="autoZero"/>
        <c:crossBetween val="between"/>
        <c:majorUnit val="0.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369713022889619"/>
          <c:y val="0.11813150053849802"/>
          <c:w val="0.26297875529002601"/>
          <c:h val="0.15335487182207191"/>
        </c:manualLayout>
      </c:layout>
      <c:spPr>
        <a:solidFill>
          <a:srgbClr val="FFFFFF"/>
        </a:solidFill>
        <a:ln w="3175">
          <a:solidFill>
            <a:srgbClr val="969696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Accuracy</c:v>
                </c:pt>
              </c:strCache>
            </c:strRef>
          </c:tx>
          <c:cat>
            <c:strRef>
              <c:f>Sheet1!$B$2:$B$6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</c:v>
                </c:pt>
                <c:pt idx="4">
                  <c:v>avg of all apps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axId val="56541952"/>
        <c:axId val="56543488"/>
      </c:barChart>
      <c:catAx>
        <c:axId val="56541952"/>
        <c:scaling>
          <c:orientation val="minMax"/>
        </c:scaling>
        <c:axPos val="b"/>
        <c:tickLblPos val="nextTo"/>
        <c:crossAx val="56543488"/>
        <c:crosses val="autoZero"/>
        <c:auto val="1"/>
        <c:lblAlgn val="ctr"/>
        <c:lblOffset val="100"/>
        <c:tickMarkSkip val="1"/>
      </c:catAx>
      <c:valAx>
        <c:axId val="56543488"/>
        <c:scaling>
          <c:orientation val="minMax"/>
          <c:max val="1"/>
          <c:min val="0"/>
        </c:scaling>
        <c:axPos val="l"/>
        <c:majorGridlines>
          <c:spPr>
            <a:ln>
              <a:solidFill>
                <a:sysClr val="window" lastClr="FFFFFF">
                  <a:lumMod val="50000"/>
                </a:sysClr>
              </a:solidFill>
            </a:ln>
          </c:spPr>
        </c:majorGridlines>
        <c:numFmt formatCode="0%" sourceLinked="0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56541952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597328322816562E-2"/>
          <c:y val="1.9667617930295971E-2"/>
          <c:w val="0.74053403836884235"/>
          <c:h val="0.74109119526329092"/>
        </c:manualLayout>
      </c:layout>
      <c:barChart>
        <c:barDir val="col"/>
        <c:grouping val="percentStacked"/>
        <c:ser>
          <c:idx val="0"/>
          <c:order val="0"/>
          <c:tx>
            <c:strRef>
              <c:f>med.300c!$K$205</c:f>
              <c:strCache>
                <c:ptCount val="1"/>
                <c:pt idx="0">
                  <c:v>Shared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cat>
            <c:strRef>
              <c:f>med.300c!$J$206:$J$210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med.300c!$K$206:$K$210</c:f>
              <c:numCache>
                <c:formatCode>General</c:formatCode>
                <c:ptCount val="5"/>
                <c:pt idx="0">
                  <c:v>0.40066758726164187</c:v>
                </c:pt>
                <c:pt idx="1">
                  <c:v>8.8240032315530046E-3</c:v>
                </c:pt>
                <c:pt idx="2">
                  <c:v>0.84593021110652356</c:v>
                </c:pt>
                <c:pt idx="3">
                  <c:v>0.17389249719531988</c:v>
                </c:pt>
                <c:pt idx="4">
                  <c:v>0.5290437658272199</c:v>
                </c:pt>
              </c:numCache>
            </c:numRef>
          </c:val>
        </c:ser>
        <c:ser>
          <c:idx val="1"/>
          <c:order val="1"/>
          <c:tx>
            <c:strRef>
              <c:f>med.300c!$L$205</c:f>
              <c:strCache>
                <c:ptCount val="1"/>
                <c:pt idx="0">
                  <c:v>Even Partition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cat>
            <c:strRef>
              <c:f>med.300c!$J$206:$J$210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med.300c!$L$206:$L$210</c:f>
              <c:numCache>
                <c:formatCode>General</c:formatCode>
                <c:ptCount val="5"/>
                <c:pt idx="0">
                  <c:v>1.6041978453666689E-3</c:v>
                </c:pt>
                <c:pt idx="1">
                  <c:v>0</c:v>
                </c:pt>
                <c:pt idx="2">
                  <c:v>0</c:v>
                </c:pt>
                <c:pt idx="3">
                  <c:v>4.4743011301786387E-2</c:v>
                </c:pt>
                <c:pt idx="4">
                  <c:v>0.14110741164822571</c:v>
                </c:pt>
              </c:numCache>
            </c:numRef>
          </c:val>
        </c:ser>
        <c:ser>
          <c:idx val="2"/>
          <c:order val="2"/>
          <c:tx>
            <c:strRef>
              <c:f>med.300c!$M$205</c:f>
              <c:strCache>
                <c:ptCount val="1"/>
                <c:pt idx="0">
                  <c:v>Orderred Scatter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cat>
            <c:strRef>
              <c:f>med.300c!$J$206:$J$210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med.300c!$M$206:$M$210</c:f>
              <c:numCache>
                <c:formatCode>General</c:formatCode>
                <c:ptCount val="5"/>
                <c:pt idx="0">
                  <c:v>0.2794855018948626</c:v>
                </c:pt>
                <c:pt idx="1">
                  <c:v>0.96203424463620735</c:v>
                </c:pt>
                <c:pt idx="2">
                  <c:v>0</c:v>
                </c:pt>
                <c:pt idx="3">
                  <c:v>0</c:v>
                </c:pt>
                <c:pt idx="4">
                  <c:v>0.1130010407236203</c:v>
                </c:pt>
              </c:numCache>
            </c:numRef>
          </c:val>
        </c:ser>
        <c:ser>
          <c:idx val="3"/>
          <c:order val="3"/>
          <c:tx>
            <c:strRef>
              <c:f>med.300c!$N$205</c:f>
              <c:strCache>
                <c:ptCount val="1"/>
                <c:pt idx="0">
                  <c:v>Private Scatter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cat>
            <c:strRef>
              <c:f>med.300c!$J$206:$J$210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med.300c!$N$206:$N$210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0.10730406596217019</c:v>
                </c:pt>
                <c:pt idx="3">
                  <c:v>0.74955933880106429</c:v>
                </c:pt>
                <c:pt idx="4">
                  <c:v>7.6520248554466486E-2</c:v>
                </c:pt>
              </c:numCache>
            </c:numRef>
          </c:val>
        </c:ser>
        <c:ser>
          <c:idx val="4"/>
          <c:order val="4"/>
          <c:tx>
            <c:strRef>
              <c:f>med.300c!$O$205</c:f>
              <c:strCache>
                <c:ptCount val="1"/>
                <c:pt idx="0">
                  <c:v>Dominant Owner</c:v>
                </c:pt>
              </c:strCache>
            </c:strRef>
          </c:tx>
          <c:spPr>
            <a:gradFill rotWithShape="0">
              <a:gsLst>
                <a:gs pos="0">
                  <a:srgbClr val="666699"/>
                </a:gs>
                <a:gs pos="50000">
                  <a:srgbClr val="666699">
                    <a:gamma/>
                    <a:tint val="73725"/>
                    <a:invGamma/>
                  </a:srgbClr>
                </a:gs>
                <a:gs pos="100000">
                  <a:srgbClr val="666699"/>
                </a:gs>
              </a:gsLst>
              <a:lin ang="0" scaled="1"/>
            </a:gradFill>
            <a:ln w="25400">
              <a:noFill/>
            </a:ln>
          </c:spPr>
          <c:cat>
            <c:strRef>
              <c:f>med.300c!$J$206:$J$210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med.300c!$O$206:$O$210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4.3673140049011573E-3</c:v>
                </c:pt>
                <c:pt idx="3">
                  <c:v>0</c:v>
                </c:pt>
                <c:pt idx="4">
                  <c:v>2.8123317304668883E-3</c:v>
                </c:pt>
              </c:numCache>
            </c:numRef>
          </c:val>
        </c:ser>
        <c:ser>
          <c:idx val="5"/>
          <c:order val="5"/>
          <c:tx>
            <c:strRef>
              <c:f>med.300c!$P$205</c:f>
              <c:strCache>
                <c:ptCount val="1"/>
                <c:pt idx="0">
                  <c:v>Static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med.300c!$J$206:$J$210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med.300c!$P$206:$P$210</c:f>
              <c:numCache>
                <c:formatCode>General</c:formatCode>
                <c:ptCount val="5"/>
                <c:pt idx="0">
                  <c:v>0.31824271299813228</c:v>
                </c:pt>
                <c:pt idx="1">
                  <c:v>2.9141752132239688E-2</c:v>
                </c:pt>
                <c:pt idx="2">
                  <c:v>4.2398408926407151E-2</c:v>
                </c:pt>
                <c:pt idx="3">
                  <c:v>3.1805152701830416E-2</c:v>
                </c:pt>
                <c:pt idx="4">
                  <c:v>0.13751520151599908</c:v>
                </c:pt>
              </c:numCache>
            </c:numRef>
          </c:val>
        </c:ser>
        <c:gapWidth val="100"/>
        <c:overlap val="100"/>
        <c:axId val="67584000"/>
        <c:axId val="67585536"/>
      </c:barChart>
      <c:catAx>
        <c:axId val="6758400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67585536"/>
        <c:crosses val="autoZero"/>
        <c:auto val="1"/>
        <c:lblAlgn val="ctr"/>
        <c:lblOffset val="140"/>
        <c:tickLblSkip val="1"/>
        <c:tickMarkSkip val="1"/>
      </c:catAx>
      <c:valAx>
        <c:axId val="67585536"/>
        <c:scaling>
          <c:orientation val="minMax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%" sourceLinked="1"/>
        <c:majorTickMark val="cross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7584000"/>
        <c:crosses val="autoZero"/>
        <c:crossBetween val="between"/>
        <c:majorUnit val="0.2"/>
      </c:valAx>
      <c:spPr>
        <a:noFill/>
        <a:ln w="12700">
          <a:solidFill>
            <a:srgbClr val="C0C0C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145607300617361"/>
          <c:y val="0.20925710373159925"/>
          <c:w val="0.19088627150823154"/>
          <c:h val="0.39720643615200385"/>
        </c:manualLayout>
      </c:layout>
      <c:spPr>
        <a:solidFill>
          <a:srgbClr val="FFFFFF"/>
        </a:solidFill>
        <a:ln w="3175">
          <a:solidFill>
            <a:srgbClr val="808080"/>
          </a:solidFill>
          <a:prstDash val="solid"/>
        </a:ln>
      </c:spPr>
    </c:legend>
    <c:plotVisOnly val="1"/>
    <c:dispBlanksAs val="gap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9557618740253883E-2"/>
          <c:y val="0.12548888156853943"/>
          <c:w val="0.90233014196939865"/>
          <c:h val="0.57275040728682791"/>
        </c:manualLayout>
      </c:layout>
      <c:barChart>
        <c:barDir val="col"/>
        <c:grouping val="clustered"/>
        <c:ser>
          <c:idx val="0"/>
          <c:order val="0"/>
          <c:tx>
            <c:strRef>
              <c:f>med.300c!$H$233</c:f>
              <c:strCache>
                <c:ptCount val="1"/>
                <c:pt idx="0">
                  <c:v>Shared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cat>
            <c:strRef>
              <c:f>med.300c!$G$234:$G$238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med.300c!$H$234:$H$238</c:f>
              <c:numCache>
                <c:formatCode>0.0%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med.300c!$I$233</c:f>
              <c:strCache>
                <c:ptCount val="1"/>
                <c:pt idx="0">
                  <c:v>VR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cat>
            <c:strRef>
              <c:f>med.300c!$G$234:$G$238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med.300c!$I$234:$I$238</c:f>
              <c:numCache>
                <c:formatCode>0.0%</c:formatCode>
                <c:ptCount val="5"/>
                <c:pt idx="0">
                  <c:v>0.42692277781696608</c:v>
                </c:pt>
                <c:pt idx="1">
                  <c:v>0.68529899520597015</c:v>
                </c:pt>
                <c:pt idx="2">
                  <c:v>0.53397128101971414</c:v>
                </c:pt>
                <c:pt idx="3">
                  <c:v>0.62042513331298565</c:v>
                </c:pt>
                <c:pt idx="4">
                  <c:v>0.41016649732043015</c:v>
                </c:pt>
              </c:numCache>
            </c:numRef>
          </c:val>
        </c:ser>
        <c:ser>
          <c:idx val="2"/>
          <c:order val="2"/>
          <c:tx>
            <c:strRef>
              <c:f>med.300c!$J$233</c:f>
              <c:strCache>
                <c:ptCount val="1"/>
                <c:pt idx="0">
                  <c:v>Hints Only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cat>
            <c:strRef>
              <c:f>med.300c!$G$234:$G$238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med.300c!$J$234:$J$238</c:f>
              <c:numCache>
                <c:formatCode>0.0%</c:formatCode>
                <c:ptCount val="5"/>
                <c:pt idx="0">
                  <c:v>0.64451933372755355</c:v>
                </c:pt>
                <c:pt idx="1">
                  <c:v>0.40108594983561796</c:v>
                </c:pt>
                <c:pt idx="2">
                  <c:v>0.87956977605017883</c:v>
                </c:pt>
                <c:pt idx="3">
                  <c:v>0.54787833583158863</c:v>
                </c:pt>
                <c:pt idx="4">
                  <c:v>0.58670473344372664</c:v>
                </c:pt>
              </c:numCache>
            </c:numRef>
          </c:val>
        </c:ser>
        <c:ser>
          <c:idx val="3"/>
          <c:order val="3"/>
          <c:tx>
            <c:strRef>
              <c:f>med.300c!$K$233</c:f>
              <c:strCache>
                <c:ptCount val="1"/>
                <c:pt idx="0">
                  <c:v>SOS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cat>
            <c:strRef>
              <c:f>med.300c!$G$234:$G$238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med.300c!$K$234:$K$238</c:f>
              <c:numCache>
                <c:formatCode>0.0%</c:formatCode>
                <c:ptCount val="5"/>
                <c:pt idx="0">
                  <c:v>0.14191668563366044</c:v>
                </c:pt>
                <c:pt idx="1">
                  <c:v>2.3011508644281604E-2</c:v>
                </c:pt>
                <c:pt idx="2">
                  <c:v>0.43088939834028767</c:v>
                </c:pt>
                <c:pt idx="3">
                  <c:v>0.24650100152623008</c:v>
                </c:pt>
                <c:pt idx="4">
                  <c:v>0.12478927841662965</c:v>
                </c:pt>
              </c:numCache>
            </c:numRef>
          </c:val>
        </c:ser>
        <c:gapWidth val="100"/>
        <c:axId val="67504000"/>
        <c:axId val="67505536"/>
      </c:barChart>
      <c:catAx>
        <c:axId val="6750400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67505536"/>
        <c:crosses val="autoZero"/>
        <c:auto val="1"/>
        <c:lblAlgn val="ctr"/>
        <c:lblOffset val="140"/>
        <c:tickLblSkip val="1"/>
        <c:tickMarkSkip val="1"/>
      </c:catAx>
      <c:valAx>
        <c:axId val="67505536"/>
        <c:scaling>
          <c:orientation val="minMax"/>
          <c:max val="1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%" sourceLinked="0"/>
        <c:majorTickMark val="cross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7504000"/>
        <c:crosses val="autoZero"/>
        <c:crossBetween val="between"/>
        <c:majorUnit val="0.2"/>
      </c:valAx>
      <c:spPr>
        <a:noFill/>
        <a:ln w="12700">
          <a:solidFill>
            <a:srgbClr val="C0C0C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829260364272499"/>
          <c:y val="1.091352273243261E-2"/>
          <c:w val="0.60981122925796627"/>
          <c:h val="9.234514785675868E-2"/>
        </c:manualLayout>
      </c:layout>
      <c:spPr>
        <a:solidFill>
          <a:srgbClr val="FFFFFF"/>
        </a:solidFill>
        <a:ln w="3175">
          <a:solidFill>
            <a:srgbClr val="808080"/>
          </a:solidFill>
          <a:prstDash val="solid"/>
        </a:ln>
      </c:spPr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8151838418366718E-2"/>
          <c:y val="0.13105614182245962"/>
          <c:w val="0.9218481615816333"/>
          <c:h val="0.57426799010948204"/>
        </c:manualLayout>
      </c:layout>
      <c:barChart>
        <c:barDir val="col"/>
        <c:grouping val="clustered"/>
        <c:ser>
          <c:idx val="0"/>
          <c:order val="0"/>
          <c:tx>
            <c:strRef>
              <c:f>med.300c!$H$279</c:f>
              <c:strCache>
                <c:ptCount val="1"/>
                <c:pt idx="0">
                  <c:v>Shared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cat>
            <c:strRef>
              <c:f>med.300c!$G$280:$G$284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med.300c!$H$280:$H$284</c:f>
              <c:numCache>
                <c:formatCode>0.0%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med.300c!$I$279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cat>
            <c:strRef>
              <c:f>med.300c!$G$280:$G$284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med.300c!$I$280:$I$284</c:f>
              <c:numCache>
                <c:formatCode>0.0%</c:formatCode>
                <c:ptCount val="5"/>
                <c:pt idx="0">
                  <c:v>0.63574292788100972</c:v>
                </c:pt>
                <c:pt idx="1">
                  <c:v>1.0772926618557961</c:v>
                </c:pt>
                <c:pt idx="2">
                  <c:v>0.80887723744758444</c:v>
                </c:pt>
                <c:pt idx="3">
                  <c:v>0.81397956667224214</c:v>
                </c:pt>
                <c:pt idx="4">
                  <c:v>0.87033389698194852</c:v>
                </c:pt>
              </c:numCache>
            </c:numRef>
          </c:val>
        </c:ser>
        <c:ser>
          <c:idx val="2"/>
          <c:order val="2"/>
          <c:tx>
            <c:strRef>
              <c:f>med.300c!$J$279</c:f>
              <c:strCache>
                <c:ptCount val="1"/>
                <c:pt idx="0">
                  <c:v>VR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cat>
            <c:strRef>
              <c:f>med.300c!$G$280:$G$284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med.300c!$J$280:$J$284</c:f>
              <c:numCache>
                <c:formatCode>0.0%</c:formatCode>
                <c:ptCount val="5"/>
                <c:pt idx="0">
                  <c:v>0.8972791532976534</c:v>
                </c:pt>
                <c:pt idx="1">
                  <c:v>0.95688657361855556</c:v>
                </c:pt>
                <c:pt idx="2">
                  <c:v>0.98120514781925516</c:v>
                </c:pt>
                <c:pt idx="3">
                  <c:v>0.81282469740199925</c:v>
                </c:pt>
                <c:pt idx="4">
                  <c:v>0.88508843968397954</c:v>
                </c:pt>
              </c:numCache>
            </c:numRef>
          </c:val>
        </c:ser>
        <c:ser>
          <c:idx val="3"/>
          <c:order val="3"/>
          <c:tx>
            <c:strRef>
              <c:f>med.300c!$K$279</c:f>
              <c:strCache>
                <c:ptCount val="1"/>
                <c:pt idx="0">
                  <c:v>Hints Only</c:v>
                </c:pt>
              </c:strCache>
            </c:strRef>
          </c:tx>
          <c:spPr>
            <a:solidFill>
              <a:srgbClr val="92D050"/>
            </a:solidFill>
            <a:ln w="25400">
              <a:noFill/>
            </a:ln>
          </c:spPr>
          <c:cat>
            <c:strRef>
              <c:f>med.300c!$G$280:$G$284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med.300c!$K$280:$K$284</c:f>
              <c:numCache>
                <c:formatCode>0.0%</c:formatCode>
                <c:ptCount val="5"/>
                <c:pt idx="0">
                  <c:v>0.78236960199324557</c:v>
                </c:pt>
                <c:pt idx="1">
                  <c:v>0.96775333689217913</c:v>
                </c:pt>
                <c:pt idx="2">
                  <c:v>0.79131624593573047</c:v>
                </c:pt>
                <c:pt idx="3">
                  <c:v>0.8841433760411137</c:v>
                </c:pt>
                <c:pt idx="4">
                  <c:v>0.89655550178319388</c:v>
                </c:pt>
              </c:numCache>
            </c:numRef>
          </c:val>
        </c:ser>
        <c:ser>
          <c:idx val="4"/>
          <c:order val="4"/>
          <c:tx>
            <c:strRef>
              <c:f>med.300c!$L$279</c:f>
              <c:strCache>
                <c:ptCount val="1"/>
                <c:pt idx="0">
                  <c:v>SOS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med.300c!$G$280:$G$284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swaptions</c:v>
                </c:pt>
                <c:pt idx="4">
                  <c:v>avg of all apps</c:v>
                </c:pt>
              </c:strCache>
            </c:strRef>
          </c:cat>
          <c:val>
            <c:numRef>
              <c:f>med.300c!$L$280:$L$284</c:f>
              <c:numCache>
                <c:formatCode>0.0%</c:formatCode>
                <c:ptCount val="5"/>
                <c:pt idx="0">
                  <c:v>0.70298242368455865</c:v>
                </c:pt>
                <c:pt idx="1">
                  <c:v>0.92144333956588664</c:v>
                </c:pt>
                <c:pt idx="2">
                  <c:v>0.72184459053371186</c:v>
                </c:pt>
                <c:pt idx="3">
                  <c:v>0.76151672095878653</c:v>
                </c:pt>
                <c:pt idx="4">
                  <c:v>0.8130715857769506</c:v>
                </c:pt>
              </c:numCache>
            </c:numRef>
          </c:val>
        </c:ser>
        <c:gapWidth val="100"/>
        <c:axId val="67469312"/>
        <c:axId val="67470848"/>
      </c:barChart>
      <c:catAx>
        <c:axId val="67469312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67470848"/>
        <c:crosses val="autoZero"/>
        <c:auto val="1"/>
        <c:lblAlgn val="ctr"/>
        <c:lblOffset val="140"/>
        <c:tickLblSkip val="1"/>
        <c:tickMarkSkip val="1"/>
      </c:catAx>
      <c:valAx>
        <c:axId val="674708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0%" sourceLinked="0"/>
        <c:majorTickMark val="cross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7469312"/>
        <c:crosses val="autoZero"/>
        <c:crossBetween val="between"/>
        <c:majorUnit val="0.2"/>
      </c:valAx>
      <c:spPr>
        <a:noFill/>
        <a:ln w="12700">
          <a:solidFill>
            <a:srgbClr val="C0C0C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5528348567603443"/>
          <c:y val="2.2743672624418808E-2"/>
          <c:w val="0.56191744375730757"/>
          <c:h val="7.9929619729069853E-2"/>
        </c:manualLayout>
      </c:layout>
      <c:spPr>
        <a:solidFill>
          <a:srgbClr val="FFFFFF"/>
        </a:solidFill>
        <a:ln w="3175">
          <a:solidFill>
            <a:srgbClr val="808080"/>
          </a:solidFill>
          <a:prstDash val="solid"/>
        </a:ln>
      </c:spPr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Accuracy</c:v>
                </c:pt>
              </c:strCache>
            </c:strRef>
          </c:tx>
          <c:cat>
            <c:strRef>
              <c:f>Sheet1!$B$2:$B$6</c:f>
              <c:strCache>
                <c:ptCount val="5"/>
                <c:pt idx="0">
                  <c:v>barnes</c:v>
                </c:pt>
                <c:pt idx="1">
                  <c:v>lu</c:v>
                </c:pt>
                <c:pt idx="2">
                  <c:v>cholesky</c:v>
                </c:pt>
                <c:pt idx="3">
                  <c:v>swaption</c:v>
                </c:pt>
                <c:pt idx="4">
                  <c:v>avg of all apps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axId val="67728512"/>
        <c:axId val="67730048"/>
      </c:barChart>
      <c:catAx>
        <c:axId val="67728512"/>
        <c:scaling>
          <c:orientation val="minMax"/>
        </c:scaling>
        <c:axPos val="b"/>
        <c:tickLblPos val="nextTo"/>
        <c:crossAx val="67730048"/>
        <c:crosses val="autoZero"/>
        <c:auto val="1"/>
        <c:lblAlgn val="ctr"/>
        <c:lblOffset val="100"/>
        <c:tickMarkSkip val="1"/>
      </c:catAx>
      <c:valAx>
        <c:axId val="67730048"/>
        <c:scaling>
          <c:orientation val="minMax"/>
          <c:max val="1"/>
          <c:min val="0"/>
        </c:scaling>
        <c:axPos val="l"/>
        <c:majorGridlines>
          <c:spPr>
            <a:ln>
              <a:solidFill>
                <a:sysClr val="window" lastClr="FFFFFF">
                  <a:lumMod val="50000"/>
                </a:sysClr>
              </a:solidFill>
            </a:ln>
          </c:spPr>
        </c:majorGridlines>
        <c:numFmt formatCode="0%" sourceLinked="0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67728512"/>
        <c:crosses val="autoZero"/>
        <c:crossBetween val="between"/>
        <c:majorUnit val="0.2"/>
      </c:valAx>
    </c:plotArea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0.0083</cdr:x>
      <cdr:y>0.29893</cdr:y>
    </cdr:from>
    <cdr:to>
      <cdr:x>0.06846</cdr:x>
      <cdr:y>0.56123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" y="899755"/>
          <a:ext cx="276225" cy="78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lIns="0" tIns="0" rIns="0" bIns="0" rtlCol="0" anchor="ctr" anchorCtr="1"/>
        <a:lstStyle xmlns:a="http://schemas.openxmlformats.org/drawingml/2006/main"/>
        <a:p xmlns:a="http://schemas.openxmlformats.org/drawingml/2006/main">
          <a:r>
            <a:rPr lang="en-US" sz="1000" dirty="0">
              <a:latin typeface="Arial" pitchFamily="34" charset="0"/>
              <a:cs typeface="Arial" pitchFamily="34" charset="0"/>
            </a:rPr>
            <a:t>Core Count</a:t>
          </a:r>
        </a:p>
      </cdr:txBody>
    </cdr:sp>
  </cdr:relSizeAnchor>
  <cdr:relSizeAnchor xmlns:cdr="http://schemas.openxmlformats.org/drawingml/2006/chartDrawing">
    <cdr:from>
      <cdr:x>0.45851</cdr:x>
      <cdr:y>0.90823</cdr:y>
    </cdr:from>
    <cdr:to>
      <cdr:x>0.60996</cdr:x>
      <cdr:y>0.99684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05025" y="2733676"/>
          <a:ext cx="6953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>
              <a:latin typeface="Arial" pitchFamily="34" charset="0"/>
              <a:cs typeface="Arial" pitchFamily="34" charset="0"/>
            </a:rPr>
            <a:t>Timeline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defTabSz="927100">
              <a:defRPr sz="1200" b="0">
                <a:latin typeface="굴림" pitchFamily="50" charset="-127"/>
              </a:defRPr>
            </a:lvl1pPr>
          </a:lstStyle>
          <a:p>
            <a:endParaRPr lang="en-US" altLang="ko-KR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latin typeface="굴림" pitchFamily="50" charset="-127"/>
              </a:defRPr>
            </a:lvl1pPr>
          </a:lstStyle>
          <a:p>
            <a:endParaRPr lang="en-US" altLang="ko-KR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defTabSz="927100">
              <a:defRPr sz="1200" b="0">
                <a:latin typeface="굴림" pitchFamily="50" charset="-127"/>
              </a:defRPr>
            </a:lvl1pPr>
          </a:lstStyle>
          <a:p>
            <a:endParaRPr lang="en-US" altLang="ko-KR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latin typeface="굴림" pitchFamily="50" charset="-127"/>
              </a:defRPr>
            </a:lvl1pPr>
          </a:lstStyle>
          <a:p>
            <a:fld id="{B75E4CE5-024D-4711-AACB-CDACC8EDF680}" type="slidenum">
              <a:rPr lang="en-US" altLang="ko-KR"/>
              <a:pPr/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defTabSz="927100">
              <a:defRPr sz="1200" b="0">
                <a:latin typeface="굴림" pitchFamily="50" charset="-127"/>
              </a:defRPr>
            </a:lvl1pPr>
          </a:lstStyle>
          <a:p>
            <a:endParaRPr lang="en-US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latin typeface="굴림" pitchFamily="50" charset="-127"/>
              </a:defRPr>
            </a:lvl1pPr>
          </a:lstStyle>
          <a:p>
            <a:endParaRPr lang="en-US" dirty="0"/>
          </a:p>
        </p:txBody>
      </p:sp>
      <p:sp>
        <p:nvSpPr>
          <p:cNvPr id="199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8025"/>
            <a:ext cx="4714875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79925"/>
            <a:ext cx="5667375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마스터 텍스트 스타일을 편집합니다</a:t>
            </a:r>
          </a:p>
          <a:p>
            <a:pPr lvl="1"/>
            <a:r>
              <a:rPr lang="en-US" smtClean="0"/>
              <a:t>둘째 수준</a:t>
            </a:r>
          </a:p>
          <a:p>
            <a:pPr lvl="2"/>
            <a:r>
              <a:rPr lang="en-US" smtClean="0"/>
              <a:t>셋째 수준</a:t>
            </a:r>
          </a:p>
          <a:p>
            <a:pPr lvl="3"/>
            <a:r>
              <a:rPr lang="en-US" smtClean="0"/>
              <a:t>넷째 수준</a:t>
            </a:r>
          </a:p>
          <a:p>
            <a:pPr lvl="4"/>
            <a:r>
              <a:rPr lang="en-US" smtClean="0"/>
              <a:t>다섯째 수준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defTabSz="927100">
              <a:defRPr sz="1200" b="0">
                <a:latin typeface="굴림" pitchFamily="50" charset="-127"/>
              </a:defRPr>
            </a:lvl1pPr>
          </a:lstStyle>
          <a:p>
            <a:endParaRPr lang="en-US" dirty="0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b="0">
                <a:latin typeface="굴림" pitchFamily="50" charset="-127"/>
              </a:defRPr>
            </a:lvl1pPr>
          </a:lstStyle>
          <a:p>
            <a:fld id="{B72D4F42-D943-47D7-AC29-FF8A7E60A4F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19C2-8AE1-46A1-9A80-EED558443A0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Barnes = 48% / 43%</a:t>
            </a:r>
          </a:p>
          <a:p>
            <a:r>
              <a:rPr lang="en-US" dirty="0" smtClean="0"/>
              <a:t>Lu = 77% / 87%</a:t>
            </a:r>
          </a:p>
          <a:p>
            <a:r>
              <a:rPr lang="en-US" dirty="0" err="1" smtClean="0"/>
              <a:t>Cholesky</a:t>
            </a:r>
            <a:r>
              <a:rPr lang="en-US" dirty="0" smtClean="0"/>
              <a:t> = 7% / 9%</a:t>
            </a:r>
          </a:p>
          <a:p>
            <a:r>
              <a:rPr lang="en-US" dirty="0" err="1" smtClean="0"/>
              <a:t>Swaption</a:t>
            </a:r>
            <a:r>
              <a:rPr lang="en-US" baseline="0" dirty="0" smtClean="0"/>
              <a:t> = 45% / 47%</a:t>
            </a:r>
          </a:p>
          <a:p>
            <a:r>
              <a:rPr lang="en-US" baseline="0" dirty="0" err="1" smtClean="0"/>
              <a:t>Avg</a:t>
            </a:r>
            <a:r>
              <a:rPr lang="en-US" baseline="0" dirty="0" smtClean="0"/>
              <a:t> = 36% / 36%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Barnes = 82% / 85%</a:t>
            </a:r>
          </a:p>
          <a:p>
            <a:r>
              <a:rPr lang="en-US" dirty="0" smtClean="0"/>
              <a:t>Lu = 97% / 98%</a:t>
            </a:r>
          </a:p>
          <a:p>
            <a:r>
              <a:rPr lang="en-US" dirty="0" err="1" smtClean="0"/>
              <a:t>Cholesky</a:t>
            </a:r>
            <a:r>
              <a:rPr lang="en-US" dirty="0" smtClean="0"/>
              <a:t> = 83% / 86%</a:t>
            </a:r>
          </a:p>
          <a:p>
            <a:r>
              <a:rPr lang="en-US" dirty="0" err="1" smtClean="0"/>
              <a:t>Swaption</a:t>
            </a:r>
            <a:r>
              <a:rPr lang="en-US" baseline="0" dirty="0" smtClean="0"/>
              <a:t> = 61% / 62%</a:t>
            </a:r>
          </a:p>
          <a:p>
            <a:r>
              <a:rPr lang="en-US" baseline="0" dirty="0" err="1" smtClean="0"/>
              <a:t>Avg</a:t>
            </a:r>
            <a:r>
              <a:rPr lang="en-US" baseline="0" dirty="0" smtClean="0"/>
              <a:t> = 81% / 76%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nn-NO" sz="1200" b="0" i="0" u="none" strike="noStrike" kern="12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rPr>
              <a:t>        L2S       L2VR</a:t>
            </a:r>
            <a:r>
              <a:rPr kumimoji="1" lang="nn-NO" sz="1200" b="0" i="0" u="none" strike="noStrike" kern="1200" baseline="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rPr>
              <a:t>    L2H     SOS</a:t>
            </a:r>
            <a:endParaRPr kumimoji="1" lang="nn-NO" sz="1200" b="0" i="0" u="none" strike="noStrike" kern="1200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  <a:cs typeface="+mn-cs"/>
            </a:endParaRPr>
          </a:p>
          <a:p>
            <a:r>
              <a:rPr kumimoji="1" lang="nn-NO" sz="1200" b="0" i="0" u="none" strike="noStrike" kern="12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rPr>
              <a:t>Avg</a:t>
            </a:r>
            <a:r>
              <a:rPr lang="nn-NO" dirty="0" smtClean="0"/>
              <a:t> </a:t>
            </a:r>
            <a:r>
              <a:rPr kumimoji="1" lang="nn-NO" sz="1200" b="0" i="0" u="none" strike="noStrike" kern="12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rPr>
              <a:t>100.0%</a:t>
            </a:r>
            <a:r>
              <a:rPr lang="nn-NO" dirty="0" smtClean="0"/>
              <a:t>  </a:t>
            </a:r>
            <a:r>
              <a:rPr kumimoji="1" lang="nn-NO" sz="1200" b="0" i="0" u="none" strike="noStrike" kern="12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rPr>
              <a:t>41.0%</a:t>
            </a:r>
            <a:r>
              <a:rPr lang="nn-NO" dirty="0" smtClean="0"/>
              <a:t>  </a:t>
            </a:r>
            <a:r>
              <a:rPr kumimoji="1" lang="nn-NO" sz="1200" b="0" i="0" u="none" strike="noStrike" kern="12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rPr>
              <a:t>58.7%</a:t>
            </a:r>
            <a:r>
              <a:rPr lang="nn-NO" dirty="0" smtClean="0"/>
              <a:t>  </a:t>
            </a:r>
            <a:r>
              <a:rPr kumimoji="1" lang="nn-NO" sz="1200" b="0" i="0" u="none" strike="noStrike" kern="12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rPr>
              <a:t>12.5%</a:t>
            </a:r>
            <a:r>
              <a:rPr lang="nn-NO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2D4F42-D943-47D7-AC29-FF8A7E60A4F3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461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ko-KR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7295"/>
            <a:ext cx="8229600" cy="494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ko-KR" dirty="0" smtClean="0"/>
              <a:t>Level 1</a:t>
            </a:r>
            <a:endParaRPr lang="ko-KR" altLang="en-US" dirty="0" smtClean="0"/>
          </a:p>
          <a:p>
            <a:pPr lvl="1"/>
            <a:r>
              <a:rPr lang="en-US" altLang="ko-KR" dirty="0" smtClean="0"/>
              <a:t>Level 2</a:t>
            </a:r>
            <a:endParaRPr lang="ko-KR" altLang="en-US" dirty="0" smtClean="0"/>
          </a:p>
          <a:p>
            <a:pPr lvl="2"/>
            <a:r>
              <a:rPr lang="en-US" altLang="ko-KR" dirty="0" smtClean="0"/>
              <a:t>Level 3</a:t>
            </a:r>
            <a:endParaRPr lang="ko-KR" altLang="en-US" dirty="0" smtClean="0"/>
          </a:p>
          <a:p>
            <a:pPr lvl="3"/>
            <a:r>
              <a:rPr lang="en-US" altLang="ko-KR" dirty="0" smtClean="0"/>
              <a:t>Level 4</a:t>
            </a:r>
            <a:endParaRPr lang="ko-KR" altLang="en-US" dirty="0" smtClean="0"/>
          </a:p>
          <a:p>
            <a:pPr lvl="4"/>
            <a:r>
              <a:rPr lang="en-US" altLang="ko-KR" dirty="0" smtClean="0"/>
              <a:t>Level 5</a:t>
            </a:r>
            <a:endParaRPr lang="ko-KR" altLang="en-US" dirty="0" smtClean="0"/>
          </a:p>
        </p:txBody>
      </p:sp>
      <p:sp>
        <p:nvSpPr>
          <p:cNvPr id="6" name="Rectangle 5"/>
          <p:cNvSpPr/>
          <p:nvPr/>
        </p:nvSpPr>
        <p:spPr bwMode="auto">
          <a:xfrm>
            <a:off x="0" y="6543674"/>
            <a:ext cx="9144000" cy="314325"/>
          </a:xfrm>
          <a:prstGeom prst="rect">
            <a:avLst/>
          </a:prstGeom>
          <a:gradFill>
            <a:gsLst>
              <a:gs pos="0">
                <a:schemeClr val="tx1"/>
              </a:gs>
              <a:gs pos="25000">
                <a:schemeClr val="tx1"/>
              </a:gs>
              <a:gs pos="75000">
                <a:srgbClr val="000066"/>
              </a:gs>
              <a:gs pos="100000">
                <a:srgbClr val="005CBF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620003" y="6575428"/>
            <a:ext cx="15215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ko-KR" sz="1000" b="0" baseline="0" dirty="0" smtClean="0">
                <a:solidFill>
                  <a:schemeClr val="bg1"/>
                </a:solidFill>
                <a:latin typeface="Aldine721 Lt BT" pitchFamily="18" charset="0"/>
              </a:rPr>
              <a:t>University of Pittsburgh</a:t>
            </a:r>
            <a:endParaRPr lang="en-US" sz="1000" b="0" baseline="0" dirty="0">
              <a:solidFill>
                <a:schemeClr val="bg1"/>
              </a:solidFill>
              <a:latin typeface="Aldine721 Lt BT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31432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25000">
                <a:srgbClr val="000066"/>
              </a:gs>
              <a:gs pos="75000">
                <a:schemeClr val="tx1"/>
              </a:gs>
              <a:gs pos="100000">
                <a:schemeClr val="tx1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0" y="0"/>
            <a:ext cx="8194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altLang="ko-KR" sz="1000" b="0" baseline="0" dirty="0" smtClean="0">
                <a:solidFill>
                  <a:schemeClr val="bg1"/>
                </a:solidFill>
                <a:latin typeface="Aldine721 Lt BT" pitchFamily="18" charset="0"/>
              </a:rPr>
              <a:t>PACT 2009</a:t>
            </a:r>
            <a:endParaRPr lang="en-US" sz="1000" b="0" baseline="0" dirty="0">
              <a:solidFill>
                <a:schemeClr val="bg1"/>
              </a:solidFill>
              <a:latin typeface="Aldine721 Lt BT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70C0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2pPr>
      <a:lvl3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3pPr>
      <a:lvl4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4pPr>
      <a:lvl5pPr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600" b="1">
          <a:solidFill>
            <a:srgbClr val="003399"/>
          </a:solidFill>
          <a:latin typeface="Humnst777 BT" pitchFamily="34" charset="0"/>
          <a:ea typeface="굴림" pitchFamily="50" charset="-127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200" baseline="0">
          <a:solidFill>
            <a:srgbClr val="0070C0"/>
          </a:solidFill>
          <a:latin typeface="Arial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FF"/>
        </a:buClr>
        <a:buSzPct val="95000"/>
        <a:buChar char="•"/>
        <a:defRPr kumimoji="1" baseline="0">
          <a:solidFill>
            <a:srgbClr val="0070C0"/>
          </a:solidFill>
          <a:latin typeface="Arial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50000"/>
        <a:buBlip>
          <a:blip r:embed="rId4"/>
        </a:buBlip>
        <a:defRPr kumimoji="1" sz="1600" baseline="0">
          <a:solidFill>
            <a:srgbClr val="0070C0"/>
          </a:solidFill>
          <a:latin typeface="Arial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kumimoji="1" sz="1200" baseline="0">
          <a:solidFill>
            <a:srgbClr val="0070C0"/>
          </a:solidFill>
          <a:latin typeface="Arial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kumimoji="1" sz="1000" baseline="0">
          <a:solidFill>
            <a:srgbClr val="0070C0"/>
          </a:solidFill>
          <a:latin typeface="Arial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8208962" cy="2089150"/>
          </a:xfrm>
        </p:spPr>
        <p:txBody>
          <a:bodyPr/>
          <a:lstStyle/>
          <a:p>
            <a:pPr algn="ctr"/>
            <a:r>
              <a:rPr lang="en-US" altLang="ko-KR" sz="3200" dirty="0" smtClean="0"/>
              <a:t>SOS: A Software-Oriented Distributed Shared Cache Management Approach for Chip Multiprocessors</a:t>
            </a:r>
            <a:endParaRPr lang="en-US" altLang="ko-KR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54736" y="4591357"/>
            <a:ext cx="4241031" cy="442759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Lei Jin and Sangyeun </a:t>
            </a:r>
            <a:r>
              <a:rPr lang="en-US" altLang="ko-KR" sz="2000" dirty="0"/>
              <a:t>Cho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92275" y="5300663"/>
            <a:ext cx="34480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latinLnBrk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en-US" altLang="ko-KR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Dept. of Computer Science</a:t>
            </a:r>
          </a:p>
          <a:p>
            <a:pPr algn="r" latinLnBrk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80000"/>
              <a:buFont typeface="Wingdings" pitchFamily="2" charset="2"/>
              <a:buNone/>
            </a:pPr>
            <a:r>
              <a:rPr lang="en-US" altLang="ko-KR" sz="13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University of Pittsburgh</a:t>
            </a:r>
          </a:p>
        </p:txBody>
      </p:sp>
      <p:pic>
        <p:nvPicPr>
          <p:cNvPr id="2053" name="Picture 5" descr="cas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5373688"/>
            <a:ext cx="1008063" cy="31591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0" y="0"/>
            <a:ext cx="9144000" cy="31432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543675"/>
            <a:ext cx="9144000" cy="314325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>
            <a:graphicFrameLocks/>
          </p:cNvGraphicFramePr>
          <p:nvPr/>
        </p:nvGraphicFramePr>
        <p:xfrm>
          <a:off x="1638456" y="1997332"/>
          <a:ext cx="5578424" cy="396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L2 cache access distribution of </a:t>
            </a:r>
            <a:r>
              <a:rPr lang="en-US" dirty="0" err="1" smtClean="0"/>
              <a:t>Cholesky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4493345" y="2187920"/>
            <a:ext cx="2202427" cy="1243537"/>
            <a:chOff x="4591665" y="2207584"/>
            <a:chExt cx="2202427" cy="1243537"/>
          </a:xfrm>
        </p:grpSpPr>
        <p:cxnSp>
          <p:nvCxnSpPr>
            <p:cNvPr id="7" name="Straight Arrow Connector 6"/>
            <p:cNvCxnSpPr/>
            <p:nvPr/>
          </p:nvCxnSpPr>
          <p:spPr bwMode="auto">
            <a:xfrm rot="16200000" flipH="1">
              <a:off x="6484379" y="3141408"/>
              <a:ext cx="334292" cy="28513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Rounded Rectangle 11"/>
            <p:cNvSpPr/>
            <p:nvPr/>
          </p:nvSpPr>
          <p:spPr bwMode="auto">
            <a:xfrm>
              <a:off x="4591665" y="2207584"/>
              <a:ext cx="1966451" cy="953453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# of access to blocks shared by 15 threads or less during whole execution.</a:t>
              </a:r>
              <a:endParaRPr kumimoji="1" lang="en-US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31434" y="4119719"/>
            <a:ext cx="2005110" cy="1001662"/>
            <a:chOff x="5329754" y="4139383"/>
            <a:chExt cx="2005110" cy="1001662"/>
          </a:xfrm>
        </p:grpSpPr>
        <p:cxnSp>
          <p:nvCxnSpPr>
            <p:cNvPr id="16" name="Straight Arrow Connector 15"/>
            <p:cNvCxnSpPr/>
            <p:nvPr/>
          </p:nvCxnSpPr>
          <p:spPr bwMode="auto">
            <a:xfrm flipV="1">
              <a:off x="6459794" y="4139383"/>
              <a:ext cx="383460" cy="30479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Rounded Rectangle 14"/>
            <p:cNvSpPr/>
            <p:nvPr/>
          </p:nvSpPr>
          <p:spPr bwMode="auto">
            <a:xfrm>
              <a:off x="5329754" y="4425956"/>
              <a:ext cx="2005110" cy="715089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# of access to blocks </a:t>
              </a:r>
            </a:p>
            <a:p>
              <a:r>
                <a:rPr lang="en-US" dirty="0" smtClean="0">
                  <a:solidFill>
                    <a:srgbClr val="C00000"/>
                  </a:solidFill>
                </a:rPr>
                <a:t>shared by 15 threads or less simultaneously</a:t>
              </a:r>
              <a:endParaRPr kumimoji="1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 rot="10800000">
            <a:off x="1262163" y="2377613"/>
            <a:ext cx="400110" cy="29598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Cumulative Percentage of Accesses</a:t>
            </a:r>
            <a:endParaRPr lang="en-US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4466856" y="5427802"/>
            <a:ext cx="400110" cy="1156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Sharer Count</a:t>
            </a:r>
            <a:endParaRPr lang="en-US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>
            <a:graphicFrameLocks/>
          </p:cNvGraphicFramePr>
          <p:nvPr/>
        </p:nvGraphicFramePr>
        <p:xfrm>
          <a:off x="1638456" y="1997332"/>
          <a:ext cx="5578424" cy="3961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L2 cache accesses are skewed at the two extremes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287236" y="2083454"/>
            <a:ext cx="1180363" cy="2092306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58178" y="4591665"/>
            <a:ext cx="958647" cy="978309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1262163" y="2377613"/>
            <a:ext cx="400110" cy="29598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Cumulative Percentage of Accesses</a:t>
            </a:r>
            <a:endParaRPr lang="en-US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4466856" y="5427802"/>
            <a:ext cx="400110" cy="1156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Sharer Count</a:t>
            </a:r>
            <a:endParaRPr lang="en-US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8560" y="2514600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~50% highly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shared access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46120" y="4937760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~30% private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data access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data vs. dynamic data</a:t>
            </a:r>
          </a:p>
          <a:p>
            <a:pPr lvl="1"/>
            <a:r>
              <a:rPr lang="en-US" dirty="0" smtClean="0"/>
              <a:t>Static data: location and size are known prior to execution (e.g. global data)</a:t>
            </a:r>
          </a:p>
          <a:p>
            <a:pPr lvl="1"/>
            <a:r>
              <a:rPr lang="en-US" dirty="0" smtClean="0"/>
              <a:t>Dynamic data: location and size vary among executions, but patterns may persist (e.g. data allocated by </a:t>
            </a:r>
            <a:r>
              <a:rPr lang="en-US" dirty="0" err="1" smtClean="0"/>
              <a:t>malloc</a:t>
            </a:r>
            <a:r>
              <a:rPr lang="en-US" dirty="0" smtClean="0"/>
              <a:t>(), stack data)</a:t>
            </a:r>
          </a:p>
          <a:p>
            <a:pPr lvl="1"/>
            <a:r>
              <a:rPr lang="en-US" dirty="0" smtClean="0"/>
              <a:t>Dynamic data is more important than static data</a:t>
            </a:r>
          </a:p>
          <a:p>
            <a:r>
              <a:rPr lang="en-US" dirty="0" smtClean="0"/>
              <a:t>Common access patterns for dynamic data are:</a:t>
            </a:r>
          </a:p>
          <a:p>
            <a:pPr lvl="1"/>
            <a:r>
              <a:rPr lang="en-US" dirty="0" smtClean="0"/>
              <a:t>Even partition</a:t>
            </a:r>
          </a:p>
          <a:p>
            <a:pPr lvl="1"/>
            <a:r>
              <a:rPr lang="en-US" dirty="0" smtClean="0"/>
              <a:t>Scattered</a:t>
            </a:r>
          </a:p>
          <a:p>
            <a:pPr lvl="1"/>
            <a:r>
              <a:rPr lang="en-US" dirty="0" smtClean="0"/>
              <a:t>Dominant owner</a:t>
            </a:r>
          </a:p>
          <a:p>
            <a:pPr lvl="1"/>
            <a:r>
              <a:rPr lang="en-US" dirty="0" smtClean="0"/>
              <a:t>Shared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Partition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continuous memory space is partitioned evenly among threads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7457" y="2467753"/>
            <a:ext cx="4739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Main thread:</a:t>
            </a:r>
          </a:p>
          <a:p>
            <a:pPr lvl="1"/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Array =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malloc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sizeof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*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NumProc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* N);</a:t>
            </a:r>
          </a:p>
          <a:p>
            <a:pPr lvl="1"/>
            <a:endParaRPr lang="en-US" sz="1600" b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Thread [</a:t>
            </a:r>
            <a:r>
              <a:rPr lang="en-US" sz="1600" b="0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ProcNo</a:t>
            </a:r>
            <a:r>
              <a:rPr lang="en-US" sz="1600" b="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]:</a:t>
            </a:r>
          </a:p>
          <a:p>
            <a:pPr lvl="1"/>
            <a:r>
              <a:rPr lang="nn-NO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for(i = 0; i &lt; N; i++)</a:t>
            </a:r>
          </a:p>
          <a:p>
            <a:pPr lvl="2"/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Array[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ProcNo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* N +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] = x;</a:t>
            </a:r>
            <a:endParaRPr lang="en-US" sz="1600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34988" y="4281362"/>
            <a:ext cx="4085305" cy="412955"/>
            <a:chOff x="2025445" y="3633019"/>
            <a:chExt cx="4085305" cy="412955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025445" y="3633019"/>
              <a:ext cx="1022555" cy="412955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T0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3049639" y="3633019"/>
              <a:ext cx="1022555" cy="412955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073833" y="3633019"/>
              <a:ext cx="1022555" cy="412955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5088195" y="3633019"/>
              <a:ext cx="1022555" cy="412955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Scattered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spaces are not continuous, but each is owned by one thread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6113" y="2281456"/>
            <a:ext cx="47391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Main thread:</a:t>
            </a:r>
          </a:p>
          <a:p>
            <a:pPr lvl="1"/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ArrayPtr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malloc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sizeof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*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NumProc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lvl="1"/>
            <a:r>
              <a:rPr lang="nn-NO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for(i = 0; i &lt; NumProc; i++)</a:t>
            </a:r>
          </a:p>
          <a:p>
            <a:pPr lvl="2"/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ArrayPtr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] =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malloc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sizeof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* Size[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]);</a:t>
            </a:r>
          </a:p>
          <a:p>
            <a:endParaRPr lang="en-US" sz="1600" b="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Thread [</a:t>
            </a:r>
            <a:r>
              <a:rPr lang="en-US" sz="1600" b="0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ProcNo</a:t>
            </a:r>
            <a:r>
              <a:rPr lang="en-US" sz="1600" b="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]:</a:t>
            </a:r>
          </a:p>
          <a:p>
            <a:pPr lvl="1"/>
            <a:r>
              <a:rPr lang="nn-NO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for(i = 0; i &lt; Size[i]; i++)</a:t>
            </a:r>
          </a:p>
          <a:p>
            <a:pPr lvl="2"/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ArrayPtr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ProcNo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][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] = </a:t>
            </a:r>
            <a:r>
              <a:rPr lang="en-US" sz="1600" b="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6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600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991025" y="4660864"/>
            <a:ext cx="4773567" cy="432620"/>
            <a:chOff x="2325323" y="4227874"/>
            <a:chExt cx="4773567" cy="43262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2325323" y="4247539"/>
              <a:ext cx="1022555" cy="412955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T0</a:t>
              </a: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850962" y="4237707"/>
              <a:ext cx="1251980" cy="412955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T1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455259" y="4227874"/>
              <a:ext cx="1014366" cy="412955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T2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6469622" y="4227874"/>
              <a:ext cx="629268" cy="412955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T3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3344601" y="4242623"/>
              <a:ext cx="509645" cy="412955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Gap</a:t>
              </a:r>
              <a:endPara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5099660" y="4237706"/>
              <a:ext cx="357244" cy="412955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Gap</a:t>
              </a:r>
              <a:endPara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owner: data are accessed by multiple threads, but one thread contributes the access significantly more than the others</a:t>
            </a:r>
          </a:p>
          <a:p>
            <a:endParaRPr lang="en-US" dirty="0" smtClean="0"/>
          </a:p>
          <a:p>
            <a:r>
              <a:rPr lang="en-US" dirty="0" smtClean="0"/>
              <a:t>Shared: data are widely shared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Observation in access patterns</a:t>
            </a:r>
          </a:p>
          <a:p>
            <a:r>
              <a:rPr lang="en-US" dirty="0" smtClean="0"/>
              <a:t>SOS scheme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Evaluation results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SOS scheme consists of 3 components:</a:t>
            </a:r>
          </a:p>
          <a:p>
            <a:endParaRPr lang="en-US" dirty="0"/>
          </a:p>
        </p:txBody>
      </p:sp>
      <p:sp>
        <p:nvSpPr>
          <p:cNvPr id="4" name="Flowchart: Multidocument 3"/>
          <p:cNvSpPr/>
          <p:nvPr/>
        </p:nvSpPr>
        <p:spPr bwMode="auto">
          <a:xfrm>
            <a:off x="919878" y="2683823"/>
            <a:ext cx="2120206" cy="1491056"/>
          </a:xfrm>
          <a:prstGeom prst="flowChartMultidocument">
            <a:avLst/>
          </a:prstGeom>
          <a:solidFill>
            <a:srgbClr val="6699FF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L2 Cache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Access P</a:t>
            </a: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rofiling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18214" y="2731325"/>
            <a:ext cx="2766949" cy="1175657"/>
            <a:chOff x="3218214" y="2731325"/>
            <a:chExt cx="2766949" cy="1175657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3740728" y="2731325"/>
              <a:ext cx="2244435" cy="1175657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Page Clustering &amp; </a:t>
              </a:r>
            </a:p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Pattern</a:t>
              </a:r>
              <a:r>
                <a:rPr kumimoji="1" lang="en-US" sz="18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 Recognition</a:t>
              </a:r>
              <a:endParaRPr kumimoji="1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3218214" y="3230088"/>
              <a:ext cx="403761" cy="273133"/>
            </a:xfrm>
            <a:prstGeom prst="rightArrow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090063" y="2551217"/>
            <a:ext cx="2080160" cy="690748"/>
            <a:chOff x="6090063" y="2551217"/>
            <a:chExt cx="2080160" cy="690748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6565076" y="2551217"/>
              <a:ext cx="1605147" cy="690748"/>
            </a:xfrm>
            <a:prstGeom prst="round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Page coloring</a:t>
              </a:r>
              <a:endPara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 rot="19415333">
              <a:off x="6090063" y="2895599"/>
              <a:ext cx="403761" cy="273133"/>
            </a:xfrm>
            <a:prstGeom prst="rightArrow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11838" y="3380510"/>
            <a:ext cx="2080156" cy="690748"/>
            <a:chOff x="6111838" y="3380510"/>
            <a:chExt cx="2080156" cy="69074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6586847" y="3380510"/>
              <a:ext cx="1605147" cy="690748"/>
            </a:xfrm>
            <a:prstGeom prst="round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Replication</a:t>
              </a:r>
              <a:endPara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 rot="1730665">
              <a:off x="6111838" y="3463638"/>
              <a:ext cx="403761" cy="273133"/>
            </a:xfrm>
            <a:prstGeom prst="rightArrow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 rot="5400000">
            <a:off x="4577937" y="3829792"/>
            <a:ext cx="3384468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2527466" y="4583874"/>
            <a:ext cx="2567048" cy="49678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One-time offline analysis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491846" y="4558144"/>
            <a:ext cx="1702129" cy="49678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Run-time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18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take a machine-learning based approach:</a:t>
            </a:r>
            <a:endParaRPr lang="en-US" dirty="0"/>
          </a:p>
        </p:txBody>
      </p:sp>
      <p:sp>
        <p:nvSpPr>
          <p:cNvPr id="4" name="Flowchart: Multidocument 3"/>
          <p:cNvSpPr/>
          <p:nvPr/>
        </p:nvSpPr>
        <p:spPr bwMode="auto">
          <a:xfrm>
            <a:off x="1288013" y="2871019"/>
            <a:ext cx="1917290" cy="1897627"/>
          </a:xfrm>
          <a:prstGeom prst="flowChartMultidocument">
            <a:avLst/>
          </a:prstGeom>
          <a:solidFill>
            <a:schemeClr val="bg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Per-thread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L2</a:t>
            </a: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Cache </a:t>
            </a:r>
          </a:p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Access Trace</a:t>
            </a: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35844480" y="29260800"/>
            <a:ext cx="1371600" cy="17373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130" name="Rounded Rectangle 129"/>
          <p:cNvSpPr/>
          <p:nvPr/>
        </p:nvSpPr>
        <p:spPr bwMode="auto">
          <a:xfrm>
            <a:off x="726816" y="2133600"/>
            <a:ext cx="7835900" cy="3543300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1993900" y="2133600"/>
            <a:ext cx="4775200" cy="3530600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1066800" y="2133600"/>
            <a:ext cx="6477000" cy="3530600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3352786" y="2324100"/>
            <a:ext cx="11199062" cy="2971231"/>
            <a:chOff x="3352786" y="2324100"/>
            <a:chExt cx="11199062" cy="2971231"/>
          </a:xfrm>
        </p:grpSpPr>
        <p:grpSp>
          <p:nvGrpSpPr>
            <p:cNvPr id="54" name="Group 53"/>
            <p:cNvGrpSpPr/>
            <p:nvPr/>
          </p:nvGrpSpPr>
          <p:grpSpPr>
            <a:xfrm>
              <a:off x="3352786" y="2679291"/>
              <a:ext cx="4050891" cy="2197508"/>
              <a:chOff x="3352786" y="2679291"/>
              <a:chExt cx="4050891" cy="2197508"/>
            </a:xfrm>
          </p:grpSpPr>
          <p:sp>
            <p:nvSpPr>
              <p:cNvPr id="5" name="Right Arrow 4"/>
              <p:cNvSpPr/>
              <p:nvPr/>
            </p:nvSpPr>
            <p:spPr bwMode="auto">
              <a:xfrm>
                <a:off x="3352786" y="3637938"/>
                <a:ext cx="589935" cy="314632"/>
              </a:xfrm>
              <a:prstGeom prst="rightArrow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umnst777 BT" pitchFamily="34" charset="0"/>
                  <a:ea typeface="굴림" pitchFamily="50" charset="-127"/>
                </a:endParaRPr>
              </a:p>
            </p:txBody>
          </p:sp>
          <p:grpSp>
            <p:nvGrpSpPr>
              <p:cNvPr id="10" name="Group 73"/>
              <p:cNvGrpSpPr/>
              <p:nvPr/>
            </p:nvGrpSpPr>
            <p:grpSpPr>
              <a:xfrm>
                <a:off x="4070544" y="2679291"/>
                <a:ext cx="3333133" cy="2197508"/>
                <a:chOff x="3588776" y="2679291"/>
                <a:chExt cx="3333133" cy="2197508"/>
              </a:xfrm>
            </p:grpSpPr>
            <p:grpSp>
              <p:nvGrpSpPr>
                <p:cNvPr id="12" name="Group 33"/>
                <p:cNvGrpSpPr/>
                <p:nvPr/>
              </p:nvGrpSpPr>
              <p:grpSpPr>
                <a:xfrm>
                  <a:off x="3588776" y="2713702"/>
                  <a:ext cx="560438" cy="2163097"/>
                  <a:chOff x="3962400" y="2448233"/>
                  <a:chExt cx="766917" cy="3023419"/>
                </a:xfrm>
              </p:grpSpPr>
              <p:grpSp>
                <p:nvGrpSpPr>
                  <p:cNvPr id="13" name="Group 11"/>
                  <p:cNvGrpSpPr/>
                  <p:nvPr/>
                </p:nvGrpSpPr>
                <p:grpSpPr>
                  <a:xfrm>
                    <a:off x="3962400" y="2448233"/>
                    <a:ext cx="747252" cy="757084"/>
                    <a:chOff x="3972232" y="2733368"/>
                    <a:chExt cx="747252" cy="757084"/>
                  </a:xfrm>
                </p:grpSpPr>
                <p:grpSp>
                  <p:nvGrpSpPr>
                    <p:cNvPr id="14" name="Group 9"/>
                    <p:cNvGrpSpPr/>
                    <p:nvPr/>
                  </p:nvGrpSpPr>
                  <p:grpSpPr>
                    <a:xfrm>
                      <a:off x="4050890" y="2939845"/>
                      <a:ext cx="609600" cy="516194"/>
                      <a:chOff x="4011561" y="3077496"/>
                      <a:chExt cx="609600" cy="516194"/>
                    </a:xfrm>
                  </p:grpSpPr>
                  <p:sp>
                    <p:nvSpPr>
                      <p:cNvPr id="6" name="Rounded Rectangle 5"/>
                      <p:cNvSpPr/>
                      <p:nvPr/>
                    </p:nvSpPr>
                    <p:spPr bwMode="auto">
                      <a:xfrm>
                        <a:off x="4011561" y="3077496"/>
                        <a:ext cx="167148" cy="516194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7" name="Rounded Rectangle 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8" name="Rounded Rectangle 7"/>
                      <p:cNvSpPr/>
                      <p:nvPr/>
                    </p:nvSpPr>
                    <p:spPr bwMode="auto">
                      <a:xfrm>
                        <a:off x="4306529" y="3111910"/>
                        <a:ext cx="167148" cy="481780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9" name="Rounded Rectangle 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11" name="Rounded Rectangle 10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</p:grpSp>
              <p:grpSp>
                <p:nvGrpSpPr>
                  <p:cNvPr id="20" name="Group 12"/>
                  <p:cNvGrpSpPr/>
                  <p:nvPr/>
                </p:nvGrpSpPr>
                <p:grpSpPr>
                  <a:xfrm>
                    <a:off x="3967316" y="3200401"/>
                    <a:ext cx="747252" cy="757084"/>
                    <a:chOff x="3972232" y="2733368"/>
                    <a:chExt cx="747252" cy="757084"/>
                  </a:xfrm>
                </p:grpSpPr>
                <p:grpSp>
                  <p:nvGrpSpPr>
                    <p:cNvPr id="21" name="Group 9"/>
                    <p:cNvGrpSpPr/>
                    <p:nvPr/>
                  </p:nvGrpSpPr>
                  <p:grpSpPr>
                    <a:xfrm>
                      <a:off x="4050890" y="2787446"/>
                      <a:ext cx="609600" cy="668593"/>
                      <a:chOff x="4011561" y="2925097"/>
                      <a:chExt cx="609600" cy="668593"/>
                    </a:xfrm>
                  </p:grpSpPr>
                  <p:sp>
                    <p:nvSpPr>
                      <p:cNvPr id="16" name="Rounded Rectangle 15"/>
                      <p:cNvSpPr/>
                      <p:nvPr/>
                    </p:nvSpPr>
                    <p:spPr bwMode="auto">
                      <a:xfrm>
                        <a:off x="4011561" y="2925097"/>
                        <a:ext cx="157316" cy="668593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17" name="Rounded Rectangle 1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18" name="Rounded Rectangle 17"/>
                      <p:cNvSpPr/>
                      <p:nvPr/>
                    </p:nvSpPr>
                    <p:spPr bwMode="auto">
                      <a:xfrm>
                        <a:off x="4306529" y="3220062"/>
                        <a:ext cx="172064" cy="373627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19" name="Rounded Rectangle 1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15" name="Rounded Rectangle 1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</p:grpSp>
              <p:grpSp>
                <p:nvGrpSpPr>
                  <p:cNvPr id="27" name="Group 19"/>
                  <p:cNvGrpSpPr/>
                  <p:nvPr/>
                </p:nvGrpSpPr>
                <p:grpSpPr>
                  <a:xfrm>
                    <a:off x="3982065" y="3962401"/>
                    <a:ext cx="747252" cy="757084"/>
                    <a:chOff x="3972232" y="2733368"/>
                    <a:chExt cx="747252" cy="757084"/>
                  </a:xfrm>
                </p:grpSpPr>
                <p:grpSp>
                  <p:nvGrpSpPr>
                    <p:cNvPr id="28" name="Group 9"/>
                    <p:cNvGrpSpPr/>
                    <p:nvPr/>
                  </p:nvGrpSpPr>
                  <p:grpSpPr>
                    <a:xfrm>
                      <a:off x="4050890" y="2787446"/>
                      <a:ext cx="609600" cy="668593"/>
                      <a:chOff x="4011561" y="2925097"/>
                      <a:chExt cx="609600" cy="668593"/>
                    </a:xfrm>
                  </p:grpSpPr>
                  <p:sp>
                    <p:nvSpPr>
                      <p:cNvPr id="23" name="Rounded Rectangle 22"/>
                      <p:cNvSpPr/>
                      <p:nvPr/>
                    </p:nvSpPr>
                    <p:spPr bwMode="auto">
                      <a:xfrm>
                        <a:off x="4011561" y="2925097"/>
                        <a:ext cx="157316" cy="668593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4" name="Rounded Rectangle 23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5" name="Rounded Rectangle 24"/>
                      <p:cNvSpPr/>
                      <p:nvPr/>
                    </p:nvSpPr>
                    <p:spPr bwMode="auto">
                      <a:xfrm>
                        <a:off x="4316361" y="3362630"/>
                        <a:ext cx="167148" cy="231059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6" name="Rounded Rectangle 25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22" name="Rounded Rectangle 21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</p:grpSp>
              <p:grpSp>
                <p:nvGrpSpPr>
                  <p:cNvPr id="34" name="Group 26"/>
                  <p:cNvGrpSpPr/>
                  <p:nvPr/>
                </p:nvGrpSpPr>
                <p:grpSpPr>
                  <a:xfrm>
                    <a:off x="3977149" y="4714568"/>
                    <a:ext cx="747252" cy="757084"/>
                    <a:chOff x="3972232" y="2733368"/>
                    <a:chExt cx="747252" cy="757084"/>
                  </a:xfrm>
                </p:grpSpPr>
                <p:grpSp>
                  <p:nvGrpSpPr>
                    <p:cNvPr id="35" name="Group 9"/>
                    <p:cNvGrpSpPr/>
                    <p:nvPr/>
                  </p:nvGrpSpPr>
                  <p:grpSpPr>
                    <a:xfrm>
                      <a:off x="4050890" y="2787446"/>
                      <a:ext cx="609600" cy="668593"/>
                      <a:chOff x="4011561" y="2925097"/>
                      <a:chExt cx="609600" cy="668593"/>
                    </a:xfrm>
                  </p:grpSpPr>
                  <p:sp>
                    <p:nvSpPr>
                      <p:cNvPr id="30" name="Rounded Rectangle 29"/>
                      <p:cNvSpPr/>
                      <p:nvPr/>
                    </p:nvSpPr>
                    <p:spPr bwMode="auto">
                      <a:xfrm>
                        <a:off x="4011561" y="2925097"/>
                        <a:ext cx="157316" cy="668593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1" name="Rounded Rectangle 30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2" name="Rounded Rectangle 31"/>
                      <p:cNvSpPr/>
                      <p:nvPr/>
                    </p:nvSpPr>
                    <p:spPr bwMode="auto">
                      <a:xfrm>
                        <a:off x="4306529" y="3416708"/>
                        <a:ext cx="172064" cy="176981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3" name="Rounded Rectangle 32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29" name="Rounded Rectangle 28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</p:grpSp>
            </p:grpSp>
            <p:grpSp>
              <p:nvGrpSpPr>
                <p:cNvPr id="36" name="Group 19"/>
                <p:cNvGrpSpPr/>
                <p:nvPr/>
              </p:nvGrpSpPr>
              <p:grpSpPr>
                <a:xfrm>
                  <a:off x="4635910" y="2679291"/>
                  <a:ext cx="2285999" cy="2109018"/>
                  <a:chOff x="3972232" y="2733368"/>
                  <a:chExt cx="747252" cy="757084"/>
                </a:xfrm>
              </p:grpSpPr>
              <p:grpSp>
                <p:nvGrpSpPr>
                  <p:cNvPr id="37" name="Group 9"/>
                  <p:cNvGrpSpPr/>
                  <p:nvPr/>
                </p:nvGrpSpPr>
                <p:grpSpPr>
                  <a:xfrm>
                    <a:off x="4050890" y="2787446"/>
                    <a:ext cx="609600" cy="668593"/>
                    <a:chOff x="4011561" y="2925097"/>
                    <a:chExt cx="609600" cy="668593"/>
                  </a:xfrm>
                </p:grpSpPr>
                <p:sp>
                  <p:nvSpPr>
                    <p:cNvPr id="48" name="Rounded Rectangle 47"/>
                    <p:cNvSpPr/>
                    <p:nvPr/>
                  </p:nvSpPr>
                  <p:spPr bwMode="auto">
                    <a:xfrm>
                      <a:off x="4011561" y="2925097"/>
                      <a:ext cx="157316" cy="668593"/>
                    </a:xfrm>
                    <a:prstGeom prst="roundRect">
                      <a:avLst/>
                    </a:prstGeom>
                    <a:solidFill>
                      <a:srgbClr val="C00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b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</a:p>
                  </p:txBody>
                </p:sp>
                <p:sp>
                  <p:nvSpPr>
                    <p:cNvPr id="49" name="Rounded Rectangle 48"/>
                    <p:cNvSpPr/>
                    <p:nvPr/>
                  </p:nvSpPr>
                  <p:spPr bwMode="auto">
                    <a:xfrm>
                      <a:off x="4168877" y="3274142"/>
                      <a:ext cx="152400" cy="319548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b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</a:p>
                  </p:txBody>
                </p:sp>
                <p:sp>
                  <p:nvSpPr>
                    <p:cNvPr id="50" name="Rounded Rectangle 49"/>
                    <p:cNvSpPr/>
                    <p:nvPr/>
                  </p:nvSpPr>
                  <p:spPr bwMode="auto">
                    <a:xfrm>
                      <a:off x="4316361" y="3362630"/>
                      <a:ext cx="167148" cy="231059"/>
                    </a:xfrm>
                    <a:prstGeom prst="roundRect">
                      <a:avLst/>
                    </a:prstGeom>
                    <a:solidFill>
                      <a:srgbClr val="FFC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b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T2</a:t>
                      </a:r>
                    </a:p>
                  </p:txBody>
                </p:sp>
                <p:sp>
                  <p:nvSpPr>
                    <p:cNvPr id="51" name="Rounded Rectangle 50"/>
                    <p:cNvSpPr/>
                    <p:nvPr/>
                  </p:nvSpPr>
                  <p:spPr bwMode="auto">
                    <a:xfrm>
                      <a:off x="4478593" y="3264310"/>
                      <a:ext cx="142568" cy="329380"/>
                    </a:xfrm>
                    <a:prstGeom prst="roundRect">
                      <a:avLst/>
                    </a:prstGeom>
                    <a:solidFill>
                      <a:srgbClr val="92D05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b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T3</a:t>
                      </a:r>
                    </a:p>
                  </p:txBody>
                </p:sp>
              </p:grpSp>
              <p:sp>
                <p:nvSpPr>
                  <p:cNvPr id="47" name="Rounded Rectangle 46"/>
                  <p:cNvSpPr/>
                  <p:nvPr/>
                </p:nvSpPr>
                <p:spPr bwMode="auto">
                  <a:xfrm>
                    <a:off x="3972232" y="2733368"/>
                    <a:ext cx="747252" cy="757084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cxnSp>
              <p:nvCxnSpPr>
                <p:cNvPr id="65" name="Straight Connector 64"/>
                <p:cNvCxnSpPr/>
                <p:nvPr/>
              </p:nvCxnSpPr>
              <p:spPr bwMode="auto">
                <a:xfrm flipV="1">
                  <a:off x="3647771" y="2782529"/>
                  <a:ext cx="1101210" cy="102255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>
                  <a:off x="3657600" y="4326194"/>
                  <a:ext cx="1101216" cy="373628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37" name="Group 136"/>
            <p:cNvGrpSpPr/>
            <p:nvPr/>
          </p:nvGrpSpPr>
          <p:grpSpPr>
            <a:xfrm>
              <a:off x="7626662" y="2463512"/>
              <a:ext cx="4030863" cy="2831819"/>
              <a:chOff x="7626662" y="2463512"/>
              <a:chExt cx="4030863" cy="2831819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7626662" y="3003388"/>
                <a:ext cx="2131487" cy="2291943"/>
                <a:chOff x="7626662" y="3003388"/>
                <a:chExt cx="2131487" cy="2291943"/>
              </a:xfrm>
            </p:grpSpPr>
            <p:sp>
              <p:nvSpPr>
                <p:cNvPr id="45" name="Right Arrow 44"/>
                <p:cNvSpPr/>
                <p:nvPr/>
              </p:nvSpPr>
              <p:spPr bwMode="auto">
                <a:xfrm>
                  <a:off x="7626662" y="3589361"/>
                  <a:ext cx="2131487" cy="313534"/>
                </a:xfrm>
                <a:prstGeom prst="rightArrow">
                  <a:avLst/>
                </a:prstGeom>
                <a:solidFill>
                  <a:srgbClr val="0070C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umnst777 BT" pitchFamily="34" charset="0"/>
                    <a:ea typeface="굴림" pitchFamily="50" charset="-127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8071883" y="3003388"/>
                  <a:ext cx="99097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K-means</a:t>
                  </a:r>
                </a:p>
                <a:p>
                  <a:pPr algn="ctr"/>
                  <a:r>
                    <a:rPr lang="en-US" b="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Clustering</a:t>
                  </a:r>
                  <a:endParaRPr lang="en-US" b="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 bwMode="auto">
                <a:xfrm>
                  <a:off x="7791653" y="3957850"/>
                  <a:ext cx="1801504" cy="1337481"/>
                </a:xfrm>
                <a:prstGeom prst="round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C0 (1,</a:t>
                  </a:r>
                  <a:r>
                    <a:rPr kumimoji="1" lang="en-US" sz="1600" b="0" i="0" u="none" strike="noStrike" cap="none" normalizeH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0, 0, 0)</a:t>
                  </a:r>
                </a:p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0" baseline="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C1</a:t>
                  </a:r>
                  <a:r>
                    <a:rPr lang="en-US" sz="1600" b="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 (0, 1, 0, 0)</a:t>
                  </a:r>
                </a:p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C2</a:t>
                  </a:r>
                  <a:r>
                    <a:rPr kumimoji="1" lang="en-US" sz="1600" b="0" i="0" u="none" strike="noStrike" cap="none" normalizeH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(0, 0, 1, 0)</a:t>
                  </a:r>
                </a:p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0" baseline="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C3</a:t>
                  </a:r>
                  <a:r>
                    <a:rPr lang="en-US" sz="1600" b="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 (0, 0, 0, 1)</a:t>
                  </a:r>
                </a:p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C4</a:t>
                  </a:r>
                  <a:r>
                    <a:rPr kumimoji="1" lang="en-US" sz="1600" b="0" i="0" u="none" strike="noStrike" cap="none" normalizeH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(1, 1, 1, 1)</a:t>
                  </a:r>
                  <a:endPara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9810750" y="2463512"/>
                <a:ext cx="1846775" cy="2644433"/>
                <a:chOff x="10401300" y="2539712"/>
                <a:chExt cx="1846775" cy="2644433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11046427" y="2539712"/>
                  <a:ext cx="1201648" cy="2644433"/>
                  <a:chOff x="11694127" y="2749262"/>
                  <a:chExt cx="1201648" cy="2644433"/>
                </a:xfrm>
              </p:grpSpPr>
              <p:grpSp>
                <p:nvGrpSpPr>
                  <p:cNvPr id="122" name="Group 121"/>
                  <p:cNvGrpSpPr/>
                  <p:nvPr/>
                </p:nvGrpSpPr>
                <p:grpSpPr>
                  <a:xfrm>
                    <a:off x="11694127" y="2749262"/>
                    <a:ext cx="1160346" cy="541654"/>
                    <a:chOff x="11723955" y="2749262"/>
                    <a:chExt cx="1160346" cy="541654"/>
                  </a:xfrm>
                </p:grpSpPr>
                <p:grpSp>
                  <p:nvGrpSpPr>
                    <p:cNvPr id="73" name="Group 11"/>
                    <p:cNvGrpSpPr/>
                    <p:nvPr/>
                  </p:nvGrpSpPr>
                  <p:grpSpPr>
                    <a:xfrm>
                      <a:off x="12338235" y="2749262"/>
                      <a:ext cx="546066" cy="541654"/>
                      <a:chOff x="3972232" y="2733368"/>
                      <a:chExt cx="747252" cy="757084"/>
                    </a:xfrm>
                  </p:grpSpPr>
                  <p:grpSp>
                    <p:nvGrpSpPr>
                      <p:cNvPr id="95" name="Group 9"/>
                      <p:cNvGrpSpPr/>
                      <p:nvPr/>
                    </p:nvGrpSpPr>
                    <p:grpSpPr>
                      <a:xfrm>
                        <a:off x="4050890" y="2939845"/>
                        <a:ext cx="609600" cy="516194"/>
                        <a:chOff x="4011561" y="3077496"/>
                        <a:chExt cx="609600" cy="516194"/>
                      </a:xfrm>
                    </p:grpSpPr>
                    <p:sp>
                      <p:nvSpPr>
                        <p:cNvPr id="97" name="Rounded Rectangle 5"/>
                        <p:cNvSpPr/>
                        <p:nvPr/>
                      </p:nvSpPr>
                      <p:spPr bwMode="auto">
                        <a:xfrm>
                          <a:off x="4011561" y="3077496"/>
                          <a:ext cx="167148" cy="516194"/>
                        </a:xfrm>
                        <a:prstGeom prst="roundRect">
                          <a:avLst/>
                        </a:prstGeom>
                        <a:solidFill>
                          <a:srgbClr val="C00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98" name="Rounded Rectangle 6"/>
                        <p:cNvSpPr/>
                        <p:nvPr/>
                      </p:nvSpPr>
                      <p:spPr bwMode="auto">
                        <a:xfrm>
                          <a:off x="4168877" y="3274142"/>
                          <a:ext cx="152400" cy="319548"/>
                        </a:xfrm>
                        <a:prstGeom prst="roundRect">
                          <a:avLst/>
                        </a:prstGeom>
                        <a:solidFill>
                          <a:srgbClr val="0070C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99" name="Rounded Rectangle 7"/>
                        <p:cNvSpPr/>
                        <p:nvPr/>
                      </p:nvSpPr>
                      <p:spPr bwMode="auto">
                        <a:xfrm>
                          <a:off x="4306529" y="3111910"/>
                          <a:ext cx="167148" cy="481780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100" name="Rounded Rectangle 8"/>
                        <p:cNvSpPr/>
                        <p:nvPr/>
                      </p:nvSpPr>
                      <p:spPr bwMode="auto">
                        <a:xfrm>
                          <a:off x="4478593" y="3264310"/>
                          <a:ext cx="142568" cy="329380"/>
                        </a:xfrm>
                        <a:prstGeom prst="roundRect">
                          <a:avLst/>
                        </a:prstGeom>
                        <a:solidFill>
                          <a:srgbClr val="92D05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</p:grpSp>
                  <p:sp>
                    <p:nvSpPr>
                      <p:cNvPr id="96" name="Rounded Rectangle 10"/>
                      <p:cNvSpPr/>
                      <p:nvPr/>
                    </p:nvSpPr>
                    <p:spPr bwMode="auto">
                      <a:xfrm>
                        <a:off x="3972232" y="2733368"/>
                        <a:ext cx="747252" cy="757084"/>
                      </a:xfrm>
                      <a:prstGeom prst="roundRect">
                        <a:avLst/>
                      </a:prstGeom>
                      <a:noFill/>
                      <a:ln w="9525" cap="flat" cmpd="sng" algn="ctr">
                        <a:solidFill>
                          <a:schemeClr val="accent3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t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1" lang="en-US" sz="160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P1</a:t>
                        </a:r>
                      </a:p>
                    </p:txBody>
                  </p:sp>
                </p:grpSp>
                <p:grpSp>
                  <p:nvGrpSpPr>
                    <p:cNvPr id="75" name="Group 19"/>
                    <p:cNvGrpSpPr/>
                    <p:nvPr/>
                  </p:nvGrpSpPr>
                  <p:grpSpPr>
                    <a:xfrm>
                      <a:off x="11723955" y="2749262"/>
                      <a:ext cx="546066" cy="541654"/>
                      <a:chOff x="3972232" y="2733368"/>
                      <a:chExt cx="747252" cy="757084"/>
                    </a:xfrm>
                  </p:grpSpPr>
                  <p:grpSp>
                    <p:nvGrpSpPr>
                      <p:cNvPr id="83" name="Group 9"/>
                      <p:cNvGrpSpPr/>
                      <p:nvPr/>
                    </p:nvGrpSpPr>
                    <p:grpSpPr>
                      <a:xfrm>
                        <a:off x="4050890" y="2787446"/>
                        <a:ext cx="609600" cy="668593"/>
                        <a:chOff x="4011561" y="2925097"/>
                        <a:chExt cx="609600" cy="668593"/>
                      </a:xfrm>
                    </p:grpSpPr>
                    <p:sp>
                      <p:nvSpPr>
                        <p:cNvPr id="85" name="Rounded Rectangle 84"/>
                        <p:cNvSpPr/>
                        <p:nvPr/>
                      </p:nvSpPr>
                      <p:spPr bwMode="auto">
                        <a:xfrm>
                          <a:off x="4011561" y="2925097"/>
                          <a:ext cx="157316" cy="668593"/>
                        </a:xfrm>
                        <a:prstGeom prst="roundRect">
                          <a:avLst/>
                        </a:prstGeom>
                        <a:solidFill>
                          <a:srgbClr val="C00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86" name="Rounded Rectangle 85"/>
                        <p:cNvSpPr/>
                        <p:nvPr/>
                      </p:nvSpPr>
                      <p:spPr bwMode="auto">
                        <a:xfrm>
                          <a:off x="4168877" y="3274142"/>
                          <a:ext cx="152400" cy="319548"/>
                        </a:xfrm>
                        <a:prstGeom prst="roundRect">
                          <a:avLst/>
                        </a:prstGeom>
                        <a:solidFill>
                          <a:srgbClr val="0070C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87" name="Rounded Rectangle 24"/>
                        <p:cNvSpPr/>
                        <p:nvPr/>
                      </p:nvSpPr>
                      <p:spPr bwMode="auto">
                        <a:xfrm>
                          <a:off x="4316361" y="3362630"/>
                          <a:ext cx="167148" cy="231059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88" name="Rounded Rectangle 87"/>
                        <p:cNvSpPr/>
                        <p:nvPr/>
                      </p:nvSpPr>
                      <p:spPr bwMode="auto">
                        <a:xfrm>
                          <a:off x="4478593" y="3264310"/>
                          <a:ext cx="142568" cy="329380"/>
                        </a:xfrm>
                        <a:prstGeom prst="roundRect">
                          <a:avLst/>
                        </a:prstGeom>
                        <a:solidFill>
                          <a:srgbClr val="92D05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</p:grpSp>
                  <p:sp>
                    <p:nvSpPr>
                      <p:cNvPr id="84" name="Rounded Rectangle 83"/>
                      <p:cNvSpPr/>
                      <p:nvPr/>
                    </p:nvSpPr>
                    <p:spPr bwMode="auto">
                      <a:xfrm>
                        <a:off x="3972232" y="2733368"/>
                        <a:ext cx="747252" cy="757084"/>
                      </a:xfrm>
                      <a:prstGeom prst="roundRect">
                        <a:avLst/>
                      </a:prstGeom>
                      <a:noFill/>
                      <a:ln w="9525" cap="flat" cmpd="sng" algn="ctr">
                        <a:solidFill>
                          <a:schemeClr val="accent3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t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1" lang="en-US" sz="1600" i="0" u="none" strike="noStrike" cap="none" normalizeH="0" baseline="0" dirty="0" smtClean="0">
                            <a:ln>
                              <a:noFill/>
                            </a:ln>
                            <a:effectLst/>
                            <a:latin typeface="Arial" pitchFamily="34" charset="0"/>
                            <a:cs typeface="Arial" pitchFamily="34" charset="0"/>
                          </a:rPr>
                          <a:t>P0</a:t>
                        </a:r>
                      </a:p>
                    </p:txBody>
                  </p:sp>
                </p:grpSp>
              </p:grpSp>
              <p:grpSp>
                <p:nvGrpSpPr>
                  <p:cNvPr id="123" name="Group 122"/>
                  <p:cNvGrpSpPr/>
                  <p:nvPr/>
                </p:nvGrpSpPr>
                <p:grpSpPr>
                  <a:xfrm>
                    <a:off x="11694127" y="3458849"/>
                    <a:ext cx="1167530" cy="541654"/>
                    <a:chOff x="11701313" y="3458849"/>
                    <a:chExt cx="1167530" cy="541654"/>
                  </a:xfrm>
                </p:grpSpPr>
                <p:grpSp>
                  <p:nvGrpSpPr>
                    <p:cNvPr id="74" name="Group 12"/>
                    <p:cNvGrpSpPr/>
                    <p:nvPr/>
                  </p:nvGrpSpPr>
                  <p:grpSpPr>
                    <a:xfrm>
                      <a:off x="12322777" y="3458849"/>
                      <a:ext cx="546066" cy="541654"/>
                      <a:chOff x="3972232" y="2733368"/>
                      <a:chExt cx="747252" cy="757084"/>
                    </a:xfrm>
                  </p:grpSpPr>
                  <p:grpSp>
                    <p:nvGrpSpPr>
                      <p:cNvPr id="89" name="Group 9"/>
                      <p:cNvGrpSpPr/>
                      <p:nvPr/>
                    </p:nvGrpSpPr>
                    <p:grpSpPr>
                      <a:xfrm>
                        <a:off x="4050890" y="2879418"/>
                        <a:ext cx="609600" cy="576621"/>
                        <a:chOff x="4011561" y="3017069"/>
                        <a:chExt cx="609600" cy="576621"/>
                      </a:xfrm>
                    </p:grpSpPr>
                    <p:sp>
                      <p:nvSpPr>
                        <p:cNvPr id="91" name="Rounded Rectangle 15"/>
                        <p:cNvSpPr/>
                        <p:nvPr/>
                      </p:nvSpPr>
                      <p:spPr bwMode="auto">
                        <a:xfrm>
                          <a:off x="4011561" y="3365634"/>
                          <a:ext cx="152046" cy="228054"/>
                        </a:xfrm>
                        <a:prstGeom prst="roundRect">
                          <a:avLst/>
                        </a:prstGeom>
                        <a:solidFill>
                          <a:srgbClr val="C00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92" name="Rounded Rectangle 16"/>
                        <p:cNvSpPr/>
                        <p:nvPr/>
                      </p:nvSpPr>
                      <p:spPr bwMode="auto">
                        <a:xfrm>
                          <a:off x="4168877" y="3017069"/>
                          <a:ext cx="157236" cy="576621"/>
                        </a:xfrm>
                        <a:prstGeom prst="roundRect">
                          <a:avLst/>
                        </a:prstGeom>
                        <a:solidFill>
                          <a:srgbClr val="0070C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93" name="Rounded Rectangle 17"/>
                        <p:cNvSpPr/>
                        <p:nvPr/>
                      </p:nvSpPr>
                      <p:spPr bwMode="auto">
                        <a:xfrm>
                          <a:off x="4306529" y="3220062"/>
                          <a:ext cx="172064" cy="373627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94" name="Rounded Rectangle 18"/>
                        <p:cNvSpPr/>
                        <p:nvPr/>
                      </p:nvSpPr>
                      <p:spPr bwMode="auto">
                        <a:xfrm>
                          <a:off x="4478593" y="3264310"/>
                          <a:ext cx="142568" cy="329380"/>
                        </a:xfrm>
                        <a:prstGeom prst="roundRect">
                          <a:avLst/>
                        </a:prstGeom>
                        <a:solidFill>
                          <a:srgbClr val="92D05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</p:grpSp>
                  <p:sp>
                    <p:nvSpPr>
                      <p:cNvPr id="90" name="Rounded Rectangle 14"/>
                      <p:cNvSpPr/>
                      <p:nvPr/>
                    </p:nvSpPr>
                    <p:spPr bwMode="auto">
                      <a:xfrm>
                        <a:off x="3972232" y="2733368"/>
                        <a:ext cx="747252" cy="757084"/>
                      </a:xfrm>
                      <a:prstGeom prst="roundRect">
                        <a:avLst/>
                      </a:prstGeom>
                      <a:noFill/>
                      <a:ln w="9525" cap="flat" cmpd="sng" algn="ctr">
                        <a:solidFill>
                          <a:schemeClr val="accent3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t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600" dirty="0" smtClean="0">
                            <a:latin typeface="Arial" pitchFamily="34" charset="0"/>
                            <a:cs typeface="Arial" pitchFamily="34" charset="0"/>
                          </a:rPr>
                          <a:t>P3</a:t>
                        </a:r>
                        <a:endPara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grpSp>
                  <p:nvGrpSpPr>
                    <p:cNvPr id="76" name="Group 26"/>
                    <p:cNvGrpSpPr/>
                    <p:nvPr/>
                  </p:nvGrpSpPr>
                  <p:grpSpPr>
                    <a:xfrm>
                      <a:off x="11701313" y="3458849"/>
                      <a:ext cx="546066" cy="541654"/>
                      <a:chOff x="3972232" y="2733368"/>
                      <a:chExt cx="747252" cy="757084"/>
                    </a:xfrm>
                  </p:grpSpPr>
                  <p:grpSp>
                    <p:nvGrpSpPr>
                      <p:cNvPr id="77" name="Group 9"/>
                      <p:cNvGrpSpPr/>
                      <p:nvPr/>
                    </p:nvGrpSpPr>
                    <p:grpSpPr>
                      <a:xfrm>
                        <a:off x="4050891" y="2917594"/>
                        <a:ext cx="609599" cy="538445"/>
                        <a:chOff x="4011562" y="3055245"/>
                        <a:chExt cx="609599" cy="538445"/>
                      </a:xfrm>
                    </p:grpSpPr>
                    <p:sp>
                      <p:nvSpPr>
                        <p:cNvPr id="79" name="Rounded Rectangle 78"/>
                        <p:cNvSpPr/>
                        <p:nvPr/>
                      </p:nvSpPr>
                      <p:spPr bwMode="auto">
                        <a:xfrm>
                          <a:off x="4011562" y="3315840"/>
                          <a:ext cx="157447" cy="277850"/>
                        </a:xfrm>
                        <a:prstGeom prst="roundRect">
                          <a:avLst/>
                        </a:prstGeom>
                        <a:solidFill>
                          <a:srgbClr val="C00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80" name="Rounded Rectangle 79"/>
                        <p:cNvSpPr/>
                        <p:nvPr/>
                      </p:nvSpPr>
                      <p:spPr bwMode="auto">
                        <a:xfrm>
                          <a:off x="4168879" y="3055245"/>
                          <a:ext cx="113886" cy="538445"/>
                        </a:xfrm>
                        <a:prstGeom prst="roundRect">
                          <a:avLst/>
                        </a:prstGeom>
                        <a:solidFill>
                          <a:srgbClr val="0070C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81" name="Rounded Rectangle 80"/>
                        <p:cNvSpPr/>
                        <p:nvPr/>
                      </p:nvSpPr>
                      <p:spPr bwMode="auto">
                        <a:xfrm>
                          <a:off x="4306529" y="3416708"/>
                          <a:ext cx="172064" cy="176981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82" name="Rounded Rectangle 81"/>
                        <p:cNvSpPr/>
                        <p:nvPr/>
                      </p:nvSpPr>
                      <p:spPr bwMode="auto">
                        <a:xfrm>
                          <a:off x="4478593" y="3264310"/>
                          <a:ext cx="142568" cy="329380"/>
                        </a:xfrm>
                        <a:prstGeom prst="roundRect">
                          <a:avLst/>
                        </a:prstGeom>
                        <a:solidFill>
                          <a:srgbClr val="92D05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</p:grpSp>
                  <p:sp>
                    <p:nvSpPr>
                      <p:cNvPr id="78" name="Rounded Rectangle 77"/>
                      <p:cNvSpPr/>
                      <p:nvPr/>
                    </p:nvSpPr>
                    <p:spPr bwMode="auto">
                      <a:xfrm>
                        <a:off x="3972232" y="2733368"/>
                        <a:ext cx="747252" cy="757084"/>
                      </a:xfrm>
                      <a:prstGeom prst="roundRect">
                        <a:avLst/>
                      </a:prstGeom>
                      <a:noFill/>
                      <a:ln w="9525" cap="flat" cmpd="sng" algn="ctr">
                        <a:solidFill>
                          <a:schemeClr val="accent3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t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600" dirty="0" smtClean="0">
                            <a:latin typeface="Arial" pitchFamily="34" charset="0"/>
                            <a:cs typeface="Arial" pitchFamily="34" charset="0"/>
                          </a:rPr>
                          <a:t>P2</a:t>
                        </a:r>
                        <a:endParaRPr kumimoji="1" lang="en-US" sz="16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01" name="Group 12"/>
                  <p:cNvGrpSpPr/>
                  <p:nvPr/>
                </p:nvGrpSpPr>
                <p:grpSpPr>
                  <a:xfrm>
                    <a:off x="11694127" y="4166241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102" name="Group 9"/>
                    <p:cNvGrpSpPr/>
                    <p:nvPr/>
                  </p:nvGrpSpPr>
                  <p:grpSpPr>
                    <a:xfrm>
                      <a:off x="4050892" y="2820190"/>
                      <a:ext cx="609598" cy="635849"/>
                      <a:chOff x="4011563" y="2957841"/>
                      <a:chExt cx="609598" cy="635849"/>
                    </a:xfrm>
                  </p:grpSpPr>
                  <p:sp>
                    <p:nvSpPr>
                      <p:cNvPr id="104" name="Rounded Rectangle 15"/>
                      <p:cNvSpPr/>
                      <p:nvPr/>
                    </p:nvSpPr>
                    <p:spPr bwMode="auto">
                      <a:xfrm>
                        <a:off x="4011563" y="3356205"/>
                        <a:ext cx="173697" cy="237485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105" name="Rounded Rectangle 1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106" name="Rounded Rectangle 17"/>
                      <p:cNvSpPr/>
                      <p:nvPr/>
                    </p:nvSpPr>
                    <p:spPr bwMode="auto">
                      <a:xfrm>
                        <a:off x="4306532" y="2957841"/>
                        <a:ext cx="187488" cy="635846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107" name="Rounded Rectangle 1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103" name="Rounded Rectangle 1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P4</a:t>
                      </a:r>
                    </a:p>
                  </p:txBody>
                </p:sp>
              </p:grpSp>
              <p:grpSp>
                <p:nvGrpSpPr>
                  <p:cNvPr id="124" name="Group 123"/>
                  <p:cNvGrpSpPr/>
                  <p:nvPr/>
                </p:nvGrpSpPr>
                <p:grpSpPr>
                  <a:xfrm>
                    <a:off x="11694127" y="4852041"/>
                    <a:ext cx="1201648" cy="541654"/>
                    <a:chOff x="11694127" y="4852041"/>
                    <a:chExt cx="1201648" cy="541654"/>
                  </a:xfrm>
                </p:grpSpPr>
                <p:grpSp>
                  <p:nvGrpSpPr>
                    <p:cNvPr id="108" name="Group 12"/>
                    <p:cNvGrpSpPr/>
                    <p:nvPr/>
                  </p:nvGrpSpPr>
                  <p:grpSpPr>
                    <a:xfrm>
                      <a:off x="11694127" y="4852041"/>
                      <a:ext cx="546066" cy="541654"/>
                      <a:chOff x="3972232" y="2733368"/>
                      <a:chExt cx="747252" cy="757084"/>
                    </a:xfrm>
                  </p:grpSpPr>
                  <p:grpSp>
                    <p:nvGrpSpPr>
                      <p:cNvPr id="109" name="Group 9"/>
                      <p:cNvGrpSpPr/>
                      <p:nvPr/>
                    </p:nvGrpSpPr>
                    <p:grpSpPr>
                      <a:xfrm>
                        <a:off x="4050890" y="2857536"/>
                        <a:ext cx="628711" cy="598503"/>
                        <a:chOff x="4011561" y="2995187"/>
                        <a:chExt cx="628711" cy="598503"/>
                      </a:xfrm>
                    </p:grpSpPr>
                    <p:sp>
                      <p:nvSpPr>
                        <p:cNvPr id="111" name="Rounded Rectangle 15"/>
                        <p:cNvSpPr/>
                        <p:nvPr/>
                      </p:nvSpPr>
                      <p:spPr bwMode="auto">
                        <a:xfrm>
                          <a:off x="4011561" y="3360353"/>
                          <a:ext cx="157448" cy="233337"/>
                        </a:xfrm>
                        <a:prstGeom prst="roundRect">
                          <a:avLst/>
                        </a:prstGeom>
                        <a:solidFill>
                          <a:srgbClr val="C00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112" name="Rounded Rectangle 16"/>
                        <p:cNvSpPr/>
                        <p:nvPr/>
                      </p:nvSpPr>
                      <p:spPr bwMode="auto">
                        <a:xfrm>
                          <a:off x="4168877" y="3274142"/>
                          <a:ext cx="152400" cy="319548"/>
                        </a:xfrm>
                        <a:prstGeom prst="roundRect">
                          <a:avLst/>
                        </a:prstGeom>
                        <a:solidFill>
                          <a:srgbClr val="0070C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113" name="Rounded Rectangle 17"/>
                        <p:cNvSpPr/>
                        <p:nvPr/>
                      </p:nvSpPr>
                      <p:spPr bwMode="auto">
                        <a:xfrm>
                          <a:off x="4306529" y="3220062"/>
                          <a:ext cx="172064" cy="373627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114" name="Rounded Rectangle 18"/>
                        <p:cNvSpPr/>
                        <p:nvPr/>
                      </p:nvSpPr>
                      <p:spPr bwMode="auto">
                        <a:xfrm>
                          <a:off x="4478591" y="2995187"/>
                          <a:ext cx="161681" cy="598503"/>
                        </a:xfrm>
                        <a:prstGeom prst="roundRect">
                          <a:avLst/>
                        </a:prstGeom>
                        <a:solidFill>
                          <a:srgbClr val="92D05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</p:grpSp>
                  <p:sp>
                    <p:nvSpPr>
                      <p:cNvPr id="110" name="Rounded Rectangle 14"/>
                      <p:cNvSpPr/>
                      <p:nvPr/>
                    </p:nvSpPr>
                    <p:spPr bwMode="auto">
                      <a:xfrm>
                        <a:off x="3972232" y="2733368"/>
                        <a:ext cx="747252" cy="757084"/>
                      </a:xfrm>
                      <a:prstGeom prst="roundRect">
                        <a:avLst/>
                      </a:prstGeom>
                      <a:noFill/>
                      <a:ln w="9525" cap="flat" cmpd="sng" algn="ctr">
                        <a:solidFill>
                          <a:schemeClr val="accent3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t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1" lang="en-US" sz="16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P5</a:t>
                        </a:r>
                      </a:p>
                    </p:txBody>
                  </p:sp>
                </p:grpSp>
                <p:grpSp>
                  <p:nvGrpSpPr>
                    <p:cNvPr id="115" name="Group 12"/>
                    <p:cNvGrpSpPr/>
                    <p:nvPr/>
                  </p:nvGrpSpPr>
                  <p:grpSpPr>
                    <a:xfrm>
                      <a:off x="12349709" y="4852041"/>
                      <a:ext cx="546066" cy="541654"/>
                      <a:chOff x="3972232" y="2733368"/>
                      <a:chExt cx="747252" cy="757084"/>
                    </a:xfrm>
                  </p:grpSpPr>
                  <p:grpSp>
                    <p:nvGrpSpPr>
                      <p:cNvPr id="116" name="Group 9"/>
                      <p:cNvGrpSpPr/>
                      <p:nvPr/>
                    </p:nvGrpSpPr>
                    <p:grpSpPr>
                      <a:xfrm>
                        <a:off x="4050891" y="2857536"/>
                        <a:ext cx="641625" cy="598503"/>
                        <a:chOff x="4011562" y="2995187"/>
                        <a:chExt cx="641625" cy="598503"/>
                      </a:xfrm>
                    </p:grpSpPr>
                    <p:sp>
                      <p:nvSpPr>
                        <p:cNvPr id="118" name="Rounded Rectangle 15"/>
                        <p:cNvSpPr/>
                        <p:nvPr/>
                      </p:nvSpPr>
                      <p:spPr bwMode="auto">
                        <a:xfrm>
                          <a:off x="4011562" y="3410149"/>
                          <a:ext cx="170360" cy="183541"/>
                        </a:xfrm>
                        <a:prstGeom prst="roundRect">
                          <a:avLst/>
                        </a:prstGeom>
                        <a:solidFill>
                          <a:srgbClr val="C00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119" name="Rounded Rectangle 16"/>
                        <p:cNvSpPr/>
                        <p:nvPr/>
                      </p:nvSpPr>
                      <p:spPr bwMode="auto">
                        <a:xfrm>
                          <a:off x="4168877" y="3274142"/>
                          <a:ext cx="152400" cy="319548"/>
                        </a:xfrm>
                        <a:prstGeom prst="roundRect">
                          <a:avLst/>
                        </a:prstGeom>
                        <a:solidFill>
                          <a:srgbClr val="0070C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120" name="Rounded Rectangle 17"/>
                        <p:cNvSpPr/>
                        <p:nvPr/>
                      </p:nvSpPr>
                      <p:spPr bwMode="auto">
                        <a:xfrm>
                          <a:off x="4306529" y="3220062"/>
                          <a:ext cx="172064" cy="373627"/>
                        </a:xfrm>
                        <a:prstGeom prst="roundRect">
                          <a:avLst/>
                        </a:prstGeom>
                        <a:solidFill>
                          <a:srgbClr val="FFC00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  <p:sp>
                      <p:nvSpPr>
                        <p:cNvPr id="121" name="Rounded Rectangle 18"/>
                        <p:cNvSpPr/>
                        <p:nvPr/>
                      </p:nvSpPr>
                      <p:spPr bwMode="auto">
                        <a:xfrm>
                          <a:off x="4478593" y="2995187"/>
                          <a:ext cx="174594" cy="598503"/>
                        </a:xfrm>
                        <a:prstGeom prst="roundRect">
                          <a:avLst/>
                        </a:prstGeom>
                        <a:solidFill>
                          <a:srgbClr val="92D050"/>
                        </a:soli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non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l" defTabSz="914400" rtl="0" eaLnBrk="1" fontAlgn="base" latinLnBrk="1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1" lang="en-US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Humnst777 BT" pitchFamily="34" charset="0"/>
                            <a:ea typeface="굴림" pitchFamily="50" charset="-127"/>
                          </a:endParaRPr>
                        </a:p>
                      </p:txBody>
                    </p:sp>
                  </p:grpSp>
                  <p:sp>
                    <p:nvSpPr>
                      <p:cNvPr id="117" name="Rounded Rectangle 14"/>
                      <p:cNvSpPr/>
                      <p:nvPr/>
                    </p:nvSpPr>
                    <p:spPr bwMode="auto">
                      <a:xfrm>
                        <a:off x="3972232" y="2733368"/>
                        <a:ext cx="747252" cy="757084"/>
                      </a:xfrm>
                      <a:prstGeom prst="roundRect">
                        <a:avLst/>
                      </a:prstGeom>
                      <a:noFill/>
                      <a:ln w="9525" cap="flat" cmpd="sng" algn="ctr">
                        <a:solidFill>
                          <a:schemeClr val="accent3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t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1" lang="en-US" sz="16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rPr>
                          <a:t>P6</a:t>
                        </a:r>
                      </a:p>
                    </p:txBody>
                  </p:sp>
                </p:grpSp>
              </p:grp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10401300" y="2628900"/>
                  <a:ext cx="552450" cy="25545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C0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C1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C2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C3</a:t>
                  </a:r>
                  <a:endParaRPr lang="en-US" sz="16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43" name="Group 142"/>
            <p:cNvGrpSpPr/>
            <p:nvPr/>
          </p:nvGrpSpPr>
          <p:grpSpPr>
            <a:xfrm>
              <a:off x="11828554" y="3048911"/>
              <a:ext cx="2723294" cy="1199823"/>
              <a:chOff x="11982929" y="3048911"/>
              <a:chExt cx="2723294" cy="1199823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11982929" y="3048911"/>
                <a:ext cx="1317436" cy="899505"/>
                <a:chOff x="11982929" y="3048911"/>
                <a:chExt cx="1317436" cy="899505"/>
              </a:xfrm>
            </p:grpSpPr>
            <p:sp>
              <p:nvSpPr>
                <p:cNvPr id="139" name="TextBox 138"/>
                <p:cNvSpPr txBox="1"/>
                <p:nvPr/>
              </p:nvSpPr>
              <p:spPr>
                <a:xfrm>
                  <a:off x="12020330" y="3048911"/>
                  <a:ext cx="113043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Pattern</a:t>
                  </a:r>
                </a:p>
                <a:p>
                  <a:pPr algn="ctr"/>
                  <a:r>
                    <a:rPr lang="en-US" b="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Recognition</a:t>
                  </a:r>
                  <a:endParaRPr lang="en-US" b="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0" name="Right Arrow 139"/>
                <p:cNvSpPr/>
                <p:nvPr/>
              </p:nvSpPr>
              <p:spPr bwMode="auto">
                <a:xfrm>
                  <a:off x="11982929" y="3634882"/>
                  <a:ext cx="1317436" cy="313534"/>
                </a:xfrm>
                <a:prstGeom prst="rightArrow">
                  <a:avLst/>
                </a:prstGeom>
                <a:solidFill>
                  <a:srgbClr val="0070C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umnst777 BT" pitchFamily="34" charset="0"/>
                    <a:ea typeface="굴림" pitchFamily="50" charset="-127"/>
                  </a:endParaRPr>
                </a:p>
              </p:txBody>
            </p:sp>
          </p:grpSp>
          <p:sp>
            <p:nvSpPr>
              <p:cNvPr id="142" name="TextBox 141"/>
              <p:cNvSpPr txBox="1"/>
              <p:nvPr/>
            </p:nvSpPr>
            <p:spPr>
              <a:xfrm>
                <a:off x="13287245" y="3510070"/>
                <a:ext cx="1418978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Hint</a:t>
                </a:r>
              </a:p>
              <a:p>
                <a:pPr algn="ctr"/>
                <a:r>
                  <a:rPr lang="en-US" b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(Even Partition)</a:t>
                </a:r>
              </a:p>
              <a:p>
                <a:pPr algn="ctr"/>
                <a:r>
                  <a:rPr lang="en-US" b="0" dirty="0" err="1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main.c</a:t>
                </a:r>
                <a:r>
                  <a:rPr lang="en-US" b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:123L</a:t>
                </a:r>
                <a:endParaRPr lang="en-US" b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>
              <a:off x="5308600" y="2324100"/>
              <a:ext cx="18982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Per-Page Histogram</a:t>
              </a:r>
              <a:endPara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670300" y="4914900"/>
              <a:ext cx="13738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Dynamic Area</a:t>
              </a:r>
              <a:endPara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40799 -4.44444E-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9.06568E-7 L -0.35347 0.00046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347 0.00046 L -0.8526 0.0004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0" grpId="0" animBg="1"/>
      <p:bldP spid="130" grpId="1" animBg="1"/>
      <p:bldP spid="131" grpId="0" animBg="1"/>
      <p:bldP spid="133" grpId="0" animBg="1"/>
      <p:bldP spid="13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dynamic area consists of 8 pages: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4776726" y="2115401"/>
            <a:ext cx="2800062" cy="2841008"/>
            <a:chOff x="4271750" y="2115401"/>
            <a:chExt cx="2800062" cy="2841008"/>
          </a:xfrm>
        </p:grpSpPr>
        <p:grpSp>
          <p:nvGrpSpPr>
            <p:cNvPr id="129" name="Group 128"/>
            <p:cNvGrpSpPr/>
            <p:nvPr/>
          </p:nvGrpSpPr>
          <p:grpSpPr>
            <a:xfrm>
              <a:off x="4271750" y="2115401"/>
              <a:ext cx="2756845" cy="614148"/>
              <a:chOff x="4312694" y="2142699"/>
              <a:chExt cx="2756845" cy="818866"/>
            </a:xfrm>
          </p:grpSpPr>
          <p:sp>
            <p:nvSpPr>
              <p:cNvPr id="124" name="Rounded Rectangle 123"/>
              <p:cNvSpPr/>
              <p:nvPr/>
            </p:nvSpPr>
            <p:spPr bwMode="auto">
              <a:xfrm>
                <a:off x="5117910" y="2142699"/>
                <a:ext cx="1951629" cy="818866"/>
              </a:xfrm>
              <a:prstGeom prst="roundRect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r>
                  <a: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Pages accessed </a:t>
                </a:r>
              </a:p>
              <a:p>
                <a:r>
                  <a: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mostly by thread 0</a:t>
                </a:r>
                <a:endParaRPr kumimoji="1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umnst777 BT" pitchFamily="34" charset="0"/>
                  <a:ea typeface="굴림" pitchFamily="50" charset="-127"/>
                </a:endParaRPr>
              </a:p>
            </p:txBody>
          </p:sp>
          <p:cxnSp>
            <p:nvCxnSpPr>
              <p:cNvPr id="126" name="Straight Arrow Connector 125"/>
              <p:cNvCxnSpPr>
                <a:stCxn id="124" idx="1"/>
              </p:cNvCxnSpPr>
              <p:nvPr/>
            </p:nvCxnSpPr>
            <p:spPr bwMode="auto">
              <a:xfrm rot="10800000">
                <a:off x="4312694" y="2538484"/>
                <a:ext cx="805217" cy="1364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130" name="Group 129"/>
            <p:cNvGrpSpPr/>
            <p:nvPr/>
          </p:nvGrpSpPr>
          <p:grpSpPr>
            <a:xfrm>
              <a:off x="4314967" y="4326340"/>
              <a:ext cx="2756845" cy="630069"/>
              <a:chOff x="4312694" y="2142699"/>
              <a:chExt cx="2756845" cy="818866"/>
            </a:xfrm>
          </p:grpSpPr>
          <p:sp>
            <p:nvSpPr>
              <p:cNvPr id="131" name="Rounded Rectangle 130"/>
              <p:cNvSpPr/>
              <p:nvPr/>
            </p:nvSpPr>
            <p:spPr bwMode="auto">
              <a:xfrm>
                <a:off x="5117910" y="2142699"/>
                <a:ext cx="1951629" cy="818866"/>
              </a:xfrm>
              <a:prstGeom prst="roundRect">
                <a:avLst/>
              </a:prstGeom>
              <a:noFill/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  <a:normAutofit/>
              </a:bodyPr>
              <a:lstStyle/>
              <a:p>
                <a:r>
                  <a: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Pages accessed </a:t>
                </a:r>
              </a:p>
              <a:p>
                <a:r>
                  <a: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mostly by thread 3</a:t>
                </a:r>
                <a:endParaRPr kumimoji="1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umnst777 BT" pitchFamily="34" charset="0"/>
                  <a:ea typeface="굴림" pitchFamily="50" charset="-127"/>
                </a:endParaRPr>
              </a:p>
            </p:txBody>
          </p:sp>
          <p:cxnSp>
            <p:nvCxnSpPr>
              <p:cNvPr id="132" name="Straight Arrow Connector 131"/>
              <p:cNvCxnSpPr>
                <a:stCxn id="131" idx="1"/>
              </p:cNvCxnSpPr>
              <p:nvPr/>
            </p:nvCxnSpPr>
            <p:spPr bwMode="auto">
              <a:xfrm rot="10800000">
                <a:off x="4312694" y="2538484"/>
                <a:ext cx="805217" cy="13648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133" name="Group 132"/>
          <p:cNvGrpSpPr/>
          <p:nvPr/>
        </p:nvGrpSpPr>
        <p:grpSpPr>
          <a:xfrm>
            <a:off x="4817669" y="5199797"/>
            <a:ext cx="3029803" cy="450376"/>
            <a:chOff x="4294496" y="2370163"/>
            <a:chExt cx="3029803" cy="450376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5117910" y="2370163"/>
              <a:ext cx="2206389" cy="450376"/>
            </a:xfrm>
            <a:prstGeom prst="roundRect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rm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Highly shared pages</a:t>
              </a:r>
              <a:endParaRPr kumimoji="1" lang="en-US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cxnSp>
          <p:nvCxnSpPr>
            <p:cNvPr id="135" name="Straight Arrow Connector 134"/>
            <p:cNvCxnSpPr>
              <a:stCxn id="134" idx="1"/>
            </p:cNvCxnSpPr>
            <p:nvPr/>
          </p:nvCxnSpPr>
          <p:spPr bwMode="auto">
            <a:xfrm rot="10800000" flipV="1">
              <a:off x="4294496" y="2595351"/>
              <a:ext cx="823414" cy="682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2" name="Group 141"/>
          <p:cNvGrpSpPr/>
          <p:nvPr/>
        </p:nvGrpSpPr>
        <p:grpSpPr>
          <a:xfrm>
            <a:off x="846162" y="2149606"/>
            <a:ext cx="3728178" cy="3503108"/>
            <a:chOff x="846162" y="2149606"/>
            <a:chExt cx="3728178" cy="3503108"/>
          </a:xfrm>
        </p:grpSpPr>
        <p:grpSp>
          <p:nvGrpSpPr>
            <p:cNvPr id="122" name="Group 121"/>
            <p:cNvGrpSpPr/>
            <p:nvPr/>
          </p:nvGrpSpPr>
          <p:grpSpPr>
            <a:xfrm>
              <a:off x="858599" y="2149606"/>
              <a:ext cx="3715741" cy="3503108"/>
              <a:chOff x="353623" y="2149606"/>
              <a:chExt cx="3715741" cy="3503108"/>
            </a:xfrm>
          </p:grpSpPr>
          <p:sp>
            <p:nvSpPr>
              <p:cNvPr id="72" name="Rounded Rectangle 71"/>
              <p:cNvSpPr/>
              <p:nvPr/>
            </p:nvSpPr>
            <p:spPr bwMode="auto">
              <a:xfrm>
                <a:off x="353623" y="3070744"/>
                <a:ext cx="1801504" cy="1337481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C0 (1,</a:t>
                </a:r>
                <a:r>
                  <a:rPr kumimoji="1" lang="en-US" sz="1600" b="0" i="0" u="none" strike="noStrike" cap="none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 0, 0, 0)</a:t>
                </a:r>
              </a:p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0" baseline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C1</a:t>
                </a:r>
                <a:r>
                  <a:rPr lang="en-US" sz="1600" b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(0, 1, 0, 0)</a:t>
                </a:r>
              </a:p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C2</a:t>
                </a:r>
                <a:r>
                  <a:rPr kumimoji="1" lang="en-US" sz="1600" b="0" i="0" u="none" strike="noStrike" cap="none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 (0, 0, 1, 0)</a:t>
                </a:r>
              </a:p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0" baseline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C3</a:t>
                </a:r>
                <a:r>
                  <a:rPr lang="en-US" sz="1600" b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(0, 0, 0, 1)</a:t>
                </a:r>
              </a:p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C4</a:t>
                </a:r>
                <a:r>
                  <a:rPr kumimoji="1" lang="en-US" sz="1600" b="0" i="0" u="none" strike="noStrike" cap="none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 (1, 1, 1, 1)</a:t>
                </a:r>
                <a:endPara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1" name="Group 120"/>
              <p:cNvGrpSpPr/>
              <p:nvPr/>
            </p:nvGrpSpPr>
            <p:grpSpPr>
              <a:xfrm>
                <a:off x="2222595" y="2149606"/>
                <a:ext cx="1846769" cy="3503108"/>
                <a:chOff x="2222595" y="2613638"/>
                <a:chExt cx="1846769" cy="3503108"/>
              </a:xfrm>
            </p:grpSpPr>
            <p:grpSp>
              <p:nvGrpSpPr>
                <p:cNvPr id="18" name="Group 121"/>
                <p:cNvGrpSpPr/>
                <p:nvPr/>
              </p:nvGrpSpPr>
              <p:grpSpPr>
                <a:xfrm>
                  <a:off x="2867722" y="2613638"/>
                  <a:ext cx="1160346" cy="541654"/>
                  <a:chOff x="11723955" y="2749262"/>
                  <a:chExt cx="1160346" cy="541654"/>
                </a:xfrm>
              </p:grpSpPr>
              <p:grpSp>
                <p:nvGrpSpPr>
                  <p:cNvPr id="56" name="Group 11"/>
                  <p:cNvGrpSpPr/>
                  <p:nvPr/>
                </p:nvGrpSpPr>
                <p:grpSpPr>
                  <a:xfrm>
                    <a:off x="12338235" y="2749262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64" name="Group 9"/>
                    <p:cNvGrpSpPr/>
                    <p:nvPr/>
                  </p:nvGrpSpPr>
                  <p:grpSpPr>
                    <a:xfrm>
                      <a:off x="4050890" y="2939845"/>
                      <a:ext cx="609600" cy="516194"/>
                      <a:chOff x="4011561" y="3077496"/>
                      <a:chExt cx="609600" cy="516194"/>
                    </a:xfrm>
                  </p:grpSpPr>
                  <p:sp>
                    <p:nvSpPr>
                      <p:cNvPr id="66" name="Rounded Rectangle 5"/>
                      <p:cNvSpPr/>
                      <p:nvPr/>
                    </p:nvSpPr>
                    <p:spPr bwMode="auto">
                      <a:xfrm>
                        <a:off x="4011561" y="3077496"/>
                        <a:ext cx="167148" cy="516194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7" name="Rounded Rectangle 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8" name="Rounded Rectangle 7"/>
                      <p:cNvSpPr/>
                      <p:nvPr/>
                    </p:nvSpPr>
                    <p:spPr bwMode="auto">
                      <a:xfrm>
                        <a:off x="4306529" y="3111910"/>
                        <a:ext cx="167148" cy="481780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9" name="Rounded Rectangle 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65" name="Rounded Rectangle 10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P1</a:t>
                      </a:r>
                    </a:p>
                  </p:txBody>
                </p:sp>
              </p:grpSp>
              <p:grpSp>
                <p:nvGrpSpPr>
                  <p:cNvPr id="57" name="Group 19"/>
                  <p:cNvGrpSpPr/>
                  <p:nvPr/>
                </p:nvGrpSpPr>
                <p:grpSpPr>
                  <a:xfrm>
                    <a:off x="11723955" y="2749262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58" name="Group 9"/>
                    <p:cNvGrpSpPr/>
                    <p:nvPr/>
                  </p:nvGrpSpPr>
                  <p:grpSpPr>
                    <a:xfrm>
                      <a:off x="4050890" y="2787446"/>
                      <a:ext cx="609600" cy="668593"/>
                      <a:chOff x="4011561" y="2925097"/>
                      <a:chExt cx="609600" cy="668593"/>
                    </a:xfrm>
                  </p:grpSpPr>
                  <p:sp>
                    <p:nvSpPr>
                      <p:cNvPr id="60" name="Rounded Rectangle 59"/>
                      <p:cNvSpPr/>
                      <p:nvPr/>
                    </p:nvSpPr>
                    <p:spPr bwMode="auto">
                      <a:xfrm>
                        <a:off x="4011561" y="2925097"/>
                        <a:ext cx="157316" cy="668593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1" name="Rounded Rectangle 60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2" name="Rounded Rectangle 24"/>
                      <p:cNvSpPr/>
                      <p:nvPr/>
                    </p:nvSpPr>
                    <p:spPr bwMode="auto">
                      <a:xfrm>
                        <a:off x="4316361" y="3362630"/>
                        <a:ext cx="167148" cy="231059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3" name="Rounded Rectangle 62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59" name="Rounded Rectangle 58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P0</a:t>
                      </a:r>
                    </a:p>
                  </p:txBody>
                </p:sp>
              </p:grpSp>
            </p:grpSp>
            <p:grpSp>
              <p:nvGrpSpPr>
                <p:cNvPr id="19" name="Group 122"/>
                <p:cNvGrpSpPr/>
                <p:nvPr/>
              </p:nvGrpSpPr>
              <p:grpSpPr>
                <a:xfrm>
                  <a:off x="2867722" y="3377817"/>
                  <a:ext cx="1167530" cy="541654"/>
                  <a:chOff x="11701313" y="3458849"/>
                  <a:chExt cx="1167530" cy="541654"/>
                </a:xfrm>
              </p:grpSpPr>
              <p:grpSp>
                <p:nvGrpSpPr>
                  <p:cNvPr id="42" name="Group 12"/>
                  <p:cNvGrpSpPr/>
                  <p:nvPr/>
                </p:nvGrpSpPr>
                <p:grpSpPr>
                  <a:xfrm>
                    <a:off x="12322777" y="3458849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50" name="Group 9"/>
                    <p:cNvGrpSpPr/>
                    <p:nvPr/>
                  </p:nvGrpSpPr>
                  <p:grpSpPr>
                    <a:xfrm>
                      <a:off x="4050890" y="2879418"/>
                      <a:ext cx="609600" cy="576621"/>
                      <a:chOff x="4011561" y="3017069"/>
                      <a:chExt cx="609600" cy="576621"/>
                    </a:xfrm>
                  </p:grpSpPr>
                  <p:sp>
                    <p:nvSpPr>
                      <p:cNvPr id="52" name="Rounded Rectangle 15"/>
                      <p:cNvSpPr/>
                      <p:nvPr/>
                    </p:nvSpPr>
                    <p:spPr bwMode="auto">
                      <a:xfrm>
                        <a:off x="4011561" y="3365634"/>
                        <a:ext cx="152046" cy="228054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53" name="Rounded Rectangle 16"/>
                      <p:cNvSpPr/>
                      <p:nvPr/>
                    </p:nvSpPr>
                    <p:spPr bwMode="auto">
                      <a:xfrm>
                        <a:off x="4168877" y="3017069"/>
                        <a:ext cx="157236" cy="576621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54" name="Rounded Rectangle 17"/>
                      <p:cNvSpPr/>
                      <p:nvPr/>
                    </p:nvSpPr>
                    <p:spPr bwMode="auto">
                      <a:xfrm>
                        <a:off x="4306529" y="3220062"/>
                        <a:ext cx="172064" cy="373627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55" name="Rounded Rectangle 1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51" name="Rounded Rectangle 1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P3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43" name="Group 26"/>
                  <p:cNvGrpSpPr/>
                  <p:nvPr/>
                </p:nvGrpSpPr>
                <p:grpSpPr>
                  <a:xfrm>
                    <a:off x="11701313" y="3458849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44" name="Group 9"/>
                    <p:cNvGrpSpPr/>
                    <p:nvPr/>
                  </p:nvGrpSpPr>
                  <p:grpSpPr>
                    <a:xfrm>
                      <a:off x="4050891" y="2917594"/>
                      <a:ext cx="609599" cy="538445"/>
                      <a:chOff x="4011562" y="3055245"/>
                      <a:chExt cx="609599" cy="538445"/>
                    </a:xfrm>
                  </p:grpSpPr>
                  <p:sp>
                    <p:nvSpPr>
                      <p:cNvPr id="46" name="Rounded Rectangle 45"/>
                      <p:cNvSpPr/>
                      <p:nvPr/>
                    </p:nvSpPr>
                    <p:spPr bwMode="auto">
                      <a:xfrm>
                        <a:off x="4011562" y="3315840"/>
                        <a:ext cx="157447" cy="277850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47" name="Rounded Rectangle 46"/>
                      <p:cNvSpPr/>
                      <p:nvPr/>
                    </p:nvSpPr>
                    <p:spPr bwMode="auto">
                      <a:xfrm>
                        <a:off x="4168879" y="3055245"/>
                        <a:ext cx="113886" cy="538445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48" name="Rounded Rectangle 47"/>
                      <p:cNvSpPr/>
                      <p:nvPr/>
                    </p:nvSpPr>
                    <p:spPr bwMode="auto">
                      <a:xfrm>
                        <a:off x="4306529" y="3416708"/>
                        <a:ext cx="172064" cy="176981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49" name="Rounded Rectangle 4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45" name="Rounded Rectangle 4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P2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0" name="Group 12"/>
                <p:cNvGrpSpPr/>
                <p:nvPr/>
              </p:nvGrpSpPr>
              <p:grpSpPr>
                <a:xfrm>
                  <a:off x="2867722" y="4112505"/>
                  <a:ext cx="546066" cy="541654"/>
                  <a:chOff x="3972232" y="2733368"/>
                  <a:chExt cx="747252" cy="757084"/>
                </a:xfrm>
              </p:grpSpPr>
              <p:grpSp>
                <p:nvGrpSpPr>
                  <p:cNvPr id="36" name="Group 9"/>
                  <p:cNvGrpSpPr/>
                  <p:nvPr/>
                </p:nvGrpSpPr>
                <p:grpSpPr>
                  <a:xfrm>
                    <a:off x="4050892" y="2820190"/>
                    <a:ext cx="609598" cy="635849"/>
                    <a:chOff x="4011563" y="2957841"/>
                    <a:chExt cx="609598" cy="635849"/>
                  </a:xfrm>
                </p:grpSpPr>
                <p:sp>
                  <p:nvSpPr>
                    <p:cNvPr id="38" name="Rounded Rectangle 15"/>
                    <p:cNvSpPr/>
                    <p:nvPr/>
                  </p:nvSpPr>
                  <p:spPr bwMode="auto">
                    <a:xfrm>
                      <a:off x="4011563" y="3356205"/>
                      <a:ext cx="173697" cy="237485"/>
                    </a:xfrm>
                    <a:prstGeom prst="roundRect">
                      <a:avLst/>
                    </a:prstGeom>
                    <a:solidFill>
                      <a:srgbClr val="C00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39" name="Rounded Rectangle 16"/>
                    <p:cNvSpPr/>
                    <p:nvPr/>
                  </p:nvSpPr>
                  <p:spPr bwMode="auto">
                    <a:xfrm>
                      <a:off x="4168877" y="3274142"/>
                      <a:ext cx="152400" cy="319548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40" name="Rounded Rectangle 17"/>
                    <p:cNvSpPr/>
                    <p:nvPr/>
                  </p:nvSpPr>
                  <p:spPr bwMode="auto">
                    <a:xfrm>
                      <a:off x="4306532" y="2957841"/>
                      <a:ext cx="187488" cy="635846"/>
                    </a:xfrm>
                    <a:prstGeom prst="roundRect">
                      <a:avLst/>
                    </a:prstGeom>
                    <a:solidFill>
                      <a:srgbClr val="FFC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41" name="Rounded Rectangle 18"/>
                    <p:cNvSpPr/>
                    <p:nvPr/>
                  </p:nvSpPr>
                  <p:spPr bwMode="auto">
                    <a:xfrm>
                      <a:off x="4478593" y="3264310"/>
                      <a:ext cx="142568" cy="329380"/>
                    </a:xfrm>
                    <a:prstGeom prst="roundRect">
                      <a:avLst/>
                    </a:prstGeom>
                    <a:solidFill>
                      <a:srgbClr val="92D05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</p:grpSp>
              <p:sp>
                <p:nvSpPr>
                  <p:cNvPr id="37" name="Rounded Rectangle 14"/>
                  <p:cNvSpPr/>
                  <p:nvPr/>
                </p:nvSpPr>
                <p:spPr bwMode="auto">
                  <a:xfrm>
                    <a:off x="3972232" y="2733368"/>
                    <a:ext cx="747252" cy="757084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t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P4</a:t>
                    </a:r>
                  </a:p>
                </p:txBody>
              </p:sp>
            </p:grpSp>
            <p:grpSp>
              <p:nvGrpSpPr>
                <p:cNvPr id="21" name="Group 123"/>
                <p:cNvGrpSpPr/>
                <p:nvPr/>
              </p:nvGrpSpPr>
              <p:grpSpPr>
                <a:xfrm>
                  <a:off x="2867722" y="4825605"/>
                  <a:ext cx="1201642" cy="541655"/>
                  <a:chOff x="11694127" y="4852045"/>
                  <a:chExt cx="1201642" cy="541655"/>
                </a:xfrm>
              </p:grpSpPr>
              <p:grpSp>
                <p:nvGrpSpPr>
                  <p:cNvPr id="22" name="Group 12"/>
                  <p:cNvGrpSpPr/>
                  <p:nvPr/>
                </p:nvGrpSpPr>
                <p:grpSpPr>
                  <a:xfrm>
                    <a:off x="11694127" y="4852045"/>
                    <a:ext cx="546066" cy="541655"/>
                    <a:chOff x="3972232" y="2733368"/>
                    <a:chExt cx="747252" cy="757084"/>
                  </a:xfrm>
                </p:grpSpPr>
                <p:grpSp>
                  <p:nvGrpSpPr>
                    <p:cNvPr id="30" name="Group 9"/>
                    <p:cNvGrpSpPr/>
                    <p:nvPr/>
                  </p:nvGrpSpPr>
                  <p:grpSpPr>
                    <a:xfrm>
                      <a:off x="4050890" y="2857536"/>
                      <a:ext cx="628711" cy="598503"/>
                      <a:chOff x="4011561" y="2995187"/>
                      <a:chExt cx="628711" cy="598503"/>
                    </a:xfrm>
                  </p:grpSpPr>
                  <p:sp>
                    <p:nvSpPr>
                      <p:cNvPr id="32" name="Rounded Rectangle 15"/>
                      <p:cNvSpPr/>
                      <p:nvPr/>
                    </p:nvSpPr>
                    <p:spPr bwMode="auto">
                      <a:xfrm>
                        <a:off x="4011561" y="3360353"/>
                        <a:ext cx="157448" cy="233337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3" name="Rounded Rectangle 1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4" name="Rounded Rectangle 17"/>
                      <p:cNvSpPr/>
                      <p:nvPr/>
                    </p:nvSpPr>
                    <p:spPr bwMode="auto">
                      <a:xfrm>
                        <a:off x="4306529" y="3220062"/>
                        <a:ext cx="172064" cy="373627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5" name="Rounded Rectangle 18"/>
                      <p:cNvSpPr/>
                      <p:nvPr/>
                    </p:nvSpPr>
                    <p:spPr bwMode="auto">
                      <a:xfrm>
                        <a:off x="4478591" y="2995187"/>
                        <a:ext cx="161681" cy="598503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31" name="Rounded Rectangle 1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P6</a:t>
                      </a:r>
                    </a:p>
                  </p:txBody>
                </p:sp>
              </p:grpSp>
              <p:grpSp>
                <p:nvGrpSpPr>
                  <p:cNvPr id="23" name="Group 12"/>
                  <p:cNvGrpSpPr/>
                  <p:nvPr/>
                </p:nvGrpSpPr>
                <p:grpSpPr>
                  <a:xfrm>
                    <a:off x="12349704" y="4852045"/>
                    <a:ext cx="546065" cy="541655"/>
                    <a:chOff x="3972232" y="2733368"/>
                    <a:chExt cx="747252" cy="757084"/>
                  </a:xfrm>
                </p:grpSpPr>
                <p:grpSp>
                  <p:nvGrpSpPr>
                    <p:cNvPr id="24" name="Group 9"/>
                    <p:cNvGrpSpPr/>
                    <p:nvPr/>
                  </p:nvGrpSpPr>
                  <p:grpSpPr>
                    <a:xfrm>
                      <a:off x="4050891" y="2857536"/>
                      <a:ext cx="641625" cy="598503"/>
                      <a:chOff x="4011562" y="2995187"/>
                      <a:chExt cx="641625" cy="598503"/>
                    </a:xfrm>
                  </p:grpSpPr>
                  <p:sp>
                    <p:nvSpPr>
                      <p:cNvPr id="26" name="Rounded Rectangle 15"/>
                      <p:cNvSpPr/>
                      <p:nvPr/>
                    </p:nvSpPr>
                    <p:spPr bwMode="auto">
                      <a:xfrm>
                        <a:off x="4011562" y="3410149"/>
                        <a:ext cx="170360" cy="183541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7" name="Rounded Rectangle 1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8" name="Rounded Rectangle 17"/>
                      <p:cNvSpPr/>
                      <p:nvPr/>
                    </p:nvSpPr>
                    <p:spPr bwMode="auto">
                      <a:xfrm>
                        <a:off x="4306529" y="3220062"/>
                        <a:ext cx="172064" cy="373627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9" name="Rounded Rectangle 18"/>
                      <p:cNvSpPr/>
                      <p:nvPr/>
                    </p:nvSpPr>
                    <p:spPr bwMode="auto">
                      <a:xfrm>
                        <a:off x="4478593" y="2995187"/>
                        <a:ext cx="174594" cy="598503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25" name="Rounded Rectangle 1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P7</a:t>
                      </a:r>
                    </a:p>
                  </p:txBody>
                </p:sp>
              </p:grp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2222595" y="2730122"/>
                  <a:ext cx="552450" cy="32932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C0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C1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C2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C3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C4</a:t>
                  </a:r>
                  <a:endParaRPr lang="en-US" sz="16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14" name="Group 12"/>
                <p:cNvGrpSpPr/>
                <p:nvPr/>
              </p:nvGrpSpPr>
              <p:grpSpPr>
                <a:xfrm>
                  <a:off x="2869996" y="5575092"/>
                  <a:ext cx="546066" cy="541654"/>
                  <a:chOff x="3972232" y="2733368"/>
                  <a:chExt cx="747252" cy="757084"/>
                </a:xfrm>
              </p:grpSpPr>
              <p:grpSp>
                <p:nvGrpSpPr>
                  <p:cNvPr id="115" name="Group 9"/>
                  <p:cNvGrpSpPr/>
                  <p:nvPr/>
                </p:nvGrpSpPr>
                <p:grpSpPr>
                  <a:xfrm>
                    <a:off x="4050892" y="3105383"/>
                    <a:ext cx="609598" cy="350656"/>
                    <a:chOff x="4011563" y="3243034"/>
                    <a:chExt cx="609598" cy="350656"/>
                  </a:xfrm>
                </p:grpSpPr>
                <p:sp>
                  <p:nvSpPr>
                    <p:cNvPr id="117" name="Rounded Rectangle 15"/>
                    <p:cNvSpPr/>
                    <p:nvPr/>
                  </p:nvSpPr>
                  <p:spPr bwMode="auto">
                    <a:xfrm>
                      <a:off x="4011563" y="3356205"/>
                      <a:ext cx="173697" cy="237485"/>
                    </a:xfrm>
                    <a:prstGeom prst="roundRect">
                      <a:avLst/>
                    </a:prstGeom>
                    <a:solidFill>
                      <a:srgbClr val="C00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118" name="Rounded Rectangle 16"/>
                    <p:cNvSpPr/>
                    <p:nvPr/>
                  </p:nvSpPr>
                  <p:spPr bwMode="auto">
                    <a:xfrm>
                      <a:off x="4168877" y="3274142"/>
                      <a:ext cx="152400" cy="319548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119" name="Rounded Rectangle 17"/>
                    <p:cNvSpPr/>
                    <p:nvPr/>
                  </p:nvSpPr>
                  <p:spPr bwMode="auto">
                    <a:xfrm>
                      <a:off x="4306532" y="3243034"/>
                      <a:ext cx="199888" cy="350653"/>
                    </a:xfrm>
                    <a:prstGeom prst="roundRect">
                      <a:avLst/>
                    </a:prstGeom>
                    <a:solidFill>
                      <a:srgbClr val="FFC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120" name="Rounded Rectangle 18"/>
                    <p:cNvSpPr/>
                    <p:nvPr/>
                  </p:nvSpPr>
                  <p:spPr bwMode="auto">
                    <a:xfrm>
                      <a:off x="4478593" y="3264310"/>
                      <a:ext cx="142568" cy="329380"/>
                    </a:xfrm>
                    <a:prstGeom prst="roundRect">
                      <a:avLst/>
                    </a:prstGeom>
                    <a:solidFill>
                      <a:srgbClr val="92D05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</p:grpSp>
              <p:sp>
                <p:nvSpPr>
                  <p:cNvPr id="116" name="Rounded Rectangle 14"/>
                  <p:cNvSpPr/>
                  <p:nvPr/>
                </p:nvSpPr>
                <p:spPr bwMode="auto">
                  <a:xfrm>
                    <a:off x="3972232" y="2733368"/>
                    <a:ext cx="747252" cy="757084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t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P5</a:t>
                    </a:r>
                  </a:p>
                </p:txBody>
              </p:sp>
            </p:grpSp>
          </p:grpSp>
        </p:grpSp>
        <p:sp>
          <p:nvSpPr>
            <p:cNvPr id="141" name="TextBox 140"/>
            <p:cNvSpPr txBox="1"/>
            <p:nvPr/>
          </p:nvSpPr>
          <p:spPr>
            <a:xfrm>
              <a:off x="846162" y="2511189"/>
              <a:ext cx="19399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Initial </a:t>
              </a:r>
              <a:r>
                <a:rPr lang="en-US" sz="1600" b="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centroids</a:t>
              </a:r>
              <a:r>
                <a:rPr lang="en-US" sz="16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for</a:t>
              </a:r>
            </a:p>
            <a:p>
              <a:r>
                <a:rPr lang="en-US" sz="16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K-means clustering</a:t>
              </a:r>
              <a:endParaRPr lang="en-US" sz="1600" b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Chip Multiprocessor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Cease of performance scaling of </a:t>
            </a:r>
            <a:r>
              <a:rPr lang="en-US" dirty="0" err="1" smtClean="0"/>
              <a:t>uniprocessors</a:t>
            </a:r>
            <a:r>
              <a:rPr lang="en-US" dirty="0" smtClean="0"/>
              <a:t> has turned researchers to chip multiprocessor architectures</a:t>
            </a:r>
          </a:p>
          <a:p>
            <a:r>
              <a:rPr lang="en-US" dirty="0" smtClean="0"/>
              <a:t>The number of cores is increasing at a fast pace</a:t>
            </a:r>
          </a:p>
          <a:p>
            <a:endParaRPr lang="en-US" dirty="0" smtClean="0"/>
          </a:p>
        </p:txBody>
      </p:sp>
      <p:graphicFrame>
        <p:nvGraphicFramePr>
          <p:cNvPr id="7" name="Chart 6"/>
          <p:cNvGraphicFramePr/>
          <p:nvPr/>
        </p:nvGraphicFramePr>
        <p:xfrm>
          <a:off x="1820425" y="2559780"/>
          <a:ext cx="5275833" cy="3454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94920" y="598691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Source: Wikipedia</a:t>
            </a:r>
            <a:endParaRPr lang="en-US" sz="1050" b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dynamic area consists of 8 pages: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pSp>
        <p:nvGrpSpPr>
          <p:cNvPr id="8" name="Group 141"/>
          <p:cNvGrpSpPr/>
          <p:nvPr/>
        </p:nvGrpSpPr>
        <p:grpSpPr>
          <a:xfrm>
            <a:off x="846162" y="2149606"/>
            <a:ext cx="3728178" cy="3503108"/>
            <a:chOff x="846162" y="2149606"/>
            <a:chExt cx="3728178" cy="3503108"/>
          </a:xfrm>
        </p:grpSpPr>
        <p:grpSp>
          <p:nvGrpSpPr>
            <p:cNvPr id="9" name="Group 121"/>
            <p:cNvGrpSpPr/>
            <p:nvPr/>
          </p:nvGrpSpPr>
          <p:grpSpPr>
            <a:xfrm>
              <a:off x="858599" y="2149606"/>
              <a:ext cx="3715741" cy="3503108"/>
              <a:chOff x="353623" y="2149606"/>
              <a:chExt cx="3715741" cy="3503108"/>
            </a:xfrm>
          </p:grpSpPr>
          <p:sp>
            <p:nvSpPr>
              <p:cNvPr id="72" name="Rounded Rectangle 71"/>
              <p:cNvSpPr/>
              <p:nvPr/>
            </p:nvSpPr>
            <p:spPr bwMode="auto">
              <a:xfrm>
                <a:off x="353623" y="3070744"/>
                <a:ext cx="1801504" cy="1337481"/>
              </a:xfrm>
              <a:prstGeom prst="round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C0 (1,</a:t>
                </a:r>
                <a:r>
                  <a:rPr kumimoji="1" lang="en-US" sz="1600" b="0" i="0" u="none" strike="noStrike" cap="none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 0, 0, 0)</a:t>
                </a:r>
              </a:p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0" baseline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C1</a:t>
                </a:r>
                <a:r>
                  <a:rPr lang="en-US" sz="1600" b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(0, 1, 0, 0)</a:t>
                </a:r>
              </a:p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C2</a:t>
                </a:r>
                <a:r>
                  <a:rPr kumimoji="1" lang="en-US" sz="1600" b="0" i="0" u="none" strike="noStrike" cap="none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 (0, 0, 1, 0)</a:t>
                </a:r>
              </a:p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="0" baseline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C3</a:t>
                </a:r>
                <a:r>
                  <a:rPr lang="en-US" sz="1600" b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 (0, 0, 0, 1)</a:t>
                </a:r>
              </a:p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600" b="0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C4</a:t>
                </a:r>
                <a:r>
                  <a:rPr kumimoji="1" lang="en-US" sz="1600" b="0" i="0" u="none" strike="noStrike" cap="none" normalizeH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 (1, 1, 1, 1)</a:t>
                </a:r>
                <a:endParaRPr kumimoji="1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" name="Group 120"/>
              <p:cNvGrpSpPr/>
              <p:nvPr/>
            </p:nvGrpSpPr>
            <p:grpSpPr>
              <a:xfrm>
                <a:off x="2222595" y="2149606"/>
                <a:ext cx="1846769" cy="3503108"/>
                <a:chOff x="2222595" y="2613638"/>
                <a:chExt cx="1846769" cy="3503108"/>
              </a:xfrm>
            </p:grpSpPr>
            <p:grpSp>
              <p:nvGrpSpPr>
                <p:cNvPr id="11" name="Group 121"/>
                <p:cNvGrpSpPr/>
                <p:nvPr/>
              </p:nvGrpSpPr>
              <p:grpSpPr>
                <a:xfrm>
                  <a:off x="2867722" y="2613638"/>
                  <a:ext cx="1160346" cy="541654"/>
                  <a:chOff x="11723955" y="2749262"/>
                  <a:chExt cx="1160346" cy="541654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12338235" y="2749262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13" name="Group 9"/>
                    <p:cNvGrpSpPr/>
                    <p:nvPr/>
                  </p:nvGrpSpPr>
                  <p:grpSpPr>
                    <a:xfrm>
                      <a:off x="4050890" y="2939845"/>
                      <a:ext cx="609600" cy="516194"/>
                      <a:chOff x="4011561" y="3077496"/>
                      <a:chExt cx="609600" cy="516194"/>
                    </a:xfrm>
                  </p:grpSpPr>
                  <p:sp>
                    <p:nvSpPr>
                      <p:cNvPr id="66" name="Rounded Rectangle 5"/>
                      <p:cNvSpPr/>
                      <p:nvPr/>
                    </p:nvSpPr>
                    <p:spPr bwMode="auto">
                      <a:xfrm>
                        <a:off x="4011561" y="3077496"/>
                        <a:ext cx="167148" cy="516194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7" name="Rounded Rectangle 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8" name="Rounded Rectangle 7"/>
                      <p:cNvSpPr/>
                      <p:nvPr/>
                    </p:nvSpPr>
                    <p:spPr bwMode="auto">
                      <a:xfrm>
                        <a:off x="4306529" y="3111910"/>
                        <a:ext cx="167148" cy="481780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9" name="Rounded Rectangle 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65" name="Rounded Rectangle 10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P1</a:t>
                      </a:r>
                    </a:p>
                  </p:txBody>
                </p:sp>
              </p:grpSp>
              <p:grpSp>
                <p:nvGrpSpPr>
                  <p:cNvPr id="14" name="Group 19"/>
                  <p:cNvGrpSpPr/>
                  <p:nvPr/>
                </p:nvGrpSpPr>
                <p:grpSpPr>
                  <a:xfrm>
                    <a:off x="11723955" y="2749262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15" name="Group 9"/>
                    <p:cNvGrpSpPr/>
                    <p:nvPr/>
                  </p:nvGrpSpPr>
                  <p:grpSpPr>
                    <a:xfrm>
                      <a:off x="4050890" y="2787446"/>
                      <a:ext cx="609600" cy="668593"/>
                      <a:chOff x="4011561" y="2925097"/>
                      <a:chExt cx="609600" cy="668593"/>
                    </a:xfrm>
                  </p:grpSpPr>
                  <p:sp>
                    <p:nvSpPr>
                      <p:cNvPr id="60" name="Rounded Rectangle 59"/>
                      <p:cNvSpPr/>
                      <p:nvPr/>
                    </p:nvSpPr>
                    <p:spPr bwMode="auto">
                      <a:xfrm>
                        <a:off x="4011561" y="2925097"/>
                        <a:ext cx="157316" cy="668593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1" name="Rounded Rectangle 60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2" name="Rounded Rectangle 24"/>
                      <p:cNvSpPr/>
                      <p:nvPr/>
                    </p:nvSpPr>
                    <p:spPr bwMode="auto">
                      <a:xfrm>
                        <a:off x="4316361" y="3362630"/>
                        <a:ext cx="167148" cy="231059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63" name="Rounded Rectangle 62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59" name="Rounded Rectangle 58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P0</a:t>
                      </a:r>
                    </a:p>
                  </p:txBody>
                </p:sp>
              </p:grpSp>
            </p:grpSp>
            <p:grpSp>
              <p:nvGrpSpPr>
                <p:cNvPr id="16" name="Group 122"/>
                <p:cNvGrpSpPr/>
                <p:nvPr/>
              </p:nvGrpSpPr>
              <p:grpSpPr>
                <a:xfrm>
                  <a:off x="2867722" y="3377817"/>
                  <a:ext cx="1167530" cy="541654"/>
                  <a:chOff x="11701313" y="3458849"/>
                  <a:chExt cx="1167530" cy="541654"/>
                </a:xfrm>
              </p:grpSpPr>
              <p:grpSp>
                <p:nvGrpSpPr>
                  <p:cNvPr id="18" name="Group 12"/>
                  <p:cNvGrpSpPr/>
                  <p:nvPr/>
                </p:nvGrpSpPr>
                <p:grpSpPr>
                  <a:xfrm>
                    <a:off x="12322777" y="3458849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19" name="Group 9"/>
                    <p:cNvGrpSpPr/>
                    <p:nvPr/>
                  </p:nvGrpSpPr>
                  <p:grpSpPr>
                    <a:xfrm>
                      <a:off x="4050890" y="2879418"/>
                      <a:ext cx="609600" cy="576621"/>
                      <a:chOff x="4011561" y="3017069"/>
                      <a:chExt cx="609600" cy="576621"/>
                    </a:xfrm>
                  </p:grpSpPr>
                  <p:sp>
                    <p:nvSpPr>
                      <p:cNvPr id="52" name="Rounded Rectangle 15"/>
                      <p:cNvSpPr/>
                      <p:nvPr/>
                    </p:nvSpPr>
                    <p:spPr bwMode="auto">
                      <a:xfrm>
                        <a:off x="4011561" y="3365634"/>
                        <a:ext cx="152046" cy="228054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53" name="Rounded Rectangle 16"/>
                      <p:cNvSpPr/>
                      <p:nvPr/>
                    </p:nvSpPr>
                    <p:spPr bwMode="auto">
                      <a:xfrm>
                        <a:off x="4168877" y="3017069"/>
                        <a:ext cx="157236" cy="576621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54" name="Rounded Rectangle 17"/>
                      <p:cNvSpPr/>
                      <p:nvPr/>
                    </p:nvSpPr>
                    <p:spPr bwMode="auto">
                      <a:xfrm>
                        <a:off x="4306529" y="3220062"/>
                        <a:ext cx="172064" cy="373627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55" name="Rounded Rectangle 1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51" name="Rounded Rectangle 1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P3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20" name="Group 26"/>
                  <p:cNvGrpSpPr/>
                  <p:nvPr/>
                </p:nvGrpSpPr>
                <p:grpSpPr>
                  <a:xfrm>
                    <a:off x="11701313" y="3458849"/>
                    <a:ext cx="546066" cy="541654"/>
                    <a:chOff x="3972232" y="2733368"/>
                    <a:chExt cx="747252" cy="757084"/>
                  </a:xfrm>
                </p:grpSpPr>
                <p:grpSp>
                  <p:nvGrpSpPr>
                    <p:cNvPr id="21" name="Group 9"/>
                    <p:cNvGrpSpPr/>
                    <p:nvPr/>
                  </p:nvGrpSpPr>
                  <p:grpSpPr>
                    <a:xfrm>
                      <a:off x="4050891" y="2917594"/>
                      <a:ext cx="609599" cy="538445"/>
                      <a:chOff x="4011562" y="3055245"/>
                      <a:chExt cx="609599" cy="538445"/>
                    </a:xfrm>
                  </p:grpSpPr>
                  <p:sp>
                    <p:nvSpPr>
                      <p:cNvPr id="46" name="Rounded Rectangle 45"/>
                      <p:cNvSpPr/>
                      <p:nvPr/>
                    </p:nvSpPr>
                    <p:spPr bwMode="auto">
                      <a:xfrm>
                        <a:off x="4011562" y="3315840"/>
                        <a:ext cx="157447" cy="277850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47" name="Rounded Rectangle 46"/>
                      <p:cNvSpPr/>
                      <p:nvPr/>
                    </p:nvSpPr>
                    <p:spPr bwMode="auto">
                      <a:xfrm>
                        <a:off x="4168879" y="3055245"/>
                        <a:ext cx="113886" cy="538445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48" name="Rounded Rectangle 47"/>
                      <p:cNvSpPr/>
                      <p:nvPr/>
                    </p:nvSpPr>
                    <p:spPr bwMode="auto">
                      <a:xfrm>
                        <a:off x="4306529" y="3416708"/>
                        <a:ext cx="172064" cy="176981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49" name="Rounded Rectangle 48"/>
                      <p:cNvSpPr/>
                      <p:nvPr/>
                    </p:nvSpPr>
                    <p:spPr bwMode="auto">
                      <a:xfrm>
                        <a:off x="4478593" y="3264310"/>
                        <a:ext cx="142568" cy="329380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45" name="Rounded Rectangle 4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P2</a:t>
                      </a:r>
                      <a:endParaRPr kumimoji="1" lang="en-US" sz="16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22" name="Group 12"/>
                <p:cNvGrpSpPr/>
                <p:nvPr/>
              </p:nvGrpSpPr>
              <p:grpSpPr>
                <a:xfrm>
                  <a:off x="2867722" y="4112505"/>
                  <a:ext cx="546066" cy="541654"/>
                  <a:chOff x="3972232" y="2733368"/>
                  <a:chExt cx="747252" cy="757084"/>
                </a:xfrm>
              </p:grpSpPr>
              <p:grpSp>
                <p:nvGrpSpPr>
                  <p:cNvPr id="23" name="Group 9"/>
                  <p:cNvGrpSpPr/>
                  <p:nvPr/>
                </p:nvGrpSpPr>
                <p:grpSpPr>
                  <a:xfrm>
                    <a:off x="4050892" y="2820190"/>
                    <a:ext cx="609598" cy="635849"/>
                    <a:chOff x="4011563" y="2957841"/>
                    <a:chExt cx="609598" cy="635849"/>
                  </a:xfrm>
                </p:grpSpPr>
                <p:sp>
                  <p:nvSpPr>
                    <p:cNvPr id="38" name="Rounded Rectangle 15"/>
                    <p:cNvSpPr/>
                    <p:nvPr/>
                  </p:nvSpPr>
                  <p:spPr bwMode="auto">
                    <a:xfrm>
                      <a:off x="4011563" y="3356205"/>
                      <a:ext cx="173697" cy="237485"/>
                    </a:xfrm>
                    <a:prstGeom prst="roundRect">
                      <a:avLst/>
                    </a:prstGeom>
                    <a:solidFill>
                      <a:srgbClr val="C00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39" name="Rounded Rectangle 16"/>
                    <p:cNvSpPr/>
                    <p:nvPr/>
                  </p:nvSpPr>
                  <p:spPr bwMode="auto">
                    <a:xfrm>
                      <a:off x="4168877" y="3274142"/>
                      <a:ext cx="152400" cy="319548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40" name="Rounded Rectangle 17"/>
                    <p:cNvSpPr/>
                    <p:nvPr/>
                  </p:nvSpPr>
                  <p:spPr bwMode="auto">
                    <a:xfrm>
                      <a:off x="4306532" y="2957841"/>
                      <a:ext cx="187488" cy="635846"/>
                    </a:xfrm>
                    <a:prstGeom prst="roundRect">
                      <a:avLst/>
                    </a:prstGeom>
                    <a:solidFill>
                      <a:srgbClr val="FFC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41" name="Rounded Rectangle 18"/>
                    <p:cNvSpPr/>
                    <p:nvPr/>
                  </p:nvSpPr>
                  <p:spPr bwMode="auto">
                    <a:xfrm>
                      <a:off x="4478593" y="3264310"/>
                      <a:ext cx="142568" cy="329380"/>
                    </a:xfrm>
                    <a:prstGeom prst="roundRect">
                      <a:avLst/>
                    </a:prstGeom>
                    <a:solidFill>
                      <a:srgbClr val="92D05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</p:grpSp>
              <p:sp>
                <p:nvSpPr>
                  <p:cNvPr id="37" name="Rounded Rectangle 14"/>
                  <p:cNvSpPr/>
                  <p:nvPr/>
                </p:nvSpPr>
                <p:spPr bwMode="auto">
                  <a:xfrm>
                    <a:off x="3972232" y="2733368"/>
                    <a:ext cx="747252" cy="757084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t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P4</a:t>
                    </a:r>
                  </a:p>
                </p:txBody>
              </p:sp>
            </p:grpSp>
            <p:grpSp>
              <p:nvGrpSpPr>
                <p:cNvPr id="24" name="Group 123"/>
                <p:cNvGrpSpPr/>
                <p:nvPr/>
              </p:nvGrpSpPr>
              <p:grpSpPr>
                <a:xfrm>
                  <a:off x="2867722" y="4825605"/>
                  <a:ext cx="1201642" cy="541655"/>
                  <a:chOff x="11694127" y="4852045"/>
                  <a:chExt cx="1201642" cy="541655"/>
                </a:xfrm>
              </p:grpSpPr>
              <p:grpSp>
                <p:nvGrpSpPr>
                  <p:cNvPr id="30" name="Group 12"/>
                  <p:cNvGrpSpPr/>
                  <p:nvPr/>
                </p:nvGrpSpPr>
                <p:grpSpPr>
                  <a:xfrm>
                    <a:off x="11694127" y="4852045"/>
                    <a:ext cx="546066" cy="541655"/>
                    <a:chOff x="3972232" y="2733368"/>
                    <a:chExt cx="747252" cy="757084"/>
                  </a:xfrm>
                </p:grpSpPr>
                <p:grpSp>
                  <p:nvGrpSpPr>
                    <p:cNvPr id="36" name="Group 9"/>
                    <p:cNvGrpSpPr/>
                    <p:nvPr/>
                  </p:nvGrpSpPr>
                  <p:grpSpPr>
                    <a:xfrm>
                      <a:off x="4050890" y="2857536"/>
                      <a:ext cx="628711" cy="598503"/>
                      <a:chOff x="4011561" y="2995187"/>
                      <a:chExt cx="628711" cy="598503"/>
                    </a:xfrm>
                  </p:grpSpPr>
                  <p:sp>
                    <p:nvSpPr>
                      <p:cNvPr id="32" name="Rounded Rectangle 15"/>
                      <p:cNvSpPr/>
                      <p:nvPr/>
                    </p:nvSpPr>
                    <p:spPr bwMode="auto">
                      <a:xfrm>
                        <a:off x="4011561" y="3360353"/>
                        <a:ext cx="157448" cy="233337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3" name="Rounded Rectangle 1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4" name="Rounded Rectangle 17"/>
                      <p:cNvSpPr/>
                      <p:nvPr/>
                    </p:nvSpPr>
                    <p:spPr bwMode="auto">
                      <a:xfrm>
                        <a:off x="4306529" y="3220062"/>
                        <a:ext cx="172064" cy="373627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35" name="Rounded Rectangle 18"/>
                      <p:cNvSpPr/>
                      <p:nvPr/>
                    </p:nvSpPr>
                    <p:spPr bwMode="auto">
                      <a:xfrm>
                        <a:off x="4478591" y="2995187"/>
                        <a:ext cx="161681" cy="598503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31" name="Rounded Rectangle 1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P6</a:t>
                      </a:r>
                    </a:p>
                  </p:txBody>
                </p:sp>
              </p:grpSp>
              <p:grpSp>
                <p:nvGrpSpPr>
                  <p:cNvPr id="42" name="Group 12"/>
                  <p:cNvGrpSpPr/>
                  <p:nvPr/>
                </p:nvGrpSpPr>
                <p:grpSpPr>
                  <a:xfrm>
                    <a:off x="12349704" y="4852045"/>
                    <a:ext cx="546065" cy="541655"/>
                    <a:chOff x="3972232" y="2733368"/>
                    <a:chExt cx="747252" cy="757084"/>
                  </a:xfrm>
                </p:grpSpPr>
                <p:grpSp>
                  <p:nvGrpSpPr>
                    <p:cNvPr id="43" name="Group 9"/>
                    <p:cNvGrpSpPr/>
                    <p:nvPr/>
                  </p:nvGrpSpPr>
                  <p:grpSpPr>
                    <a:xfrm>
                      <a:off x="4050891" y="2857536"/>
                      <a:ext cx="641625" cy="598503"/>
                      <a:chOff x="4011562" y="2995187"/>
                      <a:chExt cx="641625" cy="598503"/>
                    </a:xfrm>
                  </p:grpSpPr>
                  <p:sp>
                    <p:nvSpPr>
                      <p:cNvPr id="26" name="Rounded Rectangle 15"/>
                      <p:cNvSpPr/>
                      <p:nvPr/>
                    </p:nvSpPr>
                    <p:spPr bwMode="auto">
                      <a:xfrm>
                        <a:off x="4011562" y="3410149"/>
                        <a:ext cx="170360" cy="183541"/>
                      </a:xfrm>
                      <a:prstGeom prst="roundRect">
                        <a:avLst/>
                      </a:prstGeom>
                      <a:solidFill>
                        <a:srgbClr val="C00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7" name="Rounded Rectangle 16"/>
                      <p:cNvSpPr/>
                      <p:nvPr/>
                    </p:nvSpPr>
                    <p:spPr bwMode="auto">
                      <a:xfrm>
                        <a:off x="4168877" y="3274142"/>
                        <a:ext cx="152400" cy="319548"/>
                      </a:xfrm>
                      <a:prstGeom prst="roundRect">
                        <a:avLst/>
                      </a:prstGeom>
                      <a:solidFill>
                        <a:srgbClr val="0070C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8" name="Rounded Rectangle 17"/>
                      <p:cNvSpPr/>
                      <p:nvPr/>
                    </p:nvSpPr>
                    <p:spPr bwMode="auto">
                      <a:xfrm>
                        <a:off x="4306529" y="3220062"/>
                        <a:ext cx="172064" cy="373627"/>
                      </a:xfrm>
                      <a:prstGeom prst="roundRect">
                        <a:avLst/>
                      </a:prstGeom>
                      <a:solidFill>
                        <a:srgbClr val="FFC00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  <p:sp>
                    <p:nvSpPr>
                      <p:cNvPr id="29" name="Rounded Rectangle 18"/>
                      <p:cNvSpPr/>
                      <p:nvPr/>
                    </p:nvSpPr>
                    <p:spPr bwMode="auto">
                      <a:xfrm>
                        <a:off x="4478593" y="2995187"/>
                        <a:ext cx="174594" cy="598503"/>
                      </a:xfrm>
                      <a:prstGeom prst="roundRect">
                        <a:avLst/>
                      </a:prstGeom>
                      <a:solidFill>
                        <a:srgbClr val="92D050"/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umnst777 BT" pitchFamily="34" charset="0"/>
                          <a:ea typeface="굴림" pitchFamily="50" charset="-127"/>
                        </a:endParaRPr>
                      </a:p>
                    </p:txBody>
                  </p:sp>
                </p:grpSp>
                <p:sp>
                  <p:nvSpPr>
                    <p:cNvPr id="25" name="Rounded Rectangle 14"/>
                    <p:cNvSpPr/>
                    <p:nvPr/>
                  </p:nvSpPr>
                  <p:spPr bwMode="auto">
                    <a:xfrm>
                      <a:off x="3972232" y="2733368"/>
                      <a:ext cx="747252" cy="757084"/>
                    </a:xfrm>
                    <a:prstGeom prst="roundRect">
                      <a:avLst/>
                    </a:prstGeom>
                    <a:noFill/>
                    <a:ln w="952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t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P7</a:t>
                      </a:r>
                    </a:p>
                  </p:txBody>
                </p:sp>
              </p:grpSp>
            </p:grpSp>
            <p:sp>
              <p:nvSpPr>
                <p:cNvPr id="17" name="TextBox 16"/>
                <p:cNvSpPr txBox="1"/>
                <p:nvPr/>
              </p:nvSpPr>
              <p:spPr>
                <a:xfrm>
                  <a:off x="2222595" y="2730122"/>
                  <a:ext cx="552450" cy="32932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C0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C1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C2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C3</a:t>
                  </a: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endParaRPr lang="en-US" sz="16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  <a:p>
                  <a:r>
                    <a:rPr lang="en-US" sz="1600" dirty="0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C4</a:t>
                  </a:r>
                  <a:endParaRPr lang="en-US" sz="1600" dirty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44" name="Group 12"/>
                <p:cNvGrpSpPr/>
                <p:nvPr/>
              </p:nvGrpSpPr>
              <p:grpSpPr>
                <a:xfrm>
                  <a:off x="2869996" y="5575092"/>
                  <a:ext cx="546066" cy="541654"/>
                  <a:chOff x="3972232" y="2733368"/>
                  <a:chExt cx="747252" cy="757084"/>
                </a:xfrm>
              </p:grpSpPr>
              <p:grpSp>
                <p:nvGrpSpPr>
                  <p:cNvPr id="50" name="Group 9"/>
                  <p:cNvGrpSpPr/>
                  <p:nvPr/>
                </p:nvGrpSpPr>
                <p:grpSpPr>
                  <a:xfrm>
                    <a:off x="4050892" y="3105383"/>
                    <a:ext cx="609598" cy="350656"/>
                    <a:chOff x="4011563" y="3243034"/>
                    <a:chExt cx="609598" cy="350656"/>
                  </a:xfrm>
                </p:grpSpPr>
                <p:sp>
                  <p:nvSpPr>
                    <p:cNvPr id="117" name="Rounded Rectangle 15"/>
                    <p:cNvSpPr/>
                    <p:nvPr/>
                  </p:nvSpPr>
                  <p:spPr bwMode="auto">
                    <a:xfrm>
                      <a:off x="4011563" y="3356205"/>
                      <a:ext cx="173697" cy="237485"/>
                    </a:xfrm>
                    <a:prstGeom prst="roundRect">
                      <a:avLst/>
                    </a:prstGeom>
                    <a:solidFill>
                      <a:srgbClr val="C00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118" name="Rounded Rectangle 16"/>
                    <p:cNvSpPr/>
                    <p:nvPr/>
                  </p:nvSpPr>
                  <p:spPr bwMode="auto">
                    <a:xfrm>
                      <a:off x="4168877" y="3274142"/>
                      <a:ext cx="152400" cy="319548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119" name="Rounded Rectangle 17"/>
                    <p:cNvSpPr/>
                    <p:nvPr/>
                  </p:nvSpPr>
                  <p:spPr bwMode="auto">
                    <a:xfrm>
                      <a:off x="4306532" y="3243034"/>
                      <a:ext cx="199888" cy="350653"/>
                    </a:xfrm>
                    <a:prstGeom prst="roundRect">
                      <a:avLst/>
                    </a:prstGeom>
                    <a:solidFill>
                      <a:srgbClr val="FFC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  <p:sp>
                  <p:nvSpPr>
                    <p:cNvPr id="120" name="Rounded Rectangle 18"/>
                    <p:cNvSpPr/>
                    <p:nvPr/>
                  </p:nvSpPr>
                  <p:spPr bwMode="auto">
                    <a:xfrm>
                      <a:off x="4478593" y="3264310"/>
                      <a:ext cx="142568" cy="329380"/>
                    </a:xfrm>
                    <a:prstGeom prst="roundRect">
                      <a:avLst/>
                    </a:prstGeom>
                    <a:solidFill>
                      <a:srgbClr val="92D05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umnst777 BT" pitchFamily="34" charset="0"/>
                        <a:ea typeface="굴림" pitchFamily="50" charset="-127"/>
                      </a:endParaRPr>
                    </a:p>
                  </p:txBody>
                </p:sp>
              </p:grpSp>
              <p:sp>
                <p:nvSpPr>
                  <p:cNvPr id="116" name="Rounded Rectangle 14"/>
                  <p:cNvSpPr/>
                  <p:nvPr/>
                </p:nvSpPr>
                <p:spPr bwMode="auto">
                  <a:xfrm>
                    <a:off x="3972232" y="2733368"/>
                    <a:ext cx="747252" cy="757084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t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1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P5</a:t>
                    </a:r>
                  </a:p>
                </p:txBody>
              </p:sp>
            </p:grpSp>
          </p:grpSp>
        </p:grpSp>
        <p:sp>
          <p:nvSpPr>
            <p:cNvPr id="141" name="TextBox 140"/>
            <p:cNvSpPr txBox="1"/>
            <p:nvPr/>
          </p:nvSpPr>
          <p:spPr>
            <a:xfrm>
              <a:off x="846162" y="2511189"/>
              <a:ext cx="19399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Initial </a:t>
              </a:r>
              <a:r>
                <a:rPr lang="en-US" sz="1600" b="0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centroids</a:t>
              </a:r>
              <a:r>
                <a:rPr lang="en-US" sz="16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 for</a:t>
              </a:r>
            </a:p>
            <a:p>
              <a:r>
                <a:rPr lang="en-US" sz="16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K-means clustering</a:t>
              </a:r>
              <a:endParaRPr lang="en-US" sz="1600" b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690753" y="1779319"/>
            <a:ext cx="3158837" cy="3166757"/>
            <a:chOff x="4690753" y="1779319"/>
            <a:chExt cx="3158837" cy="3166757"/>
          </a:xfrm>
        </p:grpSpPr>
        <p:grpSp>
          <p:nvGrpSpPr>
            <p:cNvPr id="84" name="Group 83"/>
            <p:cNvGrpSpPr/>
            <p:nvPr/>
          </p:nvGrpSpPr>
          <p:grpSpPr>
            <a:xfrm>
              <a:off x="6317673" y="2137557"/>
              <a:ext cx="1531917" cy="2808519"/>
              <a:chOff x="5272644" y="2137557"/>
              <a:chExt cx="1531917" cy="2808519"/>
            </a:xfrm>
          </p:grpSpPr>
          <p:sp>
            <p:nvSpPr>
              <p:cNvPr id="79" name="Rounded Rectangle 78"/>
              <p:cNvSpPr/>
              <p:nvPr/>
            </p:nvSpPr>
            <p:spPr bwMode="auto">
              <a:xfrm>
                <a:off x="5272644" y="2137557"/>
                <a:ext cx="1531917" cy="629392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P0 – P1</a:t>
                </a:r>
              </a:p>
            </p:txBody>
          </p:sp>
          <p:sp>
            <p:nvSpPr>
              <p:cNvPr id="80" name="Rounded Rectangle 79"/>
              <p:cNvSpPr/>
              <p:nvPr/>
            </p:nvSpPr>
            <p:spPr bwMode="auto">
              <a:xfrm>
                <a:off x="5272644" y="2863933"/>
                <a:ext cx="1531917" cy="629392"/>
              </a:xfrm>
              <a:prstGeom prst="roundRect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P2 – P3</a:t>
                </a:r>
              </a:p>
            </p:txBody>
          </p:sp>
          <p:sp>
            <p:nvSpPr>
              <p:cNvPr id="81" name="Rounded Rectangle 80"/>
              <p:cNvSpPr/>
              <p:nvPr/>
            </p:nvSpPr>
            <p:spPr bwMode="auto">
              <a:xfrm>
                <a:off x="5272644" y="3590309"/>
                <a:ext cx="1531917" cy="629392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P4 – P5</a:t>
                </a:r>
              </a:p>
            </p:txBody>
          </p:sp>
          <p:sp>
            <p:nvSpPr>
              <p:cNvPr id="82" name="Rounded Rectangle 81"/>
              <p:cNvSpPr/>
              <p:nvPr/>
            </p:nvSpPr>
            <p:spPr bwMode="auto">
              <a:xfrm>
                <a:off x="5272644" y="4316684"/>
                <a:ext cx="1531917" cy="629392"/>
              </a:xfrm>
              <a:prstGeom prst="round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P6 – P7</a:t>
                </a: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690753" y="3265714"/>
              <a:ext cx="1531917" cy="391887"/>
              <a:chOff x="4690753" y="3265714"/>
              <a:chExt cx="1531917" cy="391887"/>
            </a:xfrm>
          </p:grpSpPr>
          <p:cxnSp>
            <p:nvCxnSpPr>
              <p:cNvPr id="86" name="Straight Arrow Connector 85"/>
              <p:cNvCxnSpPr/>
              <p:nvPr/>
            </p:nvCxnSpPr>
            <p:spPr bwMode="auto">
              <a:xfrm>
                <a:off x="4690753" y="3657600"/>
                <a:ext cx="1531917" cy="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70C0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89" name="TextBox 88"/>
              <p:cNvSpPr txBox="1"/>
              <p:nvPr/>
            </p:nvSpPr>
            <p:spPr>
              <a:xfrm>
                <a:off x="4904511" y="3265714"/>
                <a:ext cx="112815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Compare</a:t>
                </a:r>
                <a:endParaRPr lang="en-US" sz="1600" b="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6315696" y="1779319"/>
              <a:ext cx="15101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Ideal Partition</a:t>
              </a:r>
              <a:endParaRPr lang="en-US" sz="1600" b="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 Representation &amp;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dynamic data, pattern type is associated with every dynamic allocation system call</a:t>
            </a:r>
          </a:p>
          <a:p>
            <a:pPr lvl="1">
              <a:buNone/>
            </a:pPr>
            <a:r>
              <a:rPr lang="en-US" dirty="0" smtClean="0"/>
              <a:t>		[</a:t>
            </a:r>
            <a:r>
              <a:rPr lang="en-US" dirty="0" err="1" smtClean="0"/>
              <a:t>FileName</a:t>
            </a:r>
            <a:r>
              <a:rPr lang="en-US" dirty="0" smtClean="0"/>
              <a:t>, Line#, </a:t>
            </a:r>
            <a:r>
              <a:rPr lang="en-US" dirty="0" smtClean="0">
                <a:solidFill>
                  <a:srgbClr val="C00000"/>
                </a:solidFill>
              </a:rPr>
              <a:t>Pattern Type</a:t>
            </a:r>
            <a:r>
              <a:rPr lang="en-US" dirty="0" smtClean="0"/>
              <a:t>]</a:t>
            </a:r>
          </a:p>
          <a:p>
            <a:r>
              <a:rPr lang="en-US" dirty="0" smtClean="0"/>
              <a:t>For static data, page location is explicitly given:</a:t>
            </a:r>
          </a:p>
          <a:p>
            <a:pPr lvl="1">
              <a:buNone/>
            </a:pPr>
            <a:r>
              <a:rPr lang="en-US" dirty="0" smtClean="0"/>
              <a:t>		[Virtual Page Num, </a:t>
            </a:r>
            <a:r>
              <a:rPr lang="en-US" dirty="0" smtClean="0">
                <a:solidFill>
                  <a:srgbClr val="C00000"/>
                </a:solidFill>
              </a:rPr>
              <a:t>Tile ID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SOS data management policy:</a:t>
            </a:r>
          </a:p>
          <a:p>
            <a:pPr lvl="1"/>
            <a:r>
              <a:rPr lang="en-US" dirty="0" smtClean="0"/>
              <a:t>Pattern type is translated into actual partition when the dynamic area location and size are known by the OS</a:t>
            </a:r>
          </a:p>
          <a:p>
            <a:pPr lvl="1"/>
            <a:r>
              <a:rPr lang="en-US" dirty="0" smtClean="0"/>
              <a:t>Page location is assigned on demand if the partition information (hint) is available</a:t>
            </a:r>
          </a:p>
          <a:p>
            <a:pPr lvl="1"/>
            <a:r>
              <a:rPr lang="en-US" dirty="0" smtClean="0"/>
              <a:t>Data without corresponding hints are treated as highly shared and distributed at block level</a:t>
            </a:r>
          </a:p>
          <a:p>
            <a:pPr lvl="1"/>
            <a:r>
              <a:rPr lang="en-US" dirty="0" smtClean="0"/>
              <a:t>Data replication is enabled for shared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allow flexible data placement in L2 cache, we add two fields in page table entry and TLB entry [Jin and Cho CMP-MSI `07, Cho and Jin MICRO `06]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OS is responsible for providing TID and BIN</a:t>
            </a:r>
          </a:p>
          <a:p>
            <a:pPr lvl="1"/>
            <a:r>
              <a:rPr lang="en-US" dirty="0" smtClean="0"/>
              <a:t>Main memory access is the same as before, with the translated physical page address</a:t>
            </a:r>
          </a:p>
          <a:p>
            <a:pPr lvl="1"/>
            <a:r>
              <a:rPr lang="en-US" dirty="0" smtClean="0"/>
              <a:t>L2 cache addressing mode depends the value of TID and BIN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7032" y="1336791"/>
            <a:ext cx="8229600" cy="494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§"/>
              <a:tabLst/>
              <a:defRPr/>
            </a:pPr>
            <a:endParaRPr kumimoji="1" lang="en-US" sz="22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943442" y="2707024"/>
            <a:ext cx="6607278" cy="629265"/>
            <a:chOff x="491613" y="2526891"/>
            <a:chExt cx="6607278" cy="629265"/>
          </a:xfrm>
        </p:grpSpPr>
        <p:grpSp>
          <p:nvGrpSpPr>
            <p:cNvPr id="17" name="Group 16"/>
            <p:cNvGrpSpPr/>
            <p:nvPr/>
          </p:nvGrpSpPr>
          <p:grpSpPr>
            <a:xfrm>
              <a:off x="1641988" y="2526891"/>
              <a:ext cx="5456903" cy="629265"/>
              <a:chOff x="1376516" y="2320413"/>
              <a:chExt cx="5456903" cy="62926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516619" y="2399071"/>
                <a:ext cx="5176697" cy="471949"/>
                <a:chOff x="1484658" y="2423649"/>
                <a:chExt cx="5176697" cy="471949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484658" y="2423649"/>
                  <a:ext cx="4188541" cy="471949"/>
                  <a:chOff x="894723" y="2549011"/>
                  <a:chExt cx="4188541" cy="471949"/>
                </a:xfrm>
              </p:grpSpPr>
              <p:sp>
                <p:nvSpPr>
                  <p:cNvPr id="4" name="Rounded Rectangle 3"/>
                  <p:cNvSpPr/>
                  <p:nvPr/>
                </p:nvSpPr>
                <p:spPr bwMode="auto">
                  <a:xfrm>
                    <a:off x="1160207" y="2549011"/>
                    <a:ext cx="1917290" cy="471949"/>
                  </a:xfrm>
                  <a:prstGeom prst="roundRect">
                    <a:avLst/>
                  </a:prstGeom>
                  <a:solidFill>
                    <a:srgbClr val="C00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Virtual Page Number</a:t>
                    </a:r>
                    <a:endParaRPr kumimoji="1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  <p:sp>
                <p:nvSpPr>
                  <p:cNvPr id="6" name="Rounded Rectangle 5"/>
                  <p:cNvSpPr/>
                  <p:nvPr/>
                </p:nvSpPr>
                <p:spPr bwMode="auto">
                  <a:xfrm>
                    <a:off x="3082401" y="2549011"/>
                    <a:ext cx="2000863" cy="471949"/>
                  </a:xfrm>
                  <a:prstGeom prst="roundRect">
                    <a:avLst/>
                  </a:prstGeom>
                  <a:solidFill>
                    <a:srgbClr val="0070C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Physical Page Number</a:t>
                    </a:r>
                    <a:endParaRPr kumimoji="1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  <p:sp>
                <p:nvSpPr>
                  <p:cNvPr id="10" name="Rounded Rectangle 9"/>
                  <p:cNvSpPr/>
                  <p:nvPr/>
                </p:nvSpPr>
                <p:spPr bwMode="auto">
                  <a:xfrm>
                    <a:off x="894723" y="2549011"/>
                    <a:ext cx="265483" cy="471949"/>
                  </a:xfrm>
                  <a:prstGeom prst="roundRect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P</a:t>
                    </a:r>
                    <a:endParaRPr kumimoji="1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5771525" y="2423649"/>
                  <a:ext cx="889830" cy="471949"/>
                  <a:chOff x="5073434" y="2551469"/>
                  <a:chExt cx="889830" cy="471949"/>
                </a:xfrm>
              </p:grpSpPr>
              <p:sp>
                <p:nvSpPr>
                  <p:cNvPr id="11" name="Rounded Rectangle 10"/>
                  <p:cNvSpPr/>
                  <p:nvPr/>
                </p:nvSpPr>
                <p:spPr bwMode="auto">
                  <a:xfrm>
                    <a:off x="5073434" y="2551469"/>
                    <a:ext cx="442463" cy="471949"/>
                  </a:xfrm>
                  <a:prstGeom prst="roundRect">
                    <a:avLst/>
                  </a:prstGeom>
                  <a:solidFill>
                    <a:srgbClr val="92D05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TID</a:t>
                    </a:r>
                    <a:endParaRPr kumimoji="1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  <p:sp>
                <p:nvSpPr>
                  <p:cNvPr id="12" name="Rounded Rectangle 11"/>
                  <p:cNvSpPr/>
                  <p:nvPr/>
                </p:nvSpPr>
                <p:spPr bwMode="auto">
                  <a:xfrm>
                    <a:off x="5520801" y="2551469"/>
                    <a:ext cx="442463" cy="471949"/>
                  </a:xfrm>
                  <a:prstGeom prst="roundRect">
                    <a:avLst/>
                  </a:prstGeom>
                  <a:solidFill>
                    <a:srgbClr val="00B05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BIN</a:t>
                    </a:r>
                    <a:endParaRPr kumimoji="1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</p:grpSp>
          <p:sp>
            <p:nvSpPr>
              <p:cNvPr id="16" name="Rectangle 15"/>
              <p:cNvSpPr/>
              <p:nvPr/>
            </p:nvSpPr>
            <p:spPr bwMode="auto">
              <a:xfrm>
                <a:off x="1376516" y="2320413"/>
                <a:ext cx="5456903" cy="629265"/>
              </a:xfrm>
              <a:prstGeom prst="rect">
                <a:avLst/>
              </a:prstGeom>
              <a:noFill/>
              <a:ln w="9525" cap="flat" cmpd="sng" algn="ctr">
                <a:solidFill>
                  <a:schemeClr val="accent3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umnst777 BT" pitchFamily="34" charset="0"/>
                  <a:ea typeface="굴림" pitchFamily="50" charset="-127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491613" y="2654710"/>
              <a:ext cx="11689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a TLB entry</a:t>
              </a:r>
              <a:endPara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266744" y="3208467"/>
            <a:ext cx="2340077" cy="867358"/>
            <a:chOff x="4159044" y="2871017"/>
            <a:chExt cx="2340077" cy="867358"/>
          </a:xfrm>
        </p:grpSpPr>
        <p:cxnSp>
          <p:nvCxnSpPr>
            <p:cNvPr id="21" name="Straight Arrow Connector 20"/>
            <p:cNvCxnSpPr/>
            <p:nvPr/>
          </p:nvCxnSpPr>
          <p:spPr bwMode="auto">
            <a:xfrm rot="16200000" flipH="1">
              <a:off x="5128749" y="3063974"/>
              <a:ext cx="393295" cy="7381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159044" y="3215155"/>
              <a:ext cx="23400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To form physical address for main memory access</a:t>
              </a:r>
              <a:endPara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67200" y="3188809"/>
            <a:ext cx="1435100" cy="891935"/>
            <a:chOff x="4519151" y="2846440"/>
            <a:chExt cx="1435100" cy="891935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rot="16200000" flipH="1">
              <a:off x="5027766" y="3052916"/>
              <a:ext cx="417870" cy="4917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519151" y="3215155"/>
              <a:ext cx="14351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To locate page in L2 cache</a:t>
              </a:r>
              <a:endParaRPr lang="en-US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Rounded Rectangle 23"/>
          <p:cNvSpPr/>
          <p:nvPr/>
        </p:nvSpPr>
        <p:spPr bwMode="auto">
          <a:xfrm>
            <a:off x="6445000" y="2598050"/>
            <a:ext cx="1181100" cy="812800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uiExpand="1" animBg="1"/>
      <p:bldP spid="24" grpId="1" uiExpan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Observations in access patterns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SOS scheme</a:t>
            </a:r>
          </a:p>
          <a:p>
            <a:r>
              <a:rPr lang="en-US" dirty="0" smtClean="0"/>
              <a:t>Evaluation results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Conclusions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a </a:t>
            </a:r>
            <a:r>
              <a:rPr lang="en-US" dirty="0" err="1" smtClean="0"/>
              <a:t>simics</a:t>
            </a:r>
            <a:r>
              <a:rPr lang="en-US" dirty="0" smtClean="0"/>
              <a:t>-based memory simulator, modeling a 16-tile CMP with 4x4 2D mesh on-chip network</a:t>
            </a:r>
          </a:p>
          <a:p>
            <a:r>
              <a:rPr lang="en-US" dirty="0" smtClean="0"/>
              <a:t>Each core has 2-issue in-order pipeline with private L1 I/D caches and an L2 cache slice</a:t>
            </a:r>
          </a:p>
          <a:p>
            <a:r>
              <a:rPr lang="en-US" dirty="0" smtClean="0"/>
              <a:t>Programs from SPLASH-2 suite and PARSEC suite are selected as benchmarks with 3 different input sizes</a:t>
            </a:r>
          </a:p>
          <a:p>
            <a:r>
              <a:rPr lang="en-US" dirty="0" smtClean="0"/>
              <a:t>Small input set is used to profile and generate hints, while median and large input sets are used to evaluate the SOS performance</a:t>
            </a:r>
          </a:p>
          <a:p>
            <a:r>
              <a:rPr lang="en-US" dirty="0" smtClean="0"/>
              <a:t>For brevity, we only present results of 4 representative programs (</a:t>
            </a:r>
            <a:r>
              <a:rPr lang="en-US" dirty="0" err="1" smtClean="0"/>
              <a:t>barnes</a:t>
            </a:r>
            <a:r>
              <a:rPr lang="en-US" dirty="0" smtClean="0"/>
              <a:t>, </a:t>
            </a:r>
            <a:r>
              <a:rPr lang="en-US" dirty="0" err="1" smtClean="0"/>
              <a:t>lu</a:t>
            </a:r>
            <a:r>
              <a:rPr lang="en-US" dirty="0" smtClean="0"/>
              <a:t>, </a:t>
            </a:r>
            <a:r>
              <a:rPr lang="en-US" dirty="0" err="1" smtClean="0"/>
              <a:t>cholesky</a:t>
            </a:r>
            <a:r>
              <a:rPr lang="en-US" dirty="0" smtClean="0"/>
              <a:t>, </a:t>
            </a:r>
            <a:r>
              <a:rPr lang="en-US" dirty="0" err="1" smtClean="0"/>
              <a:t>swaption</a:t>
            </a:r>
            <a:r>
              <a:rPr lang="en-US" dirty="0" smtClean="0"/>
              <a:t>) and the overall average of 14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/>
          <p:nvPr/>
        </p:nvGraphicFramePr>
        <p:xfrm>
          <a:off x="705716" y="2161309"/>
          <a:ext cx="7713890" cy="4310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is measured by the percentage of pages that are placed in the tile with most access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 Accuracy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62007" y="2419766"/>
            <a:ext cx="5908623" cy="3558724"/>
            <a:chOff x="1662007" y="2419766"/>
            <a:chExt cx="5908623" cy="3558724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662007" y="2990994"/>
              <a:ext cx="457200" cy="298410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3024863" y="2419766"/>
              <a:ext cx="457200" cy="3556226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4387719" y="2944422"/>
              <a:ext cx="457200" cy="3034068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5750575" y="3702569"/>
              <a:ext cx="457200" cy="2272069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7113430" y="3042314"/>
              <a:ext cx="457200" cy="2934133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159181" y="2368446"/>
            <a:ext cx="5923611" cy="3618683"/>
            <a:chOff x="2159181" y="2368446"/>
            <a:chExt cx="5923611" cy="3618683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159181" y="2839491"/>
              <a:ext cx="457200" cy="3136500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525784" y="2368446"/>
              <a:ext cx="457200" cy="3618683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892387" y="2830851"/>
              <a:ext cx="457200" cy="3141496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258990" y="3655310"/>
              <a:ext cx="457200" cy="2319536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7625592" y="3220595"/>
              <a:ext cx="457200" cy="2756749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156693" y="2129148"/>
            <a:ext cx="1882901" cy="596900"/>
            <a:chOff x="6299199" y="1955800"/>
            <a:chExt cx="1686539" cy="5969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6299199" y="1955800"/>
              <a:ext cx="1568790" cy="5969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6438900" y="1968500"/>
              <a:ext cx="1546838" cy="561777"/>
              <a:chOff x="6438900" y="1968500"/>
              <a:chExt cx="1546838" cy="561777"/>
            </a:xfrm>
          </p:grpSpPr>
          <p:sp>
            <p:nvSpPr>
              <p:cNvPr id="18" name="Rounded Rectangle 17"/>
              <p:cNvSpPr/>
              <p:nvPr/>
            </p:nvSpPr>
            <p:spPr bwMode="auto">
              <a:xfrm>
                <a:off x="6438900" y="2284948"/>
                <a:ext cx="182880" cy="182880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umnst777 BT" pitchFamily="34" charset="0"/>
                  <a:ea typeface="굴림" pitchFamily="50" charset="-127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 bwMode="auto">
              <a:xfrm>
                <a:off x="6438900" y="2030948"/>
                <a:ext cx="182880" cy="182880"/>
              </a:xfrm>
              <a:prstGeom prst="roundRect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umnst777 BT" pitchFamily="34" charset="0"/>
                  <a:ea typeface="굴림" pitchFamily="50" charset="-127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642100" y="1968500"/>
                <a:ext cx="11673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Small input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642100" y="2222500"/>
                <a:ext cx="13436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Median input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30" name="Down Arrow 29"/>
          <p:cNvSpPr/>
          <p:nvPr/>
        </p:nvSpPr>
        <p:spPr bwMode="auto">
          <a:xfrm>
            <a:off x="1888176" y="2398816"/>
            <a:ext cx="403762" cy="320633"/>
          </a:xfrm>
          <a:prstGeom prst="down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31" name="Down Arrow 30"/>
          <p:cNvSpPr/>
          <p:nvPr/>
        </p:nvSpPr>
        <p:spPr bwMode="auto">
          <a:xfrm>
            <a:off x="4665023" y="2373086"/>
            <a:ext cx="403762" cy="320633"/>
          </a:xfrm>
          <a:prstGeom prst="down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332509" y="1401288"/>
          <a:ext cx="8502733" cy="3558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L2 Cache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295"/>
            <a:ext cx="8229600" cy="5027404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Patterns vary among different programs</a:t>
            </a:r>
          </a:p>
          <a:p>
            <a:r>
              <a:rPr lang="en-US" dirty="0" smtClean="0"/>
              <a:t>A large percentage of L2 access can be tackled by page placement</a:t>
            </a:r>
          </a:p>
          <a:p>
            <a:r>
              <a:rPr lang="en-US" dirty="0" smtClean="0"/>
              <a:t>The shared data are evenly distributed and handled by replication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294575" y="1425039"/>
            <a:ext cx="762000" cy="1175657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294575" y="2470068"/>
            <a:ext cx="762000" cy="1306290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Hint-guided data placement significantly reduces the number of remote cache accesses</a:t>
            </a:r>
          </a:p>
          <a:p>
            <a:r>
              <a:rPr lang="en-US" dirty="0" smtClean="0"/>
              <a:t>Our SOS scheme removes nearly 87% of remote accesses!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675903" y="1458747"/>
          <a:ext cx="7506195" cy="3612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Access Comparison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267699" y="2660072"/>
            <a:ext cx="475013" cy="1401289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564580" y="3633848"/>
            <a:ext cx="403763" cy="415637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182587" y="2992581"/>
            <a:ext cx="475013" cy="1092531"/>
          </a:xfrm>
          <a:prstGeom prst="roundRect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Hint-guided data placement tracks private cache performance closely</a:t>
            </a:r>
          </a:p>
          <a:p>
            <a:r>
              <a:rPr lang="en-US" dirty="0" smtClean="0"/>
              <a:t>SOS performs nearly 20% better than shared cache scheme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83388" y="1375619"/>
          <a:ext cx="7641215" cy="3540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Time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514270" y="1935678"/>
            <a:ext cx="896422" cy="771895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409869" y="1781299"/>
            <a:ext cx="791522" cy="676894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210467" y="1907969"/>
            <a:ext cx="791522" cy="358238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rot="10800000">
            <a:off x="6828312" y="2208812"/>
            <a:ext cx="1543796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Lu et al. PACT `09</a:t>
            </a:r>
          </a:p>
          <a:p>
            <a:pPr lvl="1"/>
            <a:r>
              <a:rPr lang="en-US" dirty="0" smtClean="0">
                <a:cs typeface="Arial" pitchFamily="34" charset="0"/>
              </a:rPr>
              <a:t>Analyzing the array access and performing data layout transformation to improve the data affinity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err="1" smtClean="0">
                <a:cs typeface="Arial" pitchFamily="34" charset="0"/>
              </a:rPr>
              <a:t>Marathe</a:t>
            </a:r>
            <a:r>
              <a:rPr lang="en-US" dirty="0" smtClean="0">
                <a:cs typeface="Arial" pitchFamily="34" charset="0"/>
              </a:rPr>
              <a:t> and Mueller </a:t>
            </a:r>
            <a:r>
              <a:rPr lang="en-US" dirty="0" err="1" smtClean="0">
                <a:cs typeface="Arial" pitchFamily="34" charset="0"/>
              </a:rPr>
              <a:t>PPoPP</a:t>
            </a:r>
            <a:r>
              <a:rPr lang="en-US" dirty="0" smtClean="0">
                <a:cs typeface="Arial" pitchFamily="34" charset="0"/>
              </a:rPr>
              <a:t> `06</a:t>
            </a:r>
          </a:p>
          <a:p>
            <a:pPr lvl="1"/>
            <a:r>
              <a:rPr lang="en-US" dirty="0" smtClean="0">
                <a:cs typeface="Arial" pitchFamily="34" charset="0"/>
              </a:rPr>
              <a:t>Profiling truncated program before every run</a:t>
            </a:r>
          </a:p>
          <a:p>
            <a:pPr lvl="1"/>
            <a:r>
              <a:rPr lang="en-US" dirty="0" smtClean="0">
                <a:cs typeface="Arial" pitchFamily="34" charset="0"/>
              </a:rPr>
              <a:t>Deriving optimal page location based on the sampled access trace</a:t>
            </a:r>
          </a:p>
          <a:p>
            <a:pPr lvl="1"/>
            <a:r>
              <a:rPr lang="en-US" dirty="0" smtClean="0">
                <a:cs typeface="Arial" pitchFamily="34" charset="0"/>
              </a:rPr>
              <a:t>Optimizing data locality for </a:t>
            </a:r>
            <a:r>
              <a:rPr lang="en-US" dirty="0" smtClean="0">
                <a:cs typeface="Arial" pitchFamily="34" charset="0"/>
              </a:rPr>
              <a:t>cc-NUMA</a:t>
            </a: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err="1" smtClean="0">
                <a:cs typeface="Arial" pitchFamily="34" charset="0"/>
              </a:rPr>
              <a:t>Hardavellas</a:t>
            </a:r>
            <a:r>
              <a:rPr lang="en-US" dirty="0" smtClean="0">
                <a:cs typeface="Arial" pitchFamily="34" charset="0"/>
              </a:rPr>
              <a:t> et al. ISCA `09</a:t>
            </a:r>
          </a:p>
          <a:p>
            <a:pPr lvl="1"/>
            <a:r>
              <a:rPr lang="en-US" dirty="0" smtClean="0">
                <a:cs typeface="Arial" pitchFamily="34" charset="0"/>
              </a:rPr>
              <a:t>Dynamic identification of private and shared pages</a:t>
            </a:r>
          </a:p>
          <a:p>
            <a:pPr lvl="1"/>
            <a:r>
              <a:rPr lang="en-US" dirty="0" smtClean="0">
                <a:cs typeface="Arial" pitchFamily="34" charset="0"/>
              </a:rPr>
              <a:t>Private mapping for private pages and fine-grained broadcast-mapping of shared pages</a:t>
            </a:r>
          </a:p>
          <a:p>
            <a:pPr lvl="1"/>
            <a:r>
              <a:rPr lang="en-US" dirty="0" smtClean="0">
                <a:cs typeface="Arial" pitchFamily="34" charset="0"/>
              </a:rPr>
              <a:t>Focuses of </a:t>
            </a:r>
            <a:r>
              <a:rPr lang="en-US" smtClean="0">
                <a:cs typeface="Arial" pitchFamily="34" charset="0"/>
              </a:rPr>
              <a:t>server workloads</a:t>
            </a:r>
            <a:endParaRPr lang="en-US" dirty="0" smtClean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CMP = </a:t>
            </a:r>
            <a:r>
              <a:rPr lang="en-US" b="1" dirty="0" smtClean="0"/>
              <a:t>N</a:t>
            </a:r>
            <a:r>
              <a:rPr lang="en-US" dirty="0" smtClean="0"/>
              <a:t> cores + </a:t>
            </a:r>
            <a:r>
              <a:rPr lang="en-US" b="1" dirty="0" smtClean="0"/>
              <a:t>one</a:t>
            </a:r>
            <a:r>
              <a:rPr lang="en-US" dirty="0" smtClean="0"/>
              <a:t> (coherent) cache system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3" name="Rounded Rectangle 52"/>
          <p:cNvSpPr/>
          <p:nvPr/>
        </p:nvSpPr>
        <p:spPr bwMode="auto">
          <a:xfrm>
            <a:off x="2261419" y="2856711"/>
            <a:ext cx="4129555" cy="594416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Cache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CMP Cache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266336" y="2856292"/>
            <a:ext cx="2002536" cy="594416"/>
          </a:xfrm>
          <a:prstGeom prst="round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Cache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266336" y="1838650"/>
            <a:ext cx="2001574" cy="973384"/>
            <a:chOff x="2104109" y="2502314"/>
            <a:chExt cx="2001574" cy="973384"/>
          </a:xfrm>
        </p:grpSpPr>
        <p:grpSp>
          <p:nvGrpSpPr>
            <p:cNvPr id="19" name="Group 18"/>
            <p:cNvGrpSpPr/>
            <p:nvPr/>
          </p:nvGrpSpPr>
          <p:grpSpPr>
            <a:xfrm>
              <a:off x="2104109" y="2502314"/>
              <a:ext cx="2001574" cy="457200"/>
              <a:chOff x="2104109" y="2502314"/>
              <a:chExt cx="2001574" cy="457200"/>
            </a:xfrm>
          </p:grpSpPr>
          <p:sp>
            <p:nvSpPr>
              <p:cNvPr id="6" name="Rounded Rectangle 5"/>
              <p:cNvSpPr/>
              <p:nvPr/>
            </p:nvSpPr>
            <p:spPr bwMode="auto">
              <a:xfrm>
                <a:off x="2104109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7" name="Rounded Rectangle 6"/>
              <p:cNvSpPr/>
              <p:nvPr/>
            </p:nvSpPr>
            <p:spPr bwMode="auto">
              <a:xfrm>
                <a:off x="2618900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8" name="Rounded Rectangle 7"/>
              <p:cNvSpPr/>
              <p:nvPr/>
            </p:nvSpPr>
            <p:spPr bwMode="auto">
              <a:xfrm>
                <a:off x="3133691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9" name="Rounded Rectangle 8"/>
              <p:cNvSpPr/>
              <p:nvPr/>
            </p:nvSpPr>
            <p:spPr bwMode="auto">
              <a:xfrm>
                <a:off x="3648483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104109" y="3018498"/>
              <a:ext cx="2001574" cy="457200"/>
              <a:chOff x="2104109" y="2502314"/>
              <a:chExt cx="2001574" cy="457200"/>
            </a:xfrm>
          </p:grpSpPr>
          <p:sp>
            <p:nvSpPr>
              <p:cNvPr id="21" name="Rounded Rectangle 20"/>
              <p:cNvSpPr/>
              <p:nvPr/>
            </p:nvSpPr>
            <p:spPr bwMode="auto">
              <a:xfrm>
                <a:off x="2104109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 bwMode="auto">
              <a:xfrm>
                <a:off x="2618900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 bwMode="auto">
              <a:xfrm>
                <a:off x="3133691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3648483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</p:grpSp>
      </p:grpSp>
      <p:grpSp>
        <p:nvGrpSpPr>
          <p:cNvPr id="29" name="Group 24"/>
          <p:cNvGrpSpPr/>
          <p:nvPr/>
        </p:nvGrpSpPr>
        <p:grpSpPr>
          <a:xfrm>
            <a:off x="4375355" y="1838650"/>
            <a:ext cx="2001574" cy="973384"/>
            <a:chOff x="2104109" y="2502314"/>
            <a:chExt cx="2001574" cy="973384"/>
          </a:xfrm>
        </p:grpSpPr>
        <p:grpSp>
          <p:nvGrpSpPr>
            <p:cNvPr id="30" name="Group 18"/>
            <p:cNvGrpSpPr/>
            <p:nvPr/>
          </p:nvGrpSpPr>
          <p:grpSpPr>
            <a:xfrm>
              <a:off x="2104109" y="2502314"/>
              <a:ext cx="2001574" cy="457200"/>
              <a:chOff x="2104109" y="2502314"/>
              <a:chExt cx="2001574" cy="457200"/>
            </a:xfrm>
          </p:grpSpPr>
          <p:sp>
            <p:nvSpPr>
              <p:cNvPr id="36" name="Rounded Rectangle 5"/>
              <p:cNvSpPr/>
              <p:nvPr/>
            </p:nvSpPr>
            <p:spPr bwMode="auto">
              <a:xfrm>
                <a:off x="2104109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37" name="Rounded Rectangle 36"/>
              <p:cNvSpPr/>
              <p:nvPr/>
            </p:nvSpPr>
            <p:spPr bwMode="auto">
              <a:xfrm>
                <a:off x="2618900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38" name="Rounded Rectangle 37"/>
              <p:cNvSpPr/>
              <p:nvPr/>
            </p:nvSpPr>
            <p:spPr bwMode="auto">
              <a:xfrm>
                <a:off x="3133691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39" name="Rounded Rectangle 38"/>
              <p:cNvSpPr/>
              <p:nvPr/>
            </p:nvSpPr>
            <p:spPr bwMode="auto">
              <a:xfrm>
                <a:off x="3648483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</p:grpSp>
        <p:grpSp>
          <p:nvGrpSpPr>
            <p:cNvPr id="31" name="Group 19"/>
            <p:cNvGrpSpPr/>
            <p:nvPr/>
          </p:nvGrpSpPr>
          <p:grpSpPr>
            <a:xfrm>
              <a:off x="2104109" y="3018498"/>
              <a:ext cx="2001574" cy="457200"/>
              <a:chOff x="2104109" y="2502314"/>
              <a:chExt cx="2001574" cy="457200"/>
            </a:xfrm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2104109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2618900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3133691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  <p:sp>
            <p:nvSpPr>
              <p:cNvPr id="35" name="Rounded Rectangle 34"/>
              <p:cNvSpPr/>
              <p:nvPr/>
            </p:nvSpPr>
            <p:spPr bwMode="auto">
              <a:xfrm>
                <a:off x="3648483" y="2502314"/>
                <a:ext cx="457200" cy="457200"/>
              </a:xfrm>
              <a:prstGeom prst="round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sz="1200" b="1" i="0" u="none" strike="noStrike" cap="none" normalizeH="0" baseline="0" dirty="0" smtClean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Arial" pitchFamily="34" charset="0"/>
                    <a:cs typeface="Arial" pitchFamily="34" charset="0"/>
                  </a:rPr>
                  <a:t>Core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a software-oriented approach for shared cache management: controlling data placement and replication</a:t>
            </a:r>
          </a:p>
          <a:p>
            <a:endParaRPr lang="en-US" dirty="0" smtClean="0"/>
          </a:p>
          <a:p>
            <a:r>
              <a:rPr lang="en-US" dirty="0" smtClean="0"/>
              <a:t>This is the first work on software-managed distributed shared cache scheme for CMPs</a:t>
            </a:r>
          </a:p>
          <a:p>
            <a:endParaRPr lang="en-US" dirty="0" smtClean="0"/>
          </a:p>
          <a:p>
            <a:r>
              <a:rPr lang="en-US" dirty="0" smtClean="0"/>
              <a:t>We show that multithreaded programs exhibit data access patterns that can be exploited to improve data affinity</a:t>
            </a:r>
          </a:p>
          <a:p>
            <a:endParaRPr lang="en-US" dirty="0" smtClean="0"/>
          </a:p>
          <a:p>
            <a:r>
              <a:rPr lang="en-US" dirty="0" smtClean="0"/>
              <a:t>We demonstrate that software-oriented shared cache management is a promising approach through experiments</a:t>
            </a:r>
          </a:p>
          <a:p>
            <a:pPr lvl="1"/>
            <a:r>
              <a:rPr lang="en-US" dirty="0" smtClean="0"/>
              <a:t>19% performance improvement over shared cache scheme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2410614"/>
            <a:ext cx="8229600" cy="1143000"/>
          </a:xfrm>
        </p:spPr>
        <p:txBody>
          <a:bodyPr/>
          <a:lstStyle/>
          <a:p>
            <a:r>
              <a:rPr lang="en-US" dirty="0" smtClean="0"/>
              <a:t>Thank you and Questions?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study of more complex access patterns can show more benefits of our software-oriented cache management scheme.</a:t>
            </a:r>
          </a:p>
          <a:p>
            <a:r>
              <a:rPr lang="en-US" dirty="0" smtClean="0"/>
              <a:t>Extend the current scheme to server workloads, which exhibit totally different cache behaviors from scientific workloads.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/>
          <p:nvPr/>
        </p:nvGraphicFramePr>
        <p:xfrm>
          <a:off x="705716" y="2161309"/>
          <a:ext cx="7713890" cy="4310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Hint coverage measures the percentage of L2 cache accesses to the pages guided by SOS.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62007" y="3154680"/>
            <a:ext cx="5908623" cy="2823810"/>
            <a:chOff x="1662007" y="3154680"/>
            <a:chExt cx="5908623" cy="282381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662007" y="4191000"/>
              <a:ext cx="457200" cy="1784094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024863" y="3154680"/>
              <a:ext cx="457200" cy="2821312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4387719" y="5669280"/>
              <a:ext cx="457200" cy="309210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750575" y="4267200"/>
              <a:ext cx="457200" cy="1707438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7113430" y="4648200"/>
              <a:ext cx="457200" cy="1328247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59181" y="2743200"/>
            <a:ext cx="5923611" cy="3243929"/>
            <a:chOff x="2159181" y="2743200"/>
            <a:chExt cx="5923611" cy="3243929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2159181" y="4328159"/>
              <a:ext cx="457200" cy="1647831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3525784" y="2743200"/>
              <a:ext cx="457200" cy="3243929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4892387" y="5608319"/>
              <a:ext cx="457200" cy="364027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6258990" y="4191000"/>
              <a:ext cx="457200" cy="1783846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7625592" y="4648200"/>
              <a:ext cx="457200" cy="1329144"/>
            </a:xfrm>
            <a:prstGeom prst="roundRect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156693" y="2129148"/>
            <a:ext cx="1882901" cy="596900"/>
            <a:chOff x="6299199" y="1955800"/>
            <a:chExt cx="1686539" cy="596900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6299199" y="1955800"/>
              <a:ext cx="1568790" cy="5969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umnst777 BT" pitchFamily="34" charset="0"/>
                <a:ea typeface="굴림" pitchFamily="50" charset="-127"/>
              </a:endParaRPr>
            </a:p>
          </p:txBody>
        </p:sp>
        <p:grpSp>
          <p:nvGrpSpPr>
            <p:cNvPr id="30" name="Group 26"/>
            <p:cNvGrpSpPr/>
            <p:nvPr/>
          </p:nvGrpSpPr>
          <p:grpSpPr>
            <a:xfrm>
              <a:off x="6438900" y="1968500"/>
              <a:ext cx="1546838" cy="561777"/>
              <a:chOff x="6438900" y="1968500"/>
              <a:chExt cx="1546838" cy="561777"/>
            </a:xfrm>
          </p:grpSpPr>
          <p:sp>
            <p:nvSpPr>
              <p:cNvPr id="31" name="Rounded Rectangle 30"/>
              <p:cNvSpPr/>
              <p:nvPr/>
            </p:nvSpPr>
            <p:spPr bwMode="auto">
              <a:xfrm>
                <a:off x="6438900" y="2284948"/>
                <a:ext cx="182880" cy="182880"/>
              </a:xfrm>
              <a:prstGeom prst="roundRect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umnst777 BT" pitchFamily="34" charset="0"/>
                  <a:ea typeface="굴림" pitchFamily="50" charset="-127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 bwMode="auto">
              <a:xfrm>
                <a:off x="6438900" y="2030948"/>
                <a:ext cx="182880" cy="182880"/>
              </a:xfrm>
              <a:prstGeom prst="roundRect">
                <a:avLst/>
              </a:prstGeom>
              <a:solidFill>
                <a:srgbClr val="0070C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umnst777 BT" pitchFamily="34" charset="0"/>
                  <a:ea typeface="굴림" pitchFamily="50" charset="-127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642100" y="1968500"/>
                <a:ext cx="11673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Small input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642100" y="2222500"/>
                <a:ext cx="13436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Median input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24" name="Down Arrow 23"/>
          <p:cNvSpPr/>
          <p:nvPr/>
        </p:nvSpPr>
        <p:spPr bwMode="auto">
          <a:xfrm>
            <a:off x="4641272" y="5092535"/>
            <a:ext cx="403762" cy="320633"/>
          </a:xfrm>
          <a:prstGeom prst="down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3309256" y="2299854"/>
            <a:ext cx="403762" cy="320633"/>
          </a:xfrm>
          <a:prstGeom prst="downArrow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umnst777 BT" pitchFamily="34" charset="0"/>
              <a:ea typeface="굴림" pitchFamily="50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CMP = </a:t>
            </a:r>
            <a:r>
              <a:rPr lang="en-US" b="1" dirty="0" smtClean="0"/>
              <a:t>N</a:t>
            </a:r>
            <a:r>
              <a:rPr lang="en-US" dirty="0" smtClean="0"/>
              <a:t> cores + </a:t>
            </a:r>
            <a:r>
              <a:rPr lang="en-US" b="1" dirty="0" smtClean="0"/>
              <a:t>one</a:t>
            </a:r>
            <a:r>
              <a:rPr lang="en-US" dirty="0" smtClean="0"/>
              <a:t> (coherent) cache system</a:t>
            </a:r>
          </a:p>
          <a:p>
            <a:r>
              <a:rPr lang="en-US" dirty="0" smtClean="0"/>
              <a:t>How can </a:t>
            </a:r>
            <a:r>
              <a:rPr lang="en-US" b="1" dirty="0" smtClean="0"/>
              <a:t>one</a:t>
            </a:r>
            <a:r>
              <a:rPr lang="en-US" dirty="0" smtClean="0"/>
              <a:t> cache system sustain the growth of </a:t>
            </a:r>
            <a:r>
              <a:rPr lang="en-US" b="1" dirty="0" smtClean="0"/>
              <a:t>N</a:t>
            </a:r>
            <a:r>
              <a:rPr lang="en-US" dirty="0" smtClean="0"/>
              <a:t> cores?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CMP Cache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261419" y="1838650"/>
            <a:ext cx="4129555" cy="1612477"/>
            <a:chOff x="2261419" y="1838650"/>
            <a:chExt cx="4129555" cy="1612477"/>
          </a:xfrm>
        </p:grpSpPr>
        <p:sp>
          <p:nvSpPr>
            <p:cNvPr id="53" name="Rounded Rectangle 52"/>
            <p:cNvSpPr/>
            <p:nvPr/>
          </p:nvSpPr>
          <p:spPr bwMode="auto">
            <a:xfrm>
              <a:off x="2261419" y="2856711"/>
              <a:ext cx="4129555" cy="594416"/>
            </a:xfrm>
            <a:prstGeom prst="round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Cache</a:t>
              </a:r>
            </a:p>
          </p:txBody>
        </p:sp>
        <p:grpSp>
          <p:nvGrpSpPr>
            <p:cNvPr id="4" name="Group 24"/>
            <p:cNvGrpSpPr/>
            <p:nvPr/>
          </p:nvGrpSpPr>
          <p:grpSpPr>
            <a:xfrm>
              <a:off x="2266336" y="1838650"/>
              <a:ext cx="2001574" cy="973384"/>
              <a:chOff x="2104109" y="2502314"/>
              <a:chExt cx="2001574" cy="973384"/>
            </a:xfrm>
          </p:grpSpPr>
          <p:grpSp>
            <p:nvGrpSpPr>
              <p:cNvPr id="5" name="Group 18"/>
              <p:cNvGrpSpPr/>
              <p:nvPr/>
            </p:nvGrpSpPr>
            <p:grpSpPr>
              <a:xfrm>
                <a:off x="2104109" y="2502314"/>
                <a:ext cx="2001574" cy="457200"/>
                <a:chOff x="2104109" y="2502314"/>
                <a:chExt cx="2001574" cy="457200"/>
              </a:xfrm>
            </p:grpSpPr>
            <p:sp>
              <p:nvSpPr>
                <p:cNvPr id="6" name="Rounded Rectangle 5"/>
                <p:cNvSpPr/>
                <p:nvPr/>
              </p:nvSpPr>
              <p:spPr bwMode="auto">
                <a:xfrm>
                  <a:off x="2104109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7" name="Rounded Rectangle 6"/>
                <p:cNvSpPr/>
                <p:nvPr/>
              </p:nvSpPr>
              <p:spPr bwMode="auto">
                <a:xfrm>
                  <a:off x="2618900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8" name="Rounded Rectangle 7"/>
                <p:cNvSpPr/>
                <p:nvPr/>
              </p:nvSpPr>
              <p:spPr bwMode="auto">
                <a:xfrm>
                  <a:off x="3133691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9" name="Rounded Rectangle 8"/>
                <p:cNvSpPr/>
                <p:nvPr/>
              </p:nvSpPr>
              <p:spPr bwMode="auto">
                <a:xfrm>
                  <a:off x="3648483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</p:grpSp>
          <p:grpSp>
            <p:nvGrpSpPr>
              <p:cNvPr id="10" name="Group 19"/>
              <p:cNvGrpSpPr/>
              <p:nvPr/>
            </p:nvGrpSpPr>
            <p:grpSpPr>
              <a:xfrm>
                <a:off x="2104109" y="3018498"/>
                <a:ext cx="2001574" cy="457200"/>
                <a:chOff x="2104109" y="2502314"/>
                <a:chExt cx="2001574" cy="457200"/>
              </a:xfrm>
            </p:grpSpPr>
            <p:sp>
              <p:nvSpPr>
                <p:cNvPr id="21" name="Rounded Rectangle 20"/>
                <p:cNvSpPr/>
                <p:nvPr/>
              </p:nvSpPr>
              <p:spPr bwMode="auto">
                <a:xfrm>
                  <a:off x="2104109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22" name="Rounded Rectangle 21"/>
                <p:cNvSpPr/>
                <p:nvPr/>
              </p:nvSpPr>
              <p:spPr bwMode="auto">
                <a:xfrm>
                  <a:off x="2618900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 bwMode="auto">
                <a:xfrm>
                  <a:off x="3133691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 bwMode="auto">
                <a:xfrm>
                  <a:off x="3648483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</p:grpSp>
        </p:grpSp>
        <p:grpSp>
          <p:nvGrpSpPr>
            <p:cNvPr id="11" name="Group 24"/>
            <p:cNvGrpSpPr/>
            <p:nvPr/>
          </p:nvGrpSpPr>
          <p:grpSpPr>
            <a:xfrm>
              <a:off x="4375355" y="1838650"/>
              <a:ext cx="2001574" cy="973384"/>
              <a:chOff x="2104109" y="2502314"/>
              <a:chExt cx="2001574" cy="973384"/>
            </a:xfrm>
          </p:grpSpPr>
          <p:grpSp>
            <p:nvGrpSpPr>
              <p:cNvPr id="12" name="Group 18"/>
              <p:cNvGrpSpPr/>
              <p:nvPr/>
            </p:nvGrpSpPr>
            <p:grpSpPr>
              <a:xfrm>
                <a:off x="2104109" y="2502314"/>
                <a:ext cx="2001574" cy="457200"/>
                <a:chOff x="2104109" y="2502314"/>
                <a:chExt cx="2001574" cy="457200"/>
              </a:xfrm>
            </p:grpSpPr>
            <p:sp>
              <p:nvSpPr>
                <p:cNvPr id="36" name="Rounded Rectangle 5"/>
                <p:cNvSpPr/>
                <p:nvPr/>
              </p:nvSpPr>
              <p:spPr bwMode="auto">
                <a:xfrm>
                  <a:off x="2104109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 bwMode="auto">
                <a:xfrm>
                  <a:off x="2618900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 bwMode="auto">
                <a:xfrm>
                  <a:off x="3133691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39" name="Rounded Rectangle 38"/>
                <p:cNvSpPr/>
                <p:nvPr/>
              </p:nvSpPr>
              <p:spPr bwMode="auto">
                <a:xfrm>
                  <a:off x="3648483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</p:grpSp>
          <p:grpSp>
            <p:nvGrpSpPr>
              <p:cNvPr id="13" name="Group 19"/>
              <p:cNvGrpSpPr/>
              <p:nvPr/>
            </p:nvGrpSpPr>
            <p:grpSpPr>
              <a:xfrm>
                <a:off x="2104109" y="3018498"/>
                <a:ext cx="2001574" cy="457200"/>
                <a:chOff x="2104109" y="2502314"/>
                <a:chExt cx="2001574" cy="457200"/>
              </a:xfrm>
            </p:grpSpPr>
            <p:sp>
              <p:nvSpPr>
                <p:cNvPr id="32" name="Rounded Rectangle 31"/>
                <p:cNvSpPr/>
                <p:nvPr/>
              </p:nvSpPr>
              <p:spPr bwMode="auto">
                <a:xfrm>
                  <a:off x="2104109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 bwMode="auto">
                <a:xfrm>
                  <a:off x="2618900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 bwMode="auto">
                <a:xfrm>
                  <a:off x="3133691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 bwMode="auto">
                <a:xfrm>
                  <a:off x="3648483" y="2502314"/>
                  <a:ext cx="457200" cy="457200"/>
                </a:xfrm>
                <a:prstGeom prst="round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0" tIns="0" rIns="0" bIns="0" numCol="1" rtlCol="0" anchor="ctr" anchorCtr="1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en-US" sz="1200" b="1" i="0" u="none" strike="noStrike" cap="none" normalizeH="0" baseline="0" dirty="0" smtClean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Core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CMP = </a:t>
            </a:r>
            <a:r>
              <a:rPr lang="en-US" b="1" dirty="0" smtClean="0"/>
              <a:t>N</a:t>
            </a:r>
            <a:r>
              <a:rPr lang="en-US" dirty="0" smtClean="0"/>
              <a:t> cores + </a:t>
            </a:r>
            <a:r>
              <a:rPr lang="en-US" b="1" dirty="0" smtClean="0"/>
              <a:t>one</a:t>
            </a:r>
            <a:r>
              <a:rPr lang="en-US" dirty="0" smtClean="0"/>
              <a:t> (coherent) cache system</a:t>
            </a:r>
          </a:p>
          <a:p>
            <a:r>
              <a:rPr lang="en-US" dirty="0" smtClean="0"/>
              <a:t>How can </a:t>
            </a:r>
            <a:r>
              <a:rPr lang="en-US" b="1" dirty="0" smtClean="0"/>
              <a:t>one</a:t>
            </a:r>
            <a:r>
              <a:rPr lang="en-US" dirty="0" smtClean="0"/>
              <a:t> cache system sustain the growth of </a:t>
            </a:r>
            <a:r>
              <a:rPr lang="en-US" b="1" dirty="0" smtClean="0"/>
              <a:t>N</a:t>
            </a:r>
            <a:r>
              <a:rPr lang="en-US" dirty="0" smtClean="0"/>
              <a:t> cores?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CMP Cache</a:t>
            </a:r>
            <a:endParaRPr lang="en-US" dirty="0"/>
          </a:p>
        </p:txBody>
      </p:sp>
      <p:grpSp>
        <p:nvGrpSpPr>
          <p:cNvPr id="379" name="Group 378"/>
          <p:cNvGrpSpPr/>
          <p:nvPr/>
        </p:nvGrpSpPr>
        <p:grpSpPr>
          <a:xfrm>
            <a:off x="2326987" y="2332206"/>
            <a:ext cx="4140200" cy="2451735"/>
            <a:chOff x="901700" y="2564765"/>
            <a:chExt cx="4390390" cy="2536825"/>
          </a:xfrm>
        </p:grpSpPr>
        <p:grpSp>
          <p:nvGrpSpPr>
            <p:cNvPr id="367" name="Group 366"/>
            <p:cNvGrpSpPr/>
            <p:nvPr/>
          </p:nvGrpSpPr>
          <p:grpSpPr>
            <a:xfrm>
              <a:off x="901700" y="2774950"/>
              <a:ext cx="2326640" cy="2326640"/>
              <a:chOff x="1117600" y="2711450"/>
              <a:chExt cx="2326640" cy="2326640"/>
            </a:xfrm>
          </p:grpSpPr>
          <p:grpSp>
            <p:nvGrpSpPr>
              <p:cNvPr id="243" name="Group 242"/>
              <p:cNvGrpSpPr/>
              <p:nvPr/>
            </p:nvGrpSpPr>
            <p:grpSpPr>
              <a:xfrm>
                <a:off x="1117600" y="2711450"/>
                <a:ext cx="2326640" cy="548640"/>
                <a:chOff x="1117600" y="2711450"/>
                <a:chExt cx="2326640" cy="548640"/>
              </a:xfrm>
            </p:grpSpPr>
            <p:grpSp>
              <p:nvGrpSpPr>
                <p:cNvPr id="57" name="Group 56"/>
                <p:cNvGrpSpPr/>
                <p:nvPr/>
              </p:nvGrpSpPr>
              <p:grpSpPr>
                <a:xfrm>
                  <a:off x="1117600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46" name="Group 45"/>
                  <p:cNvGrpSpPr/>
                  <p:nvPr/>
                </p:nvGrpSpPr>
                <p:grpSpPr>
                  <a:xfrm>
                    <a:off x="3665220" y="2979420"/>
                    <a:ext cx="914400" cy="914400"/>
                    <a:chOff x="2082800" y="2882900"/>
                    <a:chExt cx="1920240" cy="1587500"/>
                  </a:xfrm>
                </p:grpSpPr>
                <p:grpSp>
                  <p:nvGrpSpPr>
                    <p:cNvPr id="47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52" name="Rounded Rectangle 51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54" name="Rounded Rectangle 53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48" name="Rounded Rectangle 47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49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50" name="Rounded Rectangle 49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51" name="Rounded Rectangle 50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55" name="Rounded Rectangle 54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13" name="Group 212"/>
                <p:cNvGrpSpPr/>
                <p:nvPr/>
              </p:nvGrpSpPr>
              <p:grpSpPr>
                <a:xfrm>
                  <a:off x="1710267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14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216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221" name="Rounded Rectangle 220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2" name="Rounded Rectangle 221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17" name="Rounded Rectangle 216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18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219" name="Rounded Rectangle 218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20" name="Rounded Rectangle 219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15" name="Rounded Rectangle 214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23" name="Group 222"/>
                <p:cNvGrpSpPr/>
                <p:nvPr/>
              </p:nvGrpSpPr>
              <p:grpSpPr>
                <a:xfrm>
                  <a:off x="2302934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24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226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231" name="Rounded Rectangle 230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2" name="Rounded Rectangle 231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27" name="Rounded Rectangle 226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28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229" name="Rounded Rectangle 228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30" name="Rounded Rectangle 229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25" name="Rounded Rectangle 224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33" name="Group 232"/>
                <p:cNvGrpSpPr/>
                <p:nvPr/>
              </p:nvGrpSpPr>
              <p:grpSpPr>
                <a:xfrm>
                  <a:off x="2895600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34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236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241" name="Rounded Rectangle 240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2" name="Rounded Rectangle 241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37" name="Rounded Rectangle 236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38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239" name="Rounded Rectangle 238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40" name="Rounded Rectangle 239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35" name="Rounded Rectangle 234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</p:grpSp>
          <p:grpSp>
            <p:nvGrpSpPr>
              <p:cNvPr id="244" name="Group 243"/>
              <p:cNvGrpSpPr/>
              <p:nvPr/>
            </p:nvGrpSpPr>
            <p:grpSpPr>
              <a:xfrm>
                <a:off x="1117600" y="4489450"/>
                <a:ext cx="2326640" cy="548640"/>
                <a:chOff x="1117600" y="2711450"/>
                <a:chExt cx="2326640" cy="548640"/>
              </a:xfrm>
            </p:grpSpPr>
            <p:grpSp>
              <p:nvGrpSpPr>
                <p:cNvPr id="245" name="Group 56"/>
                <p:cNvGrpSpPr/>
                <p:nvPr/>
              </p:nvGrpSpPr>
              <p:grpSpPr>
                <a:xfrm>
                  <a:off x="1117600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76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278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283" name="Rounded Rectangle 282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4" name="Rounded Rectangle 283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79" name="Rounded Rectangle 278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80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281" name="Rounded Rectangle 280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82" name="Rounded Rectangle 281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77" name="Rounded Rectangle 276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46" name="Group 212"/>
                <p:cNvGrpSpPr/>
                <p:nvPr/>
              </p:nvGrpSpPr>
              <p:grpSpPr>
                <a:xfrm>
                  <a:off x="1710267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67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269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274" name="Rounded Rectangle 273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5" name="Rounded Rectangle 274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70" name="Rounded Rectangle 269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71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272" name="Rounded Rectangle 271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73" name="Rounded Rectangle 272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68" name="Rounded Rectangle 267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47" name="Group 222"/>
                <p:cNvGrpSpPr/>
                <p:nvPr/>
              </p:nvGrpSpPr>
              <p:grpSpPr>
                <a:xfrm>
                  <a:off x="2302934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58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260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265" name="Rounded Rectangle 264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6" name="Rounded Rectangle 265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61" name="Rounded Rectangle 260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62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263" name="Rounded Rectangle 262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64" name="Rounded Rectangle 263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59" name="Rounded Rectangle 258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48" name="Group 232"/>
                <p:cNvGrpSpPr/>
                <p:nvPr/>
              </p:nvGrpSpPr>
              <p:grpSpPr>
                <a:xfrm>
                  <a:off x="2895600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49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251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256" name="Rounded Rectangle 255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7" name="Rounded Rectangle 256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52" name="Rounded Rectangle 251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53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254" name="Rounded Rectangle 253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55" name="Rounded Rectangle 254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50" name="Rounded Rectangle 249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</p:grpSp>
          <p:grpSp>
            <p:nvGrpSpPr>
              <p:cNvPr id="285" name="Group 284"/>
              <p:cNvGrpSpPr/>
              <p:nvPr/>
            </p:nvGrpSpPr>
            <p:grpSpPr>
              <a:xfrm>
                <a:off x="1117600" y="3304117"/>
                <a:ext cx="2326640" cy="548640"/>
                <a:chOff x="1117600" y="2711450"/>
                <a:chExt cx="2326640" cy="548640"/>
              </a:xfrm>
            </p:grpSpPr>
            <p:grpSp>
              <p:nvGrpSpPr>
                <p:cNvPr id="286" name="Group 56"/>
                <p:cNvGrpSpPr/>
                <p:nvPr/>
              </p:nvGrpSpPr>
              <p:grpSpPr>
                <a:xfrm>
                  <a:off x="1117600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317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319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324" name="Rounded Rectangle 323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25" name="Rounded Rectangle 324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20" name="Rounded Rectangle 319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21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322" name="Rounded Rectangle 321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23" name="Rounded Rectangle 322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18" name="Rounded Rectangle 317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87" name="Group 212"/>
                <p:cNvGrpSpPr/>
                <p:nvPr/>
              </p:nvGrpSpPr>
              <p:grpSpPr>
                <a:xfrm>
                  <a:off x="1710267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308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310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315" name="Rounded Rectangle 314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16" name="Rounded Rectangle 315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11" name="Rounded Rectangle 310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12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313" name="Rounded Rectangle 312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14" name="Rounded Rectangle 313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09" name="Rounded Rectangle 308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88" name="Group 222"/>
                <p:cNvGrpSpPr/>
                <p:nvPr/>
              </p:nvGrpSpPr>
              <p:grpSpPr>
                <a:xfrm>
                  <a:off x="2302934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99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301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306" name="Rounded Rectangle 305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07" name="Rounded Rectangle 306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02" name="Rounded Rectangle 301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03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304" name="Rounded Rectangle 303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05" name="Rounded Rectangle 304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00" name="Rounded Rectangle 299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289" name="Group 232"/>
                <p:cNvGrpSpPr/>
                <p:nvPr/>
              </p:nvGrpSpPr>
              <p:grpSpPr>
                <a:xfrm>
                  <a:off x="2895600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290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292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297" name="Rounded Rectangle 296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8" name="Rounded Rectangle 297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293" name="Rounded Rectangle 292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294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295" name="Rounded Rectangle 294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296" name="Rounded Rectangle 295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291" name="Rounded Rectangle 290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</p:grpSp>
          <p:grpSp>
            <p:nvGrpSpPr>
              <p:cNvPr id="326" name="Group 325"/>
              <p:cNvGrpSpPr/>
              <p:nvPr/>
            </p:nvGrpSpPr>
            <p:grpSpPr>
              <a:xfrm>
                <a:off x="1117600" y="3896784"/>
                <a:ext cx="2326640" cy="548640"/>
                <a:chOff x="1117600" y="2711450"/>
                <a:chExt cx="2326640" cy="548640"/>
              </a:xfrm>
            </p:grpSpPr>
            <p:grpSp>
              <p:nvGrpSpPr>
                <p:cNvPr id="327" name="Group 56"/>
                <p:cNvGrpSpPr/>
                <p:nvPr/>
              </p:nvGrpSpPr>
              <p:grpSpPr>
                <a:xfrm>
                  <a:off x="1117600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358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360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365" name="Rounded Rectangle 364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66" name="Rounded Rectangle 365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61" name="Rounded Rectangle 360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62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363" name="Rounded Rectangle 362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64" name="Rounded Rectangle 363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59" name="Rounded Rectangle 358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328" name="Group 212"/>
                <p:cNvGrpSpPr/>
                <p:nvPr/>
              </p:nvGrpSpPr>
              <p:grpSpPr>
                <a:xfrm>
                  <a:off x="1710267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349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351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356" name="Rounded Rectangle 355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57" name="Rounded Rectangle 356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52" name="Rounded Rectangle 351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53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354" name="Rounded Rectangle 353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55" name="Rounded Rectangle 354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50" name="Rounded Rectangle 349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329" name="Group 222"/>
                <p:cNvGrpSpPr/>
                <p:nvPr/>
              </p:nvGrpSpPr>
              <p:grpSpPr>
                <a:xfrm>
                  <a:off x="2302934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340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342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347" name="Rounded Rectangle 346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48" name="Rounded Rectangle 347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43" name="Rounded Rectangle 342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44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345" name="Rounded Rectangle 344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46" name="Rounded Rectangle 345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41" name="Rounded Rectangle 340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  <p:grpSp>
              <p:nvGrpSpPr>
                <p:cNvPr id="330" name="Group 232"/>
                <p:cNvGrpSpPr/>
                <p:nvPr/>
              </p:nvGrpSpPr>
              <p:grpSpPr>
                <a:xfrm>
                  <a:off x="2895600" y="2711450"/>
                  <a:ext cx="548640" cy="548640"/>
                  <a:chOff x="3619500" y="2933700"/>
                  <a:chExt cx="1005840" cy="1005840"/>
                </a:xfrm>
              </p:grpSpPr>
              <p:grpSp>
                <p:nvGrpSpPr>
                  <p:cNvPr id="331" name="Group 45"/>
                  <p:cNvGrpSpPr/>
                  <p:nvPr/>
                </p:nvGrpSpPr>
                <p:grpSpPr>
                  <a:xfrm>
                    <a:off x="3665220" y="2979418"/>
                    <a:ext cx="914400" cy="914399"/>
                    <a:chOff x="2082800" y="2882900"/>
                    <a:chExt cx="1920240" cy="1587500"/>
                  </a:xfrm>
                </p:grpSpPr>
                <p:grpSp>
                  <p:nvGrpSpPr>
                    <p:cNvPr id="333" name="Group 42"/>
                    <p:cNvGrpSpPr/>
                    <p:nvPr/>
                  </p:nvGrpSpPr>
                  <p:grpSpPr>
                    <a:xfrm>
                      <a:off x="2082800" y="2882900"/>
                      <a:ext cx="1920240" cy="457200"/>
                      <a:chOff x="2082800" y="2882900"/>
                      <a:chExt cx="1920240" cy="457200"/>
                    </a:xfrm>
                  </p:grpSpPr>
                  <p:sp>
                    <p:nvSpPr>
                      <p:cNvPr id="338" name="Rounded Rectangle 337"/>
                      <p:cNvSpPr/>
                      <p:nvPr/>
                    </p:nvSpPr>
                    <p:spPr bwMode="auto">
                      <a:xfrm>
                        <a:off x="208280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FFC00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sz="2000" b="1" i="0" u="none" strike="noStrike" cap="none" normalizeH="0" baseline="0" dirty="0" smtClean="0"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39" name="Rounded Rectangle 338"/>
                      <p:cNvSpPr/>
                      <p:nvPr/>
                    </p:nvSpPr>
                    <p:spPr bwMode="auto">
                      <a:xfrm>
                        <a:off x="3088640" y="28829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sp>
                  <p:nvSpPr>
                    <p:cNvPr id="334" name="Rounded Rectangle 333"/>
                    <p:cNvSpPr/>
                    <p:nvPr/>
                  </p:nvSpPr>
                  <p:spPr bwMode="auto">
                    <a:xfrm>
                      <a:off x="2082800" y="3403600"/>
                      <a:ext cx="1920240" cy="546100"/>
                    </a:xfrm>
                    <a:prstGeom prst="roundRect">
                      <a:avLst/>
                    </a:prstGeom>
                    <a:solidFill>
                      <a:srgbClr val="C00000">
                        <a:alpha val="60000"/>
                      </a:srgbClr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6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grpSp>
                  <p:nvGrpSpPr>
                    <p:cNvPr id="335" name="Group 43"/>
                    <p:cNvGrpSpPr/>
                    <p:nvPr/>
                  </p:nvGrpSpPr>
                  <p:grpSpPr>
                    <a:xfrm>
                      <a:off x="2082800" y="4013200"/>
                      <a:ext cx="1920240" cy="457200"/>
                      <a:chOff x="2082800" y="4013200"/>
                      <a:chExt cx="1920240" cy="457200"/>
                    </a:xfrm>
                  </p:grpSpPr>
                  <p:sp>
                    <p:nvSpPr>
                      <p:cNvPr id="336" name="Rounded Rectangle 335"/>
                      <p:cNvSpPr/>
                      <p:nvPr/>
                    </p:nvSpPr>
                    <p:spPr bwMode="auto">
                      <a:xfrm>
                        <a:off x="208280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6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37" name="Rounded Rectangle 336"/>
                      <p:cNvSpPr/>
                      <p:nvPr/>
                    </p:nvSpPr>
                    <p:spPr bwMode="auto">
                      <a:xfrm>
                        <a:off x="3088640" y="4013200"/>
                        <a:ext cx="914400" cy="457200"/>
                      </a:xfrm>
                      <a:prstGeom prst="roundRect">
                        <a:avLst/>
                      </a:prstGeom>
                      <a:solidFill>
                        <a:srgbClr val="0070C0">
                          <a:alpha val="50000"/>
                        </a:srgbClr>
                      </a:soli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none" lIns="0" tIns="0" rIns="0" bIns="0" numCol="1" rtlCol="0" anchor="ctr" anchorCtr="1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  <p:sp>
                <p:nvSpPr>
                  <p:cNvPr id="332" name="Rounded Rectangle 331"/>
                  <p:cNvSpPr/>
                  <p:nvPr/>
                </p:nvSpPr>
                <p:spPr bwMode="auto">
                  <a:xfrm>
                    <a:off x="3619500" y="2933700"/>
                    <a:ext cx="1005840" cy="1005840"/>
                  </a:xfrm>
                  <a:prstGeom prst="roundRect">
                    <a:avLst/>
                  </a:prstGeom>
                  <a:noFill/>
                  <a:ln w="9525" cap="flat" cmpd="sng" algn="ctr">
                    <a:solidFill>
                      <a:schemeClr val="accent3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en-US" sz="14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Humnst777 BT" pitchFamily="34" charset="0"/>
                      <a:ea typeface="굴림" pitchFamily="50" charset="-127"/>
                    </a:endParaRPr>
                  </a:p>
                </p:txBody>
              </p:sp>
            </p:grpSp>
          </p:grpSp>
        </p:grpSp>
        <p:grpSp>
          <p:nvGrpSpPr>
            <p:cNvPr id="378" name="Group 377"/>
            <p:cNvGrpSpPr/>
            <p:nvPr/>
          </p:nvGrpSpPr>
          <p:grpSpPr>
            <a:xfrm>
              <a:off x="2108200" y="2564765"/>
              <a:ext cx="3183890" cy="1931035"/>
              <a:chOff x="2108200" y="2564765"/>
              <a:chExt cx="3183890" cy="1931035"/>
            </a:xfrm>
          </p:grpSpPr>
          <p:grpSp>
            <p:nvGrpSpPr>
              <p:cNvPr id="370" name="Group 369"/>
              <p:cNvGrpSpPr/>
              <p:nvPr/>
            </p:nvGrpSpPr>
            <p:grpSpPr>
              <a:xfrm>
                <a:off x="3463290" y="2564765"/>
                <a:ext cx="1828800" cy="1828800"/>
                <a:chOff x="4555490" y="3644265"/>
                <a:chExt cx="2011680" cy="2011680"/>
              </a:xfrm>
            </p:grpSpPr>
            <p:sp>
              <p:nvSpPr>
                <p:cNvPr id="369" name="Rounded Rectangle 368"/>
                <p:cNvSpPr/>
                <p:nvPr/>
              </p:nvSpPr>
              <p:spPr bwMode="auto">
                <a:xfrm>
                  <a:off x="4555490" y="3644265"/>
                  <a:ext cx="2011680" cy="2011680"/>
                </a:xfrm>
                <a:prstGeom prst="roundRect">
                  <a:avLst/>
                </a:prstGeom>
                <a:solidFill>
                  <a:schemeClr val="bg1">
                    <a:alpha val="80000"/>
                  </a:schemeClr>
                </a:solidFill>
                <a:ln w="9525" cap="flat" cmpd="sng" algn="ctr">
                  <a:solidFill>
                    <a:schemeClr val="accent3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en-US" sz="14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umnst777 BT" pitchFamily="34" charset="0"/>
                    <a:ea typeface="굴림" pitchFamily="50" charset="-127"/>
                  </a:endParaRPr>
                </a:p>
              </p:txBody>
            </p:sp>
            <p:grpSp>
              <p:nvGrpSpPr>
                <p:cNvPr id="45" name="Group 44"/>
                <p:cNvGrpSpPr/>
                <p:nvPr/>
              </p:nvGrpSpPr>
              <p:grpSpPr>
                <a:xfrm>
                  <a:off x="4646930" y="3735705"/>
                  <a:ext cx="1828800" cy="1828800"/>
                  <a:chOff x="2082800" y="2882900"/>
                  <a:chExt cx="1920240" cy="1587500"/>
                </a:xfrm>
              </p:grpSpPr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2082800" y="2882900"/>
                    <a:ext cx="1920240" cy="457200"/>
                    <a:chOff x="2082800" y="2882900"/>
                    <a:chExt cx="1920240" cy="457200"/>
                  </a:xfrm>
                </p:grpSpPr>
                <p:sp>
                  <p:nvSpPr>
                    <p:cNvPr id="29" name="Rounded Rectangle 28"/>
                    <p:cNvSpPr/>
                    <p:nvPr/>
                  </p:nvSpPr>
                  <p:spPr bwMode="auto">
                    <a:xfrm>
                      <a:off x="2082800" y="2882900"/>
                      <a:ext cx="914400" cy="457200"/>
                    </a:xfrm>
                    <a:prstGeom prst="roundRect">
                      <a:avLst/>
                    </a:prstGeom>
                    <a:solidFill>
                      <a:srgbClr val="FFC00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Core</a:t>
                      </a:r>
                      <a:endParaRPr kumimoji="1" lang="en-US" sz="2000" b="1" i="0" u="none" strike="noStrike" cap="none" normalizeH="0" baseline="0" dirty="0" smtClean="0">
                        <a:solidFill>
                          <a:srgbClr val="0070C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Rounded Rectangle 30"/>
                    <p:cNvSpPr/>
                    <p:nvPr/>
                  </p:nvSpPr>
                  <p:spPr bwMode="auto">
                    <a:xfrm>
                      <a:off x="3088640" y="2882900"/>
                      <a:ext cx="914400" cy="457200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L1 I/D</a:t>
                      </a:r>
                    </a:p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b="1" i="0" u="none" strike="noStrike" cap="none" normalizeH="0" baseline="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Cache</a:t>
                      </a:r>
                    </a:p>
                  </p:txBody>
                </p:sp>
              </p:grpSp>
              <p:sp>
                <p:nvSpPr>
                  <p:cNvPr id="40" name="Rounded Rectangle 39"/>
                  <p:cNvSpPr/>
                  <p:nvPr/>
                </p:nvSpPr>
                <p:spPr bwMode="auto">
                  <a:xfrm>
                    <a:off x="2082800" y="3403600"/>
                    <a:ext cx="1920240" cy="546100"/>
                  </a:xfrm>
                  <a:prstGeom prst="roundRect">
                    <a:avLst/>
                  </a:prstGeom>
                  <a:solidFill>
                    <a:srgbClr val="C00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0" tIns="0" rIns="0" bIns="0" numCol="1" rtlCol="0" anchor="ctr" anchorCtr="1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1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6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L2 Cache Slice</a:t>
                    </a:r>
                    <a:endParaRPr kumimoji="1" lang="en-US" sz="1600" b="1" i="0" u="none" strike="noStrike" cap="none" normalizeH="0" baseline="0" dirty="0" smtClean="0"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2082800" y="4013200"/>
                    <a:ext cx="1920240" cy="457200"/>
                    <a:chOff x="2082800" y="4013200"/>
                    <a:chExt cx="1920240" cy="457200"/>
                  </a:xfrm>
                </p:grpSpPr>
                <p:sp>
                  <p:nvSpPr>
                    <p:cNvPr id="41" name="Rounded Rectangle 40"/>
                    <p:cNvSpPr/>
                    <p:nvPr/>
                  </p:nvSpPr>
                  <p:spPr bwMode="auto">
                    <a:xfrm>
                      <a:off x="2082800" y="4013200"/>
                      <a:ext cx="914400" cy="457200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Directory</a:t>
                      </a:r>
                      <a:endParaRPr kumimoji="1" lang="en-US" sz="1200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42" name="Rounded Rectangle 41"/>
                    <p:cNvSpPr/>
                    <p:nvPr/>
                  </p:nvSpPr>
                  <p:spPr bwMode="auto">
                    <a:xfrm>
                      <a:off x="3088640" y="4013200"/>
                      <a:ext cx="914400" cy="457200"/>
                    </a:xfrm>
                    <a:prstGeom prst="roundRect">
                      <a:avLst/>
                    </a:prstGeom>
                    <a:solidFill>
                      <a:srgbClr val="0070C0"/>
                    </a:soli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0" tIns="0" rIns="0" bIns="0" numCol="1" rtlCol="0" anchor="ctr" anchorCtr="1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Router</a:t>
                      </a:r>
                      <a:endParaRPr kumimoji="1" lang="en-US" b="1" i="0" u="none" strike="noStrike" cap="none" normalizeH="0" baseline="0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cxnSp>
            <p:nvCxnSpPr>
              <p:cNvPr id="372" name="Straight Connector 371"/>
              <p:cNvCxnSpPr/>
              <p:nvPr/>
            </p:nvCxnSpPr>
            <p:spPr bwMode="auto">
              <a:xfrm rot="10800000" flipV="1">
                <a:off x="2108200" y="2667000"/>
                <a:ext cx="1447800" cy="13208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4" name="Straight Connector 373"/>
              <p:cNvCxnSpPr/>
              <p:nvPr/>
            </p:nvCxnSpPr>
            <p:spPr bwMode="auto">
              <a:xfrm rot="10800000" flipV="1">
                <a:off x="2552700" y="4394200"/>
                <a:ext cx="1168400" cy="101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3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80" name="TextBox 379"/>
          <p:cNvSpPr txBox="1"/>
          <p:nvPr/>
        </p:nvSpPr>
        <p:spPr>
          <a:xfrm>
            <a:off x="1749502" y="5225143"/>
            <a:ext cx="5387568" cy="90252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Non-Uniform Cache Architecture (NUCA)</a:t>
            </a:r>
          </a:p>
          <a:p>
            <a:pPr>
              <a:buFont typeface="Wingdings" pitchFamily="2" charset="2"/>
              <a:buChar char="§"/>
            </a:pPr>
            <a:r>
              <a:rPr lang="en-US" sz="1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Shared cache scheme vs. private cache scheme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Cache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pitchFamily="34" charset="0"/>
              </a:rPr>
              <a:t>Victim Replication [Zhang and </a:t>
            </a:r>
            <a:r>
              <a:rPr lang="en-US" dirty="0" err="1" smtClean="0">
                <a:cs typeface="Arial" pitchFamily="34" charset="0"/>
              </a:rPr>
              <a:t>Asanovic</a:t>
            </a:r>
            <a:r>
              <a:rPr lang="en-US" dirty="0" smtClean="0">
                <a:cs typeface="Arial" pitchFamily="34" charset="0"/>
              </a:rPr>
              <a:t> ISCA `05]</a:t>
            </a:r>
          </a:p>
          <a:p>
            <a:r>
              <a:rPr lang="en-US" dirty="0" smtClean="0">
                <a:cs typeface="Arial" pitchFamily="34" charset="0"/>
              </a:rPr>
              <a:t>Adaptive Selective Replication [Beckmann et al. MICRO `06]</a:t>
            </a:r>
          </a:p>
          <a:p>
            <a:r>
              <a:rPr lang="en-US" dirty="0" smtClean="0">
                <a:cs typeface="Arial" pitchFamily="34" charset="0"/>
              </a:rPr>
              <a:t>CMP-</a:t>
            </a:r>
            <a:r>
              <a:rPr lang="en-US" dirty="0" err="1" smtClean="0">
                <a:cs typeface="Arial" pitchFamily="34" charset="0"/>
              </a:rPr>
              <a:t>NuRAPID</a:t>
            </a:r>
            <a:r>
              <a:rPr lang="en-US" dirty="0" smtClean="0">
                <a:cs typeface="Arial" pitchFamily="34" charset="0"/>
              </a:rPr>
              <a:t> [</a:t>
            </a:r>
            <a:r>
              <a:rPr lang="en-US" dirty="0" err="1" smtClean="0">
                <a:cs typeface="Arial" pitchFamily="34" charset="0"/>
              </a:rPr>
              <a:t>Chishti</a:t>
            </a:r>
            <a:r>
              <a:rPr lang="en-US" dirty="0" smtClean="0">
                <a:cs typeface="Arial" pitchFamily="34" charset="0"/>
              </a:rPr>
              <a:t> et al. ISCA `05]</a:t>
            </a:r>
          </a:p>
          <a:p>
            <a:r>
              <a:rPr lang="en-US" dirty="0" smtClean="0">
                <a:cs typeface="Arial" pitchFamily="34" charset="0"/>
              </a:rPr>
              <a:t>Cooperative Caching [Chang and </a:t>
            </a:r>
            <a:r>
              <a:rPr lang="en-US" dirty="0" err="1" smtClean="0">
                <a:cs typeface="Arial" pitchFamily="34" charset="0"/>
              </a:rPr>
              <a:t>Sohi</a:t>
            </a:r>
            <a:r>
              <a:rPr lang="en-US" dirty="0" smtClean="0">
                <a:cs typeface="Arial" pitchFamily="34" charset="0"/>
              </a:rPr>
              <a:t> ISCA `06]</a:t>
            </a:r>
          </a:p>
          <a:p>
            <a:r>
              <a:rPr lang="en-US" dirty="0" smtClean="0">
                <a:cs typeface="Arial" pitchFamily="34" charset="0"/>
              </a:rPr>
              <a:t>R-NUCA [</a:t>
            </a:r>
            <a:r>
              <a:rPr lang="en-US" dirty="0" err="1" smtClean="0">
                <a:cs typeface="Arial" pitchFamily="34" charset="0"/>
              </a:rPr>
              <a:t>Hardavelles</a:t>
            </a:r>
            <a:r>
              <a:rPr lang="en-US" dirty="0" smtClean="0">
                <a:cs typeface="Arial" pitchFamily="34" charset="0"/>
              </a:rPr>
              <a:t> et al. </a:t>
            </a:r>
            <a:r>
              <a:rPr lang="en-US" smtClean="0">
                <a:cs typeface="Arial" pitchFamily="34" charset="0"/>
              </a:rPr>
              <a:t>ISCA `09]</a:t>
            </a:r>
            <a:endParaRPr lang="en-US" dirty="0" smtClean="0">
              <a:cs typeface="Arial" pitchFamily="34" charset="0"/>
            </a:endParaRPr>
          </a:p>
          <a:p>
            <a:endParaRPr lang="en-US" dirty="0" smtClean="0">
              <a:cs typeface="Arial" pitchFamily="34" charset="0"/>
            </a:endParaRPr>
          </a:p>
          <a:p>
            <a:r>
              <a:rPr lang="en-US" dirty="0" smtClean="0">
                <a:cs typeface="Arial" pitchFamily="34" charset="0"/>
              </a:rPr>
              <a:t>Problems with hardware-based schemes:</a:t>
            </a:r>
          </a:p>
          <a:p>
            <a:pPr lvl="1"/>
            <a:r>
              <a:rPr lang="en-US" dirty="0" smtClean="0">
                <a:cs typeface="Arial" pitchFamily="34" charset="0"/>
              </a:rPr>
              <a:t>Hardware complexity</a:t>
            </a:r>
          </a:p>
          <a:p>
            <a:pPr lvl="1"/>
            <a:r>
              <a:rPr lang="en-US" dirty="0" smtClean="0">
                <a:cs typeface="Arial" pitchFamily="34" charset="0"/>
              </a:rPr>
              <a:t>Limited scalability</a:t>
            </a:r>
          </a:p>
          <a:p>
            <a:pPr>
              <a:buNone/>
            </a:pPr>
            <a:endParaRPr lang="en-US" dirty="0" smtClean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6" y="1317128"/>
            <a:ext cx="8229600" cy="4941105"/>
          </a:xfrm>
        </p:spPr>
        <p:txBody>
          <a:bodyPr/>
          <a:lstStyle/>
          <a:p>
            <a:r>
              <a:rPr lang="en-US" dirty="0" smtClean="0"/>
              <a:t>CMPs provide the scalability of the core count</a:t>
            </a:r>
          </a:p>
          <a:p>
            <a:r>
              <a:rPr lang="en-US" dirty="0" smtClean="0"/>
              <a:t>A cache system with scalable performance is critical in CMPs</a:t>
            </a:r>
          </a:p>
          <a:p>
            <a:r>
              <a:rPr lang="en-US" dirty="0" smtClean="0"/>
              <a:t>Available hardware-based schemes failed to do so</a:t>
            </a:r>
          </a:p>
          <a:p>
            <a:endParaRPr lang="en-US" dirty="0" smtClean="0"/>
          </a:p>
          <a:p>
            <a:r>
              <a:rPr lang="en-US" dirty="0" smtClean="0"/>
              <a:t>We propose a </a:t>
            </a:r>
            <a:r>
              <a:rPr lang="en-US" u="sng" dirty="0" smtClean="0"/>
              <a:t>S</a:t>
            </a:r>
            <a:r>
              <a:rPr lang="en-US" dirty="0" smtClean="0"/>
              <a:t>oftware-</a:t>
            </a:r>
            <a:r>
              <a:rPr lang="en-US" u="sng" dirty="0" smtClean="0"/>
              <a:t>O</a:t>
            </a:r>
            <a:r>
              <a:rPr lang="en-US" dirty="0" smtClean="0"/>
              <a:t>riented </a:t>
            </a:r>
            <a:r>
              <a:rPr lang="en-US" u="sng" dirty="0" smtClean="0"/>
              <a:t>S</a:t>
            </a:r>
            <a:r>
              <a:rPr lang="en-US" dirty="0" smtClean="0"/>
              <a:t>hared (SOS) cache management approach:</a:t>
            </a:r>
          </a:p>
          <a:p>
            <a:pPr lvl="1"/>
            <a:r>
              <a:rPr lang="en-US" dirty="0" smtClean="0"/>
              <a:t>Minimum hardware support</a:t>
            </a:r>
          </a:p>
          <a:p>
            <a:pPr lvl="1"/>
            <a:r>
              <a:rPr lang="en-US" dirty="0" smtClean="0"/>
              <a:t>Good scalability</a:t>
            </a:r>
          </a:p>
          <a:p>
            <a:endParaRPr lang="en-US" dirty="0" smtClean="0"/>
          </a:p>
        </p:txBody>
      </p:sp>
      <p:pic>
        <p:nvPicPr>
          <p:cNvPr id="4" name="Picture 2" descr="C:\Documents and Settings\admin\Local Settings\Temporary Internet Files\Content.IE5\10PINRMP\MCj01052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9112" y="4021117"/>
            <a:ext cx="2441021" cy="21965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studied access patterns in multithreaded workloads and found they can be utilized to improve locality</a:t>
            </a:r>
          </a:p>
          <a:p>
            <a:endParaRPr lang="en-US" dirty="0" smtClean="0"/>
          </a:p>
          <a:p>
            <a:r>
              <a:rPr lang="en-US" dirty="0" smtClean="0"/>
              <a:t>We proposed the SOS scheme, which offloads the work from hardware to software analysis</a:t>
            </a:r>
          </a:p>
          <a:p>
            <a:endParaRPr lang="en-US" dirty="0" smtClean="0"/>
          </a:p>
          <a:p>
            <a:r>
              <a:rPr lang="en-US" dirty="0" smtClean="0"/>
              <a:t>We evaluated our scheme and proved that it is a promising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/>
              <a:t>Observation in access patterns</a:t>
            </a:r>
          </a:p>
          <a:p>
            <a:r>
              <a:rPr lang="en-US" dirty="0" smtClean="0"/>
              <a:t>SOS scheme</a:t>
            </a:r>
          </a:p>
          <a:p>
            <a:r>
              <a:rPr lang="en-US" dirty="0" smtClean="0"/>
              <a:t>Evaluation results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itt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Humnst777 BT"/>
        <a:ea typeface="굴림"/>
        <a:cs typeface=""/>
      </a:majorFont>
      <a:minorFont>
        <a:latin typeface="Humnst777 BT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umnst777 BT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umnst777 BT" pitchFamily="34" charset="0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56547</TotalTime>
  <Words>1614</Words>
  <Application>Microsoft Office PowerPoint</Application>
  <PresentationFormat>Letter Paper (8.5x11 in)</PresentationFormat>
  <Paragraphs>438</Paragraphs>
  <Slides>33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굴림</vt:lpstr>
      <vt:lpstr>Wingdings</vt:lpstr>
      <vt:lpstr>Humnst777 BT</vt:lpstr>
      <vt:lpstr>Aldine721 Lt BT</vt:lpstr>
      <vt:lpstr>UPitt</vt:lpstr>
      <vt:lpstr>SOS: A Software-Oriented Distributed Shared Cache Management Approach for Chip Multiprocessors</vt:lpstr>
      <vt:lpstr>Chip Multiprocessor Development</vt:lpstr>
      <vt:lpstr>The CMP Cache</vt:lpstr>
      <vt:lpstr>The CMP Cache</vt:lpstr>
      <vt:lpstr>The CMP Cache</vt:lpstr>
      <vt:lpstr>Hybrid Cache Schemes</vt:lpstr>
      <vt:lpstr>The Challenge</vt:lpstr>
      <vt:lpstr>Our Contributions</vt:lpstr>
      <vt:lpstr>Outline</vt:lpstr>
      <vt:lpstr>Observation</vt:lpstr>
      <vt:lpstr>Observation</vt:lpstr>
      <vt:lpstr>Access Patterns</vt:lpstr>
      <vt:lpstr>Even Partition Pattern</vt:lpstr>
      <vt:lpstr>Scattered Pattern</vt:lpstr>
      <vt:lpstr>Other Patterns</vt:lpstr>
      <vt:lpstr>Outline</vt:lpstr>
      <vt:lpstr>SOS Scheme</vt:lpstr>
      <vt:lpstr>Page Clustering</vt:lpstr>
      <vt:lpstr>Pattern Recognition</vt:lpstr>
      <vt:lpstr>Pattern Recognition</vt:lpstr>
      <vt:lpstr>Hints Representation &amp; Utilization</vt:lpstr>
      <vt:lpstr>Architectural Support</vt:lpstr>
      <vt:lpstr>Outline</vt:lpstr>
      <vt:lpstr>Experiment Setup</vt:lpstr>
      <vt:lpstr>Hint Accuracy</vt:lpstr>
      <vt:lpstr>Breakdown of L2 Cache Accesses</vt:lpstr>
      <vt:lpstr>Remote Access Comparison</vt:lpstr>
      <vt:lpstr>Execution Time</vt:lpstr>
      <vt:lpstr>Related Work</vt:lpstr>
      <vt:lpstr>Conclusions</vt:lpstr>
      <vt:lpstr>Thank you and Questions?</vt:lpstr>
      <vt:lpstr>Future Work</vt:lpstr>
      <vt:lpstr>Hint Coverage</vt:lpstr>
    </vt:vector>
  </TitlesOfParts>
  <Company>SEC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SOS: A Software-Oriented Distributed Shared Cache Management Approach for Chip  Multiprocessors</dc:title>
  <dc:subject>PACT 2009</dc:subject>
  <dc:creator>Lei Jin</dc:creator>
  <cp:lastModifiedBy>Sangyeun Cho</cp:lastModifiedBy>
  <cp:revision>1672</cp:revision>
  <dcterms:created xsi:type="dcterms:W3CDTF">2004-08-26T11:50:37Z</dcterms:created>
  <dcterms:modified xsi:type="dcterms:W3CDTF">2009-09-21T12:25:20Z</dcterms:modified>
</cp:coreProperties>
</file>