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68" r:id="rId3"/>
    <p:sldId id="367" r:id="rId4"/>
    <p:sldId id="369" r:id="rId5"/>
    <p:sldId id="370" r:id="rId6"/>
    <p:sldId id="307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1" r:id="rId16"/>
    <p:sldId id="382" r:id="rId17"/>
    <p:sldId id="385" r:id="rId18"/>
    <p:sldId id="388" r:id="rId19"/>
    <p:sldId id="387" r:id="rId20"/>
    <p:sldId id="386" r:id="rId21"/>
    <p:sldId id="389" r:id="rId22"/>
    <p:sldId id="390" r:id="rId23"/>
    <p:sldId id="379" r:id="rId24"/>
    <p:sldId id="380" r:id="rId25"/>
    <p:sldId id="391" r:id="rId26"/>
    <p:sldId id="393" r:id="rId27"/>
    <p:sldId id="394" r:id="rId28"/>
    <p:sldId id="395" r:id="rId29"/>
    <p:sldId id="312" r:id="rId30"/>
    <p:sldId id="396" r:id="rId31"/>
    <p:sldId id="397" r:id="rId32"/>
    <p:sldId id="398" r:id="rId33"/>
    <p:sldId id="36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2711" autoAdjust="0"/>
  </p:normalViewPr>
  <p:slideViewPr>
    <p:cSldViewPr showGuides="1">
      <p:cViewPr varScale="1">
        <p:scale>
          <a:sx n="77" d="100"/>
          <a:sy n="77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w13908\Downloads\PhD\matchless_docs\po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w13908\Downloads\PhD\matchless_docs\ipv6_selecting_strides_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gw13908\Downloads\PhD\matchless_docs\ipv6_compression_ratio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gw13908\Downloads\PhD\matchless_docs\ipv6_compression_rat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37822615923"/>
          <c:y val="5.1267224409448864E-2"/>
          <c:w val="0.8404680664916887"/>
          <c:h val="0.73031824146981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'the Figure'!$A$9</c:f>
              <c:strCache>
                <c:ptCount val="1"/>
                <c:pt idx="0">
                  <c:v>Equix2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invertIfNegative val="0"/>
          <c:cat>
            <c:strRef>
              <c:f>'the Figure'!$B$8:$J$8</c:f>
              <c:strCach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&gt; 7</c:v>
                </c:pt>
              </c:strCache>
            </c:strRef>
          </c:cat>
          <c:val>
            <c:numRef>
              <c:f>'the Figure'!$B$9:$J$9</c:f>
              <c:numCache>
                <c:formatCode>0.00</c:formatCode>
                <c:ptCount val="9"/>
                <c:pt idx="0">
                  <c:v>67.558320373250396</c:v>
                </c:pt>
                <c:pt idx="1">
                  <c:v>4.1368584758942459</c:v>
                </c:pt>
                <c:pt idx="2">
                  <c:v>2.3017107309486784</c:v>
                </c:pt>
                <c:pt idx="3">
                  <c:v>9.9222395023328147</c:v>
                </c:pt>
                <c:pt idx="4">
                  <c:v>8.9269051321928465</c:v>
                </c:pt>
                <c:pt idx="5">
                  <c:v>2.8304821150855366</c:v>
                </c:pt>
                <c:pt idx="6">
                  <c:v>0.77760497667185069</c:v>
                </c:pt>
                <c:pt idx="7">
                  <c:v>1.088646967340591</c:v>
                </c:pt>
                <c:pt idx="8">
                  <c:v>2.46</c:v>
                </c:pt>
              </c:numCache>
            </c:numRef>
          </c:val>
        </c:ser>
        <c:ser>
          <c:idx val="1"/>
          <c:order val="1"/>
          <c:tx>
            <c:strRef>
              <c:f>'the Figure'!$A$10</c:f>
              <c:strCache>
                <c:ptCount val="1"/>
                <c:pt idx="0">
                  <c:v>Eugene1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>
              <a:solidFill>
                <a:prstClr val="black"/>
              </a:solidFill>
              <a:prstDash val="dash"/>
            </a:ln>
          </c:spPr>
          <c:invertIfNegative val="0"/>
          <c:cat>
            <c:strRef>
              <c:f>'the Figure'!$B$8:$J$8</c:f>
              <c:strCach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&gt; 7</c:v>
                </c:pt>
              </c:strCache>
            </c:strRef>
          </c:cat>
          <c:val>
            <c:numRef>
              <c:f>'the Figure'!$B$10:$J$10</c:f>
              <c:numCache>
                <c:formatCode>General</c:formatCode>
                <c:ptCount val="9"/>
                <c:pt idx="0">
                  <c:v>94.46</c:v>
                </c:pt>
                <c:pt idx="1">
                  <c:v>0.31</c:v>
                </c:pt>
                <c:pt idx="2">
                  <c:v>0.06</c:v>
                </c:pt>
                <c:pt idx="3">
                  <c:v>0.53</c:v>
                </c:pt>
                <c:pt idx="4">
                  <c:v>0.06</c:v>
                </c:pt>
                <c:pt idx="5">
                  <c:v>0.62</c:v>
                </c:pt>
                <c:pt idx="6">
                  <c:v>0.31</c:v>
                </c:pt>
                <c:pt idx="7">
                  <c:v>1.1399999999999999</c:v>
                </c:pt>
                <c:pt idx="8">
                  <c:v>2.5099999999999998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axId val="93688960"/>
        <c:axId val="93690880"/>
      </c:barChart>
      <c:catAx>
        <c:axId val="93688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/>
                  <a:t>port</a:t>
                </a:r>
                <a:r>
                  <a:rPr lang="en-US" sz="1600" baseline="0" dirty="0" smtClean="0"/>
                  <a:t> number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3068485625343345"/>
              <c:y val="0.89521804966686858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690880"/>
        <c:crosses val="autoZero"/>
        <c:auto val="1"/>
        <c:lblAlgn val="ctr"/>
        <c:lblOffset val="100"/>
        <c:noMultiLvlLbl val="0"/>
      </c:catAx>
      <c:valAx>
        <c:axId val="93690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# prefixes (%)</a:t>
                </a:r>
                <a:endParaRPr lang="en-US" sz="16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68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148088910761173"/>
          <c:y val="5.7865813648293983E-2"/>
          <c:w val="0.68261633311461067"/>
          <c:h val="6.8296150481189796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57187773403318"/>
          <c:y val="3.7511756342957135E-2"/>
          <c:w val="0.84031851487314091"/>
          <c:h val="0.7590821850393700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Figure!$F$12</c:f>
              <c:strCache>
                <c:ptCount val="1"/>
                <c:pt idx="0">
                  <c:v>Linx2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invertIfNegative val="0"/>
          <c:cat>
            <c:numRef>
              <c:f>Figure!$D$13:$D$17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Figure!$F$13:$F$17</c:f>
              <c:numCache>
                <c:formatCode>0</c:formatCode>
                <c:ptCount val="5"/>
                <c:pt idx="0">
                  <c:v>8988</c:v>
                </c:pt>
                <c:pt idx="1">
                  <c:v>2044.5</c:v>
                </c:pt>
                <c:pt idx="2">
                  <c:v>804</c:v>
                </c:pt>
                <c:pt idx="3">
                  <c:v>389</c:v>
                </c:pt>
                <c:pt idx="4">
                  <c:v>295</c:v>
                </c:pt>
              </c:numCache>
            </c:numRef>
          </c:val>
        </c:ser>
        <c:ser>
          <c:idx val="1"/>
          <c:order val="1"/>
          <c:tx>
            <c:strRef>
              <c:f>Figure!$E$12</c:f>
              <c:strCache>
                <c:ptCount val="1"/>
                <c:pt idx="0">
                  <c:v>Eugene1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>
              <a:solidFill>
                <a:sysClr val="windowText" lastClr="000000"/>
              </a:solidFill>
              <a:prstDash val="dash"/>
            </a:ln>
          </c:spPr>
          <c:invertIfNegative val="0"/>
          <c:cat>
            <c:numRef>
              <c:f>Figure!$D$13:$D$17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Figure!$E$13:$E$17</c:f>
              <c:numCache>
                <c:formatCode>0</c:formatCode>
                <c:ptCount val="5"/>
                <c:pt idx="0">
                  <c:v>4986</c:v>
                </c:pt>
                <c:pt idx="1">
                  <c:v>1077</c:v>
                </c:pt>
                <c:pt idx="2">
                  <c:v>427</c:v>
                </c:pt>
                <c:pt idx="3">
                  <c:v>179</c:v>
                </c:pt>
                <c:pt idx="4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8337152"/>
        <c:axId val="98339072"/>
      </c:barChart>
      <c:catAx>
        <c:axId val="9833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</a:t>
                </a:r>
                <a:r>
                  <a:rPr lang="en-US" dirty="0"/>
                  <a:t>INCT </a:t>
                </a:r>
                <a:r>
                  <a:rPr lang="en-US" dirty="0" err="1" smtClean="0"/>
                  <a:t>trie</a:t>
                </a:r>
                <a:r>
                  <a:rPr lang="en-US" dirty="0" smtClean="0"/>
                  <a:t> levels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339072"/>
        <c:crosses val="autoZero"/>
        <c:auto val="1"/>
        <c:lblAlgn val="ctr"/>
        <c:lblOffset val="100"/>
        <c:noMultiLvlLbl val="0"/>
      </c:catAx>
      <c:valAx>
        <c:axId val="98339072"/>
        <c:scaling>
          <c:orientation val="minMax"/>
          <c:max val="9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memory </a:t>
                </a:r>
                <a:r>
                  <a:rPr lang="en-US" dirty="0"/>
                  <a:t>(KB)</a:t>
                </a:r>
              </a:p>
            </c:rich>
          </c:tx>
          <c:layout>
            <c:manualLayout>
              <c:xMode val="edge"/>
              <c:yMode val="edge"/>
              <c:x val="1.4704845922037522E-2"/>
              <c:y val="0.1932101195683872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33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576525590551181"/>
          <c:y val="1.234826115485564E-2"/>
          <c:w val="0.75726911089238869"/>
          <c:h val="0.13426727909011374"/>
        </c:manualLayout>
      </c:layout>
      <c:overlay val="0"/>
      <c:spPr>
        <a:solidFill>
          <a:prstClr val="white">
            <a:alpha val="0"/>
          </a:prstClr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17254483814517"/>
          <c:y val="0.11307250656168011"/>
          <c:w val="0.84830763342082394"/>
          <c:h val="0.616587926509188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'Figure(KB)'!$C$3</c:f>
              <c:strCache>
                <c:ptCount val="1"/>
                <c:pt idx="0">
                  <c:v>Uncompressed(7)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'Figure(KB)'!$D$2:$N$2</c:f>
              <c:strCache>
                <c:ptCount val="11"/>
                <c:pt idx="0">
                  <c:v>AVE.</c:v>
                </c:pt>
                <c:pt idx="1">
                  <c:v>Equix1</c:v>
                </c:pt>
                <c:pt idx="2">
                  <c:v>Equix2</c:v>
                </c:pt>
                <c:pt idx="3">
                  <c:v>Eugene1</c:v>
                </c:pt>
                <c:pt idx="4">
                  <c:v>Eugene2</c:v>
                </c:pt>
                <c:pt idx="5">
                  <c:v>Linx1</c:v>
                </c:pt>
                <c:pt idx="6">
                  <c:v>Linx2</c:v>
                </c:pt>
                <c:pt idx="7">
                  <c:v>Qugga1</c:v>
                </c:pt>
                <c:pt idx="8">
                  <c:v>Qugga2</c:v>
                </c:pt>
                <c:pt idx="9">
                  <c:v>Wide1</c:v>
                </c:pt>
                <c:pt idx="10">
                  <c:v>Wide2</c:v>
                </c:pt>
              </c:strCache>
            </c:strRef>
          </c:cat>
          <c:val>
            <c:numRef>
              <c:f>'Figure(KB)'!$D$3:$N$3</c:f>
              <c:numCache>
                <c:formatCode>0</c:formatCode>
                <c:ptCount val="11"/>
                <c:pt idx="0">
                  <c:v>1041.9000000000001</c:v>
                </c:pt>
                <c:pt idx="1">
                  <c:v>540</c:v>
                </c:pt>
                <c:pt idx="2">
                  <c:v>514</c:v>
                </c:pt>
                <c:pt idx="3">
                  <c:v>627</c:v>
                </c:pt>
                <c:pt idx="4">
                  <c:v>300</c:v>
                </c:pt>
                <c:pt idx="5">
                  <c:v>2127</c:v>
                </c:pt>
                <c:pt idx="6">
                  <c:v>1945</c:v>
                </c:pt>
                <c:pt idx="7">
                  <c:v>892</c:v>
                </c:pt>
                <c:pt idx="8">
                  <c:v>320</c:v>
                </c:pt>
                <c:pt idx="9">
                  <c:v>1576</c:v>
                </c:pt>
                <c:pt idx="10">
                  <c:v>1578</c:v>
                </c:pt>
              </c:numCache>
            </c:numRef>
          </c:val>
        </c:ser>
        <c:ser>
          <c:idx val="4"/>
          <c:order val="1"/>
          <c:tx>
            <c:strRef>
              <c:f>'Figure(KB)'!$C$4</c:f>
              <c:strCache>
                <c:ptCount val="1"/>
                <c:pt idx="0">
                  <c:v>INCT(7)</c:v>
                </c:pt>
              </c:strCache>
            </c:strRef>
          </c:tx>
          <c:spPr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0"/>
              <a:tileRect/>
            </a:gradFill>
            <a:ln w="15875">
              <a:solidFill>
                <a:sysClr val="windowText" lastClr="000000"/>
              </a:solidFill>
              <a:prstDash val="dash"/>
            </a:ln>
          </c:spPr>
          <c:invertIfNegative val="0"/>
          <c:cat>
            <c:strRef>
              <c:f>'Figure(KB)'!$D$2:$N$2</c:f>
              <c:strCache>
                <c:ptCount val="11"/>
                <c:pt idx="0">
                  <c:v>AVE.</c:v>
                </c:pt>
                <c:pt idx="1">
                  <c:v>Equix1</c:v>
                </c:pt>
                <c:pt idx="2">
                  <c:v>Equix2</c:v>
                </c:pt>
                <c:pt idx="3">
                  <c:v>Eugene1</c:v>
                </c:pt>
                <c:pt idx="4">
                  <c:v>Eugene2</c:v>
                </c:pt>
                <c:pt idx="5">
                  <c:v>Linx1</c:v>
                </c:pt>
                <c:pt idx="6">
                  <c:v>Linx2</c:v>
                </c:pt>
                <c:pt idx="7">
                  <c:v>Qugga1</c:v>
                </c:pt>
                <c:pt idx="8">
                  <c:v>Qugga2</c:v>
                </c:pt>
                <c:pt idx="9">
                  <c:v>Wide1</c:v>
                </c:pt>
                <c:pt idx="10">
                  <c:v>Wide2</c:v>
                </c:pt>
              </c:strCache>
            </c:strRef>
          </c:cat>
          <c:val>
            <c:numRef>
              <c:f>'Figure(KB)'!$D$4:$N$4</c:f>
              <c:numCache>
                <c:formatCode>0</c:formatCode>
                <c:ptCount val="11"/>
                <c:pt idx="0">
                  <c:v>465.6</c:v>
                </c:pt>
                <c:pt idx="1">
                  <c:v>350</c:v>
                </c:pt>
                <c:pt idx="2">
                  <c:v>375</c:v>
                </c:pt>
                <c:pt idx="3">
                  <c:v>427</c:v>
                </c:pt>
                <c:pt idx="4">
                  <c:v>185</c:v>
                </c:pt>
                <c:pt idx="5">
                  <c:v>857</c:v>
                </c:pt>
                <c:pt idx="6">
                  <c:v>804</c:v>
                </c:pt>
                <c:pt idx="7">
                  <c:v>480</c:v>
                </c:pt>
                <c:pt idx="8">
                  <c:v>206</c:v>
                </c:pt>
                <c:pt idx="9">
                  <c:v>456</c:v>
                </c:pt>
                <c:pt idx="10">
                  <c:v>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overlap val="1"/>
        <c:axId val="101007744"/>
        <c:axId val="101009280"/>
      </c:barChart>
      <c:catAx>
        <c:axId val="101007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009280"/>
        <c:crosses val="autoZero"/>
        <c:auto val="1"/>
        <c:lblAlgn val="ctr"/>
        <c:lblOffset val="100"/>
        <c:noMultiLvlLbl val="0"/>
      </c:catAx>
      <c:valAx>
        <c:axId val="101009280"/>
        <c:scaling>
          <c:orientation val="minMax"/>
          <c:max val="16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memory </a:t>
                </a:r>
                <a:r>
                  <a:rPr lang="en-US" dirty="0"/>
                  <a:t>(KB)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00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1392716535433126E-2"/>
          <c:y val="2.304790026246735E-3"/>
          <c:w val="0.94734470691163608"/>
          <c:h val="8.219597550306262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3062912590766E-2"/>
          <c:y val="0.13460055774278215"/>
          <c:w val="0.88302980593334923"/>
          <c:h val="0.6223011544725398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'Figure(MB)'!$C$5</c:f>
              <c:strCache>
                <c:ptCount val="1"/>
                <c:pt idx="0">
                  <c:v>Lulea/Tree Bitmap(6)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5875">
              <a:solidFill>
                <a:sysClr val="windowText" lastClr="000000"/>
              </a:solidFill>
              <a:prstDash val="sysDot"/>
            </a:ln>
          </c:spPr>
          <c:invertIfNegative val="0"/>
          <c:cat>
            <c:strRef>
              <c:f>'Figure(MB)'!$D$2:$N$2</c:f>
              <c:strCache>
                <c:ptCount val="11"/>
                <c:pt idx="0">
                  <c:v>AVE.</c:v>
                </c:pt>
                <c:pt idx="1">
                  <c:v>Equix1</c:v>
                </c:pt>
                <c:pt idx="2">
                  <c:v>Equix2</c:v>
                </c:pt>
                <c:pt idx="3">
                  <c:v>Eugene1</c:v>
                </c:pt>
                <c:pt idx="4">
                  <c:v>Eugene2</c:v>
                </c:pt>
                <c:pt idx="5">
                  <c:v>Linx1</c:v>
                </c:pt>
                <c:pt idx="6">
                  <c:v>Linx2</c:v>
                </c:pt>
                <c:pt idx="7">
                  <c:v>Qugga1</c:v>
                </c:pt>
                <c:pt idx="8">
                  <c:v>Qugga2</c:v>
                </c:pt>
                <c:pt idx="9">
                  <c:v>Wide1</c:v>
                </c:pt>
                <c:pt idx="10">
                  <c:v>Wide2</c:v>
                </c:pt>
              </c:strCache>
            </c:strRef>
          </c:cat>
          <c:val>
            <c:numRef>
              <c:f>'Figure(MB)'!$D$5:$N$5</c:f>
              <c:numCache>
                <c:formatCode>0.00</c:formatCode>
                <c:ptCount val="11"/>
                <c:pt idx="0">
                  <c:v>5.2762586805555554</c:v>
                </c:pt>
                <c:pt idx="1">
                  <c:v>2.9345703125</c:v>
                </c:pt>
                <c:pt idx="2">
                  <c:v>3.2431640625</c:v>
                </c:pt>
                <c:pt idx="3">
                  <c:v>3.5234375</c:v>
                </c:pt>
                <c:pt idx="4">
                  <c:v>1.634765625</c:v>
                </c:pt>
                <c:pt idx="5">
                  <c:v>8.4443359375</c:v>
                </c:pt>
                <c:pt idx="6">
                  <c:v>8.1552734375</c:v>
                </c:pt>
                <c:pt idx="7">
                  <c:v>5.146484375</c:v>
                </c:pt>
                <c:pt idx="8">
                  <c:v>2.0966796875</c:v>
                </c:pt>
                <c:pt idx="9">
                  <c:v>7.71484375</c:v>
                </c:pt>
                <c:pt idx="10">
                  <c:v>7.52734375</c:v>
                </c:pt>
              </c:numCache>
            </c:numRef>
          </c:val>
        </c:ser>
        <c:ser>
          <c:idx val="3"/>
          <c:order val="1"/>
          <c:tx>
            <c:strRef>
              <c:f>'Figure(MB)'!$C$6</c:f>
              <c:strCache>
                <c:ptCount val="1"/>
                <c:pt idx="0">
                  <c:v>INCT(6)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'Figure(MB)'!$D$2:$N$2</c:f>
              <c:strCache>
                <c:ptCount val="11"/>
                <c:pt idx="0">
                  <c:v>AVE.</c:v>
                </c:pt>
                <c:pt idx="1">
                  <c:v>Equix1</c:v>
                </c:pt>
                <c:pt idx="2">
                  <c:v>Equix2</c:v>
                </c:pt>
                <c:pt idx="3">
                  <c:v>Eugene1</c:v>
                </c:pt>
                <c:pt idx="4">
                  <c:v>Eugene2</c:v>
                </c:pt>
                <c:pt idx="5">
                  <c:v>Linx1</c:v>
                </c:pt>
                <c:pt idx="6">
                  <c:v>Linx2</c:v>
                </c:pt>
                <c:pt idx="7">
                  <c:v>Qugga1</c:v>
                </c:pt>
                <c:pt idx="8">
                  <c:v>Qugga2</c:v>
                </c:pt>
                <c:pt idx="9">
                  <c:v>Wide1</c:v>
                </c:pt>
                <c:pt idx="10">
                  <c:v>Wide2</c:v>
                </c:pt>
              </c:strCache>
            </c:strRef>
          </c:cat>
          <c:val>
            <c:numRef>
              <c:f>'Figure(MB)'!$D$6:$N$6</c:f>
              <c:numCache>
                <c:formatCode>0.00</c:formatCode>
                <c:ptCount val="11"/>
                <c:pt idx="0">
                  <c:v>1.7454427083333333</c:v>
                </c:pt>
                <c:pt idx="1">
                  <c:v>1.6865234375</c:v>
                </c:pt>
                <c:pt idx="2">
                  <c:v>1.7265625</c:v>
                </c:pt>
                <c:pt idx="3">
                  <c:v>1.853515625</c:v>
                </c:pt>
                <c:pt idx="4">
                  <c:v>1.265625</c:v>
                </c:pt>
                <c:pt idx="5">
                  <c:v>2.1220703125</c:v>
                </c:pt>
                <c:pt idx="6">
                  <c:v>2.0791015625</c:v>
                </c:pt>
                <c:pt idx="7">
                  <c:v>1.814453125</c:v>
                </c:pt>
                <c:pt idx="8">
                  <c:v>1.373046875</c:v>
                </c:pt>
                <c:pt idx="9">
                  <c:v>1.779296875</c:v>
                </c:pt>
                <c:pt idx="10">
                  <c:v>1.6953125</c:v>
                </c:pt>
              </c:numCache>
            </c:numRef>
          </c:val>
        </c:ser>
        <c:ser>
          <c:idx val="0"/>
          <c:order val="2"/>
          <c:tx>
            <c:strRef>
              <c:f>'Figure(MB)'!$C$3</c:f>
              <c:strCache>
                <c:ptCount val="1"/>
                <c:pt idx="0">
                  <c:v>MIPS(57)</c:v>
                </c:pt>
              </c:strCache>
            </c:strRef>
          </c:tx>
          <c:spPr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 w="22225">
              <a:solidFill>
                <a:sysClr val="windowText" lastClr="000000"/>
              </a:solidFill>
              <a:prstDash val="sysDash"/>
            </a:ln>
          </c:spPr>
          <c:invertIfNegative val="0"/>
          <c:cat>
            <c:strRef>
              <c:f>'Figure(MB)'!$D$2:$N$2</c:f>
              <c:strCache>
                <c:ptCount val="11"/>
                <c:pt idx="0">
                  <c:v>AVE.</c:v>
                </c:pt>
                <c:pt idx="1">
                  <c:v>Equix1</c:v>
                </c:pt>
                <c:pt idx="2">
                  <c:v>Equix2</c:v>
                </c:pt>
                <c:pt idx="3">
                  <c:v>Eugene1</c:v>
                </c:pt>
                <c:pt idx="4">
                  <c:v>Eugene2</c:v>
                </c:pt>
                <c:pt idx="5">
                  <c:v>Linx1</c:v>
                </c:pt>
                <c:pt idx="6">
                  <c:v>Linx2</c:v>
                </c:pt>
                <c:pt idx="7">
                  <c:v>Qugga1</c:v>
                </c:pt>
                <c:pt idx="8">
                  <c:v>Qugga2</c:v>
                </c:pt>
                <c:pt idx="9">
                  <c:v>Wide1</c:v>
                </c:pt>
                <c:pt idx="10">
                  <c:v>Wide2</c:v>
                </c:pt>
              </c:strCache>
            </c:strRef>
          </c:cat>
          <c:val>
            <c:numRef>
              <c:f>'Figure(MB)'!$D$3:$N$3</c:f>
              <c:numCache>
                <c:formatCode>0.00</c:formatCode>
                <c:ptCount val="11"/>
                <c:pt idx="0">
                  <c:v>0.33115234375000002</c:v>
                </c:pt>
                <c:pt idx="1">
                  <c:v>0.162109375</c:v>
                </c:pt>
                <c:pt idx="2">
                  <c:v>0.181640625</c:v>
                </c:pt>
                <c:pt idx="3">
                  <c:v>0.18359375</c:v>
                </c:pt>
                <c:pt idx="4">
                  <c:v>9.9609375E-2</c:v>
                </c:pt>
                <c:pt idx="5">
                  <c:v>0.63671875</c:v>
                </c:pt>
                <c:pt idx="6">
                  <c:v>0.634765625</c:v>
                </c:pt>
                <c:pt idx="7">
                  <c:v>0.201171875</c:v>
                </c:pt>
                <c:pt idx="8">
                  <c:v>0.1064453125</c:v>
                </c:pt>
                <c:pt idx="9">
                  <c:v>0.5498046875</c:v>
                </c:pt>
                <c:pt idx="10">
                  <c:v>0.5556640625</c:v>
                </c:pt>
              </c:numCache>
            </c:numRef>
          </c:val>
        </c:ser>
        <c:ser>
          <c:idx val="1"/>
          <c:order val="3"/>
          <c:tx>
            <c:strRef>
              <c:f>'Figure(MB)'!$C$4</c:f>
              <c:strCache>
                <c:ptCount val="1"/>
                <c:pt idx="0">
                  <c:v>Binary INCT(57)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'Figure(MB)'!$D$2:$N$2</c:f>
              <c:strCache>
                <c:ptCount val="11"/>
                <c:pt idx="0">
                  <c:v>AVE.</c:v>
                </c:pt>
                <c:pt idx="1">
                  <c:v>Equix1</c:v>
                </c:pt>
                <c:pt idx="2">
                  <c:v>Equix2</c:v>
                </c:pt>
                <c:pt idx="3">
                  <c:v>Eugene1</c:v>
                </c:pt>
                <c:pt idx="4">
                  <c:v>Eugene2</c:v>
                </c:pt>
                <c:pt idx="5">
                  <c:v>Linx1</c:v>
                </c:pt>
                <c:pt idx="6">
                  <c:v>Linx2</c:v>
                </c:pt>
                <c:pt idx="7">
                  <c:v>Qugga1</c:v>
                </c:pt>
                <c:pt idx="8">
                  <c:v>Qugga2</c:v>
                </c:pt>
                <c:pt idx="9">
                  <c:v>Wide1</c:v>
                </c:pt>
                <c:pt idx="10">
                  <c:v>Wide2</c:v>
                </c:pt>
              </c:strCache>
            </c:strRef>
          </c:cat>
          <c:val>
            <c:numRef>
              <c:f>'Figure(MB)'!$D$4:$N$4</c:f>
              <c:numCache>
                <c:formatCode>0.00</c:formatCode>
                <c:ptCount val="11"/>
                <c:pt idx="0">
                  <c:v>3.8183593750000001E-2</c:v>
                </c:pt>
                <c:pt idx="1">
                  <c:v>2.34375E-2</c:v>
                </c:pt>
                <c:pt idx="2">
                  <c:v>2.734375E-2</c:v>
                </c:pt>
                <c:pt idx="3">
                  <c:v>2.734375E-2</c:v>
                </c:pt>
                <c:pt idx="4">
                  <c:v>1.46484375E-2</c:v>
                </c:pt>
                <c:pt idx="5">
                  <c:v>6.640625E-2</c:v>
                </c:pt>
                <c:pt idx="6">
                  <c:v>6.93359375E-2</c:v>
                </c:pt>
                <c:pt idx="7">
                  <c:v>2.83203125E-2</c:v>
                </c:pt>
                <c:pt idx="8">
                  <c:v>1.5625E-2</c:v>
                </c:pt>
                <c:pt idx="9">
                  <c:v>5.17578125E-2</c:v>
                </c:pt>
                <c:pt idx="10">
                  <c:v>5.76171875E-2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overlap val="1"/>
        <c:axId val="101091584"/>
        <c:axId val="101093376"/>
      </c:barChart>
      <c:catAx>
        <c:axId val="101091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093376"/>
        <c:crosses val="autoZero"/>
        <c:auto val="1"/>
        <c:lblAlgn val="ctr"/>
        <c:lblOffset val="100"/>
        <c:noMultiLvlLbl val="0"/>
      </c:catAx>
      <c:valAx>
        <c:axId val="101093376"/>
        <c:scaling>
          <c:orientation val="minMax"/>
          <c:max val="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memory </a:t>
                </a:r>
                <a:r>
                  <a:rPr lang="en-US" dirty="0"/>
                  <a:t>(MB)</a:t>
                </a:r>
              </a:p>
            </c:rich>
          </c:tx>
          <c:layout>
            <c:manualLayout>
              <c:xMode val="edge"/>
              <c:yMode val="edge"/>
              <c:x val="1.393239039564499E-2"/>
              <c:y val="0.23531292424653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09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9587111270182096E-2"/>
          <c:y val="2.3047900262467358E-3"/>
          <c:w val="0.90915026246719333"/>
          <c:h val="8.219597550306269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0.50391</cdr:x>
      <cdr:y>0.03646</cdr:y>
    </cdr:from>
    <cdr:to>
      <cdr:x>0.59103</cdr:x>
      <cdr:y>0.10938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686175" y="133350"/>
          <a:ext cx="637327" cy="266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2,127</a:t>
          </a:r>
          <a:endParaRPr lang="en-US" sz="1400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0.58629</cdr:x>
      <cdr:y>0.03646</cdr:y>
    </cdr:from>
    <cdr:to>
      <cdr:x>0.67318</cdr:x>
      <cdr:y>0.10938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288847" y="133350"/>
          <a:ext cx="635577" cy="266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1,945</a:t>
          </a:r>
          <a:endParaRPr lang="en-US" sz="1400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0.48148</cdr:x>
      <cdr:y>0.0625</cdr:y>
    </cdr:from>
    <cdr:to>
      <cdr:x>0.5463</cdr:x>
      <cdr:y>0.13542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282873"/>
          <a:ext cx="533400" cy="33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8.4</a:t>
          </a:r>
        </a:p>
      </cdr:txBody>
    </cdr:sp>
  </cdr:relSizeAnchor>
  <cdr:relSizeAnchor xmlns:cdr="http://schemas.openxmlformats.org/drawingml/2006/chartDrawing">
    <cdr:from>
      <cdr:x>0.55556</cdr:x>
      <cdr:y>0.06734</cdr:y>
    </cdr:from>
    <cdr:to>
      <cdr:x>0.63394</cdr:x>
      <cdr:y>0.14026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0" y="304800"/>
          <a:ext cx="645112" cy="33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8.2</a:t>
          </a:r>
        </a:p>
      </cdr:txBody>
    </cdr:sp>
  </cdr:relSizeAnchor>
  <cdr:relSizeAnchor xmlns:cdr="http://schemas.openxmlformats.org/drawingml/2006/chartDrawing">
    <cdr:from>
      <cdr:x>0.80556</cdr:x>
      <cdr:y>0.06734</cdr:y>
    </cdr:from>
    <cdr:to>
      <cdr:x>0.87679</cdr:x>
      <cdr:y>0.14026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29400" y="304800"/>
          <a:ext cx="586254" cy="33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7.7</a:t>
          </a:r>
        </a:p>
      </cdr:txBody>
    </cdr:sp>
  </cdr:relSizeAnchor>
  <cdr:relSizeAnchor xmlns:cdr="http://schemas.openxmlformats.org/drawingml/2006/chartDrawing">
    <cdr:from>
      <cdr:x>0.88889</cdr:x>
      <cdr:y>0.06734</cdr:y>
    </cdr:from>
    <cdr:to>
      <cdr:x>0.9476</cdr:x>
      <cdr:y>0.14026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315200" y="304800"/>
          <a:ext cx="483160" cy="33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7.5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42AD9-CB88-41B6-8BB9-EA3E754110F4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B70AA-7672-4D22-8AEA-40BFB8633E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In this</a:t>
            </a:r>
            <a:r>
              <a:rPr lang="en-US" baseline="0" dirty="0" smtClean="0"/>
              <a:t> example, we were able to save 50% of the nodes (not counting the root).</a:t>
            </a:r>
          </a:p>
          <a:p>
            <a:pPr>
              <a:buFontTx/>
              <a:buChar char="-"/>
            </a:pPr>
            <a:r>
              <a:rPr lang="en-US" baseline="0" dirty="0" smtClean="0"/>
              <a:t> for the root we may use the Lulea compression.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B70AA-7672-4D22-8AEA-40BFB8633EC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6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6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2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24600"/>
            <a:ext cx="2895600" cy="365125"/>
          </a:xfrm>
        </p:spPr>
        <p:txBody>
          <a:bodyPr/>
          <a:lstStyle>
            <a:lvl1pPr algn="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Scalable Computing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9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3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3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7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4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0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C9EAD78-BD3D-4AB4-A2D8-AA24EF8854EE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rgbClr val="00B0F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2438399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 Novel Scalable IPv6 Lookup Scheme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Using Compressed Pipelined Tries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419600"/>
            <a:ext cx="4724399" cy="1600200"/>
          </a:xfrm>
        </p:spPr>
        <p:txBody>
          <a:bodyPr>
            <a:normAutofit/>
          </a:bodyPr>
          <a:lstStyle/>
          <a:p>
            <a:pPr algn="l">
              <a:spcBef>
                <a:spcPts val="200"/>
              </a:spcBef>
            </a:pPr>
            <a:r>
              <a:rPr lang="en-US" sz="2200" b="1" dirty="0" smtClean="0">
                <a:solidFill>
                  <a:schemeClr val="tx1"/>
                </a:solidFill>
              </a:rPr>
              <a:t>Michel Hanna, </a:t>
            </a:r>
            <a:r>
              <a:rPr lang="en-US" sz="2200" b="1" u="sng" dirty="0" smtClean="0">
                <a:solidFill>
                  <a:schemeClr val="tx1"/>
                </a:solidFill>
              </a:rPr>
              <a:t>Sangyeun Cho</a:t>
            </a:r>
            <a:r>
              <a:rPr lang="en-US" sz="2200" b="1" dirty="0" smtClean="0">
                <a:solidFill>
                  <a:schemeClr val="tx1"/>
                </a:solidFill>
              </a:rPr>
              <a:t>,</a:t>
            </a:r>
          </a:p>
          <a:p>
            <a:pPr algn="l">
              <a:spcBef>
                <a:spcPts val="200"/>
              </a:spcBef>
            </a:pPr>
            <a:r>
              <a:rPr lang="en-US" sz="2200" b="1" dirty="0" smtClean="0">
                <a:solidFill>
                  <a:schemeClr val="tx1"/>
                </a:solidFill>
              </a:rPr>
              <a:t>Rami Melhem</a:t>
            </a:r>
          </a:p>
          <a:p>
            <a:pPr algn="l">
              <a:spcBef>
                <a:spcPts val="10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Computer Science Department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University of Pittsburgh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8" name="Picture 4" descr="   Rou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0"/>
            <a:ext cx="2137767" cy="157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31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smtClean="0">
                <a:solidFill>
                  <a:srgbClr val="0070C0"/>
                </a:solidFill>
              </a:rPr>
              <a:t>binary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19982"/>
              </p:ext>
            </p:extLst>
          </p:nvPr>
        </p:nvGraphicFramePr>
        <p:xfrm>
          <a:off x="381000" y="2133598"/>
          <a:ext cx="2895600" cy="43434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85800"/>
                <a:gridCol w="1371600"/>
                <a:gridCol w="838200"/>
              </a:tblGrid>
              <a:tr h="310243">
                <a:tc>
                  <a:txBody>
                    <a:bodyPr/>
                    <a:lstStyle/>
                    <a:p>
                      <a:endParaRPr lang="en-US" sz="16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Prefix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Port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000*****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000101**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0001111*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0010****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0110****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1*******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endParaRPr lang="en-US" sz="1600" b="1" kern="1200" dirty="0" smtClean="0">
                        <a:solidFill>
                          <a:srgbClr val="0070C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1001****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111101**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1111111*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 rot="16200000">
            <a:off x="3701079" y="3575433"/>
            <a:ext cx="365760" cy="685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>
            <a:stCxn id="7" idx="2"/>
            <a:endCxn id="9" idx="2"/>
          </p:cNvCxnSpPr>
          <p:nvPr/>
        </p:nvCxnSpPr>
        <p:spPr>
          <a:xfrm flipV="1">
            <a:off x="4226859" y="3093720"/>
            <a:ext cx="192741" cy="824613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2539"/>
              </p:ext>
            </p:extLst>
          </p:nvPr>
        </p:nvGraphicFramePr>
        <p:xfrm>
          <a:off x="4114800" y="28498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7" idx="2"/>
          </p:cNvCxnSpPr>
          <p:nvPr/>
        </p:nvCxnSpPr>
        <p:spPr>
          <a:xfrm>
            <a:off x="4226859" y="3918333"/>
            <a:ext cx="147917" cy="77110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33004"/>
              </p:ext>
            </p:extLst>
          </p:nvPr>
        </p:nvGraphicFramePr>
        <p:xfrm>
          <a:off x="4059715" y="469392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4724400" y="2509768"/>
            <a:ext cx="205697" cy="462032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00968"/>
              </p:ext>
            </p:extLst>
          </p:nvPr>
        </p:nvGraphicFramePr>
        <p:xfrm>
          <a:off x="4616569" y="2261236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4669315" y="4815840"/>
            <a:ext cx="267065" cy="342899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65857"/>
              </p:ext>
            </p:extLst>
          </p:nvPr>
        </p:nvGraphicFramePr>
        <p:xfrm>
          <a:off x="4616569" y="5145405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13" idx="3"/>
            <a:endCxn id="17" idx="2"/>
          </p:cNvCxnSpPr>
          <p:nvPr/>
        </p:nvCxnSpPr>
        <p:spPr>
          <a:xfrm flipV="1">
            <a:off x="5226169" y="1645920"/>
            <a:ext cx="444137" cy="737236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80932"/>
              </p:ext>
            </p:extLst>
          </p:nvPr>
        </p:nvGraphicFramePr>
        <p:xfrm>
          <a:off x="5365506" y="14020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>
            <a:stCxn id="17" idx="3"/>
            <a:endCxn id="19" idx="0"/>
          </p:cNvCxnSpPr>
          <p:nvPr/>
        </p:nvCxnSpPr>
        <p:spPr>
          <a:xfrm flipV="1">
            <a:off x="5975106" y="1433878"/>
            <a:ext cx="485775" cy="90122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03646"/>
              </p:ext>
            </p:extLst>
          </p:nvPr>
        </p:nvGraphicFramePr>
        <p:xfrm>
          <a:off x="6156081" y="1433878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stCxn id="19" idx="3"/>
            <a:endCxn id="21" idx="0"/>
          </p:cNvCxnSpPr>
          <p:nvPr/>
        </p:nvCxnSpPr>
        <p:spPr>
          <a:xfrm flipV="1">
            <a:off x="6765681" y="1311958"/>
            <a:ext cx="514350" cy="24384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27586"/>
              </p:ext>
            </p:extLst>
          </p:nvPr>
        </p:nvGraphicFramePr>
        <p:xfrm>
          <a:off x="6975231" y="1311958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>
            <a:stCxn id="21" idx="3"/>
            <a:endCxn id="23" idx="0"/>
          </p:cNvCxnSpPr>
          <p:nvPr/>
        </p:nvCxnSpPr>
        <p:spPr>
          <a:xfrm flipV="1">
            <a:off x="7584831" y="1414828"/>
            <a:ext cx="447675" cy="1905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71634"/>
              </p:ext>
            </p:extLst>
          </p:nvPr>
        </p:nvGraphicFramePr>
        <p:xfrm>
          <a:off x="7727706" y="1414828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>
            <a:stCxn id="19" idx="3"/>
            <a:endCxn id="25" idx="0"/>
          </p:cNvCxnSpPr>
          <p:nvPr/>
        </p:nvCxnSpPr>
        <p:spPr>
          <a:xfrm>
            <a:off x="6765681" y="1555798"/>
            <a:ext cx="495300" cy="44005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70751"/>
              </p:ext>
            </p:extLst>
          </p:nvPr>
        </p:nvGraphicFramePr>
        <p:xfrm>
          <a:off x="6956181" y="1995853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stCxn id="71" idx="3"/>
            <a:endCxn id="27" idx="0"/>
          </p:cNvCxnSpPr>
          <p:nvPr/>
        </p:nvCxnSpPr>
        <p:spPr>
          <a:xfrm>
            <a:off x="8229600" y="2668757"/>
            <a:ext cx="304800" cy="409723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71133"/>
              </p:ext>
            </p:extLst>
          </p:nvPr>
        </p:nvGraphicFramePr>
        <p:xfrm>
          <a:off x="8229600" y="30784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>
            <a:stCxn id="13" idx="3"/>
          </p:cNvCxnSpPr>
          <p:nvPr/>
        </p:nvCxnSpPr>
        <p:spPr>
          <a:xfrm>
            <a:off x="5226169" y="2383156"/>
            <a:ext cx="453662" cy="148589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88293"/>
              </p:ext>
            </p:extLst>
          </p:nvPr>
        </p:nvGraphicFramePr>
        <p:xfrm>
          <a:off x="5365506" y="2516505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0" name="Straight Arrow Connector 29"/>
          <p:cNvCxnSpPr>
            <a:stCxn id="29" idx="3"/>
            <a:endCxn id="31" idx="2"/>
          </p:cNvCxnSpPr>
          <p:nvPr/>
        </p:nvCxnSpPr>
        <p:spPr>
          <a:xfrm flipV="1">
            <a:off x="5975106" y="2255520"/>
            <a:ext cx="485775" cy="38290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02326"/>
              </p:ext>
            </p:extLst>
          </p:nvPr>
        </p:nvGraphicFramePr>
        <p:xfrm>
          <a:off x="6156081" y="20116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9" idx="3"/>
          </p:cNvCxnSpPr>
          <p:nvPr/>
        </p:nvCxnSpPr>
        <p:spPr>
          <a:xfrm>
            <a:off x="4724400" y="2971800"/>
            <a:ext cx="228600" cy="27432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40621"/>
              </p:ext>
            </p:extLst>
          </p:nvPr>
        </p:nvGraphicFramePr>
        <p:xfrm>
          <a:off x="4648200" y="324612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V="1">
            <a:off x="5257800" y="3357260"/>
            <a:ext cx="408278" cy="29412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875049"/>
              </p:ext>
            </p:extLst>
          </p:nvPr>
        </p:nvGraphicFramePr>
        <p:xfrm>
          <a:off x="5365506" y="335661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" idx="3"/>
          </p:cNvCxnSpPr>
          <p:nvPr/>
        </p:nvCxnSpPr>
        <p:spPr>
          <a:xfrm>
            <a:off x="5975106" y="2638425"/>
            <a:ext cx="480478" cy="72066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73932"/>
              </p:ext>
            </p:extLst>
          </p:nvPr>
        </p:nvGraphicFramePr>
        <p:xfrm>
          <a:off x="6156081" y="271272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8" name="Straight Arrow Connector 37"/>
          <p:cNvCxnSpPr>
            <a:stCxn id="35" idx="3"/>
          </p:cNvCxnSpPr>
          <p:nvPr/>
        </p:nvCxnSpPr>
        <p:spPr>
          <a:xfrm flipV="1">
            <a:off x="5975106" y="3294814"/>
            <a:ext cx="489399" cy="183716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35350"/>
              </p:ext>
            </p:extLst>
          </p:nvPr>
        </p:nvGraphicFramePr>
        <p:xfrm>
          <a:off x="6156081" y="30467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35" idx="3"/>
          </p:cNvCxnSpPr>
          <p:nvPr/>
        </p:nvCxnSpPr>
        <p:spPr>
          <a:xfrm>
            <a:off x="5975106" y="3478530"/>
            <a:ext cx="484939" cy="213267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64887"/>
              </p:ext>
            </p:extLst>
          </p:nvPr>
        </p:nvGraphicFramePr>
        <p:xfrm>
          <a:off x="6156081" y="36880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2" name="Straight Arrow Connector 41"/>
          <p:cNvCxnSpPr>
            <a:stCxn id="15" idx="3"/>
          </p:cNvCxnSpPr>
          <p:nvPr/>
        </p:nvCxnSpPr>
        <p:spPr>
          <a:xfrm flipV="1">
            <a:off x="5226169" y="4954115"/>
            <a:ext cx="453290" cy="31321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35266"/>
              </p:ext>
            </p:extLst>
          </p:nvPr>
        </p:nvGraphicFramePr>
        <p:xfrm>
          <a:off x="5365506" y="47167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4" name="Straight Arrow Connector 43"/>
          <p:cNvCxnSpPr>
            <a:stCxn id="43" idx="3"/>
          </p:cNvCxnSpPr>
          <p:nvPr/>
        </p:nvCxnSpPr>
        <p:spPr>
          <a:xfrm>
            <a:off x="5975106" y="4838700"/>
            <a:ext cx="481965" cy="28956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351663"/>
              </p:ext>
            </p:extLst>
          </p:nvPr>
        </p:nvGraphicFramePr>
        <p:xfrm>
          <a:off x="6156081" y="51358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stCxn id="45" idx="3"/>
          </p:cNvCxnSpPr>
          <p:nvPr/>
        </p:nvCxnSpPr>
        <p:spPr>
          <a:xfrm flipV="1">
            <a:off x="6765681" y="5196840"/>
            <a:ext cx="506730" cy="6096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07543"/>
              </p:ext>
            </p:extLst>
          </p:nvPr>
        </p:nvGraphicFramePr>
        <p:xfrm>
          <a:off x="6956181" y="52120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8" name="Straight Arrow Connector 47"/>
          <p:cNvCxnSpPr>
            <a:stCxn id="45" idx="3"/>
          </p:cNvCxnSpPr>
          <p:nvPr/>
        </p:nvCxnSpPr>
        <p:spPr>
          <a:xfrm flipV="1">
            <a:off x="6765681" y="4619579"/>
            <a:ext cx="497254" cy="63822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712790"/>
              </p:ext>
            </p:extLst>
          </p:nvPr>
        </p:nvGraphicFramePr>
        <p:xfrm>
          <a:off x="6956181" y="43738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7565781" y="4495800"/>
            <a:ext cx="476250" cy="50292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29934"/>
              </p:ext>
            </p:extLst>
          </p:nvPr>
        </p:nvGraphicFramePr>
        <p:xfrm>
          <a:off x="7727706" y="498729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2" name="Straight Arrow Connector 51"/>
          <p:cNvCxnSpPr>
            <a:stCxn id="15" idx="3"/>
          </p:cNvCxnSpPr>
          <p:nvPr/>
        </p:nvCxnSpPr>
        <p:spPr>
          <a:xfrm>
            <a:off x="5226169" y="5267325"/>
            <a:ext cx="462686" cy="491489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06890"/>
              </p:ext>
            </p:extLst>
          </p:nvPr>
        </p:nvGraphicFramePr>
        <p:xfrm>
          <a:off x="5365506" y="57454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>
            <a:stCxn id="53" idx="3"/>
            <a:endCxn id="55" idx="0"/>
          </p:cNvCxnSpPr>
          <p:nvPr/>
        </p:nvCxnSpPr>
        <p:spPr>
          <a:xfrm>
            <a:off x="5975106" y="5867400"/>
            <a:ext cx="485775" cy="28384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51976"/>
              </p:ext>
            </p:extLst>
          </p:nvPr>
        </p:nvGraphicFramePr>
        <p:xfrm>
          <a:off x="6156081" y="6151245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stCxn id="55" idx="3"/>
            <a:endCxn id="57" idx="2"/>
          </p:cNvCxnSpPr>
          <p:nvPr/>
        </p:nvCxnSpPr>
        <p:spPr>
          <a:xfrm flipV="1">
            <a:off x="6765681" y="5852160"/>
            <a:ext cx="495300" cy="42100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8250"/>
              </p:ext>
            </p:extLst>
          </p:nvPr>
        </p:nvGraphicFramePr>
        <p:xfrm>
          <a:off x="6956181" y="560832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>
            <a:stCxn id="57" idx="3"/>
            <a:endCxn id="59" idx="0"/>
          </p:cNvCxnSpPr>
          <p:nvPr/>
        </p:nvCxnSpPr>
        <p:spPr>
          <a:xfrm>
            <a:off x="7565781" y="5730240"/>
            <a:ext cx="466725" cy="12192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54586"/>
              </p:ext>
            </p:extLst>
          </p:nvPr>
        </p:nvGraphicFramePr>
        <p:xfrm>
          <a:off x="7727706" y="585216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0" name="Straight Arrow Connector 59"/>
          <p:cNvCxnSpPr>
            <a:stCxn id="55" idx="3"/>
            <a:endCxn id="61" idx="0"/>
          </p:cNvCxnSpPr>
          <p:nvPr/>
        </p:nvCxnSpPr>
        <p:spPr>
          <a:xfrm>
            <a:off x="6765681" y="6273165"/>
            <a:ext cx="495300" cy="11239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77699"/>
              </p:ext>
            </p:extLst>
          </p:nvPr>
        </p:nvGraphicFramePr>
        <p:xfrm>
          <a:off x="6956181" y="638556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>
            <a:stCxn id="61" idx="3"/>
            <a:endCxn id="63" idx="0"/>
          </p:cNvCxnSpPr>
          <p:nvPr/>
        </p:nvCxnSpPr>
        <p:spPr>
          <a:xfrm flipV="1">
            <a:off x="7565781" y="6385560"/>
            <a:ext cx="476250" cy="12192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28847"/>
              </p:ext>
            </p:extLst>
          </p:nvPr>
        </p:nvGraphicFramePr>
        <p:xfrm>
          <a:off x="7737231" y="638556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4" name="Straight Arrow Connector 63"/>
          <p:cNvCxnSpPr>
            <a:stCxn id="11" idx="3"/>
          </p:cNvCxnSpPr>
          <p:nvPr/>
        </p:nvCxnSpPr>
        <p:spPr>
          <a:xfrm flipV="1">
            <a:off x="4669315" y="4458790"/>
            <a:ext cx="263756" cy="35705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476751"/>
              </p:ext>
            </p:extLst>
          </p:nvPr>
        </p:nvGraphicFramePr>
        <p:xfrm>
          <a:off x="4616569" y="42214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6" name="Straight Arrow Connector 65"/>
          <p:cNvCxnSpPr>
            <a:stCxn id="65" idx="3"/>
          </p:cNvCxnSpPr>
          <p:nvPr/>
        </p:nvCxnSpPr>
        <p:spPr>
          <a:xfrm flipV="1">
            <a:off x="5226169" y="3954969"/>
            <a:ext cx="444368" cy="38843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64463"/>
              </p:ext>
            </p:extLst>
          </p:nvPr>
        </p:nvGraphicFramePr>
        <p:xfrm>
          <a:off x="5365506" y="3701415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8" name="Straight Arrow Connector 67"/>
          <p:cNvCxnSpPr>
            <a:stCxn id="67" idx="3"/>
          </p:cNvCxnSpPr>
          <p:nvPr/>
        </p:nvCxnSpPr>
        <p:spPr>
          <a:xfrm>
            <a:off x="5975106" y="3823335"/>
            <a:ext cx="481965" cy="47434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93011"/>
              </p:ext>
            </p:extLst>
          </p:nvPr>
        </p:nvGraphicFramePr>
        <p:xfrm>
          <a:off x="6156081" y="429768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25" idx="3"/>
            <a:endCxn id="71" idx="0"/>
          </p:cNvCxnSpPr>
          <p:nvPr/>
        </p:nvCxnSpPr>
        <p:spPr>
          <a:xfrm>
            <a:off x="7565781" y="2117773"/>
            <a:ext cx="359019" cy="42906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7803"/>
              </p:ext>
            </p:extLst>
          </p:nvPr>
        </p:nvGraphicFramePr>
        <p:xfrm>
          <a:off x="7620000" y="2546837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2" name="Straight Arrow Connector 71"/>
          <p:cNvCxnSpPr>
            <a:stCxn id="63" idx="3"/>
            <a:endCxn id="73" idx="2"/>
          </p:cNvCxnSpPr>
          <p:nvPr/>
        </p:nvCxnSpPr>
        <p:spPr>
          <a:xfrm flipV="1">
            <a:off x="8346831" y="6336323"/>
            <a:ext cx="263769" cy="171157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06186"/>
              </p:ext>
            </p:extLst>
          </p:nvPr>
        </p:nvGraphicFramePr>
        <p:xfrm>
          <a:off x="8305800" y="6092483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4" name="Straight Arrow Connector 73"/>
          <p:cNvCxnSpPr>
            <a:stCxn id="37" idx="3"/>
          </p:cNvCxnSpPr>
          <p:nvPr/>
        </p:nvCxnSpPr>
        <p:spPr>
          <a:xfrm>
            <a:off x="6765681" y="2834640"/>
            <a:ext cx="494236" cy="7905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00484"/>
              </p:ext>
            </p:extLst>
          </p:nvPr>
        </p:nvGraphicFramePr>
        <p:xfrm>
          <a:off x="6960414" y="2915920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6" name="Straight Arrow Connector 75"/>
          <p:cNvCxnSpPr>
            <a:stCxn id="41" idx="3"/>
          </p:cNvCxnSpPr>
          <p:nvPr/>
        </p:nvCxnSpPr>
        <p:spPr>
          <a:xfrm>
            <a:off x="6765681" y="3810000"/>
            <a:ext cx="481764" cy="20353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84409"/>
              </p:ext>
            </p:extLst>
          </p:nvPr>
        </p:nvGraphicFramePr>
        <p:xfrm>
          <a:off x="6943481" y="4009813"/>
          <a:ext cx="609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4343400" y="1066800"/>
            <a:ext cx="1779435" cy="579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6858002" y="3425886"/>
            <a:ext cx="1622488" cy="2136714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90" idx="0"/>
          </p:cNvCxnSpPr>
          <p:nvPr/>
        </p:nvCxnSpPr>
        <p:spPr>
          <a:xfrm flipV="1">
            <a:off x="6858000" y="1215390"/>
            <a:ext cx="1657063" cy="61341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smtClean="0">
                <a:solidFill>
                  <a:srgbClr val="0070C0"/>
                </a:solidFill>
              </a:rPr>
              <a:t>multi-bit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49313"/>
              </p:ext>
            </p:extLst>
          </p:nvPr>
        </p:nvGraphicFramePr>
        <p:xfrm>
          <a:off x="381000" y="2133598"/>
          <a:ext cx="2895600" cy="43434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85800"/>
                <a:gridCol w="1371600"/>
                <a:gridCol w="838200"/>
              </a:tblGrid>
              <a:tr h="310243">
                <a:tc>
                  <a:txBody>
                    <a:bodyPr/>
                    <a:lstStyle/>
                    <a:p>
                      <a:endParaRPr lang="en-US" sz="16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Prefix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Port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000*****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000101**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0001111*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0010****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0110****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1*******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endParaRPr lang="en-US" sz="1600" b="1" kern="1200" dirty="0" smtClean="0">
                        <a:solidFill>
                          <a:srgbClr val="0070C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1001****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111101**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1111111*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79" name="Straight Arrow Connector 78"/>
          <p:cNvCxnSpPr>
            <a:stCxn id="123" idx="2"/>
          </p:cNvCxnSpPr>
          <p:nvPr/>
        </p:nvCxnSpPr>
        <p:spPr>
          <a:xfrm flipV="1">
            <a:off x="4226859" y="2057400"/>
            <a:ext cx="878541" cy="186093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2" idx="0"/>
          </p:cNvCxnSpPr>
          <p:nvPr/>
        </p:nvCxnSpPr>
        <p:spPr>
          <a:xfrm flipV="1">
            <a:off x="5715000" y="1158240"/>
            <a:ext cx="815671" cy="112776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493914"/>
              </p:ext>
            </p:extLst>
          </p:nvPr>
        </p:nvGraphicFramePr>
        <p:xfrm>
          <a:off x="4693258" y="2057400"/>
          <a:ext cx="1023442" cy="334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"/>
                <a:gridCol w="636921"/>
              </a:tblGrid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26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389205"/>
              </p:ext>
            </p:extLst>
          </p:nvPr>
        </p:nvGraphicFramePr>
        <p:xfrm>
          <a:off x="6172200" y="1158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>
            <a:endCxn id="84" idx="0"/>
          </p:cNvCxnSpPr>
          <p:nvPr/>
        </p:nvCxnSpPr>
        <p:spPr>
          <a:xfrm flipV="1">
            <a:off x="5715000" y="2225040"/>
            <a:ext cx="1655780" cy="50922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51094"/>
              </p:ext>
            </p:extLst>
          </p:nvPr>
        </p:nvGraphicFramePr>
        <p:xfrm>
          <a:off x="7012309" y="22250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5" name="Straight Arrow Connector 84"/>
          <p:cNvCxnSpPr>
            <a:endCxn id="86" idx="0"/>
          </p:cNvCxnSpPr>
          <p:nvPr/>
        </p:nvCxnSpPr>
        <p:spPr>
          <a:xfrm>
            <a:off x="5715000" y="4798243"/>
            <a:ext cx="815671" cy="16999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00040"/>
              </p:ext>
            </p:extLst>
          </p:nvPr>
        </p:nvGraphicFramePr>
        <p:xfrm>
          <a:off x="6172200" y="4968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35710"/>
              </p:ext>
            </p:extLst>
          </p:nvPr>
        </p:nvGraphicFramePr>
        <p:xfrm>
          <a:off x="7012309" y="566707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48"/>
                <a:gridCol w="400594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endCxn id="87" idx="0"/>
          </p:cNvCxnSpPr>
          <p:nvPr/>
        </p:nvCxnSpPr>
        <p:spPr>
          <a:xfrm>
            <a:off x="5715000" y="5230418"/>
            <a:ext cx="1655780" cy="43665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73741"/>
              </p:ext>
            </p:extLst>
          </p:nvPr>
        </p:nvGraphicFramePr>
        <p:xfrm>
          <a:off x="8157876" y="121539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38124"/>
              </p:ext>
            </p:extLst>
          </p:nvPr>
        </p:nvGraphicFramePr>
        <p:xfrm>
          <a:off x="8157876" y="2301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/>
          <p:nvPr/>
        </p:nvCxnSpPr>
        <p:spPr>
          <a:xfrm>
            <a:off x="6858000" y="1981200"/>
            <a:ext cx="1622487" cy="312321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 flipH="1" flipV="1">
            <a:off x="7253945" y="5069393"/>
            <a:ext cx="1721669" cy="752944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19269"/>
              </p:ext>
            </p:extLst>
          </p:nvPr>
        </p:nvGraphicFramePr>
        <p:xfrm>
          <a:off x="8150687" y="4612155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92094"/>
              </p:ext>
            </p:extLst>
          </p:nvPr>
        </p:nvGraphicFramePr>
        <p:xfrm>
          <a:off x="8150687" y="5725164"/>
          <a:ext cx="721564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Straight Arrow Connector 95"/>
          <p:cNvCxnSpPr/>
          <p:nvPr/>
        </p:nvCxnSpPr>
        <p:spPr>
          <a:xfrm rot="5400000" flipH="1" flipV="1">
            <a:off x="7729251" y="5728030"/>
            <a:ext cx="762000" cy="76200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264"/>
              </p:ext>
            </p:extLst>
          </p:nvPr>
        </p:nvGraphicFramePr>
        <p:xfrm>
          <a:off x="8157876" y="344203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9" name="Straight Arrow Connector 98"/>
          <p:cNvCxnSpPr>
            <a:endCxn id="100" idx="0"/>
          </p:cNvCxnSpPr>
          <p:nvPr/>
        </p:nvCxnSpPr>
        <p:spPr>
          <a:xfrm flipV="1">
            <a:off x="5715000" y="3063240"/>
            <a:ext cx="815671" cy="54301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71367"/>
              </p:ext>
            </p:extLst>
          </p:nvPr>
        </p:nvGraphicFramePr>
        <p:xfrm>
          <a:off x="6172200" y="3063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96525"/>
              </p:ext>
            </p:extLst>
          </p:nvPr>
        </p:nvGraphicFramePr>
        <p:xfrm>
          <a:off x="7012309" y="381000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2" name="Straight Arrow Connector 101"/>
          <p:cNvCxnSpPr>
            <a:endCxn id="101" idx="0"/>
          </p:cNvCxnSpPr>
          <p:nvPr/>
        </p:nvCxnSpPr>
        <p:spPr>
          <a:xfrm flipV="1">
            <a:off x="5715000" y="3810000"/>
            <a:ext cx="1655780" cy="16201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 rot="16200000">
            <a:off x="3701079" y="3575433"/>
            <a:ext cx="365760" cy="685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Each level covers multiple bits!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1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19445 2.22222E-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45 2.22222E-6 L 0.39445 2.22222E-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6" grpId="1" animBg="1"/>
      <p:bldP spid="126" grpId="2" animBg="1"/>
      <p:bldP spid="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Arrow Connector 97"/>
          <p:cNvCxnSpPr/>
          <p:nvPr/>
        </p:nvCxnSpPr>
        <p:spPr>
          <a:xfrm flipV="1">
            <a:off x="6858002" y="3425886"/>
            <a:ext cx="1622488" cy="2136714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90" idx="0"/>
          </p:cNvCxnSpPr>
          <p:nvPr/>
        </p:nvCxnSpPr>
        <p:spPr>
          <a:xfrm flipV="1">
            <a:off x="6858000" y="1215390"/>
            <a:ext cx="1657063" cy="61341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smtClean="0">
                <a:solidFill>
                  <a:srgbClr val="0070C0"/>
                </a:solidFill>
              </a:rPr>
              <a:t>leaf-pushed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36417"/>
              </p:ext>
            </p:extLst>
          </p:nvPr>
        </p:nvGraphicFramePr>
        <p:xfrm>
          <a:off x="381000" y="2133598"/>
          <a:ext cx="2895600" cy="43434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85800"/>
                <a:gridCol w="1371600"/>
                <a:gridCol w="838200"/>
              </a:tblGrid>
              <a:tr h="310243">
                <a:tc>
                  <a:txBody>
                    <a:bodyPr/>
                    <a:lstStyle/>
                    <a:p>
                      <a:endParaRPr lang="en-US" sz="16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Prefix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Port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000*****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000101**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0001111*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0010****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0110****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1*******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endParaRPr lang="en-US" sz="1600" b="1" kern="1200" dirty="0" smtClean="0">
                        <a:solidFill>
                          <a:srgbClr val="0070C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1001****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11011***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111101**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1111111*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79" name="Straight Arrow Connector 78"/>
          <p:cNvCxnSpPr>
            <a:stCxn id="123" idx="2"/>
          </p:cNvCxnSpPr>
          <p:nvPr/>
        </p:nvCxnSpPr>
        <p:spPr>
          <a:xfrm flipV="1">
            <a:off x="4226859" y="2057400"/>
            <a:ext cx="878541" cy="186093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2" idx="0"/>
          </p:cNvCxnSpPr>
          <p:nvPr/>
        </p:nvCxnSpPr>
        <p:spPr>
          <a:xfrm flipV="1">
            <a:off x="5715000" y="1158240"/>
            <a:ext cx="815671" cy="112776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27609"/>
              </p:ext>
            </p:extLst>
          </p:nvPr>
        </p:nvGraphicFramePr>
        <p:xfrm>
          <a:off x="4693258" y="2057400"/>
          <a:ext cx="1023442" cy="334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"/>
                <a:gridCol w="636921"/>
              </a:tblGrid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6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436638"/>
              </p:ext>
            </p:extLst>
          </p:nvPr>
        </p:nvGraphicFramePr>
        <p:xfrm>
          <a:off x="6172200" y="1158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>
            <a:endCxn id="84" idx="0"/>
          </p:cNvCxnSpPr>
          <p:nvPr/>
        </p:nvCxnSpPr>
        <p:spPr>
          <a:xfrm flipV="1">
            <a:off x="5715000" y="2225040"/>
            <a:ext cx="1655780" cy="50922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88321"/>
              </p:ext>
            </p:extLst>
          </p:nvPr>
        </p:nvGraphicFramePr>
        <p:xfrm>
          <a:off x="7012309" y="22250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5" name="Straight Arrow Connector 84"/>
          <p:cNvCxnSpPr>
            <a:endCxn id="86" idx="0"/>
          </p:cNvCxnSpPr>
          <p:nvPr/>
        </p:nvCxnSpPr>
        <p:spPr>
          <a:xfrm>
            <a:off x="5715000" y="4798243"/>
            <a:ext cx="815671" cy="16999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31696"/>
              </p:ext>
            </p:extLst>
          </p:nvPr>
        </p:nvGraphicFramePr>
        <p:xfrm>
          <a:off x="6172200" y="4968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71073"/>
              </p:ext>
            </p:extLst>
          </p:nvPr>
        </p:nvGraphicFramePr>
        <p:xfrm>
          <a:off x="7012309" y="566707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48"/>
                <a:gridCol w="400594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endCxn id="87" idx="0"/>
          </p:cNvCxnSpPr>
          <p:nvPr/>
        </p:nvCxnSpPr>
        <p:spPr>
          <a:xfrm>
            <a:off x="5715000" y="5230418"/>
            <a:ext cx="1655780" cy="43665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23184"/>
              </p:ext>
            </p:extLst>
          </p:nvPr>
        </p:nvGraphicFramePr>
        <p:xfrm>
          <a:off x="8157876" y="121539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14213"/>
              </p:ext>
            </p:extLst>
          </p:nvPr>
        </p:nvGraphicFramePr>
        <p:xfrm>
          <a:off x="8157876" y="2301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/>
          <p:nvPr/>
        </p:nvCxnSpPr>
        <p:spPr>
          <a:xfrm>
            <a:off x="6858000" y="1981200"/>
            <a:ext cx="1622487" cy="312321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 flipH="1" flipV="1">
            <a:off x="7253945" y="5069393"/>
            <a:ext cx="1721669" cy="752944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28527"/>
              </p:ext>
            </p:extLst>
          </p:nvPr>
        </p:nvGraphicFramePr>
        <p:xfrm>
          <a:off x="8150687" y="4612155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55334"/>
              </p:ext>
            </p:extLst>
          </p:nvPr>
        </p:nvGraphicFramePr>
        <p:xfrm>
          <a:off x="8150687" y="5725164"/>
          <a:ext cx="721564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Straight Arrow Connector 95"/>
          <p:cNvCxnSpPr/>
          <p:nvPr/>
        </p:nvCxnSpPr>
        <p:spPr>
          <a:xfrm rot="5400000" flipH="1" flipV="1">
            <a:off x="7729251" y="5728030"/>
            <a:ext cx="762000" cy="76200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26491"/>
              </p:ext>
            </p:extLst>
          </p:nvPr>
        </p:nvGraphicFramePr>
        <p:xfrm>
          <a:off x="8157876" y="344203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9" name="Straight Arrow Connector 98"/>
          <p:cNvCxnSpPr>
            <a:endCxn id="100" idx="0"/>
          </p:cNvCxnSpPr>
          <p:nvPr/>
        </p:nvCxnSpPr>
        <p:spPr>
          <a:xfrm flipV="1">
            <a:off x="5715000" y="3063240"/>
            <a:ext cx="815671" cy="54301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85018"/>
              </p:ext>
            </p:extLst>
          </p:nvPr>
        </p:nvGraphicFramePr>
        <p:xfrm>
          <a:off x="6172200" y="3063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700729"/>
              </p:ext>
            </p:extLst>
          </p:nvPr>
        </p:nvGraphicFramePr>
        <p:xfrm>
          <a:off x="7012309" y="381000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2" name="Straight Arrow Connector 101"/>
          <p:cNvCxnSpPr>
            <a:endCxn id="101" idx="0"/>
          </p:cNvCxnSpPr>
          <p:nvPr/>
        </p:nvCxnSpPr>
        <p:spPr>
          <a:xfrm flipV="1">
            <a:off x="5715000" y="3810000"/>
            <a:ext cx="1655780" cy="16201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 rot="16200000">
            <a:off x="3701079" y="3575433"/>
            <a:ext cx="365760" cy="685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Push prefixes downward!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5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smtClean="0">
                <a:solidFill>
                  <a:srgbClr val="0070C0"/>
                </a:solidFill>
              </a:rPr>
              <a:t>Lulea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Compress a </a:t>
            </a:r>
            <a:r>
              <a:rPr lang="en-US" dirty="0" err="1" smtClean="0"/>
              <a:t>trie</a:t>
            </a:r>
            <a:r>
              <a:rPr lang="en-US" dirty="0" smtClean="0"/>
              <a:t> by using bitmaps and compressed data vectors</a:t>
            </a:r>
          </a:p>
          <a:p>
            <a:pPr lvl="1"/>
            <a:r>
              <a:rPr lang="en-US" dirty="0" smtClean="0"/>
              <a:t>“Lulea bitmap” </a:t>
            </a:r>
            <a:r>
              <a:rPr lang="en-US" sz="1600" dirty="0" smtClean="0"/>
              <a:t>[</a:t>
            </a:r>
            <a:r>
              <a:rPr lang="en-US" sz="1600" dirty="0" err="1" smtClean="0"/>
              <a:t>Degermark</a:t>
            </a:r>
            <a:r>
              <a:rPr lang="en-US" sz="1600" dirty="0" smtClean="0"/>
              <a:t> et al., ’97]</a:t>
            </a:r>
            <a:endParaRPr lang="en-US" sz="1600" dirty="0"/>
          </a:p>
        </p:txBody>
      </p:sp>
      <p:sp>
        <p:nvSpPr>
          <p:cNvPr id="4" name="Rounded Rectangle 3"/>
          <p:cNvSpPr/>
          <p:nvPr/>
        </p:nvSpPr>
        <p:spPr>
          <a:xfrm>
            <a:off x="3886200" y="3276600"/>
            <a:ext cx="3657600" cy="304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77527"/>
              </p:ext>
            </p:extLst>
          </p:nvPr>
        </p:nvGraphicFramePr>
        <p:xfrm>
          <a:off x="2159115" y="3657600"/>
          <a:ext cx="525137" cy="20762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25137"/>
              </a:tblGrid>
              <a:tr h="5437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4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7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194121"/>
              </p:ext>
            </p:extLst>
          </p:nvPr>
        </p:nvGraphicFramePr>
        <p:xfrm>
          <a:off x="4415096" y="3794764"/>
          <a:ext cx="333900" cy="20726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3900"/>
              </a:tblGrid>
              <a:tr h="5181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70818"/>
              </p:ext>
            </p:extLst>
          </p:nvPr>
        </p:nvGraphicFramePr>
        <p:xfrm>
          <a:off x="5949465" y="4552950"/>
          <a:ext cx="552131" cy="12382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52131"/>
              </a:tblGrid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67845" y="3352800"/>
            <a:ext cx="1271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bitmap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3785175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compressed 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ector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5848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riginal node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57912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Lulea node</a:t>
            </a:r>
            <a:endParaRPr lang="en-US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19399" y="4478680"/>
            <a:ext cx="1006485" cy="4572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8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solutions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Our solution: </a:t>
            </a:r>
            <a:r>
              <a:rPr lang="en-US" b="1" i="1" dirty="0" smtClean="0">
                <a:solidFill>
                  <a:srgbClr val="C00000"/>
                </a:solidFill>
              </a:rPr>
              <a:t>inter-node compressed </a:t>
            </a:r>
            <a:r>
              <a:rPr lang="en-US" b="1" i="1" dirty="0" err="1" smtClean="0">
                <a:solidFill>
                  <a:srgbClr val="C00000"/>
                </a:solidFill>
              </a:rPr>
              <a:t>trie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Quantitative evaluation</a:t>
            </a:r>
          </a:p>
          <a:p>
            <a:r>
              <a:rPr lang="en-US" dirty="0" smtClean="0"/>
              <a:t>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7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Idea</a:t>
            </a:r>
            <a:r>
              <a:rPr lang="en-US" dirty="0" smtClean="0"/>
              <a:t>: what about using the next hop information (port #) instead of prefixes?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Reality check</a:t>
            </a:r>
            <a:r>
              <a:rPr lang="en-US" dirty="0" smtClean="0"/>
              <a:t>: # of output ports in an Internet router is limited to few tens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29972736"/>
              </p:ext>
            </p:extLst>
          </p:nvPr>
        </p:nvGraphicFramePr>
        <p:xfrm>
          <a:off x="1295400" y="3657600"/>
          <a:ext cx="6172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77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Arrow Connector 97"/>
          <p:cNvCxnSpPr/>
          <p:nvPr/>
        </p:nvCxnSpPr>
        <p:spPr>
          <a:xfrm flipV="1">
            <a:off x="6977349" y="3425886"/>
            <a:ext cx="1393890" cy="152711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90" idx="0"/>
          </p:cNvCxnSpPr>
          <p:nvPr/>
        </p:nvCxnSpPr>
        <p:spPr>
          <a:xfrm flipV="1">
            <a:off x="6792110" y="1215390"/>
            <a:ext cx="1613702" cy="84201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“uncompressed </a:t>
            </a:r>
            <a:r>
              <a:rPr lang="en-US" dirty="0" err="1" smtClean="0"/>
              <a:t>trie</a:t>
            </a:r>
            <a:r>
              <a:rPr lang="en-US" dirty="0" smtClean="0"/>
              <a:t>”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>
            <a:stCxn id="123" idx="2"/>
            <a:endCxn id="81" idx="0"/>
          </p:cNvCxnSpPr>
          <p:nvPr/>
        </p:nvCxnSpPr>
        <p:spPr>
          <a:xfrm>
            <a:off x="4899778" y="1522095"/>
            <a:ext cx="195950" cy="5353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2" idx="0"/>
          </p:cNvCxnSpPr>
          <p:nvPr/>
        </p:nvCxnSpPr>
        <p:spPr>
          <a:xfrm flipV="1">
            <a:off x="5605749" y="1380832"/>
            <a:ext cx="833462" cy="91268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35724"/>
              </p:ext>
            </p:extLst>
          </p:nvPr>
        </p:nvGraphicFramePr>
        <p:xfrm>
          <a:off x="4584007" y="2057400"/>
          <a:ext cx="1023442" cy="334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"/>
                <a:gridCol w="636921"/>
              </a:tblGrid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a,b,c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d,e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f,g</a:t>
                      </a: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h,i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h,j,k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6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h,l,m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88650"/>
              </p:ext>
            </p:extLst>
          </p:nvPr>
        </p:nvGraphicFramePr>
        <p:xfrm>
          <a:off x="6080740" y="1380832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a,c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>
            <a:endCxn id="84" idx="0"/>
          </p:cNvCxnSpPr>
          <p:nvPr/>
        </p:nvCxnSpPr>
        <p:spPr>
          <a:xfrm flipV="1">
            <a:off x="5605749" y="2424332"/>
            <a:ext cx="1666925" cy="24266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094704"/>
              </p:ext>
            </p:extLst>
          </p:nvPr>
        </p:nvGraphicFramePr>
        <p:xfrm>
          <a:off x="6914203" y="2424332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{d}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{d}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{e}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5" name="Straight Arrow Connector 84"/>
          <p:cNvCxnSpPr>
            <a:endCxn id="86" idx="0"/>
          </p:cNvCxnSpPr>
          <p:nvPr/>
        </p:nvCxnSpPr>
        <p:spPr>
          <a:xfrm flipV="1">
            <a:off x="5605749" y="4310563"/>
            <a:ext cx="1013129" cy="490037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83982"/>
              </p:ext>
            </p:extLst>
          </p:nvPr>
        </p:nvGraphicFramePr>
        <p:xfrm>
          <a:off x="6260407" y="4310563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h,k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10934"/>
              </p:ext>
            </p:extLst>
          </p:nvPr>
        </p:nvGraphicFramePr>
        <p:xfrm>
          <a:off x="6433639" y="562135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1"/>
                <a:gridCol w="490251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h,l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endCxn id="87" idx="0"/>
          </p:cNvCxnSpPr>
          <p:nvPr/>
        </p:nvCxnSpPr>
        <p:spPr>
          <a:xfrm>
            <a:off x="5605749" y="5184698"/>
            <a:ext cx="1186361" cy="43665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46816"/>
              </p:ext>
            </p:extLst>
          </p:nvPr>
        </p:nvGraphicFramePr>
        <p:xfrm>
          <a:off x="8048625" y="121539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{b}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{b}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58887"/>
              </p:ext>
            </p:extLst>
          </p:nvPr>
        </p:nvGraphicFramePr>
        <p:xfrm>
          <a:off x="8048625" y="2301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{c}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/>
          <p:nvPr/>
        </p:nvCxnSpPr>
        <p:spPr>
          <a:xfrm>
            <a:off x="6792110" y="2209800"/>
            <a:ext cx="1579126" cy="83721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7129751" y="4585031"/>
            <a:ext cx="1252250" cy="172166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68623"/>
              </p:ext>
            </p:extLst>
          </p:nvPr>
        </p:nvGraphicFramePr>
        <p:xfrm>
          <a:off x="8041436" y="4612155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{l}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{l}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88590"/>
              </p:ext>
            </p:extLst>
          </p:nvPr>
        </p:nvGraphicFramePr>
        <p:xfrm>
          <a:off x="8041436" y="5725164"/>
          <a:ext cx="721564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{m}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Straight Arrow Connector 95"/>
          <p:cNvCxnSpPr/>
          <p:nvPr/>
        </p:nvCxnSpPr>
        <p:spPr>
          <a:xfrm flipV="1">
            <a:off x="7129749" y="5728030"/>
            <a:ext cx="1252251" cy="76200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24245"/>
              </p:ext>
            </p:extLst>
          </p:nvPr>
        </p:nvGraphicFramePr>
        <p:xfrm>
          <a:off x="8048625" y="344203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{k}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{k}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31570"/>
              </p:ext>
            </p:extLst>
          </p:nvPr>
        </p:nvGraphicFramePr>
        <p:xfrm>
          <a:off x="6062949" y="3063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{f}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{f}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{g}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" name="Rounded Rectangle 122"/>
          <p:cNvSpPr/>
          <p:nvPr/>
        </p:nvSpPr>
        <p:spPr>
          <a:xfrm rot="16200000">
            <a:off x="4373998" y="1179195"/>
            <a:ext cx="365760" cy="685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114800" cy="4525963"/>
          </a:xfrm>
        </p:spPr>
        <p:txBody>
          <a:bodyPr/>
          <a:lstStyle/>
          <a:p>
            <a:r>
              <a:rPr lang="en-US" dirty="0" smtClean="0"/>
              <a:t>Two parts in a node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Port #</a:t>
            </a:r>
          </a:p>
          <a:p>
            <a:pPr lvl="1"/>
            <a:r>
              <a:rPr lang="en-US" dirty="0" smtClean="0"/>
              <a:t>Prefix list</a:t>
            </a:r>
          </a:p>
          <a:p>
            <a:endParaRPr lang="en-US" dirty="0"/>
          </a:p>
        </p:txBody>
      </p:sp>
      <p:sp>
        <p:nvSpPr>
          <p:cNvPr id="46" name="Oval Callout 45"/>
          <p:cNvSpPr/>
          <p:nvPr/>
        </p:nvSpPr>
        <p:spPr>
          <a:xfrm>
            <a:off x="3338631" y="5410200"/>
            <a:ext cx="1106081" cy="533400"/>
          </a:xfrm>
          <a:prstGeom prst="wedgeEllipseCallout">
            <a:avLst>
              <a:gd name="adj1" fmla="val 68587"/>
              <a:gd name="adj2" fmla="val -7216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port #</a:t>
            </a:r>
          </a:p>
        </p:txBody>
      </p:sp>
      <p:sp>
        <p:nvSpPr>
          <p:cNvPr id="47" name="Oval Callout 46"/>
          <p:cNvSpPr/>
          <p:nvPr/>
        </p:nvSpPr>
        <p:spPr>
          <a:xfrm>
            <a:off x="4633852" y="6040000"/>
            <a:ext cx="1103719" cy="533400"/>
          </a:xfrm>
          <a:prstGeom prst="wedgeEllipseCallout">
            <a:avLst>
              <a:gd name="adj1" fmla="val 8433"/>
              <a:gd name="adj2" fmla="val -16213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prefix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list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605749" y="3063240"/>
            <a:ext cx="815671" cy="54301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1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Arrow Connector 97"/>
          <p:cNvCxnSpPr/>
          <p:nvPr/>
        </p:nvCxnSpPr>
        <p:spPr>
          <a:xfrm flipV="1">
            <a:off x="6977349" y="3425886"/>
            <a:ext cx="1393890" cy="152711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90" idx="0"/>
          </p:cNvCxnSpPr>
          <p:nvPr/>
        </p:nvCxnSpPr>
        <p:spPr>
          <a:xfrm flipV="1">
            <a:off x="6792110" y="1215390"/>
            <a:ext cx="1613702" cy="84201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“uncompressed </a:t>
            </a:r>
            <a:r>
              <a:rPr lang="en-US" dirty="0" err="1" smtClean="0"/>
              <a:t>trie</a:t>
            </a:r>
            <a:r>
              <a:rPr lang="en-US" dirty="0" smtClean="0"/>
              <a:t>”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>
            <a:stCxn id="123" idx="2"/>
            <a:endCxn id="81" idx="0"/>
          </p:cNvCxnSpPr>
          <p:nvPr/>
        </p:nvCxnSpPr>
        <p:spPr>
          <a:xfrm>
            <a:off x="4899778" y="1522095"/>
            <a:ext cx="195950" cy="5353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2" idx="0"/>
          </p:cNvCxnSpPr>
          <p:nvPr/>
        </p:nvCxnSpPr>
        <p:spPr>
          <a:xfrm flipV="1">
            <a:off x="5605749" y="1380832"/>
            <a:ext cx="833462" cy="91268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63926"/>
              </p:ext>
            </p:extLst>
          </p:nvPr>
        </p:nvGraphicFramePr>
        <p:xfrm>
          <a:off x="4584007" y="2057400"/>
          <a:ext cx="1023442" cy="334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"/>
                <a:gridCol w="636921"/>
              </a:tblGrid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a,b,c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d,e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f,g</a:t>
                      </a: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h,i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h,j,k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6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h,l,m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345249"/>
              </p:ext>
            </p:extLst>
          </p:nvPr>
        </p:nvGraphicFramePr>
        <p:xfrm>
          <a:off x="6080740" y="1380832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a,c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>
            <a:endCxn id="84" idx="0"/>
          </p:cNvCxnSpPr>
          <p:nvPr/>
        </p:nvCxnSpPr>
        <p:spPr>
          <a:xfrm flipV="1">
            <a:off x="5605749" y="2424332"/>
            <a:ext cx="1666925" cy="24266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133417"/>
              </p:ext>
            </p:extLst>
          </p:nvPr>
        </p:nvGraphicFramePr>
        <p:xfrm>
          <a:off x="6914203" y="2424332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{d}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{d}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{e}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5" name="Straight Arrow Connector 84"/>
          <p:cNvCxnSpPr>
            <a:endCxn id="86" idx="0"/>
          </p:cNvCxnSpPr>
          <p:nvPr/>
        </p:nvCxnSpPr>
        <p:spPr>
          <a:xfrm flipV="1">
            <a:off x="5605749" y="4310563"/>
            <a:ext cx="1013129" cy="490037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03160"/>
              </p:ext>
            </p:extLst>
          </p:nvPr>
        </p:nvGraphicFramePr>
        <p:xfrm>
          <a:off x="6260407" y="4310563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h,k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76646"/>
              </p:ext>
            </p:extLst>
          </p:nvPr>
        </p:nvGraphicFramePr>
        <p:xfrm>
          <a:off x="6433639" y="562135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1"/>
                <a:gridCol w="490251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h,l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endCxn id="87" idx="0"/>
          </p:cNvCxnSpPr>
          <p:nvPr/>
        </p:nvCxnSpPr>
        <p:spPr>
          <a:xfrm>
            <a:off x="5605749" y="5184698"/>
            <a:ext cx="1186361" cy="43665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86135"/>
              </p:ext>
            </p:extLst>
          </p:nvPr>
        </p:nvGraphicFramePr>
        <p:xfrm>
          <a:off x="8048625" y="121539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{b}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{b}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91475"/>
              </p:ext>
            </p:extLst>
          </p:nvPr>
        </p:nvGraphicFramePr>
        <p:xfrm>
          <a:off x="8048625" y="2301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{c}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/>
          <p:nvPr/>
        </p:nvCxnSpPr>
        <p:spPr>
          <a:xfrm>
            <a:off x="6792110" y="2209800"/>
            <a:ext cx="1579126" cy="83721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7129751" y="4585031"/>
            <a:ext cx="1252250" cy="172166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01914"/>
              </p:ext>
            </p:extLst>
          </p:nvPr>
        </p:nvGraphicFramePr>
        <p:xfrm>
          <a:off x="8041436" y="4612155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{l}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{l}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4025"/>
              </p:ext>
            </p:extLst>
          </p:nvPr>
        </p:nvGraphicFramePr>
        <p:xfrm>
          <a:off x="8041436" y="5725164"/>
          <a:ext cx="721564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{m}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Straight Arrow Connector 95"/>
          <p:cNvCxnSpPr/>
          <p:nvPr/>
        </p:nvCxnSpPr>
        <p:spPr>
          <a:xfrm flipV="1">
            <a:off x="7129749" y="5728030"/>
            <a:ext cx="1252251" cy="76200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51600"/>
              </p:ext>
            </p:extLst>
          </p:nvPr>
        </p:nvGraphicFramePr>
        <p:xfrm>
          <a:off x="8048625" y="344203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{k}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{k}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9" name="Straight Arrow Connector 98"/>
          <p:cNvCxnSpPr>
            <a:endCxn id="100" idx="0"/>
          </p:cNvCxnSpPr>
          <p:nvPr/>
        </p:nvCxnSpPr>
        <p:spPr>
          <a:xfrm flipV="1">
            <a:off x="5605749" y="3063240"/>
            <a:ext cx="815671" cy="54301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42645"/>
              </p:ext>
            </p:extLst>
          </p:nvPr>
        </p:nvGraphicFramePr>
        <p:xfrm>
          <a:off x="6062949" y="3063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{f}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{f}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{g}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" name="Rounded Rectangle 122"/>
          <p:cNvSpPr/>
          <p:nvPr/>
        </p:nvSpPr>
        <p:spPr>
          <a:xfrm rot="16200000">
            <a:off x="4373998" y="1179195"/>
            <a:ext cx="365760" cy="685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114800" cy="4525963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parts in a node</a:t>
            </a:r>
            <a:endParaRPr lang="en-US" dirty="0" smtClean="0"/>
          </a:p>
          <a:p>
            <a:pPr lvl="1"/>
            <a:r>
              <a:rPr lang="en-US" dirty="0" smtClean="0"/>
              <a:t>Port #</a:t>
            </a:r>
          </a:p>
          <a:p>
            <a:pPr lvl="1"/>
            <a:r>
              <a:rPr lang="en-US" dirty="0" smtClean="0"/>
              <a:t>Prefix list</a:t>
            </a:r>
          </a:p>
          <a:p>
            <a:endParaRPr lang="en-US" dirty="0"/>
          </a:p>
          <a:p>
            <a:r>
              <a:rPr lang="en-US" dirty="0" smtClean="0"/>
              <a:t>Special port #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-1</a:t>
            </a:r>
            <a:r>
              <a:rPr lang="en-US" dirty="0" smtClean="0"/>
              <a:t> refers to an empty node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-2</a:t>
            </a:r>
            <a:r>
              <a:rPr lang="en-US" dirty="0" smtClean="0"/>
              <a:t> is a pointer to a next-level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4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Arrow Connector 97"/>
          <p:cNvCxnSpPr/>
          <p:nvPr/>
        </p:nvCxnSpPr>
        <p:spPr>
          <a:xfrm flipV="1">
            <a:off x="6977349" y="3425886"/>
            <a:ext cx="1393890" cy="152711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90" idx="0"/>
          </p:cNvCxnSpPr>
          <p:nvPr/>
        </p:nvCxnSpPr>
        <p:spPr>
          <a:xfrm flipV="1">
            <a:off x="6792110" y="1215390"/>
            <a:ext cx="1613702" cy="84201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Inter-node compression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>
            <a:stCxn id="123" idx="2"/>
            <a:endCxn id="81" idx="0"/>
          </p:cNvCxnSpPr>
          <p:nvPr/>
        </p:nvCxnSpPr>
        <p:spPr>
          <a:xfrm>
            <a:off x="4899778" y="1522095"/>
            <a:ext cx="195950" cy="5353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2" idx="0"/>
          </p:cNvCxnSpPr>
          <p:nvPr/>
        </p:nvCxnSpPr>
        <p:spPr>
          <a:xfrm flipV="1">
            <a:off x="5605749" y="1380832"/>
            <a:ext cx="833462" cy="91268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020557"/>
              </p:ext>
            </p:extLst>
          </p:nvPr>
        </p:nvGraphicFramePr>
        <p:xfrm>
          <a:off x="4584007" y="2057400"/>
          <a:ext cx="1023442" cy="334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"/>
                <a:gridCol w="636921"/>
              </a:tblGrid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a,b,c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d,e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f,g</a:t>
                      </a: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h,i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h,j,k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6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h,l,m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93437"/>
              </p:ext>
            </p:extLst>
          </p:nvPr>
        </p:nvGraphicFramePr>
        <p:xfrm>
          <a:off x="6080740" y="1380832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a,c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>
            <a:endCxn id="84" idx="0"/>
          </p:cNvCxnSpPr>
          <p:nvPr/>
        </p:nvCxnSpPr>
        <p:spPr>
          <a:xfrm flipV="1">
            <a:off x="5605749" y="2424332"/>
            <a:ext cx="1666925" cy="24266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6852"/>
              </p:ext>
            </p:extLst>
          </p:nvPr>
        </p:nvGraphicFramePr>
        <p:xfrm>
          <a:off x="6914203" y="2424332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{d}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{d}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{e}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5" name="Straight Arrow Connector 84"/>
          <p:cNvCxnSpPr>
            <a:endCxn id="86" idx="0"/>
          </p:cNvCxnSpPr>
          <p:nvPr/>
        </p:nvCxnSpPr>
        <p:spPr>
          <a:xfrm flipV="1">
            <a:off x="5605749" y="4310563"/>
            <a:ext cx="1013129" cy="490037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59960"/>
              </p:ext>
            </p:extLst>
          </p:nvPr>
        </p:nvGraphicFramePr>
        <p:xfrm>
          <a:off x="6260407" y="4310563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7"/>
                <a:gridCol w="390625"/>
              </a:tblGrid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h,k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70634"/>
              </p:ext>
            </p:extLst>
          </p:nvPr>
        </p:nvGraphicFramePr>
        <p:xfrm>
          <a:off x="6433639" y="562135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1"/>
                <a:gridCol w="490251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h,l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h,m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endCxn id="87" idx="0"/>
          </p:cNvCxnSpPr>
          <p:nvPr/>
        </p:nvCxnSpPr>
        <p:spPr>
          <a:xfrm>
            <a:off x="5605749" y="5184698"/>
            <a:ext cx="1186361" cy="43665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398"/>
              </p:ext>
            </p:extLst>
          </p:nvPr>
        </p:nvGraphicFramePr>
        <p:xfrm>
          <a:off x="8048625" y="121539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{b}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{b}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15036"/>
              </p:ext>
            </p:extLst>
          </p:nvPr>
        </p:nvGraphicFramePr>
        <p:xfrm>
          <a:off x="8048625" y="2301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{a}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{c}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/>
          <p:nvPr/>
        </p:nvCxnSpPr>
        <p:spPr>
          <a:xfrm>
            <a:off x="6792110" y="2209800"/>
            <a:ext cx="1579126" cy="83721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7129751" y="4585031"/>
            <a:ext cx="1252250" cy="172166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55730"/>
              </p:ext>
            </p:extLst>
          </p:nvPr>
        </p:nvGraphicFramePr>
        <p:xfrm>
          <a:off x="8041436" y="4612155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{l}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{l}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145259"/>
              </p:ext>
            </p:extLst>
          </p:nvPr>
        </p:nvGraphicFramePr>
        <p:xfrm>
          <a:off x="8041436" y="5725164"/>
          <a:ext cx="721564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64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{m}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Straight Arrow Connector 95"/>
          <p:cNvCxnSpPr/>
          <p:nvPr/>
        </p:nvCxnSpPr>
        <p:spPr>
          <a:xfrm flipV="1">
            <a:off x="7129749" y="5728030"/>
            <a:ext cx="1252251" cy="76200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39845"/>
              </p:ext>
            </p:extLst>
          </p:nvPr>
        </p:nvGraphicFramePr>
        <p:xfrm>
          <a:off x="8048625" y="344203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"/>
                <a:gridCol w="381000"/>
              </a:tblGrid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{h}</a:t>
                      </a:r>
                      <a:endParaRPr lang="en-US" sz="1400" b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{k}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{k}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9" name="Straight Arrow Connector 98"/>
          <p:cNvCxnSpPr>
            <a:endCxn id="100" idx="0"/>
          </p:cNvCxnSpPr>
          <p:nvPr/>
        </p:nvCxnSpPr>
        <p:spPr>
          <a:xfrm flipV="1">
            <a:off x="5605749" y="3063240"/>
            <a:ext cx="815671" cy="54301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0086"/>
              </p:ext>
            </p:extLst>
          </p:nvPr>
        </p:nvGraphicFramePr>
        <p:xfrm>
          <a:off x="6062949" y="3063240"/>
          <a:ext cx="71694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42"/>
                <a:gridCol w="381000"/>
              </a:tblGrid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{f}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{f}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{}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{g}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" name="Rounded Rectangle 122"/>
          <p:cNvSpPr/>
          <p:nvPr/>
        </p:nvSpPr>
        <p:spPr>
          <a:xfrm rot="16200000">
            <a:off x="4373998" y="1179195"/>
            <a:ext cx="365760" cy="685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114800" cy="4525963"/>
          </a:xfrm>
        </p:spPr>
        <p:txBody>
          <a:bodyPr/>
          <a:lstStyle/>
          <a:p>
            <a:r>
              <a:rPr lang="en-US" dirty="0"/>
              <a:t>Step 1</a:t>
            </a:r>
          </a:p>
          <a:p>
            <a:pPr lvl="1"/>
            <a:r>
              <a:rPr lang="en-US" dirty="0"/>
              <a:t>Replace prefixes with their port numbers</a:t>
            </a:r>
          </a:p>
        </p:txBody>
      </p:sp>
    </p:spTree>
    <p:extLst>
      <p:ext uri="{BB962C8B-B14F-4D97-AF65-F5344CB8AC3E}">
        <p14:creationId xmlns:p14="http://schemas.microsoft.com/office/powerpoint/2010/main" val="161796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Inter-node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Step 1</a:t>
            </a:r>
          </a:p>
          <a:p>
            <a:pPr lvl="1"/>
            <a:r>
              <a:rPr lang="en-US" dirty="0" smtClean="0"/>
              <a:t>Replace prefixes with their port numbers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833791"/>
              </p:ext>
            </p:extLst>
          </p:nvPr>
        </p:nvGraphicFramePr>
        <p:xfrm>
          <a:off x="5181600" y="1981200"/>
          <a:ext cx="60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426058"/>
              </a:tblGrid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98170"/>
              </p:ext>
            </p:extLst>
          </p:nvPr>
        </p:nvGraphicFramePr>
        <p:xfrm>
          <a:off x="6629400" y="13868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55531"/>
              </p:ext>
            </p:extLst>
          </p:nvPr>
        </p:nvGraphicFramePr>
        <p:xfrm>
          <a:off x="7241281" y="24536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01866"/>
              </p:ext>
            </p:extLst>
          </p:nvPr>
        </p:nvGraphicFramePr>
        <p:xfrm>
          <a:off x="6793570" y="43586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59197"/>
              </p:ext>
            </p:extLst>
          </p:nvPr>
        </p:nvGraphicFramePr>
        <p:xfrm>
          <a:off x="6772175" y="55778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99929"/>
              </p:ext>
            </p:extLst>
          </p:nvPr>
        </p:nvGraphicFramePr>
        <p:xfrm>
          <a:off x="8048625" y="1234442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660480"/>
              </p:ext>
            </p:extLst>
          </p:nvPr>
        </p:nvGraphicFramePr>
        <p:xfrm>
          <a:off x="8048625" y="2301242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57996"/>
              </p:ext>
            </p:extLst>
          </p:nvPr>
        </p:nvGraphicFramePr>
        <p:xfrm>
          <a:off x="8049794" y="4567712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40564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17903"/>
              </p:ext>
            </p:extLst>
          </p:nvPr>
        </p:nvGraphicFramePr>
        <p:xfrm>
          <a:off x="8041436" y="5749288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40564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50850"/>
              </p:ext>
            </p:extLst>
          </p:nvPr>
        </p:nvGraphicFramePr>
        <p:xfrm>
          <a:off x="8048625" y="3444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617754"/>
              </p:ext>
            </p:extLst>
          </p:nvPr>
        </p:nvGraphicFramePr>
        <p:xfrm>
          <a:off x="6591300" y="31394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Rounded Rectangle 31"/>
          <p:cNvSpPr/>
          <p:nvPr/>
        </p:nvSpPr>
        <p:spPr>
          <a:xfrm rot="16200000">
            <a:off x="4606231" y="1152584"/>
            <a:ext cx="365760" cy="73902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CRoot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32" idx="2"/>
            <a:endCxn id="5" idx="0"/>
          </p:cNvCxnSpPr>
          <p:nvPr/>
        </p:nvCxnSpPr>
        <p:spPr>
          <a:xfrm>
            <a:off x="5158622" y="1522095"/>
            <a:ext cx="327778" cy="4591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0"/>
          </p:cNvCxnSpPr>
          <p:nvPr/>
        </p:nvCxnSpPr>
        <p:spPr>
          <a:xfrm flipV="1">
            <a:off x="7162800" y="1234442"/>
            <a:ext cx="1243012" cy="7581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flipV="1">
            <a:off x="5785416" y="2453640"/>
            <a:ext cx="1727377" cy="31082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0" idx="0"/>
          </p:cNvCxnSpPr>
          <p:nvPr/>
        </p:nvCxnSpPr>
        <p:spPr>
          <a:xfrm flipV="1">
            <a:off x="5785416" y="4358640"/>
            <a:ext cx="1274854" cy="67056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0"/>
          </p:cNvCxnSpPr>
          <p:nvPr/>
        </p:nvCxnSpPr>
        <p:spPr>
          <a:xfrm>
            <a:off x="5813891" y="5448301"/>
            <a:ext cx="1229796" cy="1295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5" idx="0"/>
          </p:cNvCxnSpPr>
          <p:nvPr/>
        </p:nvCxnSpPr>
        <p:spPr>
          <a:xfrm>
            <a:off x="7162800" y="2209800"/>
            <a:ext cx="1243012" cy="9144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" idx="0"/>
          </p:cNvCxnSpPr>
          <p:nvPr/>
        </p:nvCxnSpPr>
        <p:spPr>
          <a:xfrm flipV="1">
            <a:off x="5823516" y="1386840"/>
            <a:ext cx="1072584" cy="86868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4" idx="0"/>
          </p:cNvCxnSpPr>
          <p:nvPr/>
        </p:nvCxnSpPr>
        <p:spPr>
          <a:xfrm flipV="1">
            <a:off x="5785416" y="3139440"/>
            <a:ext cx="1077396" cy="51796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21" idx="0"/>
          </p:cNvCxnSpPr>
          <p:nvPr/>
        </p:nvCxnSpPr>
        <p:spPr>
          <a:xfrm flipV="1">
            <a:off x="7315200" y="3444240"/>
            <a:ext cx="1090612" cy="158496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9" idx="0"/>
          </p:cNvCxnSpPr>
          <p:nvPr/>
        </p:nvCxnSpPr>
        <p:spPr>
          <a:xfrm flipV="1">
            <a:off x="7317582" y="5749288"/>
            <a:ext cx="1084636" cy="71247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18" idx="0"/>
          </p:cNvCxnSpPr>
          <p:nvPr/>
        </p:nvCxnSpPr>
        <p:spPr>
          <a:xfrm flipV="1">
            <a:off x="7315200" y="4567712"/>
            <a:ext cx="1095376" cy="1621486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30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73" y="3810000"/>
            <a:ext cx="1752600" cy="1239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2074717"/>
            <a:ext cx="3886200" cy="29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is evolving fast…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99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Internet bandwidth requirements going up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Bottom line</a:t>
            </a:r>
            <a:r>
              <a:rPr lang="en-US" dirty="0" smtClean="0"/>
              <a:t>: exchange more packets faster</a:t>
            </a:r>
            <a:endParaRPr lang="en-US" dirty="0"/>
          </a:p>
        </p:txBody>
      </p:sp>
      <p:sp>
        <p:nvSpPr>
          <p:cNvPr id="4" name="AutoShape 2" descr="data:image/jpg;base64,/9j/4AAQSkZJRgABAQAAAQABAAD/2wCEAAkGBhAPEA8NDQ8QDQwNDw0NDQ0NDw4NDQ0MFBAVFBQQEhIXHCYeFxkjGRISHy8gIycpLCwsFR49NTEqNSYrLTUBCQoKDgwOFw8PFSwcHB8pLCksKi8vKSwpKSkpLCwpKSkpKSktKSkpKSkpKSkpKSkpKSwpLCkpKSkpKSwpKSkpKf/AABEIAMwAzAMBIgACEQEDEQH/xAAcAAABBAMBAAAAAAAAAAAAAAAAAQIGBwMEBQj/xABLEAABAwECBwsHCgQFBQAAAAABAAIDBBESBQYHITFzshMXNUFRUlRxkZLRIiU0YYGTsRQjMlNjcnSzwdIVJDOhFkKDo8JDRGKCov/EABkBAAIDAQAAAAAAAAAAAAAAAAABAgMEBf/EACgRAAIBAgYCAgIDAQAAAAAAAAABAgMREhMxMlFSBJEhcTNhFCJBYv/aAAwDAQACEQMRAD8AvFa2EMIxU8bpp5GxRRi18jyGtaOtZ3vsFq87ZQccn4TqnRscfkFM8tgYD5MrwbDM7ltz2cg6yrKcHN2IylhROsLZb47xZg+lfU2Zt1mO4xn1hoBcR12LmDLJhDoVN35vFVywWCwZh6k6xblRprVXM7qSZYm/HhDodN35vFLvx4Q6HTd+bxVdWJbqeVS6hinyWJvx4Q6HTd+XxRvx4Q6HTd+XxVeXEtxLLpdQxS5LC348IdDpu/L4o348IdDpu/L4qvbiW4jLpdQxS5LB346/odN35f3I346/odN35f3Kv7iLiMul1DFLksDfjr+h03fl/cjfjr+h03fl/cq/3NFwIy6XUMUuSwN+Ov6HTd+X9yN+PCHQ6bvy/uVf3ElxGXS6hilyWDvx4Q6HTd+XxRvx4Q6HTd+XxVfXEhYjLpdQxS5LC348IdDpu/L4o348IdDpu/N4qvLiQtRlUuoYp8lib8eEOh03fm8Um/HhDodN35vFV3YixPKpdQxz5LHhy1VjTbNQROZx7lLI13stBCm2KuUiiwidyjc6Gpst+TTgNkI4ywg2P9hVBZ+IrDIHAiRjiyRhDmPabrmvGcEEaCoToQa/r8DjUa1PVwKFC8mOOhwlS/PEfLKYiKoszX7R5MoHFeAPtaVNFgas7M0p3I7j9XugwdWysNj208t0jMQ5wu2jqvW+xebqFtgXobKdwZXag7TV58oxmWrx/wDSmqbASoSgLUUgAnAIsTgErjEAS2J1iWxIBtiWxOAQAnYBLEWJ9iLEWEMsRYn2IsQAyxbuCMBz1km40sTpX6TZmawc57jmaOtZMB4FkrJ46aEeXIc7jnaxg+k8+oD9OVX5gHAMNDC2CnbYBne8/TlfxvceM/BVVKmD7LIRxEHwJkbjADq+Z0juOKDyIx6i8+UfZYpdQ4kYPgHzdHCTyyMErj7X2ruIWNzk9WXKKRqNwTAMwghA9UUY/RD8E07szoISOQxRkfBbaFG5I5E+KVBJmfR056oY2/ABcuryX4Lk/wC23I8sMkkf9rbFK0yaQNa57szWguJ9QFpTUpLRisjzVjBRxw1VTBAXGGGeWJhebzrGOLTaePOCua4LYqpjI98jvpSPe89bnEn4rA5dNaGRkqyNVjo8JviB8ienkvDitYQ5p2u0q/mnMvPOSjhaPU1OwvQrNAWCtuNMNCKZTeDK7UHaavPtLoXoPKbwZW6g7TV5+pRmVvj6MhUM4CeAkATwFpKgATgEAJwCAEATrEoCcAmIbYlsTrEtiYDbEWJ9iLEAMsRYn2IsQBaWSDAwZDNWuHlyu3GM8kTLC6zrdsqxFwMQ4QzB1GBxxXz1vcXn+7l31zKjvJmqKskCEIUCQIXFxnxqgwfGJJrXPfaIoWWX5CNOnQBmzqvanLFVk/NU9OxvJJusps6w5vwVkacpfKRFySLcXHxvq9yoKyTm08oHW5t0fFV5DlmqR/UpYHjkY+WM9pvLHjRlOZXUUtKKd8Mspjz32vjuh4c4W5joHIpqjJNXRFzViuS1McsxCxvC2ooJBko4Wj1NTsr0JHoXnzJSPO0epqdleg49Cw1txohoRXKZwZW6g7TVQFKMyv8AymcGVuoO01UFSjMraGjIVNTYATwEgCyBq0opEDU8BKAnAKQCAJbE4BLYnYQ2xKAnBqW6nYQ2xFifYluoAx2IsT7qUBAF6YlcH0X4eL4Ltri4mcH0f4eP4LtLkz3M2rRAhCFEZS+VOoL8IuaTa2KGFjRxC0Fx2goeQpTlG4Sqf9Ef7LFGSF06a/ojJLVmEhNIWYhMLVIRhIWN4WchY3hIZ3slY86x6mp2V6Bj0Lz/AJLB51j1NRsL0BHoWGtuNFPQiuUvgyt1J2mqhaUZlfeUvg2t1J2mqhqRuYK7x9GV1NTZaE8BDWrIGrUikQBOAShqeGqQhoanWJQE4NTsA2xLYnhqW6mIx2JbqfdT4x5TfvN+IQBgQF6FbQxWD5qPQP8AIzwS/IIvqo+43wWL+V/yX5P7OZiZwfR/h4/gu0kawAAAAAZgALAAlWNu7uXr4QIQhIZSWUThKp/0fyWKMlejn0kbja6NjidJc1pJ9qb8gi+qj7jPBa4+RZJWKXSu73POJTSF6Q+QRfVR9xngohlRhjZQG6xjXPngba1rQdJdp/8AVTjXxNKxF07K9ynHBYXhbJasUgV7Kzt5Lh51j1NRsK/o9CoLJePOsepqNhX7HoWGvuNFPQiuUw2YMrT9gdpqoeglBAz2eoq98p3BldqDtNXn6jGYK7xtGQqnaaE8BaMbyNB8Fsx1PKOxbLFBsAJwamslaeOzrzLM0J2EIAlATg1LYmIaGpbE6xLYiwDbqdGPKb95vxCW6nRjym/eb8UWAv8AZoHUEqazQOoJy4h0AQhCABCEIAEIRagAUEyuyfysDOdUh3sbE/8AcFO7VXGWKoAbRtJ0uqHdgYP+RVtFXmiFTaysy1YpG5kSVPIO1as0ziM57My6bRlJHkxI/isYtz7jU7Cv2PQvPeSkedo9RU7C9CR6Fzq+8009CKZTeDK7UHaaqBoxmCv/ACm8GVuoO01UHRDMr/F0ZCqbTQsjWoa1ZAFuSMwgantzIDU8NUrCHNmcOO3rzrI2oPGB8FjDU6xFgMwqRxgp4nb6+xa4CW6nYVzZEzeX+xThK3l0Z/atWxLdSsFyQf4xremSdrfBH+Ma3pkna3wUfuoAUcqPCJY3yXxi7UOkpKWV7i98lPC9zzpc4sBJK6K5OKXoFF+Fp/ywusuLLczetECEIURlVY9Y1VkFdNDBO+ONrYrrWkWAmME8Sjpx3wj0yUdV3wW9lHHnKf7sH5YUYLV16dOLgvj/AAxTk8T+TqnHXCPTJu1vgudhTDNRVXTUzPm3O8GXyDdtsts7B2LAWpparMEV8pEcT5NdwWKRuZbLmrFIMyGgR2clfC0epqdheg49C8/ZLB52j1NTsL0DHoXM8jea6e0iuU3gyt1B2mqhqIZlfOUzgyt1B2mqiaEZgtHiaMrrG20LI1qGtT2hbjMACeGpQE4BMQgCcGpwanWJiGXUt1ZA1LdTFcZYixPupbqAMd1KGrJdSXUAXXin6BRfhaf8sLrLlYqeg0X4Wn/LC6q4E9zOnHRAhCFEZTGUQecZ/uwflhRotUoyhjzjP92H8sKN3V26WyP0c+e5mAhMc1ZyEwhWETXcFilGZbLgsUozKLJI62S4edo9TU7Kv+PQqByX8LR6mp2Ff0ehcvyd5spbSK5S+DK3UnaaqMoBmCvTKXwbW6k7TVR1AMy0eHtZVW1RuNCyNCGhZmwO5ru6VvMw0NTgFkbA7mu7rk8QO5ru65BExhqcGrIIHc13dKcIHc13dKYGO6lurLuDua7ulL8ndzXd0oEYg1F1ZhA7mu7pS7g7mu7pQBhupLq2NwdzXd0o3F3Nd3SgC4MVfQaP8NB+WF1Vy8Vx/JUf4aDYC6i4E9z+zpx0QIQhRJFPZQB5wn+7D+WFGyFKMfYicITkAkWQ6AT/ANMKPGB3Nd3Su5S/HH6OdPczWLUxzVsmB3Nd3XJhgdzXd1ysImq5qwytzLafGRpBHWCFglGZIaOnkxHnaPU1Owr8j0KhMmY87R6mp2VfcehcnyvyG2ltItlK4NrdSdpqpHBzbQANJsAHrV3ZSuDa3UnaaqbxebbJH979CVp8PayuvqiT4Pwa2MAkAycbjns9QW8EjQngLQZxQnBACcEAATggBLYgACVKAlASGIEqWxCAESFPSFAE+wF6LTamLZC3lo4C9Fp9TFshby5EtzN60QIQhRGQDGf0ubqi2AuUV1sZh/NzdUWwFyyF1qexfRhnuZjKYVlITCFYQMEkYcLHAEHiItUcwxg/cza36DrbP/E8ik5C5mHW/Mn1ObZ22JrUDQyacKx6mp2VfUehUPk24Wj1NTsK+I9C53l/kNlLaRbKVwbW6k7TVT2Lg+cj6/8AiVcOUng2s1J2mqoMXP6kfX+hWjw9kiqvqiYhPATQFkAWkoFATgElieAgAASgJQEtiQAAlsS2JQEAIAlsSgJbEANsSEJ9iQhAydYD9Gp9TFshby0cB+jU+pi2Qt5ceW5m9aIEIQojIFjL6XN1R7AXMIXVxk9Lm6o9gLlkLr09i+jDPcxhCYQshTCFYQMZC5uHf6LutnxXTIXNw5/Rd1t+KFqBz8m/CsWpqdhXvHoVEZN+FY9TUbCvePQud5f5DZR2nGxtwd8ppainGmaGSME6A4t8k9tioXBM5YRaC17HWFp0te02Fp9oIXpCeO8CFUOPuJMjJX11GwvD/KqIWDyi76xg4/WOxT8SqoNxloyNaGJXRsUlQ2Roc32jjB5FsgKCUOFrM7XFrhmNmYg8hXWZjA/nDsC6WXwY7knATwFGhjA/nDsCeMYH84dgTy2GIkgSgKODD7ucOwJww+7nDsCMtixEjCVR0Yfdzh2BO/jzucOwIymGNEhsRYo//H3c4dgSjDzucOwIymGNEgsSELgfx93OHYEhw+7nDsCMphjRbOBPRqfUxbIW6qmhx6qmNaxkzQxjQ1o3NhsaBYE/fArPrm+7YudLwajbfwa15ELFrIVTnKDWfXN93H4JDlCrPrm+6jS/g1P0P+TD9nfxjH81N1R7AXMK4lTjPLK4ySPBe6y03Wi2wWDMFgOH3c4dgW+FGUYpMyymm2yQEJjgo+cYH84dgTHYwP5w7ApZbFiJAQo9jBXgjc2m0NzuPFe5Fq1WHXOBBebOQZvgtCjop66TcaVt7PY+Q27lEOVzv00lDSgsUmNXl8IkmSbB5krZqqzyII9xaeIyyEEgdTW//QV1M0KOYn4tsooGQx57PKe8/SkkP0nnr/tmUkXFrVMybkb4RwqwLXqKQPC2EKomQ/DGIVLUEulha55/zttZIetzbCfauOcldLxNlHVNIrIsSXQpqpOPwpMi4p6orjespeSb3z0u9bTck3vnqxroRdClnVOz9hgjwVzvXU3JN756N6+m5JvfPVjXQi6EZ1Ts/YsEeCut7Cm5JvfPRvY03JN756sW6EXQjPqdn7DBHgrvexp/tvfPRvY0/wBt756sS6EXQjPqdn7DBHgrveyp/tvfPRvY0/23vnqxLoRdCM+p2fsMEeCut7Gn+2989G9jTck3vnqxboRdCM+p2fsMEeCut7Cm5JvfPRvX03JN756sW6EXQjPqdn7DBHgrnevpuSb3z0b11NyTe+erGuhF0IzqnZ+wwR4K43raXkl989G9ZS8kvvnqx7oRdCM6p2fseCPBXtPktowQTE5/qkkkcOy1SvBmAY4WhkbGxsboaxoY0dQC69iVQlOUtXcaSWg1rLNCchCi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APEA8NDQ8QDQwNDw0NDQ0NDw4NDQ0MFBAVFBQQEhIXHCYeFxkjGRISHy8gIycpLCwsFR49NTEqNSYrLTUBCQoKDgwOFw8PFSwcHB8pLCksKi8vKSwpKSkpLCwpKSkpKSktKSkpKSkpKSkpKSkpKSwpLCkpKSkpKSwpKSkpKf/AABEIAMwAzAMBIgACEQEDEQH/xAAcAAABBAMBAAAAAAAAAAAAAAAAAQIGBwMEBQj/xABLEAABAwECBwsHCgQFBQAAAAABAAIDBBESBQYHITFzshMXNUFRUlRxkZLRIiU0YYGTsRQjMlNjcnSzwdIVJDOhFkKDo8JDRGKCov/EABkBAAIDAQAAAAAAAAAAAAAAAAABAgMEBf/EACgRAAIBAgYCAgIDAQAAAAAAAAABAgMREhMxMlFSBJEhcTNhFCJBYv/aAAwDAQACEQMRAD8AvFa2EMIxU8bpp5GxRRi18jyGtaOtZ3vsFq87ZQccn4TqnRscfkFM8tgYD5MrwbDM7ltz2cg6yrKcHN2IylhROsLZb47xZg+lfU2Zt1mO4xn1hoBcR12LmDLJhDoVN35vFVywWCwZh6k6xblRprVXM7qSZYm/HhDodN35vFLvx4Q6HTd+bxVdWJbqeVS6hinyWJvx4Q6HTd+XxRvx4Q6HTd+XxVeXEtxLLpdQxS5LC348IdDpu/L4o348IdDpu/L4qvbiW4jLpdQxS5LB346/odN35f3I346/odN35f3Kv7iLiMul1DFLksDfjr+h03fl/cjfjr+h03fl/cq/3NFwIy6XUMUuSwN+Ov6HTd+X9yN+PCHQ6bvy/uVf3ElxGXS6hilyWDvx4Q6HTd+XxRvx4Q6HTd+XxVfXEhYjLpdQxS5LC348IdDpu/L4o348IdDpu/N4qvLiQtRlUuoYp8lib8eEOh03fm8Um/HhDodN35vFV3YixPKpdQxz5LHhy1VjTbNQROZx7lLI13stBCm2KuUiiwidyjc6Gpst+TTgNkI4ywg2P9hVBZ+IrDIHAiRjiyRhDmPabrmvGcEEaCoToQa/r8DjUa1PVwKFC8mOOhwlS/PEfLKYiKoszX7R5MoHFeAPtaVNFgas7M0p3I7j9XugwdWysNj208t0jMQ5wu2jqvW+xebqFtgXobKdwZXag7TV58oxmWrx/wDSmqbASoSgLUUgAnAIsTgErjEAS2J1iWxIBtiWxOAQAnYBLEWJ9iLEWEMsRYn2IsQAyxbuCMBz1km40sTpX6TZmawc57jmaOtZMB4FkrJ46aEeXIc7jnaxg+k8+oD9OVX5gHAMNDC2CnbYBne8/TlfxvceM/BVVKmD7LIRxEHwJkbjADq+Z0juOKDyIx6i8+UfZYpdQ4kYPgHzdHCTyyMErj7X2ruIWNzk9WXKKRqNwTAMwghA9UUY/RD8E07szoISOQxRkfBbaFG5I5E+KVBJmfR056oY2/ABcuryX4Lk/wC23I8sMkkf9rbFK0yaQNa57szWguJ9QFpTUpLRisjzVjBRxw1VTBAXGGGeWJhebzrGOLTaePOCua4LYqpjI98jvpSPe89bnEn4rA5dNaGRkqyNVjo8JviB8ienkvDitYQ5p2u0q/mnMvPOSjhaPU1OwvQrNAWCtuNMNCKZTeDK7UHaavPtLoXoPKbwZW6g7TV5+pRmVvj6MhUM4CeAkATwFpKgATgEAJwCAEATrEoCcAmIbYlsTrEtiYDbEWJ9iLEAMsRYn2IsQBaWSDAwZDNWuHlyu3GM8kTLC6zrdsqxFwMQ4QzB1GBxxXz1vcXn+7l31zKjvJmqKskCEIUCQIXFxnxqgwfGJJrXPfaIoWWX5CNOnQBmzqvanLFVk/NU9OxvJJusps6w5vwVkacpfKRFySLcXHxvq9yoKyTm08oHW5t0fFV5DlmqR/UpYHjkY+WM9pvLHjRlOZXUUtKKd8Mspjz32vjuh4c4W5joHIpqjJNXRFzViuS1McsxCxvC2ooJBko4Wj1NTsr0JHoXnzJSPO0epqdleg49Cw1txohoRXKZwZW6g7TVQFKMyv8AymcGVuoO01UFSjMraGjIVNTYATwEgCyBq0opEDU8BKAnAKQCAJbE4BLYnYQ2xKAnBqW6nYQ2xFifYluoAx2IsT7qUBAF6YlcH0X4eL4Ltri4mcH0f4eP4LtLkz3M2rRAhCFEZS+VOoL8IuaTa2KGFjRxC0Fx2goeQpTlG4Sqf9Ef7LFGSF06a/ojJLVmEhNIWYhMLVIRhIWN4WchY3hIZ3slY86x6mp2V6Bj0Lz/AJLB51j1NRsL0BHoWGtuNFPQiuUvgyt1J2mqhaUZlfeUvg2t1J2mqhqRuYK7x9GV1NTZaE8BDWrIGrUikQBOAShqeGqQhoanWJQE4NTsA2xLYnhqW6mIx2JbqfdT4x5TfvN+IQBgQF6FbQxWD5qPQP8AIzwS/IIvqo+43wWL+V/yX5P7OZiZwfR/h4/gu0kawAAAAAZgALAAlWNu7uXr4QIQhIZSWUThKp/0fyWKMlejn0kbja6NjidJc1pJ9qb8gi+qj7jPBa4+RZJWKXSu73POJTSF6Q+QRfVR9xngohlRhjZQG6xjXPngba1rQdJdp/8AVTjXxNKxF07K9ynHBYXhbJasUgV7Kzt5Lh51j1NRsK/o9CoLJePOsepqNhX7HoWGvuNFPQiuUw2YMrT9gdpqoeglBAz2eoq98p3BldqDtNXn6jGYK7xtGQqnaaE8BaMbyNB8Fsx1PKOxbLFBsAJwamslaeOzrzLM0J2EIAlATg1LYmIaGpbE6xLYiwDbqdGPKb95vxCW6nRjym/eb8UWAv8AZoHUEqazQOoJy4h0AQhCABCEIAEIRagAUEyuyfysDOdUh3sbE/8AcFO7VXGWKoAbRtJ0uqHdgYP+RVtFXmiFTaysy1YpG5kSVPIO1as0ziM57My6bRlJHkxI/isYtz7jU7Cv2PQvPeSkedo9RU7C9CR6Fzq+8009CKZTeDK7UHaaqBoxmCv/ACm8GVuoO01UHRDMr/F0ZCqbTQsjWoa1ZAFuSMwgantzIDU8NUrCHNmcOO3rzrI2oPGB8FjDU6xFgMwqRxgp4nb6+xa4CW6nYVzZEzeX+xThK3l0Z/atWxLdSsFyQf4xremSdrfBH+Ma3pkna3wUfuoAUcqPCJY3yXxi7UOkpKWV7i98lPC9zzpc4sBJK6K5OKXoFF+Fp/ywusuLLczetECEIURlVY9Y1VkFdNDBO+ONrYrrWkWAmME8Sjpx3wj0yUdV3wW9lHHnKf7sH5YUYLV16dOLgvj/AAxTk8T+TqnHXCPTJu1vgudhTDNRVXTUzPm3O8GXyDdtsts7B2LAWpparMEV8pEcT5NdwWKRuZbLmrFIMyGgR2clfC0epqdheg49C8/ZLB52j1NTsL0DHoXM8jea6e0iuU3gyt1B2mqhqIZlfOUzgyt1B2mqiaEZgtHiaMrrG20LI1qGtT2hbjMACeGpQE4BMQgCcGpwanWJiGXUt1ZA1LdTFcZYixPupbqAMd1KGrJdSXUAXXin6BRfhaf8sLrLlYqeg0X4Wn/LC6q4E9zOnHRAhCFEZTGUQecZ/uwflhRotUoyhjzjP92H8sKN3V26WyP0c+e5mAhMc1ZyEwhWETXcFilGZbLgsUozKLJI62S4edo9TU7Kv+PQqByX8LR6mp2Ff0ehcvyd5spbSK5S+DK3UnaaqMoBmCvTKXwbW6k7TVR1AMy0eHtZVW1RuNCyNCGhZmwO5ru6VvMw0NTgFkbA7mu7rk8QO5ru65BExhqcGrIIHc13dKcIHc13dKYGO6lurLuDua7ulL8ndzXd0oEYg1F1ZhA7mu7pS7g7mu7pQBhupLq2NwdzXd0o3F3Nd3SgC4MVfQaP8NB+WF1Vy8Vx/JUf4aDYC6i4E9z+zpx0QIQhRJFPZQB5wn+7D+WFGyFKMfYicITkAkWQ6AT/ANMKPGB3Nd3Su5S/HH6OdPczWLUxzVsmB3Nd3XJhgdzXd1ysImq5qwytzLafGRpBHWCFglGZIaOnkxHnaPU1Owr8j0KhMmY87R6mp2VfcehcnyvyG2ltItlK4NrdSdpqpHBzbQANJsAHrV3ZSuDa3UnaaqbxebbJH979CVp8PayuvqiT4Pwa2MAkAycbjns9QW8EjQngLQZxQnBACcEAATggBLYgACVKAlASGIEqWxCAESFPSFAE+wF6LTamLZC3lo4C9Fp9TFshby5EtzN60QIQhRGQDGf0ubqi2AuUV1sZh/NzdUWwFyyF1qexfRhnuZjKYVlITCFYQMEkYcLHAEHiItUcwxg/cza36DrbP/E8ik5C5mHW/Mn1ObZ22JrUDQyacKx6mp2VfUehUPk24Wj1NTsK+I9C53l/kNlLaRbKVwbW6k7TVT2Lg+cj6/8AiVcOUng2s1J2mqoMXP6kfX+hWjw9kiqvqiYhPATQFkAWkoFATgElieAgAASgJQEtiQAAlsS2JQEAIAlsSgJbEANsSEJ9iQhAydYD9Gp9TFshby0cB+jU+pi2Qt5ceW5m9aIEIQojIFjL6XN1R7AXMIXVxk9Lm6o9gLlkLr09i+jDPcxhCYQshTCFYQMZC5uHf6LutnxXTIXNw5/Rd1t+KFqBz8m/CsWpqdhXvHoVEZN+FY9TUbCvePQud5f5DZR2nGxtwd8ppainGmaGSME6A4t8k9tioXBM5YRaC17HWFp0te02Fp9oIXpCeO8CFUOPuJMjJX11GwvD/KqIWDyi76xg4/WOxT8SqoNxloyNaGJXRsUlQ2Roc32jjB5FsgKCUOFrM7XFrhmNmYg8hXWZjA/nDsC6WXwY7knATwFGhjA/nDsCeMYH84dgTy2GIkgSgKODD7ucOwJww+7nDsCMtixEjCVR0Yfdzh2BO/jzucOwIymGNEhsRYo//H3c4dgSjDzucOwIymGNEgsSELgfx93OHYEhw+7nDsCMphjRbOBPRqfUxbIW6qmhx6qmNaxkzQxjQ1o3NhsaBYE/fArPrm+7YudLwajbfwa15ELFrIVTnKDWfXN93H4JDlCrPrm+6jS/g1P0P+TD9nfxjH81N1R7AXMK4lTjPLK4ySPBe6y03Wi2wWDMFgOH3c4dgW+FGUYpMyymm2yQEJjgo+cYH84dgTHYwP5w7ApZbFiJAQo9jBXgjc2m0NzuPFe5Fq1WHXOBBebOQZvgtCjop66TcaVt7PY+Q27lEOVzv00lDSgsUmNXl8IkmSbB5krZqqzyII9xaeIyyEEgdTW//QV1M0KOYn4tsooGQx57PKe8/SkkP0nnr/tmUkXFrVMybkb4RwqwLXqKQPC2EKomQ/DGIVLUEulha55/zttZIetzbCfauOcldLxNlHVNIrIsSXQpqpOPwpMi4p6orjespeSb3z0u9bTck3vnqxroRdClnVOz9hgjwVzvXU3JN756N6+m5JvfPVjXQi6EZ1Ts/YsEeCut7Cm5JvfPRvY03JN756sW6EXQjPqdn7DBHgrvexp/tvfPRvY0/wBt756sS6EXQjPqdn7DBHgrveyp/tvfPRvY0/23vnqxLoRdCM+p2fsMEeCut7Gn+2989G9jTck3vnqxboRdCM+p2fsMEeCut7Cm5JvfPRvX03JN756sW6EXQjPqdn7DBHgrnevpuSb3z0b11NyTe+erGuhF0IzqnZ+wwR4K43raXkl989G9ZS8kvvnqx7oRdCM6p2fseCPBXtPktowQTE5/qkkkcOy1SvBmAY4WhkbGxsboaxoY0dQC69iVQlOUtXcaSWg1rLNCchCiM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990600" cy="990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94779"/>
            <a:ext cx="2057400" cy="13244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30" y="4038600"/>
            <a:ext cx="1173860" cy="1199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65" y="2971800"/>
            <a:ext cx="1386265" cy="1119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00200"/>
            <a:ext cx="1497183" cy="1160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08" y="3661991"/>
            <a:ext cx="902113" cy="1600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2514600"/>
            <a:ext cx="1295400" cy="1295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31" y="4136854"/>
            <a:ext cx="1234938" cy="11253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913" y="2858625"/>
            <a:ext cx="1130087" cy="11300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309" y="2724150"/>
            <a:ext cx="876300" cy="8763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119" y="3651600"/>
            <a:ext cx="876300" cy="8763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600450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0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Inter-node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Step 1</a:t>
            </a:r>
          </a:p>
          <a:p>
            <a:pPr lvl="1"/>
            <a:r>
              <a:rPr lang="en-US" dirty="0" smtClean="0"/>
              <a:t>Replace prefixes with their port numbers</a:t>
            </a:r>
          </a:p>
          <a:p>
            <a:r>
              <a:rPr lang="en-US" dirty="0" smtClean="0"/>
              <a:t>Note that many nodes have the same contents</a:t>
            </a:r>
          </a:p>
          <a:p>
            <a:r>
              <a:rPr lang="en-US" dirty="0" smtClean="0"/>
              <a:t>Next step</a:t>
            </a:r>
          </a:p>
          <a:p>
            <a:pPr lvl="1"/>
            <a:r>
              <a:rPr lang="en-US" dirty="0" smtClean="0"/>
              <a:t>Starting from leaves to root, remove redundant nodes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87940"/>
              </p:ext>
            </p:extLst>
          </p:nvPr>
        </p:nvGraphicFramePr>
        <p:xfrm>
          <a:off x="5181600" y="1981200"/>
          <a:ext cx="60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426058"/>
              </a:tblGrid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35297"/>
              </p:ext>
            </p:extLst>
          </p:nvPr>
        </p:nvGraphicFramePr>
        <p:xfrm>
          <a:off x="6629400" y="13868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13471"/>
              </p:ext>
            </p:extLst>
          </p:nvPr>
        </p:nvGraphicFramePr>
        <p:xfrm>
          <a:off x="7241281" y="24536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234919"/>
              </p:ext>
            </p:extLst>
          </p:nvPr>
        </p:nvGraphicFramePr>
        <p:xfrm>
          <a:off x="6793570" y="43586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93266"/>
              </p:ext>
            </p:extLst>
          </p:nvPr>
        </p:nvGraphicFramePr>
        <p:xfrm>
          <a:off x="6772175" y="55778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19559"/>
              </p:ext>
            </p:extLst>
          </p:nvPr>
        </p:nvGraphicFramePr>
        <p:xfrm>
          <a:off x="8048625" y="1234442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684147"/>
              </p:ext>
            </p:extLst>
          </p:nvPr>
        </p:nvGraphicFramePr>
        <p:xfrm>
          <a:off x="8048625" y="2301242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28603"/>
              </p:ext>
            </p:extLst>
          </p:nvPr>
        </p:nvGraphicFramePr>
        <p:xfrm>
          <a:off x="8049794" y="4567712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40564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59076"/>
              </p:ext>
            </p:extLst>
          </p:nvPr>
        </p:nvGraphicFramePr>
        <p:xfrm>
          <a:off x="8041436" y="5749288"/>
          <a:ext cx="7215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40564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53634"/>
              </p:ext>
            </p:extLst>
          </p:nvPr>
        </p:nvGraphicFramePr>
        <p:xfrm>
          <a:off x="8048625" y="34442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42262"/>
              </p:ext>
            </p:extLst>
          </p:nvPr>
        </p:nvGraphicFramePr>
        <p:xfrm>
          <a:off x="6591300" y="31394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8229600" y="1057275"/>
            <a:ext cx="685800" cy="12954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235462" y="3272312"/>
            <a:ext cx="685800" cy="12954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229600" y="4419600"/>
            <a:ext cx="685800" cy="12954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229600" y="2133600"/>
            <a:ext cx="685800" cy="1295400"/>
          </a:xfrm>
          <a:prstGeom prst="ellipse">
            <a:avLst/>
          </a:prstGeom>
          <a:solidFill>
            <a:srgbClr val="00B050">
              <a:alpha val="48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258908" y="5562600"/>
            <a:ext cx="685800" cy="1295400"/>
          </a:xfrm>
          <a:prstGeom prst="ellipse">
            <a:avLst/>
          </a:prstGeom>
          <a:solidFill>
            <a:srgbClr val="00B050">
              <a:alpha val="48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 rot="16200000">
            <a:off x="4606231" y="1152584"/>
            <a:ext cx="365760" cy="73902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CRoot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32" idx="2"/>
            <a:endCxn id="5" idx="0"/>
          </p:cNvCxnSpPr>
          <p:nvPr/>
        </p:nvCxnSpPr>
        <p:spPr>
          <a:xfrm>
            <a:off x="5158622" y="1522095"/>
            <a:ext cx="327778" cy="4591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0"/>
          </p:cNvCxnSpPr>
          <p:nvPr/>
        </p:nvCxnSpPr>
        <p:spPr>
          <a:xfrm flipV="1">
            <a:off x="7162800" y="1234442"/>
            <a:ext cx="1243012" cy="7581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flipV="1">
            <a:off x="5785416" y="2453640"/>
            <a:ext cx="1727377" cy="31082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0" idx="0"/>
          </p:cNvCxnSpPr>
          <p:nvPr/>
        </p:nvCxnSpPr>
        <p:spPr>
          <a:xfrm flipV="1">
            <a:off x="5785416" y="4358640"/>
            <a:ext cx="1274854" cy="67056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0"/>
          </p:cNvCxnSpPr>
          <p:nvPr/>
        </p:nvCxnSpPr>
        <p:spPr>
          <a:xfrm>
            <a:off x="5813891" y="5448301"/>
            <a:ext cx="1229796" cy="1295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5" idx="0"/>
          </p:cNvCxnSpPr>
          <p:nvPr/>
        </p:nvCxnSpPr>
        <p:spPr>
          <a:xfrm>
            <a:off x="7162800" y="2209800"/>
            <a:ext cx="1243012" cy="9144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" idx="0"/>
          </p:cNvCxnSpPr>
          <p:nvPr/>
        </p:nvCxnSpPr>
        <p:spPr>
          <a:xfrm flipV="1">
            <a:off x="5823516" y="1386840"/>
            <a:ext cx="1072584" cy="86868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4" idx="0"/>
          </p:cNvCxnSpPr>
          <p:nvPr/>
        </p:nvCxnSpPr>
        <p:spPr>
          <a:xfrm flipV="1">
            <a:off x="5785416" y="3139440"/>
            <a:ext cx="1077396" cy="51796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21" idx="0"/>
          </p:cNvCxnSpPr>
          <p:nvPr/>
        </p:nvCxnSpPr>
        <p:spPr>
          <a:xfrm flipV="1">
            <a:off x="7315200" y="3444240"/>
            <a:ext cx="1090612" cy="158496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9" idx="0"/>
          </p:cNvCxnSpPr>
          <p:nvPr/>
        </p:nvCxnSpPr>
        <p:spPr>
          <a:xfrm flipV="1">
            <a:off x="7317582" y="5749288"/>
            <a:ext cx="1084636" cy="71247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18" idx="0"/>
          </p:cNvCxnSpPr>
          <p:nvPr/>
        </p:nvCxnSpPr>
        <p:spPr>
          <a:xfrm flipV="1">
            <a:off x="7315200" y="4567712"/>
            <a:ext cx="1095376" cy="1621486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50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6297765" y="1066800"/>
            <a:ext cx="1779435" cy="579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Inter-node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We are done with the leaf level!</a:t>
            </a:r>
          </a:p>
          <a:p>
            <a:endParaRPr lang="en-US" dirty="0" smtClean="0"/>
          </a:p>
          <a:p>
            <a:r>
              <a:rPr lang="en-US" dirty="0" smtClean="0"/>
              <a:t>Let’s move onto the next level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263128"/>
              </p:ext>
            </p:extLst>
          </p:nvPr>
        </p:nvGraphicFramePr>
        <p:xfrm>
          <a:off x="5181600" y="1981200"/>
          <a:ext cx="60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426058"/>
              </a:tblGrid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70809"/>
              </p:ext>
            </p:extLst>
          </p:nvPr>
        </p:nvGraphicFramePr>
        <p:xfrm>
          <a:off x="6629400" y="13868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08502"/>
              </p:ext>
            </p:extLst>
          </p:nvPr>
        </p:nvGraphicFramePr>
        <p:xfrm>
          <a:off x="7241281" y="24536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84561"/>
              </p:ext>
            </p:extLst>
          </p:nvPr>
        </p:nvGraphicFramePr>
        <p:xfrm>
          <a:off x="6793570" y="43586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671107"/>
              </p:ext>
            </p:extLst>
          </p:nvPr>
        </p:nvGraphicFramePr>
        <p:xfrm>
          <a:off x="6772175" y="55778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95267"/>
              </p:ext>
            </p:extLst>
          </p:nvPr>
        </p:nvGraphicFramePr>
        <p:xfrm>
          <a:off x="8048625" y="274320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27417"/>
              </p:ext>
            </p:extLst>
          </p:nvPr>
        </p:nvGraphicFramePr>
        <p:xfrm>
          <a:off x="8048625" y="39776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82248"/>
              </p:ext>
            </p:extLst>
          </p:nvPr>
        </p:nvGraphicFramePr>
        <p:xfrm>
          <a:off x="6591300" y="31394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Rounded Rectangle 31"/>
          <p:cNvSpPr/>
          <p:nvPr/>
        </p:nvSpPr>
        <p:spPr>
          <a:xfrm rot="16200000">
            <a:off x="4606231" y="1152584"/>
            <a:ext cx="365760" cy="73902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CRoot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32" idx="2"/>
            <a:endCxn id="5" idx="0"/>
          </p:cNvCxnSpPr>
          <p:nvPr/>
        </p:nvCxnSpPr>
        <p:spPr>
          <a:xfrm>
            <a:off x="5158622" y="1522095"/>
            <a:ext cx="327778" cy="4591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0"/>
          </p:cNvCxnSpPr>
          <p:nvPr/>
        </p:nvCxnSpPr>
        <p:spPr>
          <a:xfrm>
            <a:off x="7167564" y="1995855"/>
            <a:ext cx="1238248" cy="74734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flipV="1">
            <a:off x="5785416" y="2453640"/>
            <a:ext cx="1727377" cy="31082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0" idx="0"/>
          </p:cNvCxnSpPr>
          <p:nvPr/>
        </p:nvCxnSpPr>
        <p:spPr>
          <a:xfrm flipV="1">
            <a:off x="5785416" y="4358640"/>
            <a:ext cx="1274854" cy="67056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0"/>
          </p:cNvCxnSpPr>
          <p:nvPr/>
        </p:nvCxnSpPr>
        <p:spPr>
          <a:xfrm>
            <a:off x="5813891" y="5448301"/>
            <a:ext cx="1229796" cy="129539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5" idx="0"/>
          </p:cNvCxnSpPr>
          <p:nvPr/>
        </p:nvCxnSpPr>
        <p:spPr>
          <a:xfrm>
            <a:off x="7167564" y="2237935"/>
            <a:ext cx="1238248" cy="173970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" idx="0"/>
          </p:cNvCxnSpPr>
          <p:nvPr/>
        </p:nvCxnSpPr>
        <p:spPr>
          <a:xfrm flipV="1">
            <a:off x="5823516" y="1386840"/>
            <a:ext cx="1072584" cy="86868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4" idx="0"/>
          </p:cNvCxnSpPr>
          <p:nvPr/>
        </p:nvCxnSpPr>
        <p:spPr>
          <a:xfrm flipV="1">
            <a:off x="5785416" y="3139440"/>
            <a:ext cx="1077396" cy="51796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14" idx="0"/>
          </p:cNvCxnSpPr>
          <p:nvPr/>
        </p:nvCxnSpPr>
        <p:spPr>
          <a:xfrm flipV="1">
            <a:off x="7317582" y="2743200"/>
            <a:ext cx="1088230" cy="228600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5" idx="0"/>
          </p:cNvCxnSpPr>
          <p:nvPr/>
        </p:nvCxnSpPr>
        <p:spPr>
          <a:xfrm flipV="1">
            <a:off x="7317582" y="3977640"/>
            <a:ext cx="1088230" cy="248412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14" idx="0"/>
          </p:cNvCxnSpPr>
          <p:nvPr/>
        </p:nvCxnSpPr>
        <p:spPr>
          <a:xfrm flipV="1">
            <a:off x="7315200" y="2743200"/>
            <a:ext cx="1090612" cy="3445998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229600" y="2590800"/>
            <a:ext cx="685800" cy="12954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229600" y="3818499"/>
            <a:ext cx="685800" cy="1295400"/>
          </a:xfrm>
          <a:prstGeom prst="ellipse">
            <a:avLst/>
          </a:prstGeom>
          <a:solidFill>
            <a:srgbClr val="00B050">
              <a:alpha val="48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Inter-node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57200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entire </a:t>
            </a:r>
            <a:r>
              <a:rPr lang="en-US" dirty="0" err="1" smtClean="0"/>
              <a:t>trie</a:t>
            </a:r>
            <a:r>
              <a:rPr lang="en-US" dirty="0" smtClean="0"/>
              <a:t> is now compressed…</a:t>
            </a:r>
          </a:p>
          <a:p>
            <a:pPr lvl="1"/>
            <a:r>
              <a:rPr lang="en-US" dirty="0" smtClean="0"/>
              <a:t>We call this “inter-node compressed </a:t>
            </a:r>
            <a:r>
              <a:rPr lang="en-US" dirty="0" err="1" smtClean="0"/>
              <a:t>trie</a:t>
            </a:r>
            <a:r>
              <a:rPr lang="en-US" dirty="0" smtClean="0"/>
              <a:t>” (</a:t>
            </a:r>
            <a:r>
              <a:rPr lang="en-US" b="1" dirty="0" smtClean="0">
                <a:solidFill>
                  <a:srgbClr val="C00000"/>
                </a:solidFill>
              </a:rPr>
              <a:t>INCT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 to forwarding plane</a:t>
            </a:r>
          </a:p>
          <a:p>
            <a:r>
              <a:rPr lang="en-US" dirty="0" smtClean="0"/>
              <a:t>In this example we save 50% of the nodes, not counting the root</a:t>
            </a:r>
          </a:p>
          <a:p>
            <a:r>
              <a:rPr lang="en-US" dirty="0" smtClean="0"/>
              <a:t>Also in the paper</a:t>
            </a:r>
          </a:p>
          <a:p>
            <a:pPr lvl="1"/>
            <a:r>
              <a:rPr lang="en-US" dirty="0" smtClean="0"/>
              <a:t>Detailed algorithm</a:t>
            </a:r>
          </a:p>
          <a:p>
            <a:pPr lvl="1"/>
            <a:r>
              <a:rPr lang="en-US" dirty="0" smtClean="0"/>
              <a:t>Sketch of incremental update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84378"/>
              </p:ext>
            </p:extLst>
          </p:nvPr>
        </p:nvGraphicFramePr>
        <p:xfrm>
          <a:off x="5181600" y="1981200"/>
          <a:ext cx="60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426058"/>
              </a:tblGrid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06864"/>
              </p:ext>
            </p:extLst>
          </p:nvPr>
        </p:nvGraphicFramePr>
        <p:xfrm>
          <a:off x="6629400" y="13868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22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20196"/>
              </p:ext>
            </p:extLst>
          </p:nvPr>
        </p:nvGraphicFramePr>
        <p:xfrm>
          <a:off x="6793570" y="4358640"/>
          <a:ext cx="53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0"/>
                <a:gridCol w="354670"/>
              </a:tblGrid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818344"/>
              </p:ext>
            </p:extLst>
          </p:nvPr>
        </p:nvGraphicFramePr>
        <p:xfrm>
          <a:off x="8048625" y="274320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83647"/>
              </p:ext>
            </p:extLst>
          </p:nvPr>
        </p:nvGraphicFramePr>
        <p:xfrm>
          <a:off x="8048625" y="3977640"/>
          <a:ext cx="71437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33375"/>
              </a:tblGrid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865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320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06799"/>
              </p:ext>
            </p:extLst>
          </p:nvPr>
        </p:nvGraphicFramePr>
        <p:xfrm>
          <a:off x="6591300" y="3139440"/>
          <a:ext cx="54302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42"/>
                <a:gridCol w="359483"/>
              </a:tblGrid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7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Rounded Rectangle 31"/>
          <p:cNvSpPr/>
          <p:nvPr/>
        </p:nvSpPr>
        <p:spPr>
          <a:xfrm rot="16200000">
            <a:off x="4606231" y="1152584"/>
            <a:ext cx="365760" cy="73902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CRoot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32" idx="2"/>
            <a:endCxn id="5" idx="0"/>
          </p:cNvCxnSpPr>
          <p:nvPr/>
        </p:nvCxnSpPr>
        <p:spPr>
          <a:xfrm>
            <a:off x="5158622" y="1522095"/>
            <a:ext cx="327778" cy="45910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0"/>
          </p:cNvCxnSpPr>
          <p:nvPr/>
        </p:nvCxnSpPr>
        <p:spPr>
          <a:xfrm>
            <a:off x="7167564" y="1995855"/>
            <a:ext cx="1238248" cy="74734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4" idx="0"/>
          </p:cNvCxnSpPr>
          <p:nvPr/>
        </p:nvCxnSpPr>
        <p:spPr>
          <a:xfrm>
            <a:off x="5785416" y="2764466"/>
            <a:ext cx="1077396" cy="37497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0" idx="0"/>
          </p:cNvCxnSpPr>
          <p:nvPr/>
        </p:nvCxnSpPr>
        <p:spPr>
          <a:xfrm flipV="1">
            <a:off x="5785416" y="4358640"/>
            <a:ext cx="1274854" cy="67056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6" idx="0"/>
          </p:cNvCxnSpPr>
          <p:nvPr/>
        </p:nvCxnSpPr>
        <p:spPr>
          <a:xfrm flipV="1">
            <a:off x="5813891" y="1386840"/>
            <a:ext cx="1082209" cy="4061461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5" idx="0"/>
          </p:cNvCxnSpPr>
          <p:nvPr/>
        </p:nvCxnSpPr>
        <p:spPr>
          <a:xfrm>
            <a:off x="7167564" y="2237935"/>
            <a:ext cx="1238248" cy="1739705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" idx="0"/>
          </p:cNvCxnSpPr>
          <p:nvPr/>
        </p:nvCxnSpPr>
        <p:spPr>
          <a:xfrm flipV="1">
            <a:off x="5823516" y="1386840"/>
            <a:ext cx="1072584" cy="868682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4" idx="0"/>
          </p:cNvCxnSpPr>
          <p:nvPr/>
        </p:nvCxnSpPr>
        <p:spPr>
          <a:xfrm flipV="1">
            <a:off x="5785416" y="3139440"/>
            <a:ext cx="1077396" cy="517964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14" idx="0"/>
          </p:cNvCxnSpPr>
          <p:nvPr/>
        </p:nvCxnSpPr>
        <p:spPr>
          <a:xfrm flipV="1">
            <a:off x="7317582" y="2743200"/>
            <a:ext cx="1088230" cy="228600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5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solutions</a:t>
            </a:r>
          </a:p>
          <a:p>
            <a:r>
              <a:rPr lang="en-US" dirty="0" smtClean="0"/>
              <a:t>Our solution: </a:t>
            </a:r>
            <a:r>
              <a:rPr lang="en-US" b="1" i="1" dirty="0" smtClean="0"/>
              <a:t>inter-node compressed </a:t>
            </a:r>
            <a:r>
              <a:rPr lang="en-US" b="1" i="1" dirty="0" err="1" smtClean="0"/>
              <a:t>trie</a:t>
            </a:r>
            <a:endParaRPr lang="en-US" b="1" i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Quantitative evaluation</a:t>
            </a:r>
          </a:p>
          <a:p>
            <a:r>
              <a:rPr lang="en-US" dirty="0" smtClean="0"/>
              <a:t>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8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 smtClean="0"/>
              <a:t>We use simulation to validate our scheme on 10 real-life IPv6 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03444"/>
              </p:ext>
            </p:extLst>
          </p:nvPr>
        </p:nvGraphicFramePr>
        <p:xfrm>
          <a:off x="762000" y="2743200"/>
          <a:ext cx="7620000" cy="3032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4000"/>
                <a:gridCol w="1016000"/>
                <a:gridCol w="1270000"/>
                <a:gridCol w="1454727"/>
                <a:gridCol w="1085273"/>
                <a:gridCol w="1270000"/>
              </a:tblGrid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H*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H*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Equix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3,189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Linx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37,282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5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Equix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3,215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Quagga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3,464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Eugene 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3,211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Quagga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3,299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Eugene 2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3,233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Wide 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Linx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36,366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Wide 2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5,470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92449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H*: # of unique ports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INCT levels vs. total memory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03207"/>
              </p:ext>
            </p:extLst>
          </p:nvPr>
        </p:nvGraphicFramePr>
        <p:xfrm>
          <a:off x="457200" y="1600200"/>
          <a:ext cx="82296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562600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Use 7 levels (total memory vs. delay)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052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4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compression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957407"/>
              </p:ext>
            </p:extLst>
          </p:nvPr>
        </p:nvGraphicFramePr>
        <p:xfrm>
          <a:off x="457200" y="13716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562600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A compression ratio of 44.7% on average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INCT vs. other compression schemes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64903"/>
              </p:ext>
            </p:extLst>
          </p:nvPr>
        </p:nvGraphicFramePr>
        <p:xfrm>
          <a:off x="457200" y="13716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INCT(6) smaller than Lulea(6) by 67%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Binary INCT(57) smaller than MIPS(57) by 88%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762000" cy="762000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1371600" y="2362200"/>
            <a:ext cx="2971800" cy="2404732"/>
          </a:xfrm>
          <a:prstGeom prst="wedgeRectCallout">
            <a:avLst>
              <a:gd name="adj1" fmla="val -18465"/>
              <a:gd name="adj2" fmla="val -76136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6 strides: {16,16,8,8,8,8}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953000" y="2362200"/>
            <a:ext cx="3352800" cy="2971800"/>
          </a:xfrm>
          <a:prstGeom prst="wedgeRectCallout">
            <a:avLst>
              <a:gd name="adj1" fmla="val -16991"/>
              <a:gd name="adj2" fmla="val -71146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MIPS also exploits limited # of ports; uses “independent” prefixes to store in arbitrary order in TCAM; w/ strides of {8,1,1,1,…,1}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cost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61678"/>
              </p:ext>
            </p:extLst>
          </p:nvPr>
        </p:nvGraphicFramePr>
        <p:xfrm>
          <a:off x="685800" y="1752600"/>
          <a:ext cx="7772400" cy="434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305"/>
                <a:gridCol w="1808747"/>
                <a:gridCol w="1194915"/>
                <a:gridCol w="1223433"/>
              </a:tblGrid>
              <a:tr h="6204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Uncompressed(7)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INCT(7)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Savings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or Loss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 RAM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size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(MB)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access time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(ns)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Pipeline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frequency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(GHz)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7.4%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read dynamic energy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nJ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read dynamic power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at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max frequency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(W)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46.3%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area 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(mm</a:t>
                      </a:r>
                      <a:r>
                        <a:rPr lang="en-US" sz="1600" b="1" i="0" u="none" strike="noStrike" baseline="30000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6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Current Solutions &amp; Our Approach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What is a “Trie”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Our Matchless Trie Scheme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Simulation Results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Summary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5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Process of determining to which output port an incoming packet must be forwarded </a:t>
            </a:r>
            <a:r>
              <a:rPr lang="en-US" b="1" dirty="0" smtClean="0">
                <a:solidFill>
                  <a:srgbClr val="C00000"/>
                </a:solidFill>
              </a:rPr>
              <a:t>in a router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81400"/>
            <a:ext cx="2590800" cy="2590800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1524000" y="3549134"/>
            <a:ext cx="1905000" cy="1978618"/>
            <a:chOff x="381000" y="4082534"/>
            <a:chExt cx="1905000" cy="197861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1295400" y="4267200"/>
              <a:ext cx="990600" cy="61403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295400" y="4914900"/>
              <a:ext cx="990600" cy="34533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285009" y="5750988"/>
              <a:ext cx="990600" cy="12549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5400000">
              <a:off x="1571907" y="5189295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3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200" y="408253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input 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7846" y="47244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input 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1000" y="5691820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input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en-US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579918" y="3623633"/>
            <a:ext cx="2106182" cy="2023234"/>
            <a:chOff x="4436918" y="4157033"/>
            <a:chExt cx="2106182" cy="2023234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4495800" y="4495981"/>
              <a:ext cx="990600" cy="49755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495800" y="5148726"/>
              <a:ext cx="990600" cy="11150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436918" y="5754569"/>
              <a:ext cx="1042745" cy="24383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5097706" y="5267929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 smtClean="0">
                  <a:latin typeface="Arial" pitchFamily="34" charset="0"/>
                  <a:cs typeface="Arial" pitchFamily="34" charset="0"/>
                </a:rPr>
                <a:t>…</a:t>
              </a:r>
              <a:endParaRPr lang="en-US" sz="3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79663" y="4157033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output 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86400" y="489618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output 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86400" y="5810935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output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en-US" i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65" y="3427299"/>
            <a:ext cx="661035" cy="762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314700"/>
            <a:ext cx="523875" cy="8382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418" y="4163291"/>
            <a:ext cx="523875" cy="8382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328" y="5043101"/>
            <a:ext cx="5238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3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We proposed a novel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r>
              <a:rPr lang="en-US" dirty="0" smtClean="0">
                <a:solidFill>
                  <a:srgbClr val="0070C0"/>
                </a:solidFill>
              </a:rPr>
              <a:t> data compression method (INCT) to enable efficient pipelined hardware implementation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Our “matchless” approach using INCT has the potential of achieving 3.1 </a:t>
            </a:r>
            <a:r>
              <a:rPr lang="en-US" dirty="0" err="1" smtClean="0">
                <a:solidFill>
                  <a:srgbClr val="0070C0"/>
                </a:solidFill>
              </a:rPr>
              <a:t>Tbps</a:t>
            </a:r>
            <a:r>
              <a:rPr lang="en-US" dirty="0" smtClean="0">
                <a:solidFill>
                  <a:srgbClr val="0070C0"/>
                </a:solidFill>
              </a:rPr>
              <a:t> throughput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We find that our scheme compares favorably with other compression methods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Our scheme is also much more power efficient and scalable than TCAM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2438399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 Novel Scalable IPv6 Lookup Scheme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Using Compressed Pipelined Tries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419600"/>
            <a:ext cx="4724399" cy="1600200"/>
          </a:xfrm>
        </p:spPr>
        <p:txBody>
          <a:bodyPr>
            <a:normAutofit/>
          </a:bodyPr>
          <a:lstStyle/>
          <a:p>
            <a:pPr algn="l">
              <a:spcBef>
                <a:spcPts val="200"/>
              </a:spcBef>
            </a:pPr>
            <a:r>
              <a:rPr lang="en-US" sz="2200" b="1" dirty="0" smtClean="0">
                <a:solidFill>
                  <a:schemeClr val="tx1"/>
                </a:solidFill>
              </a:rPr>
              <a:t>Michel Hanna, </a:t>
            </a:r>
            <a:r>
              <a:rPr lang="en-US" sz="2200" b="1" u="sng" dirty="0" smtClean="0">
                <a:solidFill>
                  <a:schemeClr val="tx1"/>
                </a:solidFill>
              </a:rPr>
              <a:t>Sangyeun Cho</a:t>
            </a:r>
            <a:r>
              <a:rPr lang="en-US" sz="2200" b="1" dirty="0" smtClean="0">
                <a:solidFill>
                  <a:schemeClr val="tx1"/>
                </a:solidFill>
              </a:rPr>
              <a:t>,</a:t>
            </a:r>
          </a:p>
          <a:p>
            <a:pPr algn="l">
              <a:spcBef>
                <a:spcPts val="200"/>
              </a:spcBef>
            </a:pPr>
            <a:r>
              <a:rPr lang="en-US" sz="2200" b="1" dirty="0" smtClean="0">
                <a:solidFill>
                  <a:schemeClr val="tx1"/>
                </a:solidFill>
              </a:rPr>
              <a:t>Rami Melhem</a:t>
            </a:r>
          </a:p>
          <a:p>
            <a:pPr algn="l">
              <a:spcBef>
                <a:spcPts val="10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Computer Science Department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University of Pittsburgh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434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INCT uses a fixed stride </a:t>
            </a:r>
            <a:r>
              <a:rPr lang="en-US" dirty="0" err="1" smtClean="0"/>
              <a:t>trie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use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write bubble</a:t>
            </a:r>
          </a:p>
          <a:p>
            <a:pPr lvl="1"/>
            <a:r>
              <a:rPr lang="en-US" dirty="0" smtClean="0"/>
              <a:t>Upon receiving an update request, the router’s control plane calculates how many nodes will be affected</a:t>
            </a:r>
          </a:p>
          <a:p>
            <a:pPr lvl="1"/>
            <a:r>
              <a:rPr lang="en-US" dirty="0" smtClean="0"/>
              <a:t>It sends special messages (write bubbles) to each affected node in the forwarding plane</a:t>
            </a:r>
          </a:p>
          <a:p>
            <a:endParaRPr lang="en-US" dirty="0" smtClean="0"/>
          </a:p>
          <a:p>
            <a:r>
              <a:rPr lang="en-US" dirty="0" smtClean="0"/>
              <a:t>After some time, we have to re-make the entire </a:t>
            </a:r>
            <a:r>
              <a:rPr lang="en-US" dirty="0" err="1" smtClean="0"/>
              <a:t>trie</a:t>
            </a:r>
            <a:endParaRPr lang="en-US" dirty="0" smtClean="0"/>
          </a:p>
          <a:p>
            <a:pPr lvl="1"/>
            <a:r>
              <a:rPr lang="en-US" dirty="0" smtClean="0"/>
              <a:t>This depends on how big the </a:t>
            </a:r>
            <a:r>
              <a:rPr lang="en-US" dirty="0" err="1" smtClean="0"/>
              <a:t>trie</a:t>
            </a:r>
            <a:r>
              <a:rPr lang="en-US" dirty="0" smtClean="0"/>
              <a:t> becomes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2971800" cy="1249362"/>
          </a:xfrm>
        </p:spPr>
        <p:txBody>
          <a:bodyPr>
            <a:normAutofit/>
          </a:bodyPr>
          <a:lstStyle/>
          <a:p>
            <a:r>
              <a:rPr dirty="0" smtClean="0"/>
              <a:t>Incremental Updates: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52AA48-A68B-4B42-9E2F-ABA1A0504E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10102" y="5930705"/>
            <a:ext cx="457200" cy="1828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6810103" y="4108267"/>
            <a:ext cx="457200" cy="1828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6818811" y="4998888"/>
            <a:ext cx="457200" cy="1828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8046720" y="5092337"/>
            <a:ext cx="457200" cy="1828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8040189" y="4114800"/>
            <a:ext cx="457200" cy="1828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 rot="16200000">
            <a:off x="4267200" y="228600"/>
            <a:ext cx="228600" cy="6857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Root</a:t>
            </a:r>
            <a:endParaRPr lang="en-U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724400" y="152400"/>
            <a:ext cx="1143000" cy="419099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6095999" y="80063"/>
            <a:ext cx="891224" cy="224737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866893"/>
              </p:ext>
            </p:extLst>
          </p:nvPr>
        </p:nvGraphicFramePr>
        <p:xfrm>
          <a:off x="5638799" y="152400"/>
          <a:ext cx="457200" cy="182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"/>
                <a:gridCol w="228599"/>
              </a:tblGrid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88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76712"/>
              </p:ext>
            </p:extLst>
          </p:nvPr>
        </p:nvGraphicFramePr>
        <p:xfrm>
          <a:off x="6754902" y="76200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8"/>
                <a:gridCol w="186462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4" name="Straight Arrow Connector 83"/>
          <p:cNvCxnSpPr/>
          <p:nvPr/>
        </p:nvCxnSpPr>
        <p:spPr>
          <a:xfrm>
            <a:off x="6095999" y="457200"/>
            <a:ext cx="828432" cy="351692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63395"/>
              </p:ext>
            </p:extLst>
          </p:nvPr>
        </p:nvGraphicFramePr>
        <p:xfrm>
          <a:off x="6754902" y="819150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8"/>
                <a:gridCol w="186462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6" name="Straight Arrow Connector 85"/>
          <p:cNvCxnSpPr/>
          <p:nvPr/>
        </p:nvCxnSpPr>
        <p:spPr>
          <a:xfrm>
            <a:off x="6095999" y="1447800"/>
            <a:ext cx="832339" cy="111369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966724"/>
              </p:ext>
            </p:extLst>
          </p:nvPr>
        </p:nvGraphicFramePr>
        <p:xfrm>
          <a:off x="6754902" y="1562100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8"/>
                <a:gridCol w="186462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63538"/>
              </p:ext>
            </p:extLst>
          </p:nvPr>
        </p:nvGraphicFramePr>
        <p:xfrm>
          <a:off x="6754902" y="3048000"/>
          <a:ext cx="365760" cy="64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8"/>
                <a:gridCol w="186462"/>
              </a:tblGrid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/>
          <p:nvPr/>
        </p:nvCxnSpPr>
        <p:spPr>
          <a:xfrm rot="16200000" flipH="1">
            <a:off x="5920324" y="2036077"/>
            <a:ext cx="1185795" cy="830233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7122065" y="47134"/>
            <a:ext cx="1014837" cy="429028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809000"/>
              </p:ext>
            </p:extLst>
          </p:nvPr>
        </p:nvGraphicFramePr>
        <p:xfrm>
          <a:off x="7889035" y="56744"/>
          <a:ext cx="492965" cy="640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36339"/>
              </a:tblGrid>
              <a:tr h="16276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276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276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177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90107"/>
              </p:ext>
            </p:extLst>
          </p:nvPr>
        </p:nvGraphicFramePr>
        <p:xfrm>
          <a:off x="7889035" y="862179"/>
          <a:ext cx="492965" cy="64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36339"/>
              </a:tblGrid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3" name="Straight Arrow Connector 92"/>
          <p:cNvCxnSpPr/>
          <p:nvPr/>
        </p:nvCxnSpPr>
        <p:spPr>
          <a:xfrm>
            <a:off x="7126279" y="632074"/>
            <a:ext cx="1021259" cy="219803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7121470" y="2454031"/>
            <a:ext cx="1029976" cy="1012423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65241"/>
              </p:ext>
            </p:extLst>
          </p:nvPr>
        </p:nvGraphicFramePr>
        <p:xfrm>
          <a:off x="7889035" y="2471793"/>
          <a:ext cx="492965" cy="64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36339"/>
              </a:tblGrid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88879"/>
              </p:ext>
            </p:extLst>
          </p:nvPr>
        </p:nvGraphicFramePr>
        <p:xfrm>
          <a:off x="7889035" y="3276600"/>
          <a:ext cx="492965" cy="64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36339"/>
              </a:tblGrid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7" name="Straight Arrow Connector 96"/>
          <p:cNvCxnSpPr/>
          <p:nvPr/>
        </p:nvCxnSpPr>
        <p:spPr>
          <a:xfrm flipV="1">
            <a:off x="7123521" y="3266831"/>
            <a:ext cx="1024017" cy="338923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49878"/>
              </p:ext>
            </p:extLst>
          </p:nvPr>
        </p:nvGraphicFramePr>
        <p:xfrm>
          <a:off x="7889035" y="1666986"/>
          <a:ext cx="492965" cy="64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36339"/>
              </a:tblGrid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9" name="Straight Arrow Connector 98"/>
          <p:cNvCxnSpPr/>
          <p:nvPr/>
        </p:nvCxnSpPr>
        <p:spPr>
          <a:xfrm rot="5400000" flipH="1" flipV="1">
            <a:off x="7108954" y="1668038"/>
            <a:ext cx="1049763" cy="1027412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096000" y="1676399"/>
            <a:ext cx="840154" cy="629139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95834"/>
              </p:ext>
            </p:extLst>
          </p:nvPr>
        </p:nvGraphicFramePr>
        <p:xfrm>
          <a:off x="6754902" y="2305050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8"/>
                <a:gridCol w="186462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2" name="Straight Connector 101"/>
          <p:cNvCxnSpPr/>
          <p:nvPr/>
        </p:nvCxnSpPr>
        <p:spPr>
          <a:xfrm rot="10800000">
            <a:off x="2148840" y="4012818"/>
            <a:ext cx="6766560" cy="0"/>
          </a:xfrm>
          <a:prstGeom prst="line">
            <a:avLst/>
          </a:prstGeom>
          <a:ln w="381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 rot="16200000">
            <a:off x="4767314" y="1328689"/>
            <a:ext cx="381000" cy="22956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trimmed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trie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 rot="16200000">
            <a:off x="4244340" y="4290061"/>
            <a:ext cx="225014" cy="7888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CRoot</a:t>
            </a:r>
            <a:endParaRPr lang="en-U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4751293" y="4419600"/>
            <a:ext cx="1116107" cy="2649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6122892" y="4310743"/>
            <a:ext cx="835257" cy="2648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622564"/>
              </p:ext>
            </p:extLst>
          </p:nvPr>
        </p:nvGraphicFramePr>
        <p:xfrm>
          <a:off x="5665692" y="4423187"/>
          <a:ext cx="457200" cy="182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8"/>
                <a:gridCol w="255492"/>
              </a:tblGrid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90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488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20325"/>
              </p:ext>
            </p:extLst>
          </p:nvPr>
        </p:nvGraphicFramePr>
        <p:xfrm>
          <a:off x="6781795" y="4312151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5"/>
                <a:gridCol w="213355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9" name="Straight Arrow Connector 108"/>
          <p:cNvCxnSpPr/>
          <p:nvPr/>
        </p:nvCxnSpPr>
        <p:spPr>
          <a:xfrm>
            <a:off x="7141029" y="4711337"/>
            <a:ext cx="1025173" cy="5994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29087"/>
              </p:ext>
            </p:extLst>
          </p:nvPr>
        </p:nvGraphicFramePr>
        <p:xfrm>
          <a:off x="7915928" y="4327531"/>
          <a:ext cx="466072" cy="640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09446"/>
              </a:tblGrid>
              <a:tr h="16276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276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276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177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04982"/>
              </p:ext>
            </p:extLst>
          </p:nvPr>
        </p:nvGraphicFramePr>
        <p:xfrm>
          <a:off x="7915928" y="5303521"/>
          <a:ext cx="466072" cy="64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6"/>
                <a:gridCol w="209446"/>
              </a:tblGrid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18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51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2" name="Straight Arrow Connector 111"/>
          <p:cNvCxnSpPr/>
          <p:nvPr/>
        </p:nvCxnSpPr>
        <p:spPr>
          <a:xfrm flipV="1">
            <a:off x="7162800" y="4323284"/>
            <a:ext cx="996086" cy="5535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16558"/>
              </p:ext>
            </p:extLst>
          </p:nvPr>
        </p:nvGraphicFramePr>
        <p:xfrm>
          <a:off x="6781795" y="5200428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5"/>
                <a:gridCol w="213355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190245"/>
              </p:ext>
            </p:extLst>
          </p:nvPr>
        </p:nvGraphicFramePr>
        <p:xfrm>
          <a:off x="6781795" y="6141720"/>
          <a:ext cx="365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5"/>
                <a:gridCol w="213355"/>
              </a:tblGrid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-2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5" name="Straight Arrow Connector 114"/>
          <p:cNvCxnSpPr/>
          <p:nvPr/>
        </p:nvCxnSpPr>
        <p:spPr>
          <a:xfrm flipV="1">
            <a:off x="6128272" y="5196689"/>
            <a:ext cx="818754" cy="3522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5400000" flipH="1" flipV="1">
            <a:off x="5616651" y="4807052"/>
            <a:ext cx="1846518" cy="819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6117946" y="5939942"/>
            <a:ext cx="822785" cy="20830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 rot="16200000">
            <a:off x="2133600" y="1288871"/>
            <a:ext cx="685798" cy="16001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control </a:t>
            </a:r>
            <a:b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plane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8382000" y="50800"/>
            <a:ext cx="295728" cy="5260035"/>
          </a:xfrm>
          <a:custGeom>
            <a:avLst/>
            <a:gdLst>
              <a:gd name="connsiteX0" fmla="*/ 0 w 393699"/>
              <a:gd name="connsiteY0" fmla="*/ 0 h 4278085"/>
              <a:gd name="connsiteX1" fmla="*/ 391885 w 393699"/>
              <a:gd name="connsiteY1" fmla="*/ 3091542 h 4278085"/>
              <a:gd name="connsiteX2" fmla="*/ 10885 w 393699"/>
              <a:gd name="connsiteY2" fmla="*/ 4278085 h 42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699" h="4278085">
                <a:moveTo>
                  <a:pt x="0" y="0"/>
                </a:moveTo>
                <a:cubicBezTo>
                  <a:pt x="195035" y="1189264"/>
                  <a:pt x="390071" y="2378528"/>
                  <a:pt x="391885" y="3091542"/>
                </a:cubicBezTo>
                <a:cubicBezTo>
                  <a:pt x="393699" y="3804556"/>
                  <a:pt x="202292" y="4041320"/>
                  <a:pt x="10885" y="4278085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8381999" y="838200"/>
            <a:ext cx="351971" cy="3485083"/>
          </a:xfrm>
          <a:custGeom>
            <a:avLst/>
            <a:gdLst>
              <a:gd name="connsiteX0" fmla="*/ 0 w 449942"/>
              <a:gd name="connsiteY0" fmla="*/ 0 h 4441372"/>
              <a:gd name="connsiteX1" fmla="*/ 446314 w 449942"/>
              <a:gd name="connsiteY1" fmla="*/ 2960915 h 4441372"/>
              <a:gd name="connsiteX2" fmla="*/ 21771 w 449942"/>
              <a:gd name="connsiteY2" fmla="*/ 4441372 h 44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942" h="4441372">
                <a:moveTo>
                  <a:pt x="0" y="0"/>
                </a:moveTo>
                <a:cubicBezTo>
                  <a:pt x="221343" y="1110343"/>
                  <a:pt x="442686" y="2220686"/>
                  <a:pt x="446314" y="2960915"/>
                </a:cubicBezTo>
                <a:cubicBezTo>
                  <a:pt x="449942" y="3701144"/>
                  <a:pt x="235856" y="4071258"/>
                  <a:pt x="21771" y="4441372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Freeform 120"/>
          <p:cNvSpPr/>
          <p:nvPr/>
        </p:nvSpPr>
        <p:spPr>
          <a:xfrm>
            <a:off x="8382000" y="1676400"/>
            <a:ext cx="295728" cy="3624943"/>
          </a:xfrm>
          <a:custGeom>
            <a:avLst/>
            <a:gdLst>
              <a:gd name="connsiteX0" fmla="*/ 0 w 393699"/>
              <a:gd name="connsiteY0" fmla="*/ 0 h 3635829"/>
              <a:gd name="connsiteX1" fmla="*/ 391885 w 393699"/>
              <a:gd name="connsiteY1" fmla="*/ 2111829 h 3635829"/>
              <a:gd name="connsiteX2" fmla="*/ 10885 w 393699"/>
              <a:gd name="connsiteY2" fmla="*/ 3635829 h 363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699" h="3635829">
                <a:moveTo>
                  <a:pt x="0" y="0"/>
                </a:moveTo>
                <a:cubicBezTo>
                  <a:pt x="195035" y="752929"/>
                  <a:pt x="390071" y="1505858"/>
                  <a:pt x="391885" y="2111829"/>
                </a:cubicBezTo>
                <a:cubicBezTo>
                  <a:pt x="393699" y="2717800"/>
                  <a:pt x="202292" y="3176814"/>
                  <a:pt x="10885" y="3635829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8382000" y="2438400"/>
            <a:ext cx="190500" cy="2852057"/>
          </a:xfrm>
          <a:custGeom>
            <a:avLst/>
            <a:gdLst>
              <a:gd name="connsiteX0" fmla="*/ 0 w 310243"/>
              <a:gd name="connsiteY0" fmla="*/ 0 h 2830286"/>
              <a:gd name="connsiteX1" fmla="*/ 304800 w 310243"/>
              <a:gd name="connsiteY1" fmla="*/ 1698172 h 2830286"/>
              <a:gd name="connsiteX2" fmla="*/ 32657 w 310243"/>
              <a:gd name="connsiteY2" fmla="*/ 2830286 h 283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243" h="2830286">
                <a:moveTo>
                  <a:pt x="0" y="0"/>
                </a:moveTo>
                <a:cubicBezTo>
                  <a:pt x="149678" y="613229"/>
                  <a:pt x="299357" y="1226458"/>
                  <a:pt x="304800" y="1698172"/>
                </a:cubicBezTo>
                <a:cubicBezTo>
                  <a:pt x="310243" y="2169886"/>
                  <a:pt x="171450" y="2500086"/>
                  <a:pt x="32657" y="2830286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8381999" y="3276600"/>
            <a:ext cx="132443" cy="1045029"/>
          </a:xfrm>
          <a:custGeom>
            <a:avLst/>
            <a:gdLst>
              <a:gd name="connsiteX0" fmla="*/ 0 w 241300"/>
              <a:gd name="connsiteY0" fmla="*/ 0 h 1055915"/>
              <a:gd name="connsiteX1" fmla="*/ 239486 w 241300"/>
              <a:gd name="connsiteY1" fmla="*/ 707572 h 1055915"/>
              <a:gd name="connsiteX2" fmla="*/ 10886 w 241300"/>
              <a:gd name="connsiteY2" fmla="*/ 1055915 h 105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1055915">
                <a:moveTo>
                  <a:pt x="0" y="0"/>
                </a:moveTo>
                <a:cubicBezTo>
                  <a:pt x="118836" y="265793"/>
                  <a:pt x="237672" y="531586"/>
                  <a:pt x="239486" y="707572"/>
                </a:cubicBezTo>
                <a:cubicBezTo>
                  <a:pt x="241300" y="883558"/>
                  <a:pt x="126093" y="969736"/>
                  <a:pt x="10886" y="1055915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7141029" y="65314"/>
            <a:ext cx="656770" cy="4267200"/>
          </a:xfrm>
          <a:custGeom>
            <a:avLst/>
            <a:gdLst>
              <a:gd name="connsiteX0" fmla="*/ 0 w 656770"/>
              <a:gd name="connsiteY0" fmla="*/ 0 h 4267200"/>
              <a:gd name="connsiteX1" fmla="*/ 653142 w 656770"/>
              <a:gd name="connsiteY1" fmla="*/ 2960915 h 4267200"/>
              <a:gd name="connsiteX2" fmla="*/ 21771 w 656770"/>
              <a:gd name="connsiteY2" fmla="*/ 426720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770" h="4267200">
                <a:moveTo>
                  <a:pt x="0" y="0"/>
                </a:moveTo>
                <a:cubicBezTo>
                  <a:pt x="324757" y="1124857"/>
                  <a:pt x="649514" y="2249715"/>
                  <a:pt x="653142" y="2960915"/>
                </a:cubicBezTo>
                <a:cubicBezTo>
                  <a:pt x="656770" y="3672115"/>
                  <a:pt x="339270" y="3969657"/>
                  <a:pt x="21771" y="4267200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7141029" y="816429"/>
            <a:ext cx="625928" cy="4377363"/>
          </a:xfrm>
          <a:custGeom>
            <a:avLst/>
            <a:gdLst>
              <a:gd name="connsiteX0" fmla="*/ 0 w 625928"/>
              <a:gd name="connsiteY0" fmla="*/ 0 h 5225142"/>
              <a:gd name="connsiteX1" fmla="*/ 620485 w 625928"/>
              <a:gd name="connsiteY1" fmla="*/ 3254828 h 5225142"/>
              <a:gd name="connsiteX2" fmla="*/ 32657 w 625928"/>
              <a:gd name="connsiteY2" fmla="*/ 5225142 h 522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5928" h="5225142">
                <a:moveTo>
                  <a:pt x="0" y="0"/>
                </a:moveTo>
                <a:cubicBezTo>
                  <a:pt x="307521" y="1191985"/>
                  <a:pt x="615042" y="2383971"/>
                  <a:pt x="620485" y="3254828"/>
                </a:cubicBezTo>
                <a:cubicBezTo>
                  <a:pt x="625928" y="4125685"/>
                  <a:pt x="329292" y="4675413"/>
                  <a:pt x="32657" y="5225142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7151914" y="1556657"/>
            <a:ext cx="491671" cy="3646714"/>
          </a:xfrm>
          <a:custGeom>
            <a:avLst/>
            <a:gdLst>
              <a:gd name="connsiteX0" fmla="*/ 0 w 491671"/>
              <a:gd name="connsiteY0" fmla="*/ 0 h 3646714"/>
              <a:gd name="connsiteX1" fmla="*/ 489857 w 491671"/>
              <a:gd name="connsiteY1" fmla="*/ 2623457 h 3646714"/>
              <a:gd name="connsiteX2" fmla="*/ 10886 w 491671"/>
              <a:gd name="connsiteY2" fmla="*/ 3646714 h 364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671" h="3646714">
                <a:moveTo>
                  <a:pt x="0" y="0"/>
                </a:moveTo>
                <a:cubicBezTo>
                  <a:pt x="244021" y="1007835"/>
                  <a:pt x="488043" y="2015671"/>
                  <a:pt x="489857" y="2623457"/>
                </a:cubicBezTo>
                <a:cubicBezTo>
                  <a:pt x="491671" y="3231243"/>
                  <a:pt x="251278" y="3438978"/>
                  <a:pt x="10886" y="3646714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7130143" y="2296886"/>
            <a:ext cx="408214" cy="3860074"/>
          </a:xfrm>
          <a:custGeom>
            <a:avLst/>
            <a:gdLst>
              <a:gd name="connsiteX0" fmla="*/ 0 w 408214"/>
              <a:gd name="connsiteY0" fmla="*/ 0 h 3755571"/>
              <a:gd name="connsiteX1" fmla="*/ 402771 w 408214"/>
              <a:gd name="connsiteY1" fmla="*/ 1621971 h 3755571"/>
              <a:gd name="connsiteX2" fmla="*/ 32657 w 408214"/>
              <a:gd name="connsiteY2" fmla="*/ 3755571 h 375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214" h="3755571">
                <a:moveTo>
                  <a:pt x="0" y="0"/>
                </a:moveTo>
                <a:cubicBezTo>
                  <a:pt x="198664" y="498021"/>
                  <a:pt x="397328" y="996043"/>
                  <a:pt x="402771" y="1621971"/>
                </a:cubicBezTo>
                <a:cubicBezTo>
                  <a:pt x="408214" y="2247899"/>
                  <a:pt x="220435" y="3001735"/>
                  <a:pt x="32657" y="3755571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7151914" y="3037114"/>
            <a:ext cx="283029" cy="1317172"/>
          </a:xfrm>
          <a:custGeom>
            <a:avLst/>
            <a:gdLst>
              <a:gd name="connsiteX0" fmla="*/ 0 w 283029"/>
              <a:gd name="connsiteY0" fmla="*/ 0 h 1317172"/>
              <a:gd name="connsiteX1" fmla="*/ 283029 w 283029"/>
              <a:gd name="connsiteY1" fmla="*/ 827315 h 1317172"/>
              <a:gd name="connsiteX2" fmla="*/ 0 w 283029"/>
              <a:gd name="connsiteY2" fmla="*/ 1317172 h 131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29" h="1317172">
                <a:moveTo>
                  <a:pt x="0" y="0"/>
                </a:moveTo>
                <a:cubicBezTo>
                  <a:pt x="141514" y="303893"/>
                  <a:pt x="283029" y="607786"/>
                  <a:pt x="283029" y="827315"/>
                </a:cubicBezTo>
                <a:cubicBezTo>
                  <a:pt x="283029" y="1046844"/>
                  <a:pt x="141514" y="1182008"/>
                  <a:pt x="0" y="1317172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 rot="16200000">
            <a:off x="5062487" y="5093422"/>
            <a:ext cx="381000" cy="2752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INCT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trie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 rot="16200000">
            <a:off x="2209801" y="4800601"/>
            <a:ext cx="685798" cy="16001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forwarding</a:t>
            </a:r>
            <a:b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plane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419600" y="762000"/>
            <a:ext cx="1447800" cy="73866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back &amp; forward pointers</a:t>
            </a:r>
          </a:p>
        </p:txBody>
      </p:sp>
      <p:cxnSp>
        <p:nvCxnSpPr>
          <p:cNvPr id="132" name="Straight Connector 131"/>
          <p:cNvCxnSpPr/>
          <p:nvPr/>
        </p:nvCxnSpPr>
        <p:spPr>
          <a:xfrm rot="16200000" flipV="1">
            <a:off x="4892844" y="625643"/>
            <a:ext cx="405061" cy="2005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924925" y="3257350"/>
            <a:ext cx="11811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cross pointer</a:t>
            </a:r>
          </a:p>
        </p:txBody>
      </p:sp>
      <p:cxnSp>
        <p:nvCxnSpPr>
          <p:cNvPr id="134" name="Straight Connector 133"/>
          <p:cNvCxnSpPr>
            <a:endCxn id="140" idx="1"/>
          </p:cNvCxnSpPr>
          <p:nvPr/>
        </p:nvCxnSpPr>
        <p:spPr>
          <a:xfrm flipV="1">
            <a:off x="6019800" y="3363685"/>
            <a:ext cx="620486" cy="6531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6122892" y="4780413"/>
            <a:ext cx="824134" cy="4162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 flipH="1" flipV="1">
            <a:off x="7037397" y="5402626"/>
            <a:ext cx="1249852" cy="10077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>
          <a:xfrm>
            <a:off x="5773782" y="4221480"/>
            <a:ext cx="457200" cy="1828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Left Brace 137"/>
          <p:cNvSpPr/>
          <p:nvPr/>
        </p:nvSpPr>
        <p:spPr>
          <a:xfrm>
            <a:off x="3276600" y="533400"/>
            <a:ext cx="685800" cy="3124200"/>
          </a:xfrm>
          <a:prstGeom prst="leftBrace">
            <a:avLst>
              <a:gd name="adj1" fmla="val 8333"/>
              <a:gd name="adj2" fmla="val 50880"/>
            </a:avLst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Left Brace 138"/>
          <p:cNvSpPr/>
          <p:nvPr/>
        </p:nvSpPr>
        <p:spPr>
          <a:xfrm>
            <a:off x="3352800" y="4267201"/>
            <a:ext cx="685800" cy="2514600"/>
          </a:xfrm>
          <a:prstGeom prst="leftBrace">
            <a:avLst>
              <a:gd name="adj1" fmla="val 8333"/>
              <a:gd name="adj2" fmla="val 52837"/>
            </a:avLst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6096000" y="141514"/>
            <a:ext cx="549729" cy="4288972"/>
          </a:xfrm>
          <a:custGeom>
            <a:avLst/>
            <a:gdLst>
              <a:gd name="connsiteX0" fmla="*/ 0 w 549729"/>
              <a:gd name="connsiteY0" fmla="*/ 0 h 4288972"/>
              <a:gd name="connsiteX1" fmla="*/ 544286 w 549729"/>
              <a:gd name="connsiteY1" fmla="*/ 3222172 h 4288972"/>
              <a:gd name="connsiteX2" fmla="*/ 32657 w 549729"/>
              <a:gd name="connsiteY2" fmla="*/ 4288972 h 428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29" h="4288972">
                <a:moveTo>
                  <a:pt x="0" y="0"/>
                </a:moveTo>
                <a:cubicBezTo>
                  <a:pt x="269421" y="1253671"/>
                  <a:pt x="538843" y="2507343"/>
                  <a:pt x="544286" y="3222172"/>
                </a:cubicBezTo>
                <a:cubicBezTo>
                  <a:pt x="549729" y="3937001"/>
                  <a:pt x="291193" y="4112986"/>
                  <a:pt x="32657" y="4288972"/>
                </a:cubicBezTo>
              </a:path>
            </a:pathLst>
          </a:custGeom>
          <a:ln w="19050">
            <a:solidFill>
              <a:schemeClr val="tx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048000" y="3581400"/>
            <a:ext cx="1905000" cy="2971800"/>
            <a:chOff x="5029200" y="3429000"/>
            <a:chExt cx="1905000" cy="2971800"/>
          </a:xfrm>
        </p:grpSpPr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029200" y="3429000"/>
              <a:ext cx="1905000" cy="2971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hangingPunct="1"/>
              <a:endParaRPr lang="en-US" sz="15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5532914" y="4444241"/>
              <a:ext cx="365760" cy="1588"/>
            </a:xfrm>
            <a:prstGeom prst="straightConnector1">
              <a:avLst/>
            </a:prstGeom>
            <a:ln w="57150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066314" y="4444241"/>
              <a:ext cx="365760" cy="1588"/>
            </a:xfrm>
            <a:prstGeom prst="straightConnector1">
              <a:avLst/>
            </a:prstGeom>
            <a:ln w="57150">
              <a:solidFill>
                <a:srgbClr val="0070C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2"/>
              <a:endCxn id="15" idx="0"/>
            </p:cNvCxnSpPr>
            <p:nvPr/>
          </p:nvCxnSpPr>
          <p:spPr>
            <a:xfrm rot="5400000">
              <a:off x="5753100" y="5376532"/>
              <a:ext cx="457200" cy="1588"/>
            </a:xfrm>
            <a:prstGeom prst="straightConnector1">
              <a:avLst/>
            </a:prstGeom>
            <a:ln w="57150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257800" y="3581400"/>
              <a:ext cx="1447800" cy="6858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>
                  <a:latin typeface="Arial" pitchFamily="34" charset="0"/>
                  <a:cs typeface="Arial" pitchFamily="34" charset="0"/>
                </a:rPr>
                <a:t>Forwarding Table</a:t>
              </a:r>
              <a:endParaRPr lang="en-US" sz="15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4614532"/>
              <a:ext cx="1447800" cy="533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>
                  <a:latin typeface="Arial" pitchFamily="34" charset="0"/>
                  <a:cs typeface="Arial" pitchFamily="34" charset="0"/>
                </a:rPr>
                <a:t>Forwarding Decision</a:t>
              </a:r>
              <a:endParaRPr lang="en-US" sz="15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5605132"/>
              <a:ext cx="1447800" cy="61668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>
                  <a:latin typeface="Arial" pitchFamily="34" charset="0"/>
                  <a:cs typeface="Arial" pitchFamily="34" charset="0"/>
                </a:rPr>
                <a:t>Switching Fabric</a:t>
              </a:r>
              <a:endParaRPr lang="en-US" sz="15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lookup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81400"/>
            <a:ext cx="2590800" cy="2590800"/>
          </a:xfrm>
          <a:prstGeom prst="rect">
            <a:avLst/>
          </a:prstGeom>
        </p:spPr>
      </p:pic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352102"/>
              </p:ext>
            </p:extLst>
          </p:nvPr>
        </p:nvGraphicFramePr>
        <p:xfrm>
          <a:off x="5600700" y="2817699"/>
          <a:ext cx="1638300" cy="2743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76300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latin typeface="Arial" pitchFamily="34" charset="0"/>
                          <a:cs typeface="Arial" pitchFamily="34" charset="0"/>
                        </a:rPr>
                        <a:t>Prefix</a:t>
                      </a:r>
                      <a:endParaRPr lang="en-US" sz="14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n-US" sz="1400" b="1" kern="1200" dirty="0" smtClean="0">
                          <a:latin typeface="Arial" pitchFamily="34" charset="0"/>
                          <a:cs typeface="Arial" pitchFamily="34" charset="0"/>
                        </a:rPr>
                        <a:t>Port #</a:t>
                      </a:r>
                      <a:endParaRPr lang="en-US" sz="14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100*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1000*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100000*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101*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110*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11001*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45720" marT="0" marB="0" anchor="ctr" horzOverflow="overflow"/>
                </a:tc>
              </a:tr>
            </a:tbl>
          </a:graphicData>
        </a:graphic>
      </p:graphicFrame>
      <p:sp>
        <p:nvSpPr>
          <p:cNvPr id="37" name="Content Placeholder 2"/>
          <p:cNvSpPr txBox="1">
            <a:spLocks/>
          </p:cNvSpPr>
          <p:nvPr/>
        </p:nvSpPr>
        <p:spPr>
          <a:xfrm>
            <a:off x="457200" y="1600200"/>
            <a:ext cx="8229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Process of determining to which output port an incoming packet must be forwarded </a:t>
            </a:r>
            <a:r>
              <a:rPr lang="en-US" b="1" dirty="0" smtClean="0">
                <a:solidFill>
                  <a:srgbClr val="C00000"/>
                </a:solidFill>
              </a:rPr>
              <a:t>in a router</a:t>
            </a:r>
          </a:p>
          <a:p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865341" y="3306226"/>
            <a:ext cx="2971800" cy="2404732"/>
          </a:xfrm>
          <a:prstGeom prst="wedgeRectCallout">
            <a:avLst>
              <a:gd name="adj1" fmla="val -77509"/>
              <a:gd name="adj2" fmla="val 179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packet arrival, the router uses the incoming packet’s destination address as a key to find the longest matching prefix in the forwarding table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7315200" y="4084676"/>
            <a:ext cx="792124" cy="7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7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225 -0.2333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Observation</a:t>
            </a:r>
          </a:p>
          <a:p>
            <a:pPr lvl="1"/>
            <a:r>
              <a:rPr lang="en-US" dirty="0" smtClean="0"/>
              <a:t>There is a strong spatial locality in the output port address space</a:t>
            </a:r>
          </a:p>
          <a:p>
            <a:pPr lvl="1"/>
            <a:r>
              <a:rPr lang="en-US" dirty="0" smtClean="0"/>
              <a:t>This locality offers a special opportunity to remove the information redundancy in IP forwarding table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Design</a:t>
            </a:r>
          </a:p>
          <a:p>
            <a:pPr lvl="1"/>
            <a:r>
              <a:rPr lang="en-US" dirty="0" smtClean="0"/>
              <a:t>We propose the </a:t>
            </a:r>
            <a:r>
              <a:rPr lang="en-US" b="1" i="1" dirty="0" smtClean="0">
                <a:solidFill>
                  <a:srgbClr val="C00000"/>
                </a:solidFill>
              </a:rPr>
              <a:t>inter-node compression</a:t>
            </a:r>
            <a:r>
              <a:rPr lang="en-US" b="1" i="1" dirty="0" smtClean="0"/>
              <a:t> </a:t>
            </a:r>
            <a:r>
              <a:rPr lang="en-US" dirty="0" smtClean="0"/>
              <a:t>scheme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Evaluation</a:t>
            </a:r>
          </a:p>
          <a:p>
            <a:pPr lvl="1"/>
            <a:r>
              <a:rPr lang="en-US" dirty="0" smtClean="0"/>
              <a:t>Simulation w/ IPv6 tables and CACTI</a:t>
            </a:r>
          </a:p>
          <a:p>
            <a:pPr lvl="1"/>
            <a:r>
              <a:rPr lang="en-US" dirty="0" smtClean="0"/>
              <a:t>Reduction due to compression </a:t>
            </a:r>
            <a:r>
              <a:rPr lang="en-US" b="1" dirty="0" smtClean="0">
                <a:solidFill>
                  <a:srgbClr val="C00000"/>
                </a:solidFill>
              </a:rPr>
              <a:t>~55%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7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solutions</a:t>
            </a:r>
          </a:p>
          <a:p>
            <a:r>
              <a:rPr lang="en-US" dirty="0" smtClean="0"/>
              <a:t>Our solution: </a:t>
            </a:r>
            <a:r>
              <a:rPr lang="en-US" b="1" i="1" dirty="0" smtClean="0"/>
              <a:t>inter-node compressed </a:t>
            </a:r>
            <a:r>
              <a:rPr lang="en-US" b="1" i="1" dirty="0" err="1" smtClean="0"/>
              <a:t>trie</a:t>
            </a:r>
            <a:endParaRPr lang="en-US" b="1" i="1" dirty="0" smtClean="0"/>
          </a:p>
          <a:p>
            <a:r>
              <a:rPr lang="en-US" dirty="0" smtClean="0"/>
              <a:t>Quantitative evaluation</a:t>
            </a:r>
          </a:p>
          <a:p>
            <a:r>
              <a:rPr lang="en-US" dirty="0" smtClean="0"/>
              <a:t>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9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Algorithm-based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Uses RAM to store IP lookup data structures (“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r>
              <a:rPr lang="en-US" dirty="0" smtClean="0">
                <a:solidFill>
                  <a:srgbClr val="0070C0"/>
                </a:solidFill>
              </a:rPr>
              <a:t>”)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May require large memory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Algorithm complexity and memory bandwidth determines throughput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b="1" dirty="0" smtClean="0"/>
              <a:t>Hardware-based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Uses TCAM to obtain outcome in a single step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Parallel search results in high power consumption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TCAM’s clock frequency typically lower than RAM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Low bit density and scalability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5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Wish list</a:t>
            </a:r>
          </a:p>
          <a:p>
            <a:pPr lvl="1"/>
            <a:r>
              <a:rPr lang="en-US" dirty="0" smtClean="0"/>
              <a:t>TCAM-like performance</a:t>
            </a:r>
          </a:p>
          <a:p>
            <a:pPr lvl="1"/>
            <a:r>
              <a:rPr lang="en-US" dirty="0" smtClean="0"/>
              <a:t>RAM-like cost, scalability, and power</a:t>
            </a:r>
          </a:p>
          <a:p>
            <a:pPr lvl="1"/>
            <a:r>
              <a:rPr lang="en-US" dirty="0" smtClean="0"/>
              <a:t>Keep up with IPv6 and new ultra high link rates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We take a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r>
              <a:rPr lang="en-US" dirty="0" smtClean="0">
                <a:solidFill>
                  <a:srgbClr val="0070C0"/>
                </a:solidFill>
              </a:rPr>
              <a:t> traversal approach w/ pipelined hardware</a:t>
            </a:r>
          </a:p>
          <a:p>
            <a:pPr lvl="1"/>
            <a:r>
              <a:rPr lang="en-US" dirty="0" smtClean="0"/>
              <a:t>Simple time and space bounds</a:t>
            </a:r>
          </a:p>
          <a:p>
            <a:pPr lvl="1"/>
            <a:r>
              <a:rPr lang="en-US" dirty="0" smtClean="0"/>
              <a:t>Uses fast RAM blocks, each being a pipeline stage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However, how do we enumerate leaves and levels? (e.g., IPv6 has 128-bit address)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5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smtClean="0">
                <a:solidFill>
                  <a:srgbClr val="0070C0"/>
                </a:solidFill>
              </a:rPr>
              <a:t>binary </a:t>
            </a:r>
            <a:r>
              <a:rPr lang="en-US" dirty="0" err="1" smtClean="0">
                <a:solidFill>
                  <a:srgbClr val="0070C0"/>
                </a:solidFill>
              </a:rPr>
              <a:t>trie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Trie</a:t>
            </a:r>
            <a:endParaRPr lang="en-US" dirty="0"/>
          </a:p>
          <a:p>
            <a:pPr lvl="1"/>
            <a:r>
              <a:rPr lang="en-US" dirty="0" smtClean="0"/>
              <a:t>A tree of nodes</a:t>
            </a:r>
          </a:p>
          <a:p>
            <a:pPr lvl="1"/>
            <a:r>
              <a:rPr lang="en-US" dirty="0" smtClean="0"/>
              <a:t>A node is an array of elements</a:t>
            </a:r>
          </a:p>
          <a:p>
            <a:pPr lvl="1"/>
            <a:r>
              <a:rPr lang="en-US" dirty="0" smtClean="0"/>
              <a:t>Each element holds a key or a pointer to another </a:t>
            </a:r>
            <a:r>
              <a:rPr lang="en-US" dirty="0" err="1" smtClean="0"/>
              <a:t>trie</a:t>
            </a:r>
            <a:r>
              <a:rPr lang="en-US" dirty="0" smtClean="0"/>
              <a:t> node</a:t>
            </a:r>
          </a:p>
          <a:p>
            <a:endParaRPr lang="en-US" dirty="0"/>
          </a:p>
          <a:p>
            <a:r>
              <a:rPr lang="en-US" dirty="0" smtClean="0"/>
              <a:t>Binary </a:t>
            </a:r>
            <a:r>
              <a:rPr lang="en-US" dirty="0" err="1" smtClean="0"/>
              <a:t>trie</a:t>
            </a:r>
            <a:r>
              <a:rPr lang="en-US" dirty="0" smtClean="0"/>
              <a:t> uses a single bit for branching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24375</TotalTime>
  <Words>2424</Words>
  <Application>Microsoft Office PowerPoint</Application>
  <PresentationFormat>On-screen Show (4:3)</PresentationFormat>
  <Paragraphs>1175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 Novel Scalable IPv6 Lookup Scheme Using Compressed Pipelined Tries</vt:lpstr>
      <vt:lpstr>Internet is evolving fast…</vt:lpstr>
      <vt:lpstr>IP lookup</vt:lpstr>
      <vt:lpstr>IP lookup</vt:lpstr>
      <vt:lpstr>Our contributions</vt:lpstr>
      <vt:lpstr>Agenda</vt:lpstr>
      <vt:lpstr>Current solutions</vt:lpstr>
      <vt:lpstr>Can we do better?</vt:lpstr>
      <vt:lpstr>Background: binary trie</vt:lpstr>
      <vt:lpstr>Background: binary trie</vt:lpstr>
      <vt:lpstr>Background: multi-bit trie</vt:lpstr>
      <vt:lpstr>Background: leaf-pushed trie</vt:lpstr>
      <vt:lpstr>Background: Lulea trie</vt:lpstr>
      <vt:lpstr>Agenda</vt:lpstr>
      <vt:lpstr>Our solution</vt:lpstr>
      <vt:lpstr>Our “uncompressed trie”</vt:lpstr>
      <vt:lpstr>Our “uncompressed trie”</vt:lpstr>
      <vt:lpstr>Inter-node compression</vt:lpstr>
      <vt:lpstr>Inter-node compression</vt:lpstr>
      <vt:lpstr>Inter-node compression</vt:lpstr>
      <vt:lpstr>Inter-node compression</vt:lpstr>
      <vt:lpstr>Inter-node compression</vt:lpstr>
      <vt:lpstr>Agenda</vt:lpstr>
      <vt:lpstr>IPv6 tables</vt:lpstr>
      <vt:lpstr># INCT levels vs. total memory</vt:lpstr>
      <vt:lpstr>Impact of compression</vt:lpstr>
      <vt:lpstr>INCT vs. other compression schemes</vt:lpstr>
      <vt:lpstr>Performance and cost</vt:lpstr>
      <vt:lpstr>Agenda</vt:lpstr>
      <vt:lpstr>Summary</vt:lpstr>
      <vt:lpstr>A Novel Scalable IPv6 Lookup Scheme Using Compressed Pipelined Tries</vt:lpstr>
      <vt:lpstr>Incremental update</vt:lpstr>
      <vt:lpstr>Incremental Updates: 2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PCM in Computer Systems: an End-to-End Exploration</dc:title>
  <dc:creator>Sangyeun Cho</dc:creator>
  <cp:lastModifiedBy>Sangyeun Cho</cp:lastModifiedBy>
  <cp:revision>287</cp:revision>
  <dcterms:created xsi:type="dcterms:W3CDTF">2011-03-21T11:59:35Z</dcterms:created>
  <dcterms:modified xsi:type="dcterms:W3CDTF">2011-05-11T11:30:09Z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1304353433</vt:lpwstr>
  </property>
</Properties>
</file>