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06" r:id="rId2"/>
    <p:sldId id="256" r:id="rId3"/>
    <p:sldId id="298" r:id="rId4"/>
    <p:sldId id="292" r:id="rId5"/>
    <p:sldId id="258" r:id="rId6"/>
    <p:sldId id="299" r:id="rId7"/>
    <p:sldId id="300" r:id="rId8"/>
    <p:sldId id="264" r:id="rId9"/>
    <p:sldId id="282" r:id="rId10"/>
    <p:sldId id="281" r:id="rId11"/>
    <p:sldId id="310" r:id="rId12"/>
    <p:sldId id="272" r:id="rId13"/>
    <p:sldId id="269" r:id="rId14"/>
    <p:sldId id="309" r:id="rId15"/>
    <p:sldId id="305" r:id="rId16"/>
    <p:sldId id="308" r:id="rId17"/>
    <p:sldId id="311" r:id="rId18"/>
    <p:sldId id="290" r:id="rId19"/>
    <p:sldId id="291" r:id="rId20"/>
    <p:sldId id="307" r:id="rId21"/>
    <p:sldId id="262" r:id="rId22"/>
    <p:sldId id="263" r:id="rId23"/>
    <p:sldId id="283" r:id="rId24"/>
    <p:sldId id="284" r:id="rId25"/>
    <p:sldId id="285" r:id="rId26"/>
    <p:sldId id="279" r:id="rId27"/>
    <p:sldId id="286" r:id="rId28"/>
    <p:sldId id="287" r:id="rId29"/>
    <p:sldId id="288" r:id="rId30"/>
    <p:sldId id="302" r:id="rId31"/>
    <p:sldId id="303" r:id="rId32"/>
    <p:sldId id="267" r:id="rId33"/>
    <p:sldId id="301" r:id="rId34"/>
    <p:sldId id="304" r:id="rId35"/>
    <p:sldId id="278" r:id="rId3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  <a:srgbClr val="993300"/>
    <a:srgbClr val="9900FF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317" autoAdjust="0"/>
    <p:restoredTop sz="98291" autoAdjust="0"/>
  </p:normalViewPr>
  <p:slideViewPr>
    <p:cSldViewPr>
      <p:cViewPr>
        <p:scale>
          <a:sx n="70" d="100"/>
          <a:sy n="70" d="100"/>
        </p:scale>
        <p:origin x="-149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ch-afs\MyAFS\CA-RAM\chap_resources\JP-vs-LP-rcc11-AS1364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ch-afs\MyAFS\CA-RAM\chap_resources\newramiFig2_2.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rch-afs\MyAFS\CA-RAM\chap_resources\newramiFig2_2.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march-afs\MyAFS\CA-RAM\chap_resources\presentation%20graphs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march-afs\MyAFS\CA-RAM\chap_resources\presentation%20graph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: L </a:t>
            </a:r>
            <a:r>
              <a:rPr lang="en-US" baseline="0" dirty="0"/>
              <a:t>= 200, N = 1024 </a:t>
            </a:r>
            <a:endParaRPr lang="en-US" baseline="-250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4339129483814544"/>
          <c:y val="0.16690981335666447"/>
          <c:w val="0.85192957130359614"/>
          <c:h val="0.53931284631087784"/>
        </c:manualLayout>
      </c:layout>
      <c:barChart>
        <c:barDir val="col"/>
        <c:grouping val="clustered"/>
        <c:ser>
          <c:idx val="0"/>
          <c:order val="0"/>
          <c:tx>
            <c:strRef>
              <c:f>'AS13645.table.new-3-C1-1024.LP'!$S$3</c:f>
              <c:strCache>
                <c:ptCount val="1"/>
                <c:pt idx="0">
                  <c:v>Linear Probing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val>
            <c:numRef>
              <c:f>'AS13645.table.new-3-C1-1024.LP'!$S$4:$S$13</c:f>
              <c:numCache>
                <c:formatCode>General</c:formatCode>
                <c:ptCount val="10"/>
                <c:pt idx="0">
                  <c:v>64.772299999999987</c:v>
                </c:pt>
                <c:pt idx="1">
                  <c:v>62.52</c:v>
                </c:pt>
                <c:pt idx="2">
                  <c:v>60.832100000000011</c:v>
                </c:pt>
                <c:pt idx="3">
                  <c:v>59.156500000000001</c:v>
                </c:pt>
                <c:pt idx="4">
                  <c:v>57.865100000000012</c:v>
                </c:pt>
                <c:pt idx="5">
                  <c:v>56.464000000000006</c:v>
                </c:pt>
                <c:pt idx="6">
                  <c:v>55.287000000000006</c:v>
                </c:pt>
                <c:pt idx="7">
                  <c:v>54.152800000000006</c:v>
                </c:pt>
                <c:pt idx="8">
                  <c:v>53.093600000000002</c:v>
                </c:pt>
                <c:pt idx="9">
                  <c:v>52.0503</c:v>
                </c:pt>
              </c:numCache>
            </c:numRef>
          </c:val>
        </c:ser>
        <c:ser>
          <c:idx val="1"/>
          <c:order val="1"/>
          <c:tx>
            <c:strRef>
              <c:f>'AS13645.table.new-3-C1-1024.LP'!$T$3</c:f>
              <c:strCache>
                <c:ptCount val="1"/>
                <c:pt idx="0">
                  <c:v>CHAP(1,m)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75000"/>
                  </a:schemeClr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 w="12700">
              <a:solidFill>
                <a:schemeClr val="accent6">
                  <a:lumMod val="50000"/>
                </a:schemeClr>
              </a:solidFill>
              <a:prstDash val="solid"/>
            </a:ln>
          </c:spPr>
          <c:val>
            <c:numRef>
              <c:f>'AS13645.table.new-3-C1-1024.LP'!$T$4:$T$13</c:f>
              <c:numCache>
                <c:formatCode>General</c:formatCode>
                <c:ptCount val="10"/>
                <c:pt idx="0">
                  <c:v>49.863300000000002</c:v>
                </c:pt>
                <c:pt idx="1">
                  <c:v>36.888799999999996</c:v>
                </c:pt>
                <c:pt idx="2">
                  <c:v>26.822599999999881</c:v>
                </c:pt>
                <c:pt idx="3">
                  <c:v>18.914899999999999</c:v>
                </c:pt>
                <c:pt idx="4">
                  <c:v>13.302900000000006</c:v>
                </c:pt>
                <c:pt idx="5">
                  <c:v>9.2985799999999994</c:v>
                </c:pt>
                <c:pt idx="6">
                  <c:v>6.5203999999999995</c:v>
                </c:pt>
                <c:pt idx="7">
                  <c:v>4.7945399999999845</c:v>
                </c:pt>
                <c:pt idx="8">
                  <c:v>3.54535</c:v>
                </c:pt>
                <c:pt idx="9">
                  <c:v>2.59735</c:v>
                </c:pt>
              </c:numCache>
            </c:numRef>
          </c:val>
        </c:ser>
        <c:axId val="40217216"/>
        <c:axId val="40171008"/>
      </c:barChart>
      <c:catAx>
        <c:axId val="40217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i="0" u="none" strike="noStrike" baseline="0" dirty="0"/>
                  <a:t>Number of </a:t>
                </a:r>
                <a:r>
                  <a:rPr lang="en-US" sz="1600" dirty="0"/>
                  <a:t>Probing Steps/Pointers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171008"/>
        <c:crosses val="autoZero"/>
        <c:auto val="1"/>
        <c:lblAlgn val="ctr"/>
        <c:lblOffset val="100"/>
      </c:catAx>
      <c:valAx>
        <c:axId val="401710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Overflow %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0217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65419947506569"/>
          <c:y val="0.12224336541265676"/>
          <c:w val="0.29232633420822624"/>
          <c:h val="0.15707567804024497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ln>
      <a:solidFill>
        <a:schemeClr val="tx1"/>
      </a:solidFill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893525809273996"/>
          <c:y val="0.18936351706036791"/>
          <c:w val="0.8177755905511882"/>
          <c:h val="0.64889216972878394"/>
        </c:manualLayout>
      </c:layout>
      <c:barChart>
        <c:barDir val="col"/>
        <c:grouping val="clustered"/>
        <c:ser>
          <c:idx val="0"/>
          <c:order val="0"/>
          <c:tx>
            <c:strRef>
              <c:f>'The Fig'!$D$3</c:f>
              <c:strCache>
                <c:ptCount val="1"/>
                <c:pt idx="0">
                  <c:v>MH(6)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75000"/>
                  </a:schemeClr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</a:gradFill>
            <a:ln w="19050">
              <a:solidFill>
                <a:srgbClr val="EEECE1">
                  <a:lumMod val="50000"/>
                </a:srgbClr>
              </a:solidFill>
              <a:prstDash val="solid"/>
            </a:ln>
          </c:spPr>
          <c:cat>
            <c:numRef>
              <c:f>'The Fig'!$A$4:$A$7</c:f>
              <c:numCache>
                <c:formatCode>General</c:formatCode>
                <c:ptCount val="4"/>
                <c:pt idx="0">
                  <c:v>400</c:v>
                </c:pt>
                <c:pt idx="1">
                  <c:v>200</c:v>
                </c:pt>
                <c:pt idx="2">
                  <c:v>100</c:v>
                </c:pt>
                <c:pt idx="3">
                  <c:v>50</c:v>
                </c:pt>
              </c:numCache>
            </c:numRef>
          </c:cat>
          <c:val>
            <c:numRef>
              <c:f>'The Fig'!$B$4:$B$7</c:f>
              <c:numCache>
                <c:formatCode>General</c:formatCode>
                <c:ptCount val="4"/>
                <c:pt idx="0">
                  <c:v>1.9600000000000055</c:v>
                </c:pt>
                <c:pt idx="1">
                  <c:v>3.75</c:v>
                </c:pt>
                <c:pt idx="2">
                  <c:v>12.42</c:v>
                </c:pt>
                <c:pt idx="3">
                  <c:v>10.77</c:v>
                </c:pt>
              </c:numCache>
            </c:numRef>
          </c:val>
        </c:ser>
        <c:ser>
          <c:idx val="1"/>
          <c:order val="1"/>
          <c:tx>
            <c:strRef>
              <c:f>'The Fig'!$E$3</c:f>
              <c:strCache>
                <c:ptCount val="1"/>
                <c:pt idx="0">
                  <c:v>CHAP(3,3)</c:v>
                </c:pt>
              </c:strCache>
            </c:strRef>
          </c:tx>
          <c:spPr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19050">
              <a:solidFill>
                <a:schemeClr val="tx1"/>
              </a:solidFill>
            </a:ln>
          </c:spPr>
          <c:cat>
            <c:numRef>
              <c:f>'The Fig'!$A$4:$A$7</c:f>
              <c:numCache>
                <c:formatCode>General</c:formatCode>
                <c:ptCount val="4"/>
                <c:pt idx="0">
                  <c:v>400</c:v>
                </c:pt>
                <c:pt idx="1">
                  <c:v>200</c:v>
                </c:pt>
                <c:pt idx="2">
                  <c:v>100</c:v>
                </c:pt>
                <c:pt idx="3">
                  <c:v>50</c:v>
                </c:pt>
              </c:numCache>
            </c:numRef>
          </c:cat>
          <c:val>
            <c:numRef>
              <c:f>'The Fig'!$C$4:$C$7</c:f>
              <c:numCache>
                <c:formatCode>General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1.61</c:v>
                </c:pt>
                <c:pt idx="3">
                  <c:v>3.3899999999999997</c:v>
                </c:pt>
              </c:numCache>
            </c:numRef>
          </c:val>
        </c:ser>
        <c:axId val="42253312"/>
        <c:axId val="42255488"/>
      </c:barChart>
      <c:catAx>
        <c:axId val="42253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L: Bucket size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0785973868651026"/>
              <c:y val="0.92909090909090919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2255488"/>
        <c:crosses val="autoZero"/>
        <c:auto val="1"/>
        <c:lblAlgn val="ctr"/>
        <c:lblOffset val="100"/>
      </c:catAx>
      <c:valAx>
        <c:axId val="42255488"/>
        <c:scaling>
          <c:orientation val="minMax"/>
          <c:max val="12.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Overflow %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225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3775153105932"/>
          <c:y val="2.1870807815690049E-2"/>
          <c:w val="0.30851682079294157"/>
          <c:h val="0.17848060659084294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spPr>
    <a:ln w="19050">
      <a:solidFill>
        <a:schemeClr val="tx2">
          <a:lumMod val="75000"/>
          <a:lumOff val="25000"/>
        </a:schemeClr>
      </a:solidFill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893525809273996"/>
          <c:y val="0.18936351706036791"/>
          <c:w val="0.81777559055118798"/>
          <c:h val="0.64889216972878394"/>
        </c:manualLayout>
      </c:layout>
      <c:barChart>
        <c:barDir val="col"/>
        <c:grouping val="clustered"/>
        <c:ser>
          <c:idx val="0"/>
          <c:order val="0"/>
          <c:tx>
            <c:strRef>
              <c:f>'The Fig'!$D$3</c:f>
              <c:strCache>
                <c:ptCount val="1"/>
                <c:pt idx="0">
                  <c:v>MH(6)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75000"/>
                  </a:schemeClr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</a:gradFill>
            <a:ln w="19050">
              <a:solidFill>
                <a:srgbClr val="EEECE1">
                  <a:lumMod val="50000"/>
                </a:srgbClr>
              </a:solidFill>
              <a:prstDash val="solid"/>
            </a:ln>
          </c:spPr>
          <c:cat>
            <c:numRef>
              <c:f>'The Fig'!$A$4:$A$7</c:f>
              <c:numCache>
                <c:formatCode>General</c:formatCode>
                <c:ptCount val="4"/>
                <c:pt idx="0">
                  <c:v>400</c:v>
                </c:pt>
                <c:pt idx="1">
                  <c:v>200</c:v>
                </c:pt>
                <c:pt idx="2">
                  <c:v>100</c:v>
                </c:pt>
                <c:pt idx="3">
                  <c:v>50</c:v>
                </c:pt>
              </c:numCache>
            </c:numRef>
          </c:cat>
          <c:val>
            <c:numRef>
              <c:f>'The Fig'!$D$4:$D$7</c:f>
              <c:numCache>
                <c:formatCode>General</c:formatCode>
                <c:ptCount val="4"/>
                <c:pt idx="0">
                  <c:v>2.3299999999999987</c:v>
                </c:pt>
                <c:pt idx="1">
                  <c:v>2.1800000000000002</c:v>
                </c:pt>
                <c:pt idx="2">
                  <c:v>2.4299999999999997</c:v>
                </c:pt>
                <c:pt idx="3">
                  <c:v>2.68</c:v>
                </c:pt>
              </c:numCache>
            </c:numRef>
          </c:val>
        </c:ser>
        <c:ser>
          <c:idx val="1"/>
          <c:order val="1"/>
          <c:tx>
            <c:strRef>
              <c:f>'The Fig'!$E$3</c:f>
              <c:strCache>
                <c:ptCount val="1"/>
                <c:pt idx="0">
                  <c:v>CHAP(3,3)</c:v>
                </c:pt>
              </c:strCache>
            </c:strRef>
          </c:tx>
          <c:spPr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19050">
              <a:solidFill>
                <a:schemeClr val="tx1"/>
              </a:solidFill>
            </a:ln>
          </c:spPr>
          <c:cat>
            <c:numRef>
              <c:f>'The Fig'!$A$4:$A$7</c:f>
              <c:numCache>
                <c:formatCode>General</c:formatCode>
                <c:ptCount val="4"/>
                <c:pt idx="0">
                  <c:v>400</c:v>
                </c:pt>
                <c:pt idx="1">
                  <c:v>200</c:v>
                </c:pt>
                <c:pt idx="2">
                  <c:v>100</c:v>
                </c:pt>
                <c:pt idx="3">
                  <c:v>50</c:v>
                </c:pt>
              </c:numCache>
            </c:numRef>
          </c:cat>
          <c:val>
            <c:numRef>
              <c:f>'The Fig'!$E$4:$E$7</c:f>
              <c:numCache>
                <c:formatCode>General</c:formatCode>
                <c:ptCount val="4"/>
                <c:pt idx="0">
                  <c:v>2.1800000000000002</c:v>
                </c:pt>
                <c:pt idx="1">
                  <c:v>2.08</c:v>
                </c:pt>
                <c:pt idx="2">
                  <c:v>2.48</c:v>
                </c:pt>
                <c:pt idx="3">
                  <c:v>2.5299999999999998</c:v>
                </c:pt>
              </c:numCache>
            </c:numRef>
          </c:val>
        </c:ser>
        <c:axId val="42327040"/>
        <c:axId val="42333312"/>
      </c:barChart>
      <c:catAx>
        <c:axId val="42327040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srgbClr val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en-US" sz="1800" b="1" i="0" baseline="0" dirty="0" smtClean="0"/>
                  <a:t>L: Bucket size</a:t>
                </a:r>
              </a:p>
            </c:rich>
          </c:tx>
          <c:layout>
            <c:manualLayout>
              <c:xMode val="edge"/>
              <c:yMode val="edge"/>
              <c:x val="0.39333805184464543"/>
              <c:y val="0.93189655172413788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2333312"/>
        <c:crosses val="autoZero"/>
        <c:auto val="1"/>
        <c:lblAlgn val="ctr"/>
        <c:lblOffset val="100"/>
      </c:catAx>
      <c:valAx>
        <c:axId val="42333312"/>
        <c:scaling>
          <c:orientation val="minMax"/>
          <c:max val="2.7"/>
          <c:min val="0"/>
        </c:scaling>
        <c:axPos val="l"/>
        <c:majorGridlines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ASST</a:t>
                </a:r>
                <a:endParaRPr lang="en-US" sz="1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232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837751531059298"/>
          <c:y val="2.1870807815690049E-2"/>
          <c:w val="0.30851682079294146"/>
          <c:h val="0.17848060659084294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</c:chart>
  <c:spPr>
    <a:ln w="28575">
      <a:solidFill>
        <a:schemeClr val="tx2">
          <a:lumMod val="75000"/>
          <a:lumOff val="25000"/>
        </a:schemeClr>
      </a:solidFill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96062992125984"/>
          <c:y val="0.19969712471360887"/>
          <c:w val="0.77266163604550087"/>
          <c:h val="0.52914138479218253"/>
        </c:manualLayout>
      </c:layout>
      <c:barChart>
        <c:barDir val="col"/>
        <c:grouping val="clustered"/>
        <c:ser>
          <c:idx val="0"/>
          <c:order val="0"/>
          <c:tx>
            <c:strRef>
              <c:f>Sheet1!$I$11</c:f>
              <c:strCache>
                <c:ptCount val="1"/>
                <c:pt idx="0">
                  <c:v>MH(H)</c:v>
                </c:pt>
              </c:strCache>
            </c:strRef>
          </c:tx>
          <c:spPr>
            <a:gradFill>
              <a:gsLst>
                <a:gs pos="0">
                  <a:srgbClr val="8A8AB9">
                    <a:lumMod val="20000"/>
                    <a:lumOff val="80000"/>
                  </a:srgbClr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0" scaled="0"/>
            </a:gradFill>
            <a:ln>
              <a:solidFill>
                <a:srgbClr val="000000"/>
              </a:solidFill>
            </a:ln>
          </c:spPr>
          <c:val>
            <c:numRef>
              <c:f>Sheet1!$I$12:$I$15</c:f>
              <c:numCache>
                <c:formatCode>0</c:formatCode>
                <c:ptCount val="4"/>
                <c:pt idx="0">
                  <c:v>68.085999999999999</c:v>
                </c:pt>
                <c:pt idx="1">
                  <c:v>32.921900000000001</c:v>
                </c:pt>
                <c:pt idx="2">
                  <c:v>15.330500000000002</c:v>
                </c:pt>
                <c:pt idx="3">
                  <c:v>10.1219</c:v>
                </c:pt>
              </c:numCache>
            </c:numRef>
          </c:val>
        </c:ser>
        <c:ser>
          <c:idx val="1"/>
          <c:order val="1"/>
          <c:tx>
            <c:strRef>
              <c:f>Sheet1!$J$11</c:f>
              <c:strCache>
                <c:ptCount val="1"/>
                <c:pt idx="0">
                  <c:v>CHAP(H,H)</c:v>
                </c:pt>
              </c:strCache>
            </c:strRef>
          </c:tx>
          <c:spPr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0800000" scaled="0"/>
              <a:tileRect/>
            </a:gradFill>
            <a:ln>
              <a:solidFill>
                <a:srgbClr val="000000"/>
              </a:solidFill>
            </a:ln>
          </c:spPr>
          <c:val>
            <c:numRef>
              <c:f>Sheet1!$J$12:$J$15</c:f>
              <c:numCache>
                <c:formatCode>0</c:formatCode>
                <c:ptCount val="4"/>
                <c:pt idx="0">
                  <c:v>49.863300000000002</c:v>
                </c:pt>
                <c:pt idx="1">
                  <c:v>1.01433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axId val="58172928"/>
        <c:axId val="58174848"/>
      </c:barChart>
      <c:catAx>
        <c:axId val="58172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N# Hashing Functions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8174848"/>
        <c:crosses val="autoZero"/>
        <c:auto val="1"/>
        <c:lblAlgn val="ctr"/>
        <c:lblOffset val="100"/>
      </c:catAx>
      <c:valAx>
        <c:axId val="581748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Overflow</a:t>
                </a:r>
                <a:r>
                  <a:rPr lang="en-US" sz="1800" baseline="0"/>
                  <a:t> %</a:t>
                </a:r>
                <a:endParaRPr lang="en-US" sz="1800"/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8172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87264796125827"/>
          <c:y val="2.3732669809420445E-2"/>
          <c:w val="0.2287110673665792"/>
          <c:h val="0.21221274424030395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spPr>
    <a:ln>
      <a:solidFill>
        <a:srgbClr val="000000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96062992125984"/>
          <c:y val="0.20035899679206826"/>
          <c:w val="0.77266163604550153"/>
          <c:h val="0.52847944006999115"/>
        </c:manualLayout>
      </c:layout>
      <c:barChart>
        <c:barDir val="col"/>
        <c:grouping val="clustered"/>
        <c:ser>
          <c:idx val="0"/>
          <c:order val="0"/>
          <c:tx>
            <c:strRef>
              <c:f>Sheet1!$I$24</c:f>
              <c:strCache>
                <c:ptCount val="1"/>
                <c:pt idx="0">
                  <c:v>MH(H)</c:v>
                </c:pt>
              </c:strCache>
            </c:strRef>
          </c:tx>
          <c:spPr>
            <a:gradFill>
              <a:gsLst>
                <a:gs pos="0">
                  <a:srgbClr val="8A8AB9">
                    <a:lumMod val="20000"/>
                    <a:lumOff val="80000"/>
                  </a:srgbClr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</a:gradFill>
            <a:ln>
              <a:solidFill>
                <a:srgbClr val="000000"/>
              </a:solidFill>
            </a:ln>
          </c:spPr>
          <c:val>
            <c:numRef>
              <c:f>Sheet1!$I$25:$I$28</c:f>
              <c:numCache>
                <c:formatCode>0.0</c:formatCode>
                <c:ptCount val="4"/>
                <c:pt idx="0">
                  <c:v>1</c:v>
                </c:pt>
                <c:pt idx="1">
                  <c:v>1.6268499999999999</c:v>
                </c:pt>
                <c:pt idx="2">
                  <c:v>1.9783500000000049</c:v>
                </c:pt>
                <c:pt idx="3">
                  <c:v>2.1212900000000001</c:v>
                </c:pt>
              </c:numCache>
            </c:numRef>
          </c:val>
        </c:ser>
        <c:ser>
          <c:idx val="1"/>
          <c:order val="1"/>
          <c:tx>
            <c:strRef>
              <c:f>Sheet1!$J$24</c:f>
              <c:strCache>
                <c:ptCount val="1"/>
                <c:pt idx="0">
                  <c:v>CHAP(H,H)</c:v>
                </c:pt>
              </c:strCache>
            </c:strRef>
          </c:tx>
          <c:spPr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0800000" scaled="0"/>
              <a:tileRect/>
            </a:gradFill>
            <a:ln>
              <a:solidFill>
                <a:srgbClr val="000000"/>
              </a:solidFill>
            </a:ln>
          </c:spPr>
          <c:val>
            <c:numRef>
              <c:f>Sheet1!$J$25:$J$28</c:f>
              <c:numCache>
                <c:formatCode>0.0</c:formatCode>
                <c:ptCount val="4"/>
                <c:pt idx="0">
                  <c:v>1.3587199999999999</c:v>
                </c:pt>
                <c:pt idx="1">
                  <c:v>2.17808</c:v>
                </c:pt>
                <c:pt idx="2">
                  <c:v>2.31779</c:v>
                </c:pt>
                <c:pt idx="3">
                  <c:v>2.4322999999999912</c:v>
                </c:pt>
              </c:numCache>
            </c:numRef>
          </c:val>
        </c:ser>
        <c:axId val="58058240"/>
        <c:axId val="58060160"/>
      </c:barChart>
      <c:catAx>
        <c:axId val="58058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H = N</a:t>
                </a:r>
                <a:r>
                  <a:rPr lang="en-US" sz="1800" dirty="0"/>
                  <a:t># Hashing Functions</a:t>
                </a: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8060160"/>
        <c:crosses val="autoZero"/>
        <c:auto val="1"/>
        <c:lblAlgn val="ctr"/>
        <c:lblOffset val="100"/>
      </c:catAx>
      <c:valAx>
        <c:axId val="580601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ASST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805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62226596675359"/>
          <c:y val="1.6520851560221681E-2"/>
          <c:w val="0.2287110673665792"/>
          <c:h val="0.21221274424030401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spPr>
    <a:ln>
      <a:solidFill>
        <a:srgbClr val="000000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931FF85-BF53-4520-B81C-1EF89BF0EB30}" type="datetimeFigureOut">
              <a:rPr lang="en-US" smtClean="0"/>
              <a:pPr/>
              <a:t>6/10/2009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C8DF74F-4DFD-4E03-B047-13FB1BEE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3725"/>
            <a:ext cx="559816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71F36B-08B6-4103-9BDB-AB06FA15E7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Hi, I</a:t>
            </a:r>
            <a:r>
              <a:rPr lang="en-US" baseline="0" dirty="0" smtClean="0"/>
              <a:t> am Michel Hanna I have M.S. 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The improvement is up to 85% in the practical region which lies between 2 and 6</a:t>
            </a:r>
            <a:r>
              <a:rPr lang="en-US" baseline="0" dirty="0" smtClean="0"/>
              <a:t> accesses.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More improvement can be achieved but we need to be in this region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(</a:t>
            </a:r>
            <a:r>
              <a:rPr lang="en-US" b="1" baseline="0" dirty="0" smtClean="0"/>
              <a:t>PUT ANIMATION</a:t>
            </a:r>
            <a:r>
              <a:rPr lang="en-US" baseline="0" dirty="0" smtClean="0"/>
              <a:t>) However, we still have some overflow left here as we can see 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Another way is to use multiple hash functions</a:t>
            </a:r>
            <a:r>
              <a:rPr lang="en-US" baseline="0" dirty="0" smtClean="0"/>
              <a:t> which is known to reduce the overflow better than linear probing.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If the prefix could not fit in a certain bucket using h0() we try h1(). 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However</a:t>
            </a:r>
            <a:r>
              <a:rPr lang="en-US" baseline="0" dirty="0" smtClean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we still have some overflow left (smaller than before).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Using more hash function will not resolve all the overflow however it will increase the memory access time</a:t>
            </a:r>
          </a:p>
          <a:p>
            <a:pPr>
              <a:buFontTx/>
              <a:buChar char="-"/>
            </a:pPr>
            <a:r>
              <a:rPr lang="en-US" baseline="0" dirty="0" smtClean="0"/>
              <a:t> This is why we combine CHAP with multi-hashing 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Here we use multiple hash functions </a:t>
            </a:r>
            <a:r>
              <a:rPr lang="en-US" u="sng" baseline="0" dirty="0" smtClean="0"/>
              <a:t>(</a:t>
            </a:r>
            <a:r>
              <a:rPr lang="en-US" b="1" u="sng" baseline="0" dirty="0" smtClean="0"/>
              <a:t>PUT ANIMATION) </a:t>
            </a:r>
            <a:r>
              <a:rPr lang="en-US" baseline="0" dirty="0" smtClean="0"/>
              <a:t>to reduce the overflow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Then we apply CHAP  to reduce it even more </a:t>
            </a:r>
            <a:r>
              <a:rPr lang="en-US" u="sng" baseline="0" dirty="0" smtClean="0"/>
              <a:t>(</a:t>
            </a:r>
            <a:r>
              <a:rPr lang="en-US" b="1" u="sng" baseline="0" dirty="0" smtClean="0"/>
              <a:t>PUT ANIMATION</a:t>
            </a:r>
            <a:r>
              <a:rPr lang="en-US" u="sng" baseline="0" dirty="0" smtClean="0"/>
              <a:t>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We call it </a:t>
            </a:r>
            <a:r>
              <a:rPr lang="en-US" b="1" baseline="0" dirty="0" smtClean="0"/>
              <a:t>CHAP(H, m) </a:t>
            </a:r>
            <a:r>
              <a:rPr lang="en-US" baseline="0" dirty="0" smtClean="0"/>
              <a:t>where </a:t>
            </a:r>
            <a:r>
              <a:rPr lang="en-US" b="1" baseline="0" dirty="0" smtClean="0"/>
              <a:t>H = </a:t>
            </a:r>
            <a:r>
              <a:rPr lang="en-US" baseline="0" dirty="0" smtClean="0"/>
              <a:t>number of hash functions and </a:t>
            </a:r>
            <a:r>
              <a:rPr lang="en-US" b="1" baseline="0" dirty="0" smtClean="0"/>
              <a:t>m = </a:t>
            </a:r>
            <a:r>
              <a:rPr lang="en-US" baseline="0" dirty="0" smtClean="0"/>
              <a:t>number of probing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0" dirty="0" smtClean="0">
                <a:solidFill>
                  <a:srgbClr val="9900FF"/>
                </a:solidFill>
              </a:rPr>
              <a:t> We can see</a:t>
            </a:r>
            <a:r>
              <a:rPr lang="en-US" b="0" baseline="0" dirty="0" smtClean="0">
                <a:solidFill>
                  <a:srgbClr val="9900FF"/>
                </a:solidFill>
              </a:rPr>
              <a:t> that we outperform MH and that the best result is at bucket size L = 100 where we store more than 10% of prefixes than MH which is around </a:t>
            </a:r>
            <a:r>
              <a:rPr lang="en-US" b="1" baseline="0" dirty="0" smtClean="0">
                <a:solidFill>
                  <a:srgbClr val="9900FF"/>
                </a:solidFill>
              </a:rPr>
              <a:t>17K</a:t>
            </a:r>
            <a:r>
              <a:rPr lang="en-US" b="0" baseline="0" dirty="0" smtClean="0">
                <a:solidFill>
                  <a:srgbClr val="9900FF"/>
                </a:solidFill>
              </a:rPr>
              <a:t> prefixes more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="0" dirty="0" smtClean="0">
              <a:solidFill>
                <a:srgbClr val="9900FF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>
                <a:solidFill>
                  <a:srgbClr val="9900FF"/>
                </a:solidFill>
              </a:rPr>
              <a:t>fair comparison: </a:t>
            </a:r>
            <a:r>
              <a:rPr lang="en-US" b="0" dirty="0" smtClean="0"/>
              <a:t>we compare both CHAP(H,H) and MH(2H) under the same worst-case memory access time.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In general “overflow reduction </a:t>
            </a:r>
            <a:r>
              <a:rPr lang="en-US" b="0" dirty="0" smtClean="0">
                <a:sym typeface="Wingdings" pitchFamily="2" charset="2"/>
              </a:rPr>
              <a:t> translates</a:t>
            </a:r>
            <a:r>
              <a:rPr lang="en-US" b="0" baseline="0" dirty="0" smtClean="0">
                <a:sym typeface="Wingdings" pitchFamily="2" charset="2"/>
              </a:rPr>
              <a:t> to  storing more prefixes in the hash table.</a:t>
            </a:r>
            <a:endParaRPr lang="en-US" b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-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(if they ask about the remaining overflow say we add it to the overflow buffer which could be small TCAM)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US" b="1" u="sng" baseline="0" dirty="0" smtClean="0"/>
              <a:t>(PUT ANIMATION)</a:t>
            </a:r>
            <a:r>
              <a:rPr lang="en-US" b="0" u="none" baseline="0" dirty="0" smtClean="0"/>
              <a:t> Upon receiving a packet, the Index Generator (IG or the hash function) computes which row we can try to find the prefix that might match this packet.</a:t>
            </a:r>
          </a:p>
          <a:p>
            <a:pPr rtl="0">
              <a:buFontTx/>
              <a:buChar char="-"/>
            </a:pPr>
            <a:r>
              <a:rPr lang="en-US" b="0" u="none" baseline="0" dirty="0" smtClean="0"/>
              <a:t> in the next cycle </a:t>
            </a:r>
            <a:r>
              <a:rPr lang="en-US" b="1" u="sng" baseline="0" dirty="0" smtClean="0"/>
              <a:t>(PUT ANIMATION)</a:t>
            </a:r>
            <a:r>
              <a:rPr lang="en-US" b="0" u="none" baseline="0" dirty="0" smtClean="0"/>
              <a:t> and after pulling down this entire row, we use the Matching Processors to obtain the possible matches </a:t>
            </a:r>
          </a:p>
          <a:p>
            <a:pPr rtl="0">
              <a:buFontTx/>
              <a:buChar char="-"/>
            </a:pPr>
            <a:r>
              <a:rPr lang="en-US" b="0" u="none" baseline="0" dirty="0" smtClean="0"/>
              <a:t> In the third cycle </a:t>
            </a:r>
            <a:r>
              <a:rPr lang="en-US" b="1" u="sng" baseline="0" dirty="0" smtClean="0"/>
              <a:t>(PUT ANIMATION)</a:t>
            </a:r>
            <a:r>
              <a:rPr lang="en-US" b="0" u="none" baseline="0" dirty="0" smtClean="0"/>
              <a:t> we use the Priority Encoder to find the Longest Prefix Matching this packet.</a:t>
            </a:r>
          </a:p>
          <a:p>
            <a:pPr rtl="0">
              <a:buFontTx/>
              <a:buChar char="-"/>
            </a:pPr>
            <a:endParaRPr lang="en-US" b="0" u="none" baseline="0" dirty="0" smtClean="0"/>
          </a:p>
          <a:p>
            <a:pPr rtl="0">
              <a:buFontTx/>
              <a:buChar char="-"/>
            </a:pPr>
            <a:r>
              <a:rPr lang="en-US" b="0" u="none" baseline="0" dirty="0" smtClean="0"/>
              <a:t>Note that all the keys are matched in parallel </a:t>
            </a:r>
            <a:r>
              <a:rPr lang="en-US" b="0" u="none" baseline="0" dirty="0" smtClean="0">
                <a:sym typeface="Wingdings" pitchFamily="2" charset="2"/>
              </a:rPr>
              <a:t> they require one memory cycle</a:t>
            </a:r>
          </a:p>
          <a:p>
            <a:pPr rtl="0">
              <a:buFontTx/>
              <a:buChar char="-"/>
            </a:pPr>
            <a:r>
              <a:rPr lang="en-US" b="0" u="none" baseline="0" dirty="0" smtClean="0">
                <a:sym typeface="Wingdings" pitchFamily="2" charset="2"/>
              </a:rPr>
              <a:t>Also that we roughly consumes (1/N) of TCAM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>
              <a:buFontTx/>
              <a:buChar char="-"/>
            </a:pPr>
            <a:r>
              <a:rPr lang="en-US" dirty="0" smtClean="0"/>
              <a:t>Here we define a new metric which is the Average Successful Search Time (ASST) which indicates how fast we are compared to MH.</a:t>
            </a:r>
          </a:p>
          <a:p>
            <a:pPr rtl="0">
              <a:buFontTx/>
              <a:buChar char="-"/>
            </a:pPr>
            <a:r>
              <a:rPr lang="en-US" dirty="0" smtClean="0"/>
              <a:t> </a:t>
            </a:r>
          </a:p>
          <a:p>
            <a:pPr rtl="0">
              <a:buFontTx/>
              <a:buChar char="-"/>
            </a:pPr>
            <a:r>
              <a:rPr lang="en-US" dirty="0" smtClean="0"/>
              <a:t> We might need to</a:t>
            </a:r>
            <a:r>
              <a:rPr lang="en-US" baseline="0" dirty="0" smtClean="0"/>
              <a:t> access the memory several times because we of the multiple hash functions and multiple </a:t>
            </a:r>
            <a:r>
              <a:rPr lang="en-US" baseline="0" smtClean="0"/>
              <a:t>probing pointers</a:t>
            </a:r>
            <a:endParaRPr lang="en-US" dirty="0" smtClean="0"/>
          </a:p>
          <a:p>
            <a:pPr rtl="0">
              <a:buFontTx/>
              <a:buChar char="-"/>
            </a:pPr>
            <a:endParaRPr lang="en-US" dirty="0" smtClean="0"/>
          </a:p>
          <a:p>
            <a:pPr rtl="0">
              <a:buFontTx/>
              <a:buChar char="-"/>
            </a:pPr>
            <a:r>
              <a:rPr lang="en-US" dirty="0" smtClean="0"/>
              <a:t> On the average we have a smaller ASST by 2.2% as we slightly outperform MH nearly in all cases</a:t>
            </a:r>
            <a:r>
              <a:rPr lang="en-US" baseline="0" dirty="0" smtClean="0"/>
              <a:t> except </a:t>
            </a:r>
            <a:r>
              <a:rPr lang="en-US" b="1" u="sng" baseline="0" dirty="0" smtClean="0"/>
              <a:t>where L = 100 where we are 0.05% less than MH </a:t>
            </a:r>
            <a:r>
              <a:rPr lang="en-US" baseline="0" dirty="0" smtClean="0"/>
              <a:t>however and as we said we store 10% more than MH (</a:t>
            </a:r>
            <a:r>
              <a:rPr lang="en-US" b="1" baseline="0" dirty="0" smtClean="0"/>
              <a:t>17K </a:t>
            </a:r>
            <a:r>
              <a:rPr lang="en-US" baseline="0" dirty="0" smtClean="0"/>
              <a:t>prefixes more)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In a hashing system, if</a:t>
            </a:r>
            <a:r>
              <a:rPr lang="en-US" baseline="0" dirty="0" smtClean="0"/>
              <a:t> this is the ASST and this is the Overflow, then we are faced in the real life with this trade-off </a:t>
            </a:r>
            <a:r>
              <a:rPr lang="en-US" b="1" u="sng" baseline="0" dirty="0" smtClean="0"/>
              <a:t>(PUT ANIMATION)</a:t>
            </a:r>
            <a:r>
              <a:rPr lang="en-US" b="0" u="none" baseline="0" dirty="0" smtClean="0"/>
              <a:t> 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Low overflow </a:t>
            </a:r>
            <a:r>
              <a:rPr lang="en-US" dirty="0" smtClean="0">
                <a:sym typeface="Wingdings" pitchFamily="2" charset="2"/>
              </a:rPr>
              <a:t> More probing (or hash functions)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 Higher ASST</a:t>
            </a:r>
          </a:p>
          <a:p>
            <a:pPr>
              <a:buFontTx/>
              <a:buChar char="-"/>
            </a:pP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Lower ASST  larger overflow</a:t>
            </a:r>
          </a:p>
          <a:p>
            <a:pPr>
              <a:buFontTx/>
              <a:buChar char="-"/>
            </a:pP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It’s desirable to have both Lower</a:t>
            </a:r>
            <a:r>
              <a:rPr lang="en-US" baseline="0" dirty="0" smtClean="0">
                <a:sym typeface="Wingdings" pitchFamily="2" charset="2"/>
              </a:rPr>
              <a:t> overflow and lower ASST </a:t>
            </a:r>
            <a:r>
              <a:rPr lang="en-US" b="1" u="sng" baseline="0" dirty="0" smtClean="0"/>
              <a:t>(PUT ANIMATION)</a:t>
            </a:r>
            <a:r>
              <a:rPr lang="en-US" b="0" u="none" baseline="0" dirty="0" smtClean="0"/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At this point (ASST = 2) the CHAP</a:t>
            </a:r>
            <a:r>
              <a:rPr lang="en-US" baseline="0" dirty="0" smtClean="0"/>
              <a:t> has a better overflow than MH for these two cases where L  = 280 and 340 respectively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Note that CHAP was able to eliminate the overflow in both cases </a:t>
            </a:r>
            <a:r>
              <a:rPr lang="en-US" baseline="0" smtClean="0"/>
              <a:t>without increasing the ASST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Extra slides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EC444-5EAC-4EDB-B5D0-79774D3774A8}" type="slidenum">
              <a:rPr lang="en-US"/>
              <a:pPr/>
              <a:t>25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Activate; to assign values to the probing pointer’s array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baseline="0" dirty="0" smtClean="0"/>
              <a:t>I am going to present today “CHAP” which is a hash-based solution for IP lookup. </a:t>
            </a:r>
          </a:p>
          <a:p>
            <a:r>
              <a:rPr lang="en-US" baseline="0" dirty="0" smtClean="0"/>
              <a:t>- This work was done by me and my college Socrates and both my advisors Dr. </a:t>
            </a:r>
            <a:r>
              <a:rPr lang="en-US" baseline="0" dirty="0" err="1" smtClean="0"/>
              <a:t>Melhem</a:t>
            </a:r>
            <a:r>
              <a:rPr lang="en-US" baseline="0" dirty="0" smtClean="0"/>
              <a:t> and Dr. Cho 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4812D-F23B-46CD-B66D-429D31D7FF8D}" type="slidenum">
              <a:rPr lang="en-US"/>
              <a:pPr/>
              <a:t>26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Memory access time can’t be bounded in case we want to fit the entire IP lookup table in a single hash table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- There are few available examples of such architecture: 1- CA-RAM    2- IP-STASH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2ACDA-E190-4CFB-A6DC-C3D34D8E15A4}" type="slidenum">
              <a:rPr lang="en-US"/>
              <a:pPr/>
              <a:t>35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ED1-BEA1-4304-A95B-B091F6141A9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When you request</a:t>
            </a:r>
            <a:r>
              <a:rPr lang="en-US" baseline="0" dirty="0" smtClean="0"/>
              <a:t> a video clip from YouTube a stream of packets will be exchanged between your PC/laptop and the server as we can see 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b="0" dirty="0" smtClean="0">
                <a:solidFill>
                  <a:srgbClr val="FF0000"/>
                </a:solidFill>
              </a:rPr>
              <a:t>)</a:t>
            </a:r>
            <a:r>
              <a:rPr lang="en-US" baseline="0" dirty="0" smtClean="0"/>
              <a:t>.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aseline="0" dirty="0" smtClean="0"/>
              <a:t>The speed of those packets depends on two factors:</a:t>
            </a:r>
          </a:p>
          <a:p>
            <a:pPr lvl="1">
              <a:buFontTx/>
              <a:buChar char="-"/>
            </a:pPr>
            <a:r>
              <a:rPr lang="en-US" dirty="0" smtClean="0"/>
              <a:t>1- The bandwidth</a:t>
            </a:r>
            <a:r>
              <a:rPr lang="en-US" baseline="0" dirty="0" smtClean="0"/>
              <a:t> of the links 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b="0" dirty="0" smtClean="0">
                <a:solidFill>
                  <a:srgbClr val="FF0000"/>
                </a:solidFill>
              </a:rPr>
              <a:t>) which is already growing</a:t>
            </a:r>
            <a:r>
              <a:rPr lang="en-US" b="0" baseline="0" dirty="0" smtClean="0">
                <a:solidFill>
                  <a:srgbClr val="FF0000"/>
                </a:solidFill>
              </a:rPr>
              <a:t> up</a:t>
            </a:r>
            <a:endParaRPr lang="en-US" baseline="0" dirty="0" smtClean="0"/>
          </a:p>
          <a:p>
            <a:pPr lvl="1">
              <a:buFontTx/>
              <a:buChar char="-"/>
            </a:pPr>
            <a:r>
              <a:rPr lang="en-US" baseline="0" dirty="0" smtClean="0"/>
              <a:t>2- the Internet’s routers’ packet processing  speed 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baseline="0" dirty="0" smtClean="0"/>
              <a:t>) which will be our focus today 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CB7E7-AF52-463D-B9A9-6E8AFD6840D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router is a special computer that</a:t>
            </a:r>
            <a:r>
              <a:rPr lang="en-US" baseline="0" dirty="0" smtClean="0"/>
              <a:t> routes packets between the network nodes.</a:t>
            </a:r>
          </a:p>
          <a:p>
            <a:pPr>
              <a:buFontTx/>
              <a:buChar char="-"/>
            </a:pPr>
            <a:r>
              <a:rPr lang="en-US" baseline="0" dirty="0" smtClean="0"/>
              <a:t> The hardware switching fabric is controlled by the forwarding decision controller which has to consult the IP forwarding table.</a:t>
            </a:r>
          </a:p>
          <a:p>
            <a:pPr>
              <a:buFontTx/>
              <a:buChar char="-"/>
            </a:pPr>
            <a:r>
              <a:rPr lang="en-US" dirty="0" smtClean="0"/>
              <a:t> (</a:t>
            </a:r>
            <a:r>
              <a:rPr lang="en-US" b="1" dirty="0" smtClean="0"/>
              <a:t>PUT ANIMATION</a:t>
            </a:r>
            <a:r>
              <a:rPr lang="en-US" dirty="0" smtClean="0"/>
              <a:t>) The IP forwarding table</a:t>
            </a:r>
            <a:r>
              <a:rPr lang="en-US" baseline="0" dirty="0" smtClean="0"/>
              <a:t> (also IP lookup table) stores for each IP address prefixes which port to send packet to.</a:t>
            </a:r>
          </a:p>
          <a:p>
            <a:pPr>
              <a:buFontTx/>
              <a:buChar char="-"/>
            </a:pPr>
            <a:r>
              <a:rPr lang="en-US" baseline="0" dirty="0" smtClean="0"/>
              <a:t> The IP prefix consists of 1, 0, and wildcards and </a:t>
            </a:r>
            <a:r>
              <a:rPr lang="en-US" b="1" u="sng" baseline="0" dirty="0" smtClean="0"/>
              <a:t>when we match the address we seek the Longest prefix.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These tables are growing in size very fast and we need to store them efficiently to keep up with the links speed(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TCAM is the most useable solution in commercial routers.</a:t>
            </a:r>
          </a:p>
          <a:p>
            <a:pPr>
              <a:buFontTx/>
              <a:buChar char="-"/>
            </a:pPr>
            <a:r>
              <a:rPr lang="en-US" dirty="0" smtClean="0"/>
              <a:t> It’s a special type of memory where hardware does the comparison</a:t>
            </a:r>
            <a:r>
              <a:rPr lang="en-US" baseline="0" dirty="0" smtClean="0"/>
              <a:t> at every memory cell.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(</a:t>
            </a:r>
            <a:r>
              <a:rPr lang="en-US" b="1" dirty="0" smtClean="0"/>
              <a:t>PUT ANIMATION</a:t>
            </a:r>
            <a:r>
              <a:rPr lang="en-US" dirty="0" smtClean="0"/>
              <a:t>) It’s just a table</a:t>
            </a:r>
            <a:r>
              <a:rPr lang="en-US" baseline="0" dirty="0" smtClean="0"/>
              <a:t> that we scan </a:t>
            </a:r>
            <a:r>
              <a:rPr lang="en-US" b="1" u="sng" baseline="0" dirty="0" smtClean="0"/>
              <a:t>all of it</a:t>
            </a:r>
            <a:r>
              <a:rPr lang="en-US" b="1" u="none" baseline="0" dirty="0" smtClean="0"/>
              <a:t> </a:t>
            </a:r>
            <a:r>
              <a:rPr lang="en-US" baseline="0" dirty="0" smtClean="0"/>
              <a:t>for every packet.</a:t>
            </a:r>
          </a:p>
          <a:p>
            <a:pPr>
              <a:buFontTx/>
              <a:buChar char="-"/>
            </a:pPr>
            <a:r>
              <a:rPr lang="en-US" baseline="0" dirty="0" smtClean="0"/>
              <a:t> it has a lot of issues … 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Hashing is well know method to store large sparse tables in efficient spaces.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For example, we take this table and </a:t>
            </a:r>
            <a:r>
              <a:rPr lang="en-US" baseline="0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</a:t>
            </a:r>
            <a:r>
              <a:rPr lang="en-US" baseline="0" dirty="0" smtClean="0"/>
              <a:t>apply hash function to each prefix to point exactly which row it’s stored in.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how many prefixes</a:t>
            </a:r>
            <a:r>
              <a:rPr lang="en-US" baseline="0" dirty="0" smtClean="0"/>
              <a:t> we can store in each row is limited by “</a:t>
            </a:r>
            <a:r>
              <a:rPr lang="en-US" b="1" baseline="0" dirty="0" smtClean="0"/>
              <a:t>L</a:t>
            </a:r>
            <a:r>
              <a:rPr lang="en-US" baseline="0" dirty="0" smtClean="0"/>
              <a:t>” the bucket size (row width)</a:t>
            </a:r>
          </a:p>
          <a:p>
            <a:pPr rtl="0">
              <a:buFontTx/>
              <a:buChar char="-"/>
            </a:pPr>
            <a:endParaRPr lang="en-US" baseline="0" dirty="0" smtClean="0"/>
          </a:p>
          <a:p>
            <a:pPr rtl="0">
              <a:buFontTx/>
              <a:buChar char="-"/>
            </a:pPr>
            <a:r>
              <a:rPr lang="en-US" baseline="0" dirty="0" smtClean="0"/>
              <a:t>In real life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we are faced by this situation</a:t>
            </a:r>
            <a:r>
              <a:rPr lang="en-US" baseline="0" dirty="0" smtClean="0"/>
              <a:t> where we have overflow </a:t>
            </a:r>
          </a:p>
          <a:p>
            <a:pPr rtl="0">
              <a:buFontTx/>
              <a:buChar char="-"/>
            </a:pPr>
            <a:r>
              <a:rPr lang="en-US" baseline="0" dirty="0" smtClean="0"/>
              <a:t> Our main concern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will be how to handle this overflow </a:t>
            </a:r>
            <a:r>
              <a:rPr lang="en-US" baseline="0" dirty="0" smtClean="0"/>
              <a:t>(</a:t>
            </a:r>
            <a:r>
              <a:rPr lang="en-US" u="sng" baseline="0" dirty="0" smtClean="0"/>
              <a:t>go to next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How we handle the overflow  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We try to store it in the first available slot as we see.</a:t>
            </a:r>
          </a:p>
          <a:p>
            <a:pPr>
              <a:buFontTx/>
              <a:buChar char="-"/>
            </a:pPr>
            <a:r>
              <a:rPr lang="en-US" dirty="0" smtClean="0"/>
              <a:t> This is called “</a:t>
            </a:r>
            <a:r>
              <a:rPr lang="en-US" b="1" dirty="0" smtClean="0"/>
              <a:t>linear probing</a:t>
            </a:r>
            <a:r>
              <a:rPr lang="en-US" dirty="0" smtClean="0"/>
              <a:t>” which is not good because in the worst case we might have to scan the entire table.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imagine that magically at the end of each row you have someone to tell you where to look next.</a:t>
            </a:r>
          </a:p>
          <a:p>
            <a:pPr>
              <a:buFontTx/>
              <a:buChar char="-"/>
            </a:pPr>
            <a:r>
              <a:rPr lang="en-US" dirty="0" smtClean="0"/>
              <a:t>And this is exactly what CHAP (our solution) does (</a:t>
            </a:r>
            <a:r>
              <a:rPr lang="en-US" u="sng" dirty="0" smtClean="0"/>
              <a:t>go to next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CHAP stands for “Content-based </a:t>
            </a:r>
            <a:r>
              <a:rPr lang="en-US" dirty="0" err="1" smtClean="0"/>
              <a:t>HAsh</a:t>
            </a:r>
            <a:r>
              <a:rPr lang="en-US" dirty="0" smtClean="0"/>
              <a:t> Probing”</a:t>
            </a:r>
          </a:p>
          <a:p>
            <a:pPr>
              <a:buFontTx/>
              <a:buChar char="-"/>
            </a:pPr>
            <a:r>
              <a:rPr lang="en-US" dirty="0" smtClean="0"/>
              <a:t>And here how it works: (</a:t>
            </a:r>
            <a:r>
              <a:rPr lang="en-US" b="1" dirty="0" smtClean="0">
                <a:solidFill>
                  <a:srgbClr val="FF0000"/>
                </a:solidFill>
              </a:rPr>
              <a:t>PUT ANIMATION</a:t>
            </a:r>
            <a:r>
              <a:rPr lang="en-US" dirty="0" smtClean="0"/>
              <a:t>)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If you try to insert a prefix here at this row and could not,</a:t>
            </a:r>
            <a:r>
              <a:rPr lang="en-US" baseline="0" dirty="0" smtClean="0"/>
              <a:t> </a:t>
            </a:r>
            <a:r>
              <a:rPr lang="en-US" dirty="0" smtClean="0"/>
              <a:t>then you try the next row (in blue) via the Beta zero Probing Pointer,</a:t>
            </a:r>
            <a:r>
              <a:rPr lang="en-US" baseline="0" dirty="0" smtClean="0"/>
              <a:t> if not then </a:t>
            </a:r>
            <a:r>
              <a:rPr lang="en-US" dirty="0" smtClean="0"/>
              <a:t>try the green</a:t>
            </a:r>
            <a:r>
              <a:rPr lang="en-US" baseline="0" dirty="0" smtClean="0"/>
              <a:t> …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The probing pointers are set differently for each IP lookup table based on its content. (</a:t>
            </a:r>
            <a:r>
              <a:rPr lang="en-US" u="sng" dirty="0" smtClean="0"/>
              <a:t>got to next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Simulation </a:t>
            </a:r>
          </a:p>
          <a:p>
            <a:pPr>
              <a:buFontTx/>
              <a:buChar char="-"/>
            </a:pPr>
            <a:r>
              <a:rPr lang="en-US" dirty="0" smtClean="0"/>
              <a:t> 14 real</a:t>
            </a:r>
            <a:r>
              <a:rPr lang="en-US" baseline="0" dirty="0" smtClean="0"/>
              <a:t> tables size is 174K on average</a:t>
            </a:r>
          </a:p>
          <a:p>
            <a:pPr>
              <a:buFontTx/>
              <a:buChar char="-"/>
            </a:pPr>
            <a:r>
              <a:rPr lang="en-US" baseline="0" dirty="0" smtClean="0"/>
              <a:t> Overflow will be our metric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1F36B-08B6-4103-9BDB-AB06FA15E7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22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22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61B9DC-9C89-424B-A056-9A7DF20E59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474305-777A-42A7-ABC6-44519DB0C7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A1D861-4C51-443A-8535-C12A93403B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5E81E-2784-4ED7-B50B-6D700FB060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83108B-B607-49BC-96FE-A88DC9A854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1D6869-E87D-458F-9575-169749CFE7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1FEC1-003A-4782-B13A-6EDDB90AFB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EA1A75-9357-4233-8672-706112E7EA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CE4CAE-4E73-47E3-93D9-A27FB6C3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BE7032-5BA4-435E-B5C3-6E319E7536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E6BF0A-DCF3-45E0-A064-4798ACF7F0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C241C329-15BF-4EC0-B153-3D7F752EC44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12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600200"/>
            <a:ext cx="7829266" cy="4191000"/>
          </a:xfrm>
        </p:spPr>
        <p:txBody>
          <a:bodyPr lIns="0" rIns="0"/>
          <a:lstStyle/>
          <a:p>
            <a:r>
              <a:rPr lang="en-US" b="1" dirty="0" smtClean="0"/>
              <a:t>Michel Hanna</a:t>
            </a:r>
          </a:p>
          <a:p>
            <a:r>
              <a:rPr lang="en-US" dirty="0" smtClean="0"/>
              <a:t>M.S. in E.E., Cairo University, Egypt</a:t>
            </a:r>
          </a:p>
          <a:p>
            <a:r>
              <a:rPr lang="en-US" dirty="0" smtClean="0"/>
              <a:t>B.S. in E.E., Cairo University at Fayoum, Egypt</a:t>
            </a:r>
          </a:p>
          <a:p>
            <a:r>
              <a:rPr lang="en-US" dirty="0" smtClean="0"/>
              <a:t>Currently is a Ph.D. Student in Computer Engineering Program, University of Pittsburgh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68" y="531631"/>
            <a:ext cx="8970339" cy="763769"/>
          </a:xfrm>
        </p:spPr>
        <p:txBody>
          <a:bodyPr lIns="0" tIns="0" rIns="0" bIns="0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CHAP </a:t>
            </a:r>
            <a:r>
              <a:rPr lang="en-US" sz="3600" dirty="0" err="1" smtClean="0"/>
              <a:t>v.s</a:t>
            </a:r>
            <a:r>
              <a:rPr lang="en-US" sz="3600" dirty="0" smtClean="0"/>
              <a:t>. </a:t>
            </a:r>
            <a:r>
              <a:rPr lang="en-US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Linear Probing 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362200" y="1447800"/>
          <a:ext cx="4876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loud Callout 5"/>
          <p:cNvSpPr/>
          <p:nvPr/>
        </p:nvSpPr>
        <p:spPr>
          <a:xfrm>
            <a:off x="5334000" y="5181600"/>
            <a:ext cx="3352800" cy="1371600"/>
          </a:xfrm>
          <a:prstGeom prst="cloudCallout">
            <a:avLst>
              <a:gd name="adj1" fmla="val -28762"/>
              <a:gd name="adj2" fmla="val -110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still some overflow?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580864"/>
            <a:ext cx="4191000" cy="2247424"/>
          </a:xfrm>
          <a:prstGeom prst="roundRect">
            <a:avLst/>
          </a:prstGeom>
          <a:noFill/>
          <a:ln>
            <a:solidFill>
              <a:srgbClr val="9900FF"/>
            </a:solidFill>
          </a:ln>
        </p:spPr>
        <p:txBody>
          <a:bodyPr wrap="square" l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900FF"/>
                </a:solidFill>
              </a:rPr>
              <a:t>Legend</a:t>
            </a:r>
          </a:p>
          <a:p>
            <a:r>
              <a:rPr lang="en-US" b="1" dirty="0" smtClean="0">
                <a:solidFill>
                  <a:srgbClr val="9900FF"/>
                </a:solidFill>
              </a:rPr>
              <a:t>L</a:t>
            </a:r>
            <a:r>
              <a:rPr lang="en-US" dirty="0" smtClean="0"/>
              <a:t>:  Bucket or row width</a:t>
            </a:r>
          </a:p>
          <a:p>
            <a:r>
              <a:rPr lang="en-US" b="1" dirty="0" smtClean="0">
                <a:solidFill>
                  <a:srgbClr val="9900FF"/>
                </a:solidFill>
              </a:rPr>
              <a:t>N</a:t>
            </a:r>
            <a:r>
              <a:rPr lang="en-US" dirty="0" smtClean="0"/>
              <a:t>:  Number of rows</a:t>
            </a:r>
          </a:p>
          <a:p>
            <a:pPr marL="404813" indent="-404813"/>
            <a:r>
              <a:rPr lang="en-US" b="1" dirty="0" smtClean="0">
                <a:solidFill>
                  <a:srgbClr val="9900FF"/>
                </a:solidFill>
              </a:rPr>
              <a:t>m</a:t>
            </a:r>
            <a:r>
              <a:rPr lang="en-US" dirty="0" smtClean="0"/>
              <a:t>: Number of probing pointers for CHAP and the number of probing steps for the linear probing</a:t>
            </a:r>
          </a:p>
          <a:p>
            <a:pPr marL="233363" indent="-233363"/>
            <a:r>
              <a:rPr lang="en-US" b="1" dirty="0" err="1" smtClean="0">
                <a:solidFill>
                  <a:srgbClr val="9900FF"/>
                </a:solidFill>
              </a:rPr>
              <a:t>C</a:t>
            </a:r>
            <a:r>
              <a:rPr lang="en-US" b="1" baseline="-25000" dirty="0" err="1" smtClean="0">
                <a:solidFill>
                  <a:srgbClr val="9900FF"/>
                </a:solidFill>
              </a:rPr>
              <a:t>i</a:t>
            </a:r>
            <a:r>
              <a:rPr lang="en-US" dirty="0" smtClean="0"/>
              <a:t>: Configuration number ‘</a:t>
            </a:r>
            <a:r>
              <a:rPr lang="en-US" b="1" dirty="0" err="1" smtClean="0">
                <a:solidFill>
                  <a:srgbClr val="9900FF"/>
                </a:solidFill>
              </a:rPr>
              <a:t>i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63"/>
          <p:cNvSpPr txBox="1">
            <a:spLocks noChangeArrowheads="1"/>
          </p:cNvSpPr>
          <p:nvPr/>
        </p:nvSpPr>
        <p:spPr bwMode="auto">
          <a:xfrm>
            <a:off x="228600" y="457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Multiple Hashing…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048000" y="4267200"/>
            <a:ext cx="1419225" cy="75565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600" b="1" dirty="0" smtClean="0">
                <a:latin typeface="+mj-lt"/>
              </a:rPr>
              <a:t>Multiple hash functions</a:t>
            </a:r>
            <a:endParaRPr lang="en-US" sz="1600" b="1" dirty="0">
              <a:latin typeface="+mj-lt"/>
            </a:endParaRPr>
          </a:p>
        </p:txBody>
      </p:sp>
      <p:sp>
        <p:nvSpPr>
          <p:cNvPr id="2073" name="AutoShape 88"/>
          <p:cNvSpPr>
            <a:spLocks noChangeArrowheads="1"/>
          </p:cNvSpPr>
          <p:nvPr/>
        </p:nvSpPr>
        <p:spPr bwMode="auto">
          <a:xfrm>
            <a:off x="3287713" y="3170238"/>
            <a:ext cx="766762" cy="36671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381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0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(.)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8" name="AutoShape 80"/>
          <p:cNvSpPr>
            <a:spLocks noChangeArrowheads="1"/>
          </p:cNvSpPr>
          <p:nvPr/>
        </p:nvSpPr>
        <p:spPr bwMode="auto">
          <a:xfrm>
            <a:off x="1724025" y="3170238"/>
            <a:ext cx="1095375" cy="366712"/>
          </a:xfrm>
          <a:prstGeom prst="roundRect">
            <a:avLst/>
          </a:prstGeom>
          <a:solidFill>
            <a:schemeClr val="accent1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Prefix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V="1">
            <a:off x="2819400" y="33528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93" idx="1"/>
          </p:cNvCxnSpPr>
          <p:nvPr/>
        </p:nvCxnSpPr>
        <p:spPr>
          <a:xfrm flipV="1">
            <a:off x="4038600" y="3166935"/>
            <a:ext cx="697696" cy="18586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4724400" y="2209800"/>
            <a:ext cx="2579370" cy="2379122"/>
            <a:chOff x="3352800" y="2132013"/>
            <a:chExt cx="2584450" cy="2450862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449033"/>
              <a:chOff x="4650" y="6390"/>
              <a:chExt cx="2925" cy="2734"/>
            </a:xfrm>
          </p:grpSpPr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2734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54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55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56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58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8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9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0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46" name="Straight Connector 45"/>
            <p:cNvCxnSpPr/>
            <p:nvPr/>
          </p:nvCxnSpPr>
          <p:spPr>
            <a:xfrm rot="5400000">
              <a:off x="2433037" y="3356723"/>
              <a:ext cx="2449129" cy="3175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737042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018029" y="3357517"/>
              <a:ext cx="2449129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346642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403918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/>
          <p:cNvSpPr/>
          <p:nvPr/>
        </p:nvSpPr>
        <p:spPr>
          <a:xfrm>
            <a:off x="4736296" y="2206724"/>
            <a:ext cx="2560320" cy="274320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736296" y="2764784"/>
            <a:ext cx="2560320" cy="265176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736296" y="3034347"/>
            <a:ext cx="2249424" cy="265176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736296" y="3288053"/>
            <a:ext cx="2560320" cy="265176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736296" y="3827179"/>
            <a:ext cx="1828800" cy="265176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736296" y="4093656"/>
            <a:ext cx="292608" cy="246888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736296" y="3552328"/>
            <a:ext cx="1207008" cy="274320"/>
          </a:xfrm>
          <a:prstGeom prst="rect">
            <a:avLst/>
          </a:prstGeom>
          <a:solidFill>
            <a:srgbClr val="0000FF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721934" y="2487304"/>
            <a:ext cx="2560320" cy="274320"/>
          </a:xfrm>
          <a:prstGeom prst="rect">
            <a:avLst/>
          </a:prstGeom>
          <a:solidFill>
            <a:srgbClr val="0099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utoShape 88"/>
          <p:cNvSpPr>
            <a:spLocks noChangeArrowheads="1"/>
          </p:cNvSpPr>
          <p:nvPr/>
        </p:nvSpPr>
        <p:spPr bwMode="auto">
          <a:xfrm>
            <a:off x="3276600" y="3733800"/>
            <a:ext cx="766762" cy="366712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381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(.)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endCxn id="96" idx="1"/>
          </p:cNvCxnSpPr>
          <p:nvPr/>
        </p:nvCxnSpPr>
        <p:spPr>
          <a:xfrm>
            <a:off x="4038600" y="3924300"/>
            <a:ext cx="697696" cy="29280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943600" y="3554104"/>
            <a:ext cx="1554480" cy="265176"/>
          </a:xfrm>
          <a:prstGeom prst="rect">
            <a:avLst/>
          </a:prstGeom>
          <a:solidFill>
            <a:srgbClr val="0099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027871" y="4090298"/>
            <a:ext cx="1371600" cy="246888"/>
          </a:xfrm>
          <a:prstGeom prst="rect">
            <a:avLst/>
          </a:prstGeom>
          <a:solidFill>
            <a:srgbClr val="0099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721934" y="4337286"/>
            <a:ext cx="3017520" cy="246888"/>
          </a:xfrm>
          <a:prstGeom prst="rect">
            <a:avLst/>
          </a:prstGeom>
          <a:solidFill>
            <a:srgbClr val="0099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38" idx="3"/>
            <a:endCxn id="40" idx="1"/>
          </p:cNvCxnSpPr>
          <p:nvPr/>
        </p:nvCxnSpPr>
        <p:spPr>
          <a:xfrm>
            <a:off x="2819400" y="3353594"/>
            <a:ext cx="457200" cy="563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9"/>
          <p:cNvGrpSpPr/>
          <p:nvPr/>
        </p:nvGrpSpPr>
        <p:grpSpPr>
          <a:xfrm>
            <a:off x="6172200" y="445325"/>
            <a:ext cx="2819400" cy="4306371"/>
            <a:chOff x="6172200" y="445325"/>
            <a:chExt cx="2819400" cy="4306371"/>
          </a:xfrm>
        </p:grpSpPr>
        <p:sp>
          <p:nvSpPr>
            <p:cNvPr id="65" name="Oval 64"/>
            <p:cNvSpPr/>
            <p:nvPr/>
          </p:nvSpPr>
          <p:spPr>
            <a:xfrm>
              <a:off x="7315200" y="3352800"/>
              <a:ext cx="304800" cy="6096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356144" y="4142096"/>
              <a:ext cx="457200" cy="6096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Callout 68"/>
            <p:cNvSpPr/>
            <p:nvPr/>
          </p:nvSpPr>
          <p:spPr>
            <a:xfrm>
              <a:off x="6172200" y="445325"/>
              <a:ext cx="2819400" cy="1828800"/>
            </a:xfrm>
            <a:prstGeom prst="cloudCallout">
              <a:avLst>
                <a:gd name="adj1" fmla="val -1085"/>
                <a:gd name="adj2" fmla="val 1048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still have some overflow left…</a:t>
              </a:r>
            </a:p>
          </p:txBody>
        </p:sp>
      </p:grpSp>
      <p:grpSp>
        <p:nvGrpSpPr>
          <p:cNvPr id="5" name="Group 71"/>
          <p:cNvGrpSpPr/>
          <p:nvPr/>
        </p:nvGrpSpPr>
        <p:grpSpPr>
          <a:xfrm>
            <a:off x="457200" y="1143000"/>
            <a:ext cx="4191000" cy="3200400"/>
            <a:chOff x="457200" y="1143000"/>
            <a:chExt cx="4191000" cy="3200400"/>
          </a:xfrm>
        </p:grpSpPr>
        <p:sp>
          <p:nvSpPr>
            <p:cNvPr id="64" name="Cloud Callout 63"/>
            <p:cNvSpPr/>
            <p:nvPr/>
          </p:nvSpPr>
          <p:spPr>
            <a:xfrm>
              <a:off x="457200" y="1143000"/>
              <a:ext cx="3429000" cy="1905000"/>
            </a:xfrm>
            <a:prstGeom prst="cloudCallout">
              <a:avLst>
                <a:gd name="adj1" fmla="val 68578"/>
                <a:gd name="adj2" fmla="val 491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the prefix might go to one of the two buckets…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4343400" y="3124200"/>
              <a:ext cx="304800" cy="1219200"/>
            </a:xfrm>
            <a:prstGeom prst="ellipse">
              <a:avLst/>
            </a:prstGeom>
            <a:solidFill>
              <a:schemeClr val="accent1">
                <a:alpha val="4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304800" y="5257800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combine CHAP with Multiple Hashing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914400"/>
          </a:xfrm>
        </p:spPr>
        <p:txBody>
          <a:bodyPr/>
          <a:lstStyle/>
          <a:p>
            <a:r>
              <a:rPr lang="en-US" b="1" dirty="0" smtClean="0"/>
              <a:t>CHAP(H</a:t>
            </a:r>
            <a:r>
              <a:rPr lang="en-US" b="1" dirty="0"/>
              <a:t>, </a:t>
            </a:r>
            <a:r>
              <a:rPr lang="en-US" b="1" dirty="0" smtClean="0"/>
              <a:t>m)</a:t>
            </a:r>
            <a:endParaRPr lang="en-US" b="1" dirty="0"/>
          </a:p>
        </p:txBody>
      </p:sp>
      <p:grpSp>
        <p:nvGrpSpPr>
          <p:cNvPr id="32788" name="Group 90"/>
          <p:cNvGrpSpPr>
            <a:grpSpLocks/>
          </p:cNvGrpSpPr>
          <p:nvPr/>
        </p:nvGrpSpPr>
        <p:grpSpPr bwMode="auto">
          <a:xfrm>
            <a:off x="3838575" y="2459038"/>
            <a:ext cx="2584450" cy="2728912"/>
            <a:chOff x="3352800" y="2132013"/>
            <a:chExt cx="2584450" cy="2982912"/>
          </a:xfrm>
        </p:grpSpPr>
        <p:grpSp>
          <p:nvGrpSpPr>
            <p:cNvPr id="32789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982912"/>
              <a:chOff x="4650" y="6390"/>
              <a:chExt cx="2925" cy="3330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cxnSp>
            <p:nvCxnSpPr>
              <p:cNvPr id="68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9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0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1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3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4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5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6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7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86" name="Straight Connector 85"/>
            <p:cNvCxnSpPr/>
            <p:nvPr/>
          </p:nvCxnSpPr>
          <p:spPr>
            <a:xfrm rot="5400000">
              <a:off x="2171350" y="3618410"/>
              <a:ext cx="2972502" cy="3175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475356" y="3619204"/>
              <a:ext cx="2972502" cy="1587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756343" y="3619204"/>
              <a:ext cx="2972502" cy="1588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084956" y="3619204"/>
              <a:ext cx="2972502" cy="1587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142231" y="3619204"/>
              <a:ext cx="2972502" cy="1587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3763926" y="2120900"/>
            <a:ext cx="4313274" cy="3822700"/>
            <a:chOff x="3763926" y="2120900"/>
            <a:chExt cx="4313274" cy="3822700"/>
          </a:xfrm>
        </p:grpSpPr>
        <p:grpSp>
          <p:nvGrpSpPr>
            <p:cNvPr id="32774" name="Group 10"/>
            <p:cNvGrpSpPr>
              <a:grpSpLocks/>
            </p:cNvGrpSpPr>
            <p:nvPr/>
          </p:nvGrpSpPr>
          <p:grpSpPr bwMode="auto">
            <a:xfrm>
              <a:off x="6772275" y="2459038"/>
              <a:ext cx="295275" cy="2728912"/>
              <a:chOff x="4650" y="6390"/>
              <a:chExt cx="2925" cy="3330"/>
            </a:xfrm>
          </p:grpSpPr>
          <p:sp>
            <p:nvSpPr>
              <p:cNvPr id="2089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cxnSp>
            <p:nvCxnSpPr>
              <p:cNvPr id="2090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1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2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3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4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5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6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7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8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99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grpSp>
          <p:nvGrpSpPr>
            <p:cNvPr id="32814" name="Group 10"/>
            <p:cNvGrpSpPr>
              <a:grpSpLocks/>
            </p:cNvGrpSpPr>
            <p:nvPr/>
          </p:nvGrpSpPr>
          <p:grpSpPr bwMode="auto">
            <a:xfrm>
              <a:off x="7553325" y="2463800"/>
              <a:ext cx="295275" cy="2728913"/>
              <a:chOff x="4650" y="6390"/>
              <a:chExt cx="2925" cy="3330"/>
            </a:xfrm>
          </p:grpSpPr>
          <p:sp>
            <p:nvSpPr>
              <p:cNvPr id="85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+mj-lt"/>
                </a:endParaRPr>
              </a:p>
            </p:txBody>
          </p:sp>
          <p:cxnSp>
            <p:nvCxnSpPr>
              <p:cNvPr id="92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02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06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07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10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11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12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13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15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16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sp>
          <p:nvSpPr>
            <p:cNvPr id="141" name="Text Box 125"/>
            <p:cNvSpPr txBox="1">
              <a:spLocks noChangeArrowheads="1"/>
            </p:cNvSpPr>
            <p:nvPr/>
          </p:nvSpPr>
          <p:spPr bwMode="auto">
            <a:xfrm>
              <a:off x="7239000" y="2120900"/>
              <a:ext cx="838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b="1">
                  <a:solidFill>
                    <a:srgbClr val="9900FF"/>
                  </a:solidFill>
                  <a:latin typeface="Calibri" pitchFamily="34" charset="0"/>
                  <a:sym typeface="Symbol" pitchFamily="18" charset="2"/>
                </a:rPr>
                <a:t></a:t>
              </a:r>
              <a:r>
                <a:rPr lang="en-US" b="1" baseline="-25000">
                  <a:solidFill>
                    <a:srgbClr val="9900FF"/>
                  </a:solidFill>
                  <a:latin typeface="Calibri" pitchFamily="34" charset="0"/>
                </a:rPr>
                <a:t>1</a:t>
              </a:r>
              <a:r>
                <a:rPr lang="en-US" b="1">
                  <a:solidFill>
                    <a:srgbClr val="9900FF"/>
                  </a:solidFill>
                  <a:latin typeface="Calibri" pitchFamily="34" charset="0"/>
                  <a:sym typeface="Symbol" pitchFamily="18" charset="2"/>
                </a:rPr>
                <a:t>[h</a:t>
              </a:r>
              <a:r>
                <a:rPr lang="en-US" b="1" baseline="-25000">
                  <a:solidFill>
                    <a:srgbClr val="9900FF"/>
                  </a:solidFill>
                  <a:latin typeface="Calibri" pitchFamily="34" charset="0"/>
                  <a:sym typeface="Symbol" pitchFamily="18" charset="2"/>
                </a:rPr>
                <a:t>1</a:t>
              </a:r>
              <a:r>
                <a:rPr lang="en-US" b="1">
                  <a:solidFill>
                    <a:srgbClr val="9900FF"/>
                  </a:solidFill>
                  <a:latin typeface="Calibri" pitchFamily="34" charset="0"/>
                  <a:sym typeface="Symbol" pitchFamily="18" charset="2"/>
                </a:rPr>
                <a:t>()]</a:t>
              </a:r>
              <a:endParaRPr lang="en-US" b="1" baseline="30000">
                <a:solidFill>
                  <a:srgbClr val="9900FF"/>
                </a:solidFill>
                <a:latin typeface="Calibri" pitchFamily="34" charset="0"/>
              </a:endParaRPr>
            </a:p>
          </p:txBody>
        </p:sp>
        <p:sp>
          <p:nvSpPr>
            <p:cNvPr id="148" name="Line 132"/>
            <p:cNvSpPr>
              <a:spLocks noChangeShapeType="1"/>
            </p:cNvSpPr>
            <p:nvPr/>
          </p:nvSpPr>
          <p:spPr bwMode="auto">
            <a:xfrm flipH="1">
              <a:off x="6477000" y="3101975"/>
              <a:ext cx="285750" cy="17748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49" name="Line 132"/>
            <p:cNvSpPr>
              <a:spLocks noChangeShapeType="1"/>
            </p:cNvSpPr>
            <p:nvPr/>
          </p:nvSpPr>
          <p:spPr bwMode="auto">
            <a:xfrm flipH="1" flipV="1">
              <a:off x="6400800" y="3625850"/>
              <a:ext cx="1143000" cy="45720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125"/>
            <p:cNvSpPr txBox="1">
              <a:spLocks noChangeArrowheads="1"/>
            </p:cNvSpPr>
            <p:nvPr/>
          </p:nvSpPr>
          <p:spPr bwMode="auto">
            <a:xfrm>
              <a:off x="6438900" y="2120900"/>
              <a:ext cx="838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l-GR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</a:t>
              </a:r>
              <a:r>
                <a:rPr lang="en-US" b="1" baseline="-25000" dirty="0">
                  <a:solidFill>
                    <a:srgbClr val="0000FF"/>
                  </a:solidFill>
                  <a:latin typeface="+mj-lt"/>
                </a:rPr>
                <a:t>0</a:t>
              </a:r>
              <a:r>
                <a:rPr lang="en-US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[h</a:t>
              </a:r>
              <a:r>
                <a:rPr lang="en-US" b="1" baseline="-25000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0</a:t>
              </a:r>
              <a:r>
                <a:rPr lang="en-US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()]</a:t>
              </a:r>
              <a:endParaRPr lang="en-US" b="1" baseline="30000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795448" y="2968625"/>
              <a:ext cx="266700" cy="257175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7562850" y="3968750"/>
              <a:ext cx="266700" cy="257175"/>
            </a:xfrm>
            <a:prstGeom prst="rect">
              <a:avLst/>
            </a:prstGeom>
            <a:solidFill>
              <a:srgbClr val="00B050"/>
            </a:solidFill>
            <a:ln w="254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j-lt"/>
                <a:cs typeface="+mn-cs"/>
              </a:endParaRPr>
            </a:p>
          </p:txBody>
        </p:sp>
        <p:sp>
          <p:nvSpPr>
            <p:cNvPr id="2052" name="Text Box 7"/>
            <p:cNvSpPr txBox="1">
              <a:spLocks noChangeArrowheads="1"/>
            </p:cNvSpPr>
            <p:nvPr/>
          </p:nvSpPr>
          <p:spPr bwMode="auto">
            <a:xfrm>
              <a:off x="6686550" y="5270500"/>
              <a:ext cx="1314450" cy="6731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Probing </a:t>
              </a:r>
              <a:b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</a:br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Pointers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763926" y="4648200"/>
              <a:ext cx="2713074" cy="374650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763926" y="3407735"/>
              <a:ext cx="2743200" cy="37465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62000" y="2917825"/>
            <a:ext cx="5791200" cy="1393825"/>
            <a:chOff x="762000" y="2917825"/>
            <a:chExt cx="5791200" cy="1393825"/>
          </a:xfrm>
        </p:grpSpPr>
        <p:sp>
          <p:nvSpPr>
            <p:cNvPr id="2073" name="AutoShape 88"/>
            <p:cNvSpPr>
              <a:spLocks noChangeArrowheads="1"/>
            </p:cNvSpPr>
            <p:nvPr/>
          </p:nvSpPr>
          <p:spPr bwMode="auto">
            <a:xfrm>
              <a:off x="2727325" y="3244850"/>
              <a:ext cx="641350" cy="365125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h</a:t>
              </a:r>
              <a:r>
                <a:rPr lang="en-US" b="1" baseline="-25000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0</a:t>
              </a:r>
              <a:r>
                <a:rPr lang="en-US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(.)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733800" y="2917825"/>
              <a:ext cx="2764971" cy="37465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119" name="AutoShape 88"/>
            <p:cNvSpPr>
              <a:spLocks noChangeArrowheads="1"/>
            </p:cNvSpPr>
            <p:nvPr/>
          </p:nvSpPr>
          <p:spPr bwMode="auto">
            <a:xfrm>
              <a:off x="2716213" y="3946525"/>
              <a:ext cx="641350" cy="365125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h</a:t>
              </a:r>
              <a:r>
                <a:rPr lang="en-US" b="1" baseline="-25000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1</a:t>
              </a:r>
              <a:r>
                <a:rPr lang="en-US" b="1" dirty="0">
                  <a:solidFill>
                    <a:srgbClr val="0000FF"/>
                  </a:solidFill>
                  <a:latin typeface="+mj-lt"/>
                  <a:sym typeface="Symbol" pitchFamily="18" charset="2"/>
                </a:rPr>
                <a:t>(.)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endParaRPr>
            </a:p>
          </p:txBody>
        </p:sp>
        <p:cxnSp>
          <p:nvCxnSpPr>
            <p:cNvPr id="121" name="Straight Arrow Connector 120"/>
            <p:cNvCxnSpPr>
              <a:stCxn id="2073" idx="3"/>
              <a:endCxn id="51" idx="1"/>
            </p:cNvCxnSpPr>
            <p:nvPr/>
          </p:nvCxnSpPr>
          <p:spPr>
            <a:xfrm flipV="1">
              <a:off x="3368675" y="3105150"/>
              <a:ext cx="365125" cy="3222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3774558" y="3908425"/>
              <a:ext cx="2778642" cy="37465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cxnSp>
          <p:nvCxnSpPr>
            <p:cNvPr id="130" name="Straight Arrow Connector 129"/>
            <p:cNvCxnSpPr>
              <a:stCxn id="119" idx="3"/>
              <a:endCxn id="129" idx="1"/>
            </p:cNvCxnSpPr>
            <p:nvPr/>
          </p:nvCxnSpPr>
          <p:spPr>
            <a:xfrm flipV="1">
              <a:off x="3357563" y="4095750"/>
              <a:ext cx="416995" cy="333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762000" y="3140075"/>
              <a:ext cx="1995021" cy="989013"/>
              <a:chOff x="762000" y="3140075"/>
              <a:chExt cx="1995021" cy="989013"/>
            </a:xfrm>
          </p:grpSpPr>
          <p:cxnSp>
            <p:nvCxnSpPr>
              <p:cNvPr id="114" name="Straight Arrow Connector 113"/>
              <p:cNvCxnSpPr>
                <a:endCxn id="119" idx="1"/>
              </p:cNvCxnSpPr>
              <p:nvPr/>
            </p:nvCxnSpPr>
            <p:spPr>
              <a:xfrm>
                <a:off x="2046288" y="3432175"/>
                <a:ext cx="650875" cy="69691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AutoShape 64"/>
              <p:cNvSpPr>
                <a:spLocks noChangeArrowheads="1"/>
              </p:cNvSpPr>
              <p:nvPr/>
            </p:nvSpPr>
            <p:spPr bwMode="auto">
              <a:xfrm>
                <a:off x="762000" y="3140075"/>
                <a:ext cx="1263650" cy="517525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 dirty="0" err="1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Prefix</a:t>
                </a:r>
                <a:r>
                  <a:rPr lang="en-US" b="1" baseline="-25000" dirty="0" err="1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i</a:t>
                </a:r>
                <a:endPara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>
              <a:xfrm>
                <a:off x="2025501" y="3400574"/>
                <a:ext cx="73152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/>
          <p:cNvGrpSpPr/>
          <p:nvPr/>
        </p:nvGrpSpPr>
        <p:grpSpPr>
          <a:xfrm>
            <a:off x="76200" y="4692650"/>
            <a:ext cx="3657600" cy="1936750"/>
            <a:chOff x="76200" y="4692650"/>
            <a:chExt cx="3657600" cy="1936750"/>
          </a:xfrm>
        </p:grpSpPr>
        <p:sp>
          <p:nvSpPr>
            <p:cNvPr id="2053" name="Text Box 8"/>
            <p:cNvSpPr txBox="1">
              <a:spLocks noChangeArrowheads="1"/>
            </p:cNvSpPr>
            <p:nvPr/>
          </p:nvSpPr>
          <p:spPr bwMode="auto">
            <a:xfrm>
              <a:off x="2057400" y="4692650"/>
              <a:ext cx="1676400" cy="56515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400" b="1" dirty="0" smtClean="0">
                  <a:latin typeface="+mj-lt"/>
                </a:rPr>
                <a:t>multiple </a:t>
              </a:r>
              <a:r>
                <a:rPr lang="en-US" sz="2400" b="1" dirty="0">
                  <a:latin typeface="+mj-lt"/>
                </a:rPr>
                <a:t>hash functions</a:t>
              </a:r>
            </a:p>
          </p:txBody>
        </p:sp>
        <p:sp>
          <p:nvSpPr>
            <p:cNvPr id="78" name="Cloud Callout 77"/>
            <p:cNvSpPr/>
            <p:nvPr/>
          </p:nvSpPr>
          <p:spPr>
            <a:xfrm>
              <a:off x="76200" y="5029200"/>
              <a:ext cx="1981200" cy="1600200"/>
            </a:xfrm>
            <a:prstGeom prst="cloudCallout">
              <a:avLst>
                <a:gd name="adj1" fmla="val 70621"/>
                <a:gd name="adj2" fmla="val -421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 smtClean="0"/>
                <a:t>use multiple hash functions</a:t>
              </a:r>
              <a:endParaRPr lang="en-US" sz="2000" b="1" dirty="0"/>
            </a:p>
          </p:txBody>
        </p:sp>
      </p:grpSp>
      <p:sp>
        <p:nvSpPr>
          <p:cNvPr id="91" name="Oval Callout 90"/>
          <p:cNvSpPr/>
          <p:nvPr/>
        </p:nvSpPr>
        <p:spPr>
          <a:xfrm>
            <a:off x="457200" y="1600200"/>
            <a:ext cx="1905000" cy="1066800"/>
          </a:xfrm>
          <a:prstGeom prst="wedgeEllipseCallout">
            <a:avLst>
              <a:gd name="adj1" fmla="val 43761"/>
              <a:gd name="adj2" fmla="val -96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Number of Hash Functions</a:t>
            </a:r>
            <a:endParaRPr lang="en-US" b="1" dirty="0"/>
          </a:p>
        </p:txBody>
      </p:sp>
      <p:sp>
        <p:nvSpPr>
          <p:cNvPr id="93" name="Oval Callout 92"/>
          <p:cNvSpPr/>
          <p:nvPr/>
        </p:nvSpPr>
        <p:spPr>
          <a:xfrm>
            <a:off x="3276600" y="1219200"/>
            <a:ext cx="1905000" cy="1066800"/>
          </a:xfrm>
          <a:prstGeom prst="wedgeEllipseCallout">
            <a:avLst>
              <a:gd name="adj1" fmla="val -58473"/>
              <a:gd name="adj2" fmla="val -57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Number of Probing Pointers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91" grpId="0" animBg="1"/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143000" y="2133600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381000"/>
            <a:ext cx="9144000" cy="914400"/>
          </a:xfrm>
          <a:prstGeom prst="rect">
            <a:avLst/>
          </a:prstGeom>
        </p:spPr>
        <p:txBody>
          <a:bodyPr lIns="91440" rIns="9144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CHAP(H,H) 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vs. Multiple Hashing (MH): Overflow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0" y="2895600"/>
            <a:ext cx="1066800" cy="31242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1504890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experiment with m = H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AutoShape 88"/>
          <p:cNvSpPr>
            <a:spLocks noChangeArrowheads="1"/>
          </p:cNvSpPr>
          <p:nvPr/>
        </p:nvSpPr>
        <p:spPr bwMode="auto">
          <a:xfrm>
            <a:off x="4678363" y="3170238"/>
            <a:ext cx="766762" cy="366712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IG</a:t>
            </a:r>
          </a:p>
        </p:txBody>
      </p:sp>
      <p:sp>
        <p:nvSpPr>
          <p:cNvPr id="2060" name="Line 71"/>
          <p:cNvSpPr>
            <a:spLocks noChangeShapeType="1"/>
          </p:cNvSpPr>
          <p:nvPr/>
        </p:nvSpPr>
        <p:spPr bwMode="auto">
          <a:xfrm flipV="1">
            <a:off x="5457825" y="2589213"/>
            <a:ext cx="609600" cy="769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943600" y="2368550"/>
            <a:ext cx="2819400" cy="37465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06742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637222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667702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98182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835342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6067425" y="1909763"/>
            <a:ext cx="2584450" cy="2728912"/>
            <a:chOff x="3352800" y="2132013"/>
            <a:chExt cx="2584450" cy="2982912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982912"/>
              <a:chOff x="4650" y="6390"/>
              <a:chExt cx="2925" cy="3330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68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9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0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1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3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4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5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6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7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86" name="Straight Connector 85"/>
            <p:cNvCxnSpPr/>
            <p:nvPr/>
          </p:nvCxnSpPr>
          <p:spPr>
            <a:xfrm rot="5400000">
              <a:off x="2171350" y="3618410"/>
              <a:ext cx="2972502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475356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756343" y="3619204"/>
              <a:ext cx="29725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084956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142231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6221413" y="2597150"/>
            <a:ext cx="2284412" cy="2378075"/>
            <a:chOff x="3043" y="1636"/>
            <a:chExt cx="1439" cy="1498"/>
          </a:xfrm>
        </p:grpSpPr>
        <p:cxnSp>
          <p:nvCxnSpPr>
            <p:cNvPr id="93" name="Straight Arrow Connector 92"/>
            <p:cNvCxnSpPr>
              <a:cxnSpLocks noChangeShapeType="1"/>
            </p:cNvCxnSpPr>
            <p:nvPr/>
          </p:nvCxnSpPr>
          <p:spPr bwMode="auto">
            <a:xfrm rot="5400000">
              <a:off x="2294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4" name="Straight Arrow Connector 93"/>
            <p:cNvCxnSpPr>
              <a:cxnSpLocks noChangeShapeType="1"/>
            </p:cNvCxnSpPr>
            <p:nvPr/>
          </p:nvCxnSpPr>
          <p:spPr bwMode="auto">
            <a:xfrm rot="5400000">
              <a:off x="2485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rot="5400000">
              <a:off x="2677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6" name="Straight Arrow Connector 95"/>
            <p:cNvCxnSpPr>
              <a:cxnSpLocks noChangeShapeType="1"/>
            </p:cNvCxnSpPr>
            <p:nvPr/>
          </p:nvCxnSpPr>
          <p:spPr bwMode="auto">
            <a:xfrm rot="5400000">
              <a:off x="2869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7" name="Straight Arrow Connector 96"/>
            <p:cNvCxnSpPr>
              <a:cxnSpLocks noChangeShapeType="1"/>
            </p:cNvCxnSpPr>
            <p:nvPr/>
          </p:nvCxnSpPr>
          <p:spPr bwMode="auto">
            <a:xfrm rot="5400000">
              <a:off x="3733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</p:grpSp>
      <p:sp>
        <p:nvSpPr>
          <p:cNvPr id="98" name="TextBox 56"/>
          <p:cNvSpPr txBox="1">
            <a:spLocks noChangeArrowheads="1"/>
          </p:cNvSpPr>
          <p:nvPr/>
        </p:nvSpPr>
        <p:spPr bwMode="auto">
          <a:xfrm>
            <a:off x="6094413" y="4600575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Matching Processors</a:t>
            </a:r>
          </a:p>
        </p:txBody>
      </p:sp>
      <p:sp>
        <p:nvSpPr>
          <p:cNvPr id="99" name="Flowchart: Manual Operation 98"/>
          <p:cNvSpPr/>
          <p:nvPr/>
        </p:nvSpPr>
        <p:spPr>
          <a:xfrm>
            <a:off x="6076950" y="5756274"/>
            <a:ext cx="2560638" cy="568326"/>
          </a:xfrm>
          <a:prstGeom prst="flowChartManualOpe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Priority Encoder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rot="5400000">
            <a:off x="832294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>
            <a:off x="695134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>
            <a:off x="664654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634174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603694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4210050" y="33528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cxnSpLocks noChangeShapeType="1"/>
          </p:cNvCxnSpPr>
          <p:nvPr/>
        </p:nvCxnSpPr>
        <p:spPr bwMode="auto">
          <a:xfrm rot="5400000">
            <a:off x="3553619" y="4267994"/>
            <a:ext cx="1828800" cy="158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ffectLst/>
        </p:spPr>
      </p:cxnSp>
      <p:cxnSp>
        <p:nvCxnSpPr>
          <p:cNvPr id="122" name="Straight Arrow Connector 121"/>
          <p:cNvCxnSpPr>
            <a:cxnSpLocks noChangeShapeType="1"/>
          </p:cNvCxnSpPr>
          <p:nvPr/>
        </p:nvCxnSpPr>
        <p:spPr bwMode="auto">
          <a:xfrm>
            <a:off x="4467225" y="5191125"/>
            <a:ext cx="1581150" cy="158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ffectLst/>
        </p:spPr>
      </p:cxn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6724650" y="6324600"/>
            <a:ext cx="1295400" cy="457200"/>
            <a:chOff x="3360" y="3824"/>
            <a:chExt cx="816" cy="352"/>
          </a:xfrm>
        </p:grpSpPr>
        <p:sp>
          <p:nvSpPr>
            <p:cNvPr id="109" name="Rectangle 128"/>
            <p:cNvSpPr>
              <a:spLocks noChangeArrowheads="1"/>
            </p:cNvSpPr>
            <p:nvPr/>
          </p:nvSpPr>
          <p:spPr bwMode="auto">
            <a:xfrm>
              <a:off x="3360" y="4006"/>
              <a:ext cx="816" cy="17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latin typeface="+mj-lt"/>
                </a:rPr>
                <a:t>Result</a:t>
              </a: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 rot="5400000">
              <a:off x="3677" y="3909"/>
              <a:ext cx="172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56"/>
          <p:cNvSpPr txBox="1">
            <a:spLocks noChangeArrowheads="1"/>
          </p:cNvSpPr>
          <p:nvPr/>
        </p:nvSpPr>
        <p:spPr bwMode="auto">
          <a:xfrm>
            <a:off x="7591425" y="49942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…</a:t>
            </a:r>
          </a:p>
        </p:txBody>
      </p:sp>
      <p:sp>
        <p:nvSpPr>
          <p:cNvPr id="126" name="TextBox 56"/>
          <p:cNvSpPr txBox="1">
            <a:spLocks noChangeArrowheads="1"/>
          </p:cNvSpPr>
          <p:nvPr/>
        </p:nvSpPr>
        <p:spPr bwMode="auto">
          <a:xfrm>
            <a:off x="7515225" y="240030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FF"/>
                </a:solidFill>
                <a:latin typeface="+mj-lt"/>
              </a:rPr>
              <a:t>…</a:t>
            </a:r>
          </a:p>
        </p:txBody>
      </p:sp>
      <p:sp>
        <p:nvSpPr>
          <p:cNvPr id="15424" name="AutoShape 64"/>
          <p:cNvSpPr>
            <a:spLocks noChangeArrowheads="1"/>
          </p:cNvSpPr>
          <p:nvPr/>
        </p:nvSpPr>
        <p:spPr bwMode="auto">
          <a:xfrm>
            <a:off x="2971800" y="3084513"/>
            <a:ext cx="1263650" cy="517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IP Address</a:t>
            </a:r>
          </a:p>
        </p:txBody>
      </p:sp>
      <p:sp>
        <p:nvSpPr>
          <p:cNvPr id="15429" name="Rectangle 69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noFill/>
          <a:ln/>
        </p:spPr>
        <p:txBody>
          <a:bodyPr/>
          <a:lstStyle/>
          <a:p>
            <a:r>
              <a:rPr lang="en-US" dirty="0" smtClean="0"/>
              <a:t>Search in Set-Associative Arch.</a:t>
            </a:r>
            <a:endParaRPr lang="en-US" dirty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038850" y="2895600"/>
            <a:ext cx="2614613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3600" b="1" dirty="0">
                <a:latin typeface="Calibri" pitchFamily="34" charset="0"/>
              </a:rPr>
              <a:t>RAM</a:t>
            </a:r>
          </a:p>
        </p:txBody>
      </p:sp>
      <p:sp>
        <p:nvSpPr>
          <p:cNvPr id="56" name="TextBox 56"/>
          <p:cNvSpPr txBox="1">
            <a:spLocks noChangeArrowheads="1"/>
          </p:cNvSpPr>
          <p:nvPr/>
        </p:nvSpPr>
        <p:spPr bwMode="auto">
          <a:xfrm>
            <a:off x="6421692" y="5362575"/>
            <a:ext cx="1885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FF"/>
                </a:solidFill>
                <a:latin typeface="+mj-lt"/>
              </a:rPr>
              <a:t>Parallel Matching</a:t>
            </a: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324225" y="4314825"/>
            <a:ext cx="3124200" cy="1981200"/>
            <a:chOff x="1218" y="2718"/>
            <a:chExt cx="1968" cy="1248"/>
          </a:xfrm>
        </p:grpSpPr>
        <p:sp>
          <p:nvSpPr>
            <p:cNvPr id="61" name="Oval 60"/>
            <p:cNvSpPr/>
            <p:nvPr/>
          </p:nvSpPr>
          <p:spPr>
            <a:xfrm>
              <a:off x="2898" y="2718"/>
              <a:ext cx="288" cy="24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  <p:cxnSp>
          <p:nvCxnSpPr>
            <p:cNvPr id="62" name="Straight Arrow Connector 61"/>
            <p:cNvCxnSpPr>
              <a:stCxn id="61" idx="4"/>
              <a:endCxn id="83" idx="3"/>
            </p:cNvCxnSpPr>
            <p:nvPr/>
          </p:nvCxnSpPr>
          <p:spPr>
            <a:xfrm rot="5400000">
              <a:off x="2157" y="2961"/>
              <a:ext cx="888" cy="882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1" idx="2"/>
              <a:endCxn id="65" idx="1"/>
            </p:cNvCxnSpPr>
            <p:nvPr/>
          </p:nvCxnSpPr>
          <p:spPr>
            <a:xfrm rot="10800000" flipV="1">
              <a:off x="1218" y="2838"/>
              <a:ext cx="1680" cy="1008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56"/>
            <p:cNvSpPr txBox="1">
              <a:spLocks noChangeArrowheads="1"/>
            </p:cNvSpPr>
            <p:nvPr/>
          </p:nvSpPr>
          <p:spPr bwMode="auto">
            <a:xfrm>
              <a:off x="1278" y="3501"/>
              <a:ext cx="8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+mj-lt"/>
                </a:rPr>
                <a:t>One Cell</a:t>
              </a:r>
            </a:p>
          </p:txBody>
        </p:sp>
        <p:sp>
          <p:nvSpPr>
            <p:cNvPr id="65" name="Rectangle 128"/>
            <p:cNvSpPr>
              <a:spLocks noChangeArrowheads="1"/>
            </p:cNvSpPr>
            <p:nvPr/>
          </p:nvSpPr>
          <p:spPr bwMode="auto">
            <a:xfrm>
              <a:off x="1218" y="3726"/>
              <a:ext cx="462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Prefix</a:t>
              </a:r>
            </a:p>
          </p:txBody>
        </p:sp>
        <p:sp>
          <p:nvSpPr>
            <p:cNvPr id="66" name="Rectangle 128"/>
            <p:cNvSpPr>
              <a:spLocks noChangeArrowheads="1"/>
            </p:cNvSpPr>
            <p:nvPr/>
          </p:nvSpPr>
          <p:spPr bwMode="auto">
            <a:xfrm>
              <a:off x="1680" y="3726"/>
              <a:ext cx="240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Len</a:t>
              </a:r>
            </a:p>
          </p:txBody>
        </p:sp>
        <p:sp>
          <p:nvSpPr>
            <p:cNvPr id="83" name="Rectangle 128"/>
            <p:cNvSpPr>
              <a:spLocks noChangeArrowheads="1"/>
            </p:cNvSpPr>
            <p:nvPr/>
          </p:nvSpPr>
          <p:spPr bwMode="auto">
            <a:xfrm>
              <a:off x="1920" y="3726"/>
              <a:ext cx="240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Port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152400" y="41148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All keys in one row are matched in parallel</a:t>
            </a:r>
            <a:br>
              <a:rPr lang="en-US" b="1" dirty="0" smtClean="0"/>
            </a:b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Consumes “</a:t>
            </a:r>
            <a:r>
              <a:rPr lang="en-US" b="1" dirty="0" smtClean="0">
                <a:solidFill>
                  <a:srgbClr val="FF0000"/>
                </a:solidFill>
              </a:rPr>
              <a:t>1/N</a:t>
            </a:r>
            <a:r>
              <a:rPr lang="en-US" b="1" dirty="0" smtClean="0"/>
              <a:t>” of TCAM power</a:t>
            </a: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8472488" y="3124201"/>
            <a:ext cx="671512" cy="395287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N </a:t>
            </a:r>
            <a:endParaRPr lang="en-US" sz="2000" b="1" dirty="0">
              <a:solidFill>
                <a:srgbClr val="00990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rot="5400000">
            <a:off x="8270175" y="4114006"/>
            <a:ext cx="1066800" cy="1588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8269381" y="2513806"/>
            <a:ext cx="1066800" cy="1588"/>
          </a:xfrm>
          <a:prstGeom prst="straightConnector1">
            <a:avLst/>
          </a:prstGeom>
          <a:ln w="19050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51" grpId="0" animBg="1"/>
      <p:bldP spid="15424" grpId="0" animBg="1"/>
      <p:bldP spid="56" grpId="0"/>
      <p:bldP spid="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371600" y="1676400"/>
          <a:ext cx="6781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457200"/>
            <a:ext cx="8923361" cy="1295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vs. MH:</a:t>
            </a:r>
            <a:r>
              <a:rPr lang="en-US" sz="3200" kern="0" noProof="0" dirty="0" smtClean="0"/>
              <a:t> </a:t>
            </a:r>
            <a:r>
              <a:rPr lang="en-US" sz="3200" b="1" kern="0" dirty="0" smtClean="0"/>
              <a:t>ASST</a:t>
            </a:r>
          </a:p>
          <a:p>
            <a:pPr>
              <a:defRPr/>
            </a:pPr>
            <a:r>
              <a:rPr lang="en-US" sz="2800" kern="0" dirty="0" smtClean="0"/>
              <a:t>(</a:t>
            </a:r>
            <a:r>
              <a:rPr lang="en-US" sz="2800" dirty="0" smtClean="0"/>
              <a:t>Average Successful Search Time</a:t>
            </a:r>
            <a:r>
              <a:rPr lang="en-US" sz="2800" kern="0" dirty="0" smtClean="0"/>
              <a:t>)</a:t>
            </a:r>
            <a:endParaRPr lang="en-US" sz="3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685800"/>
          </a:xfrm>
        </p:spPr>
        <p:txBody>
          <a:bodyPr/>
          <a:lstStyle/>
          <a:p>
            <a:r>
              <a:rPr lang="en-US" sz="4000" dirty="0" smtClean="0"/>
              <a:t>Tradeoff between Overflow and ASST</a:t>
            </a:r>
            <a:endParaRPr lang="en-US" sz="4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5257800"/>
            <a:ext cx="54864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-38100" y="3390900"/>
            <a:ext cx="3733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5334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ASST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4381" y="165264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Overflow</a:t>
            </a:r>
            <a:endParaRPr lang="en-US" sz="2800" b="1" dirty="0"/>
          </a:p>
        </p:txBody>
      </p:sp>
      <p:sp>
        <p:nvSpPr>
          <p:cNvPr id="15" name="Arc 14"/>
          <p:cNvSpPr/>
          <p:nvPr/>
        </p:nvSpPr>
        <p:spPr>
          <a:xfrm flipH="1" flipV="1">
            <a:off x="2514600" y="304800"/>
            <a:ext cx="6217920" cy="4206240"/>
          </a:xfrm>
          <a:prstGeom prst="arc">
            <a:avLst/>
          </a:prstGeom>
          <a:ln w="28575">
            <a:solidFill>
              <a:srgbClr val="0099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52800" y="3124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Curve # 1</a:t>
            </a:r>
          </a:p>
        </p:txBody>
      </p:sp>
      <p:sp>
        <p:nvSpPr>
          <p:cNvPr id="17" name="Arc 16"/>
          <p:cNvSpPr/>
          <p:nvPr/>
        </p:nvSpPr>
        <p:spPr>
          <a:xfrm flipH="1" flipV="1">
            <a:off x="1981200" y="1981200"/>
            <a:ext cx="3733800" cy="3200400"/>
          </a:xfrm>
          <a:prstGeom prst="arc">
            <a:avLst>
              <a:gd name="adj1" fmla="val 16200004"/>
              <a:gd name="adj2" fmla="val 0"/>
            </a:avLst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3200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Curve # 2</a:t>
            </a:r>
            <a:endParaRPr lang="en-US" sz="2400" b="1" dirty="0"/>
          </a:p>
        </p:txBody>
      </p:sp>
      <p:sp>
        <p:nvSpPr>
          <p:cNvPr id="19" name="Cloud Callout 18"/>
          <p:cNvSpPr/>
          <p:nvPr/>
        </p:nvSpPr>
        <p:spPr>
          <a:xfrm>
            <a:off x="0" y="4267200"/>
            <a:ext cx="1828800" cy="1524000"/>
          </a:xfrm>
          <a:prstGeom prst="cloudCallout">
            <a:avLst>
              <a:gd name="adj1" fmla="val 66180"/>
              <a:gd name="adj2" fmla="val -52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/>
              <a:t>Better scheme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overflow-vs-ASS-for-CHAP-vs-MH_2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259860"/>
            <a:ext cx="7467600" cy="5328880"/>
          </a:xfr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685800"/>
          </a:xfrm>
        </p:spPr>
        <p:txBody>
          <a:bodyPr/>
          <a:lstStyle/>
          <a:p>
            <a:r>
              <a:rPr lang="en-US" sz="4000" dirty="0" smtClean="0"/>
              <a:t>Tradeoff between Overflow and ASST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5562600" y="4648200"/>
            <a:ext cx="2971800" cy="1600200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/>
          <a:lstStyle/>
          <a:p>
            <a:r>
              <a:rPr lang="en-US" sz="2800" dirty="0" smtClean="0"/>
              <a:t>CHAP is effective in:</a:t>
            </a:r>
          </a:p>
          <a:p>
            <a:pPr lvl="1"/>
            <a:r>
              <a:rPr lang="en-US" sz="2400" dirty="0" smtClean="0"/>
              <a:t> reducing the overflow by 72% on average compared to other probing schemes</a:t>
            </a:r>
          </a:p>
          <a:p>
            <a:pPr lvl="1"/>
            <a:r>
              <a:rPr lang="en-US" sz="2400" dirty="0" smtClean="0"/>
              <a:t>low average memory access time (2.5 accesses max)</a:t>
            </a:r>
          </a:p>
          <a:p>
            <a:r>
              <a:rPr lang="en-US" sz="2800" dirty="0" smtClean="0"/>
              <a:t>apply it to other network applications:</a:t>
            </a:r>
          </a:p>
          <a:p>
            <a:pPr lvl="1"/>
            <a:r>
              <a:rPr lang="en-US" sz="2400" dirty="0" smtClean="0"/>
              <a:t>packet filtering, packet inspection, VPN packet forwarding … (future work)</a:t>
            </a:r>
          </a:p>
          <a:p>
            <a:r>
              <a:rPr lang="en-US" sz="2800" dirty="0" smtClean="0"/>
              <a:t>study the general case ``CHAP(</a:t>
            </a:r>
            <a:r>
              <a:rPr lang="en-US" sz="2800" dirty="0" err="1" smtClean="0"/>
              <a:t>H,m</a:t>
            </a:r>
            <a:r>
              <a:rPr lang="en-US" sz="2800" dirty="0" smtClean="0"/>
              <a:t>)’’ with “H </a:t>
            </a:r>
            <a:r>
              <a:rPr lang="en-US" sz="2800" dirty="0" smtClean="0">
                <a:sym typeface="Symbol"/>
              </a:rPr>
              <a:t></a:t>
            </a:r>
            <a:r>
              <a:rPr lang="en-US" sz="2800" dirty="0" smtClean="0"/>
              <a:t> m”</a:t>
            </a:r>
          </a:p>
          <a:p>
            <a:pPr lvl="1"/>
            <a:r>
              <a:rPr lang="en-US" sz="2400" dirty="0" smtClean="0"/>
              <a:t>may be useful for </a:t>
            </a:r>
            <a:r>
              <a:rPr lang="en-US" sz="2400" smtClean="0"/>
              <a:t>other applications </a:t>
            </a:r>
            <a:r>
              <a:rPr lang="en-US" sz="2400" dirty="0" smtClean="0"/>
              <a:t>(speech recognition…)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14401"/>
            <a:ext cx="7772400" cy="762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</a:rPr>
              <a:t>Questions?</a:t>
            </a:r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791200"/>
            <a:ext cx="7772400" cy="8382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Thank you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00200"/>
            <a:ext cx="6324600" cy="2651125"/>
          </a:xfrm>
          <a:noFill/>
          <a:ln/>
        </p:spPr>
        <p:txBody>
          <a:bodyPr lIns="0" rIns="0">
            <a:spAutoFit/>
          </a:bodyPr>
          <a:lstStyle/>
          <a:p>
            <a:r>
              <a:rPr lang="en-US" sz="4200" b="1" dirty="0"/>
              <a:t>CHAP: Enabling Efficient Hardware-based Multiple Hash Schemes for IP Lookup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812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000" b="1" dirty="0"/>
              <a:t>Michel Hanna</a:t>
            </a:r>
          </a:p>
          <a:p>
            <a:pPr algn="ctr">
              <a:lnSpc>
                <a:spcPct val="90000"/>
              </a:lnSpc>
            </a:pPr>
            <a:r>
              <a:rPr lang="en-US" sz="3000" dirty="0"/>
              <a:t>Socrates Demetriades</a:t>
            </a:r>
          </a:p>
          <a:p>
            <a:pPr algn="ctr">
              <a:lnSpc>
                <a:spcPct val="90000"/>
              </a:lnSpc>
            </a:pPr>
            <a:r>
              <a:rPr lang="en-US" sz="3000" dirty="0"/>
              <a:t> Sangyeun Cho</a:t>
            </a:r>
          </a:p>
          <a:p>
            <a:pPr algn="ctr">
              <a:lnSpc>
                <a:spcPct val="90000"/>
              </a:lnSpc>
            </a:pPr>
            <a:r>
              <a:rPr lang="en-US" sz="3000" dirty="0"/>
              <a:t>Rami Melhem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14401"/>
            <a:ext cx="7772400" cy="7620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5">
                    <a:lumMod val="50000"/>
                  </a:schemeClr>
                </a:solidFill>
              </a:rPr>
              <a:t>Backup slides</a:t>
            </a:r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000375" y="3587750"/>
            <a:ext cx="1419225" cy="381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600" b="1" dirty="0">
                <a:latin typeface="+mj-lt"/>
              </a:rPr>
              <a:t>Index Generator</a:t>
            </a:r>
          </a:p>
        </p:txBody>
      </p:sp>
      <p:grpSp>
        <p:nvGrpSpPr>
          <p:cNvPr id="9232" name="Group 90"/>
          <p:cNvGrpSpPr>
            <a:grpSpLocks/>
          </p:cNvGrpSpPr>
          <p:nvPr/>
        </p:nvGrpSpPr>
        <p:grpSpPr bwMode="auto">
          <a:xfrm>
            <a:off x="4676775" y="1909763"/>
            <a:ext cx="2584450" cy="2728912"/>
            <a:chOff x="3352800" y="2132013"/>
            <a:chExt cx="2584450" cy="2982912"/>
          </a:xfrm>
        </p:grpSpPr>
        <p:grpSp>
          <p:nvGrpSpPr>
            <p:cNvPr id="9233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982912"/>
              <a:chOff x="4650" y="6390"/>
              <a:chExt cx="2925" cy="3330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68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9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0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1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3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4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5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6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7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86" name="Straight Connector 85"/>
            <p:cNvCxnSpPr/>
            <p:nvPr/>
          </p:nvCxnSpPr>
          <p:spPr>
            <a:xfrm rot="5400000">
              <a:off x="2171350" y="3618410"/>
              <a:ext cx="2972502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475356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756343" y="3619204"/>
              <a:ext cx="29725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084956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142231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xtBox 56"/>
          <p:cNvSpPr txBox="1">
            <a:spLocks noChangeArrowheads="1"/>
          </p:cNvSpPr>
          <p:nvPr/>
        </p:nvSpPr>
        <p:spPr bwMode="auto">
          <a:xfrm>
            <a:off x="6124575" y="240030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FF"/>
                </a:solidFill>
                <a:latin typeface="+mj-lt"/>
              </a:rPr>
              <a:t>…</a:t>
            </a:r>
          </a:p>
        </p:txBody>
      </p:sp>
      <p:cxnSp>
        <p:nvCxnSpPr>
          <p:cNvPr id="138" name="Straight Arrow Connector 137"/>
          <p:cNvCxnSpPr>
            <a:cxnSpLocks noChangeShapeType="1"/>
          </p:cNvCxnSpPr>
          <p:nvPr/>
        </p:nvCxnSpPr>
        <p:spPr bwMode="auto">
          <a:xfrm>
            <a:off x="4657725" y="1790700"/>
            <a:ext cx="2590800" cy="1588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 type="arrow" w="med" len="med"/>
            <a:tailEnd type="arrow" w="med" len="med"/>
          </a:ln>
        </p:spPr>
      </p:cxnSp>
      <p:sp>
        <p:nvSpPr>
          <p:cNvPr id="9279" name="Rectangle 6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CA-RAM Architecture</a:t>
            </a:r>
            <a:endParaRPr lang="en-US" dirty="0"/>
          </a:p>
        </p:txBody>
      </p:sp>
      <p:grpSp>
        <p:nvGrpSpPr>
          <p:cNvPr id="9284" name="Group 68"/>
          <p:cNvGrpSpPr>
            <a:grpSpLocks/>
          </p:cNvGrpSpPr>
          <p:nvPr/>
        </p:nvGrpSpPr>
        <p:grpSpPr bwMode="auto">
          <a:xfrm>
            <a:off x="1933575" y="4314825"/>
            <a:ext cx="3124200" cy="1981200"/>
            <a:chOff x="1218" y="2718"/>
            <a:chExt cx="1968" cy="1248"/>
          </a:xfrm>
        </p:grpSpPr>
        <p:sp>
          <p:nvSpPr>
            <p:cNvPr id="127" name="Oval 126"/>
            <p:cNvSpPr/>
            <p:nvPr/>
          </p:nvSpPr>
          <p:spPr>
            <a:xfrm>
              <a:off x="2898" y="2718"/>
              <a:ext cx="288" cy="24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  <p:cxnSp>
          <p:nvCxnSpPr>
            <p:cNvPr id="131" name="Straight Arrow Connector 130"/>
            <p:cNvCxnSpPr>
              <a:stCxn id="127" idx="4"/>
              <a:endCxn id="102" idx="3"/>
            </p:cNvCxnSpPr>
            <p:nvPr/>
          </p:nvCxnSpPr>
          <p:spPr>
            <a:xfrm rot="5400000">
              <a:off x="2157" y="2961"/>
              <a:ext cx="888" cy="882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7" idx="2"/>
              <a:endCxn id="85" idx="1"/>
            </p:cNvCxnSpPr>
            <p:nvPr/>
          </p:nvCxnSpPr>
          <p:spPr>
            <a:xfrm rot="10800000" flipV="1">
              <a:off x="1218" y="2838"/>
              <a:ext cx="1680" cy="1008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56"/>
            <p:cNvSpPr txBox="1">
              <a:spLocks noChangeArrowheads="1"/>
            </p:cNvSpPr>
            <p:nvPr/>
          </p:nvSpPr>
          <p:spPr bwMode="auto">
            <a:xfrm>
              <a:off x="1278" y="3501"/>
              <a:ext cx="8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+mj-lt"/>
                </a:rPr>
                <a:t>One Cell</a:t>
              </a:r>
            </a:p>
          </p:txBody>
        </p:sp>
        <p:sp>
          <p:nvSpPr>
            <p:cNvPr id="85" name="Rectangle 128"/>
            <p:cNvSpPr>
              <a:spLocks noChangeArrowheads="1"/>
            </p:cNvSpPr>
            <p:nvPr/>
          </p:nvSpPr>
          <p:spPr bwMode="auto">
            <a:xfrm>
              <a:off x="1218" y="3726"/>
              <a:ext cx="462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Prefix</a:t>
              </a:r>
            </a:p>
          </p:txBody>
        </p:sp>
        <p:sp>
          <p:nvSpPr>
            <p:cNvPr id="92" name="Rectangle 128"/>
            <p:cNvSpPr>
              <a:spLocks noChangeArrowheads="1"/>
            </p:cNvSpPr>
            <p:nvPr/>
          </p:nvSpPr>
          <p:spPr bwMode="auto">
            <a:xfrm>
              <a:off x="1680" y="3726"/>
              <a:ext cx="240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Len</a:t>
              </a:r>
            </a:p>
          </p:txBody>
        </p:sp>
        <p:sp>
          <p:nvSpPr>
            <p:cNvPr id="102" name="Rectangle 128"/>
            <p:cNvSpPr>
              <a:spLocks noChangeArrowheads="1"/>
            </p:cNvSpPr>
            <p:nvPr/>
          </p:nvSpPr>
          <p:spPr bwMode="auto">
            <a:xfrm>
              <a:off x="1920" y="3726"/>
              <a:ext cx="240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Port</a:t>
              </a:r>
            </a:p>
          </p:txBody>
        </p:sp>
      </p:grpSp>
      <p:sp>
        <p:nvSpPr>
          <p:cNvPr id="9292" name="AutoShape 76"/>
          <p:cNvSpPr>
            <a:spLocks/>
          </p:cNvSpPr>
          <p:nvPr/>
        </p:nvSpPr>
        <p:spPr bwMode="auto">
          <a:xfrm rot="10800000">
            <a:off x="7315200" y="1905000"/>
            <a:ext cx="457200" cy="2667000"/>
          </a:xfrm>
          <a:prstGeom prst="leftBrace">
            <a:avLst>
              <a:gd name="adj1" fmla="val 48611"/>
              <a:gd name="adj2" fmla="val 49995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4676775" y="4600575"/>
            <a:ext cx="2590800" cy="2105024"/>
            <a:chOff x="4676775" y="4600575"/>
            <a:chExt cx="2590800" cy="2105024"/>
          </a:xfrm>
        </p:grpSpPr>
        <p:cxnSp>
          <p:nvCxnSpPr>
            <p:cNvPr id="100" name="Straight Arrow Connector 99"/>
            <p:cNvCxnSpPr/>
            <p:nvPr/>
          </p:nvCxnSpPr>
          <p:spPr>
            <a:xfrm rot="5400000">
              <a:off x="6886575" y="5610225"/>
              <a:ext cx="4572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>
              <a:off x="5514975" y="5610225"/>
              <a:ext cx="4572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rot="5400000">
              <a:off x="5210175" y="5610225"/>
              <a:ext cx="4572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rot="5400000">
              <a:off x="4905375" y="5610225"/>
              <a:ext cx="4572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5400000">
              <a:off x="4600575" y="5610225"/>
              <a:ext cx="45720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ounded Rectangle 77"/>
            <p:cNvSpPr/>
            <p:nvPr/>
          </p:nvSpPr>
          <p:spPr>
            <a:xfrm>
              <a:off x="4676775" y="5031230"/>
              <a:ext cx="304800" cy="4101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MP</a:t>
              </a: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981575" y="5031230"/>
              <a:ext cx="304800" cy="4101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MP</a:t>
              </a: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286375" y="5031230"/>
              <a:ext cx="304800" cy="4101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MP</a:t>
              </a: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591175" y="5031230"/>
              <a:ext cx="304800" cy="4101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MP</a:t>
              </a: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6962775" y="5031230"/>
              <a:ext cx="304800" cy="4101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MP</a:t>
              </a:r>
            </a:p>
          </p:txBody>
        </p:sp>
        <p:sp>
          <p:nvSpPr>
            <p:cNvPr id="98" name="TextBox 56"/>
            <p:cNvSpPr txBox="1">
              <a:spLocks noChangeArrowheads="1"/>
            </p:cNvSpPr>
            <p:nvPr/>
          </p:nvSpPr>
          <p:spPr bwMode="auto">
            <a:xfrm>
              <a:off x="4703763" y="4600575"/>
              <a:ext cx="2514600" cy="394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latin typeface="+mj-lt"/>
                </a:rPr>
                <a:t>Matching Processors</a:t>
              </a:r>
            </a:p>
          </p:txBody>
        </p:sp>
        <p:sp>
          <p:nvSpPr>
            <p:cNvPr id="99" name="Flowchart: Manual Operation 98"/>
            <p:cNvSpPr/>
            <p:nvPr/>
          </p:nvSpPr>
          <p:spPr>
            <a:xfrm>
              <a:off x="4686300" y="5838860"/>
              <a:ext cx="2560320" cy="548640"/>
            </a:xfrm>
            <a:prstGeom prst="flowChartManualOperati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+mj-lt"/>
                </a:rPr>
                <a:t>Priority Encoder</a:t>
              </a:r>
            </a:p>
          </p:txBody>
        </p:sp>
        <p:sp>
          <p:nvSpPr>
            <p:cNvPr id="108" name="TextBox 56"/>
            <p:cNvSpPr txBox="1">
              <a:spLocks noChangeArrowheads="1"/>
            </p:cNvSpPr>
            <p:nvPr/>
          </p:nvSpPr>
          <p:spPr bwMode="auto">
            <a:xfrm>
              <a:off x="5124450" y="5493843"/>
              <a:ext cx="1657350" cy="297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0000FF"/>
                  </a:solidFill>
                  <a:latin typeface="+mj-lt"/>
                </a:rPr>
                <a:t>Parallel Matching</a:t>
              </a:r>
            </a:p>
          </p:txBody>
        </p:sp>
        <p:sp>
          <p:nvSpPr>
            <p:cNvPr id="125" name="TextBox 56"/>
            <p:cNvSpPr txBox="1">
              <a:spLocks noChangeArrowheads="1"/>
            </p:cNvSpPr>
            <p:nvPr/>
          </p:nvSpPr>
          <p:spPr bwMode="auto">
            <a:xfrm>
              <a:off x="6200775" y="5024394"/>
              <a:ext cx="457200" cy="394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dirty="0">
                  <a:latin typeface="+mj-lt"/>
                </a:rPr>
                <a:t>…</a:t>
              </a: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 rot="5400000">
              <a:off x="5825999" y="6557836"/>
              <a:ext cx="293939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Box 8"/>
          <p:cNvSpPr txBox="1">
            <a:spLocks noChangeArrowheads="1"/>
          </p:cNvSpPr>
          <p:nvPr/>
        </p:nvSpPr>
        <p:spPr bwMode="auto">
          <a:xfrm rot="5400000">
            <a:off x="6919912" y="3033713"/>
            <a:ext cx="2071688" cy="395287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 b="1" dirty="0">
                <a:solidFill>
                  <a:srgbClr val="009900"/>
                </a:solidFill>
                <a:latin typeface="Calibri" pitchFamily="34" charset="0"/>
              </a:rPr>
              <a:t>N = 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n# </a:t>
            </a:r>
            <a:r>
              <a:rPr lang="en-US" sz="2000" b="1" dirty="0">
                <a:solidFill>
                  <a:srgbClr val="009900"/>
                </a:solidFill>
                <a:latin typeface="Calibri" pitchFamily="34" charset="0"/>
              </a:rPr>
              <a:t>rows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648200" y="2895600"/>
            <a:ext cx="2614613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3600" b="1" dirty="0">
                <a:latin typeface="Calibri" pitchFamily="34" charset="0"/>
              </a:rPr>
              <a:t>RAM</a:t>
            </a:r>
          </a:p>
        </p:txBody>
      </p:sp>
      <p:sp>
        <p:nvSpPr>
          <p:cNvPr id="3" name="TextBox 56"/>
          <p:cNvSpPr txBox="1">
            <a:spLocks noChangeArrowheads="1"/>
          </p:cNvSpPr>
          <p:nvPr/>
        </p:nvSpPr>
        <p:spPr bwMode="auto">
          <a:xfrm>
            <a:off x="4986802" y="1446265"/>
            <a:ext cx="2023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009900"/>
                </a:solidFill>
                <a:latin typeface="Calibri" pitchFamily="34" charset="0"/>
              </a:rPr>
              <a:t>L = bucket width</a:t>
            </a:r>
          </a:p>
        </p:txBody>
      </p:sp>
      <p:sp>
        <p:nvSpPr>
          <p:cNvPr id="2073" name="AutoShape 88"/>
          <p:cNvSpPr>
            <a:spLocks noChangeArrowheads="1"/>
          </p:cNvSpPr>
          <p:nvPr/>
        </p:nvSpPr>
        <p:spPr bwMode="auto">
          <a:xfrm>
            <a:off x="3287713" y="3170238"/>
            <a:ext cx="766762" cy="366712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IG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724025" y="3162300"/>
            <a:ext cx="2933700" cy="2030413"/>
            <a:chOff x="1724025" y="3162300"/>
            <a:chExt cx="2933700" cy="2030413"/>
          </a:xfrm>
        </p:grpSpPr>
        <p:sp>
          <p:nvSpPr>
            <p:cNvPr id="38" name="AutoShape 80"/>
            <p:cNvSpPr>
              <a:spLocks noChangeArrowheads="1"/>
            </p:cNvSpPr>
            <p:nvPr/>
          </p:nvSpPr>
          <p:spPr bwMode="auto">
            <a:xfrm>
              <a:off x="1724025" y="3170238"/>
              <a:ext cx="1095375" cy="366712"/>
            </a:xfrm>
            <a:prstGeom prst="bevel">
              <a:avLst>
                <a:gd name="adj" fmla="val 12500"/>
              </a:avLst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Key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V="1">
              <a:off x="2819400" y="33528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rot="5400000">
              <a:off x="2162969" y="4267994"/>
              <a:ext cx="1828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3076575" y="5191125"/>
              <a:ext cx="158115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2051" idx="1"/>
            </p:cNvCxnSpPr>
            <p:nvPr/>
          </p:nvCxnSpPr>
          <p:spPr>
            <a:xfrm flipV="1">
              <a:off x="4038600" y="3162300"/>
              <a:ext cx="609600" cy="1905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2" grpId="0" animBg="1"/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AutoShape 88"/>
          <p:cNvSpPr>
            <a:spLocks noChangeArrowheads="1"/>
          </p:cNvSpPr>
          <p:nvPr/>
        </p:nvSpPr>
        <p:spPr bwMode="auto">
          <a:xfrm>
            <a:off x="3287713" y="3170238"/>
            <a:ext cx="766762" cy="366712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IG</a:t>
            </a:r>
          </a:p>
        </p:txBody>
      </p:sp>
      <p:sp>
        <p:nvSpPr>
          <p:cNvPr id="2060" name="Line 71"/>
          <p:cNvSpPr>
            <a:spLocks noChangeShapeType="1"/>
          </p:cNvSpPr>
          <p:nvPr/>
        </p:nvSpPr>
        <p:spPr bwMode="auto">
          <a:xfrm flipV="1">
            <a:off x="4067175" y="2589213"/>
            <a:ext cx="609600" cy="769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1781175" y="1758950"/>
            <a:ext cx="5591175" cy="984250"/>
            <a:chOff x="1122" y="1108"/>
            <a:chExt cx="3522" cy="620"/>
          </a:xfrm>
        </p:grpSpPr>
        <p:sp>
          <p:nvSpPr>
            <p:cNvPr id="51" name="Rounded Rectangle 50"/>
            <p:cNvSpPr/>
            <p:nvPr/>
          </p:nvSpPr>
          <p:spPr>
            <a:xfrm>
              <a:off x="2868" y="1492"/>
              <a:ext cx="1776" cy="23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  <p:sp>
          <p:nvSpPr>
            <p:cNvPr id="2066" name="TextBox 56"/>
            <p:cNvSpPr txBox="1">
              <a:spLocks noChangeArrowheads="1"/>
            </p:cNvSpPr>
            <p:nvPr/>
          </p:nvSpPr>
          <p:spPr bwMode="auto">
            <a:xfrm>
              <a:off x="1122" y="1108"/>
              <a:ext cx="158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00FF"/>
                  </a:solidFill>
                  <a:latin typeface="Calibri" pitchFamily="34" charset="0"/>
                </a:rPr>
                <a:t>this row where the prefix is stored</a:t>
              </a:r>
            </a:p>
          </p:txBody>
        </p:sp>
        <p:cxnSp>
          <p:nvCxnSpPr>
            <p:cNvPr id="53" name="Straight Arrow Connector 52"/>
            <p:cNvCxnSpPr>
              <a:cxnSpLocks noChangeShapeType="1"/>
              <a:stCxn id="2066" idx="2"/>
              <a:endCxn id="51" idx="1"/>
            </p:cNvCxnSpPr>
            <p:nvPr/>
          </p:nvCxnSpPr>
          <p:spPr bwMode="auto">
            <a:xfrm>
              <a:off x="1914" y="1474"/>
              <a:ext cx="942" cy="136"/>
            </a:xfrm>
            <a:prstGeom prst="straightConnector1">
              <a:avLst/>
            </a:prstGeom>
            <a:noFill/>
            <a:ln w="15875" algn="ctr">
              <a:solidFill>
                <a:srgbClr val="4A7EBB"/>
              </a:solidFill>
              <a:round/>
              <a:headEnd/>
              <a:tailEnd type="arrow" w="med" len="med"/>
            </a:ln>
          </p:spPr>
        </p:cxnSp>
      </p:grpSp>
      <p:sp>
        <p:nvSpPr>
          <p:cNvPr id="78" name="Rounded Rectangle 77"/>
          <p:cNvSpPr/>
          <p:nvPr/>
        </p:nvSpPr>
        <p:spPr>
          <a:xfrm>
            <a:off x="467677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498157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528637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559117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962775" y="5000625"/>
            <a:ext cx="304800" cy="381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MP</a:t>
            </a:r>
          </a:p>
        </p:txBody>
      </p:sp>
      <p:grpSp>
        <p:nvGrpSpPr>
          <p:cNvPr id="15376" name="Group 90"/>
          <p:cNvGrpSpPr>
            <a:grpSpLocks/>
          </p:cNvGrpSpPr>
          <p:nvPr/>
        </p:nvGrpSpPr>
        <p:grpSpPr bwMode="auto">
          <a:xfrm>
            <a:off x="4676775" y="1909763"/>
            <a:ext cx="2584450" cy="2728912"/>
            <a:chOff x="3352800" y="2132013"/>
            <a:chExt cx="2584450" cy="2982912"/>
          </a:xfrm>
        </p:grpSpPr>
        <p:grpSp>
          <p:nvGrpSpPr>
            <p:cNvPr id="15377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982912"/>
              <a:chOff x="4650" y="6390"/>
              <a:chExt cx="2925" cy="3330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68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9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0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1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3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4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5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6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7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86" name="Straight Connector 85"/>
            <p:cNvCxnSpPr/>
            <p:nvPr/>
          </p:nvCxnSpPr>
          <p:spPr>
            <a:xfrm rot="5400000">
              <a:off x="2171350" y="3618410"/>
              <a:ext cx="2972502" cy="31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475356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756343" y="3619204"/>
              <a:ext cx="29725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084956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142231" y="3619204"/>
              <a:ext cx="297250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4830763" y="2597150"/>
            <a:ext cx="2284412" cy="2378075"/>
            <a:chOff x="3043" y="1636"/>
            <a:chExt cx="1439" cy="1498"/>
          </a:xfrm>
        </p:grpSpPr>
        <p:cxnSp>
          <p:nvCxnSpPr>
            <p:cNvPr id="93" name="Straight Arrow Connector 92"/>
            <p:cNvCxnSpPr>
              <a:cxnSpLocks noChangeShapeType="1"/>
            </p:cNvCxnSpPr>
            <p:nvPr/>
          </p:nvCxnSpPr>
          <p:spPr bwMode="auto">
            <a:xfrm rot="5400000">
              <a:off x="2294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4" name="Straight Arrow Connector 93"/>
            <p:cNvCxnSpPr>
              <a:cxnSpLocks noChangeShapeType="1"/>
            </p:cNvCxnSpPr>
            <p:nvPr/>
          </p:nvCxnSpPr>
          <p:spPr bwMode="auto">
            <a:xfrm rot="5400000">
              <a:off x="2485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5" name="Straight Arrow Connector 94"/>
            <p:cNvCxnSpPr>
              <a:cxnSpLocks noChangeShapeType="1"/>
            </p:cNvCxnSpPr>
            <p:nvPr/>
          </p:nvCxnSpPr>
          <p:spPr bwMode="auto">
            <a:xfrm rot="5400000">
              <a:off x="2677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6" name="Straight Arrow Connector 95"/>
            <p:cNvCxnSpPr>
              <a:cxnSpLocks noChangeShapeType="1"/>
            </p:cNvCxnSpPr>
            <p:nvPr/>
          </p:nvCxnSpPr>
          <p:spPr bwMode="auto">
            <a:xfrm rot="5400000">
              <a:off x="2869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97" name="Straight Arrow Connector 96"/>
            <p:cNvCxnSpPr>
              <a:cxnSpLocks noChangeShapeType="1"/>
            </p:cNvCxnSpPr>
            <p:nvPr/>
          </p:nvCxnSpPr>
          <p:spPr bwMode="auto">
            <a:xfrm rot="5400000">
              <a:off x="3733" y="2385"/>
              <a:ext cx="1498" cy="0"/>
            </a:xfrm>
            <a:prstGeom prst="straightConnector1">
              <a:avLst/>
            </a:prstGeom>
            <a:noFill/>
            <a:ln w="28575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</p:grpSp>
      <p:sp>
        <p:nvSpPr>
          <p:cNvPr id="98" name="TextBox 56"/>
          <p:cNvSpPr txBox="1">
            <a:spLocks noChangeArrowheads="1"/>
          </p:cNvSpPr>
          <p:nvPr/>
        </p:nvSpPr>
        <p:spPr bwMode="auto">
          <a:xfrm>
            <a:off x="4703763" y="4600575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Matching Processors</a:t>
            </a:r>
          </a:p>
        </p:txBody>
      </p:sp>
      <p:sp>
        <p:nvSpPr>
          <p:cNvPr id="99" name="Flowchart: Manual Operation 98"/>
          <p:cNvSpPr/>
          <p:nvPr/>
        </p:nvSpPr>
        <p:spPr>
          <a:xfrm>
            <a:off x="4686300" y="5756274"/>
            <a:ext cx="2560638" cy="568326"/>
          </a:xfrm>
          <a:prstGeom prst="flowChartManualOpe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Priority Encoder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 rot="5400000">
            <a:off x="693229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>
            <a:off x="556069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>
            <a:off x="525589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>
            <a:off x="495109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4646295" y="5564505"/>
            <a:ext cx="36576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2819400" y="33528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cxnSpLocks noChangeShapeType="1"/>
          </p:cNvCxnSpPr>
          <p:nvPr/>
        </p:nvCxnSpPr>
        <p:spPr bwMode="auto">
          <a:xfrm rot="5400000">
            <a:off x="2162969" y="4267994"/>
            <a:ext cx="1828800" cy="158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ffectLst/>
        </p:spPr>
      </p:cxnSp>
      <p:cxnSp>
        <p:nvCxnSpPr>
          <p:cNvPr id="122" name="Straight Arrow Connector 121"/>
          <p:cNvCxnSpPr>
            <a:cxnSpLocks noChangeShapeType="1"/>
          </p:cNvCxnSpPr>
          <p:nvPr/>
        </p:nvCxnSpPr>
        <p:spPr bwMode="auto">
          <a:xfrm>
            <a:off x="3076575" y="5191125"/>
            <a:ext cx="1581150" cy="1588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  <a:effectLst/>
        </p:spPr>
      </p:cxnSp>
      <p:grpSp>
        <p:nvGrpSpPr>
          <p:cNvPr id="15427" name="Group 67"/>
          <p:cNvGrpSpPr>
            <a:grpSpLocks/>
          </p:cNvGrpSpPr>
          <p:nvPr/>
        </p:nvGrpSpPr>
        <p:grpSpPr bwMode="auto">
          <a:xfrm>
            <a:off x="5334000" y="6324600"/>
            <a:ext cx="1295400" cy="457200"/>
            <a:chOff x="3360" y="3824"/>
            <a:chExt cx="816" cy="352"/>
          </a:xfrm>
        </p:grpSpPr>
        <p:sp>
          <p:nvSpPr>
            <p:cNvPr id="109" name="Rectangle 128"/>
            <p:cNvSpPr>
              <a:spLocks noChangeArrowheads="1"/>
            </p:cNvSpPr>
            <p:nvPr/>
          </p:nvSpPr>
          <p:spPr bwMode="auto">
            <a:xfrm>
              <a:off x="3360" y="4006"/>
              <a:ext cx="816" cy="17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latin typeface="+mj-lt"/>
                </a:rPr>
                <a:t>Result</a:t>
              </a:r>
            </a:p>
          </p:txBody>
        </p:sp>
        <p:cxnSp>
          <p:nvCxnSpPr>
            <p:cNvPr id="123" name="Straight Arrow Connector 122"/>
            <p:cNvCxnSpPr/>
            <p:nvPr/>
          </p:nvCxnSpPr>
          <p:spPr>
            <a:xfrm rot="5400000">
              <a:off x="3677" y="3909"/>
              <a:ext cx="172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56"/>
          <p:cNvSpPr txBox="1">
            <a:spLocks noChangeArrowheads="1"/>
          </p:cNvSpPr>
          <p:nvPr/>
        </p:nvSpPr>
        <p:spPr bwMode="auto">
          <a:xfrm>
            <a:off x="6200775" y="49942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j-lt"/>
              </a:rPr>
              <a:t>…</a:t>
            </a:r>
          </a:p>
        </p:txBody>
      </p:sp>
      <p:sp>
        <p:nvSpPr>
          <p:cNvPr id="126" name="TextBox 56"/>
          <p:cNvSpPr txBox="1">
            <a:spLocks noChangeArrowheads="1"/>
          </p:cNvSpPr>
          <p:nvPr/>
        </p:nvSpPr>
        <p:spPr bwMode="auto">
          <a:xfrm>
            <a:off x="6124575" y="2400300"/>
            <a:ext cx="45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FF"/>
                </a:solidFill>
                <a:latin typeface="+mj-lt"/>
              </a:rPr>
              <a:t>…</a:t>
            </a:r>
          </a:p>
        </p:txBody>
      </p:sp>
      <p:sp>
        <p:nvSpPr>
          <p:cNvPr id="15424" name="AutoShape 64"/>
          <p:cNvSpPr>
            <a:spLocks noChangeArrowheads="1"/>
          </p:cNvSpPr>
          <p:nvPr/>
        </p:nvSpPr>
        <p:spPr bwMode="auto">
          <a:xfrm>
            <a:off x="1581150" y="3084513"/>
            <a:ext cx="1263650" cy="517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IP Address</a:t>
            </a:r>
          </a:p>
        </p:txBody>
      </p:sp>
      <p:sp>
        <p:nvSpPr>
          <p:cNvPr id="15429" name="Rectangle 69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  <a:noFill/>
          <a:ln/>
        </p:spPr>
        <p:txBody>
          <a:bodyPr/>
          <a:lstStyle/>
          <a:p>
            <a:r>
              <a:rPr lang="en-US" dirty="0" smtClean="0"/>
              <a:t>Search in CA-RAM</a:t>
            </a:r>
            <a:endParaRPr lang="en-US" dirty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648200" y="2895600"/>
            <a:ext cx="2614613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3600" b="1" dirty="0">
                <a:latin typeface="Calibri" pitchFamily="34" charset="0"/>
              </a:rPr>
              <a:t>RAM</a:t>
            </a:r>
          </a:p>
        </p:txBody>
      </p:sp>
      <p:sp>
        <p:nvSpPr>
          <p:cNvPr id="56" name="TextBox 56"/>
          <p:cNvSpPr txBox="1">
            <a:spLocks noChangeArrowheads="1"/>
          </p:cNvSpPr>
          <p:nvPr/>
        </p:nvSpPr>
        <p:spPr bwMode="auto">
          <a:xfrm>
            <a:off x="5031042" y="5362575"/>
            <a:ext cx="1885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FF"/>
                </a:solidFill>
                <a:latin typeface="+mj-lt"/>
              </a:rPr>
              <a:t>Parallel Matching</a:t>
            </a:r>
          </a:p>
        </p:txBody>
      </p:sp>
      <p:grpSp>
        <p:nvGrpSpPr>
          <p:cNvPr id="60" name="Group 68"/>
          <p:cNvGrpSpPr>
            <a:grpSpLocks/>
          </p:cNvGrpSpPr>
          <p:nvPr/>
        </p:nvGrpSpPr>
        <p:grpSpPr bwMode="auto">
          <a:xfrm>
            <a:off x="1933575" y="4314825"/>
            <a:ext cx="3124200" cy="1981200"/>
            <a:chOff x="1218" y="2718"/>
            <a:chExt cx="1968" cy="1248"/>
          </a:xfrm>
        </p:grpSpPr>
        <p:sp>
          <p:nvSpPr>
            <p:cNvPr id="61" name="Oval 60"/>
            <p:cNvSpPr/>
            <p:nvPr/>
          </p:nvSpPr>
          <p:spPr>
            <a:xfrm>
              <a:off x="2898" y="2718"/>
              <a:ext cx="288" cy="24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  <p:cxnSp>
          <p:nvCxnSpPr>
            <p:cNvPr id="62" name="Straight Arrow Connector 61"/>
            <p:cNvCxnSpPr>
              <a:stCxn id="61" idx="4"/>
              <a:endCxn id="83" idx="3"/>
            </p:cNvCxnSpPr>
            <p:nvPr/>
          </p:nvCxnSpPr>
          <p:spPr>
            <a:xfrm rot="5400000">
              <a:off x="2157" y="2961"/>
              <a:ext cx="888" cy="882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61" idx="2"/>
              <a:endCxn id="65" idx="1"/>
            </p:cNvCxnSpPr>
            <p:nvPr/>
          </p:nvCxnSpPr>
          <p:spPr>
            <a:xfrm rot="10800000" flipV="1">
              <a:off x="1218" y="2838"/>
              <a:ext cx="1680" cy="1008"/>
            </a:xfrm>
            <a:prstGeom prst="straightConnector1">
              <a:avLst/>
            </a:prstGeom>
            <a:ln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56"/>
            <p:cNvSpPr txBox="1">
              <a:spLocks noChangeArrowheads="1"/>
            </p:cNvSpPr>
            <p:nvPr/>
          </p:nvSpPr>
          <p:spPr bwMode="auto">
            <a:xfrm>
              <a:off x="1278" y="3501"/>
              <a:ext cx="8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+mj-lt"/>
                </a:rPr>
                <a:t>One Cell</a:t>
              </a:r>
            </a:p>
          </p:txBody>
        </p:sp>
        <p:sp>
          <p:nvSpPr>
            <p:cNvPr id="65" name="Rectangle 128"/>
            <p:cNvSpPr>
              <a:spLocks noChangeArrowheads="1"/>
            </p:cNvSpPr>
            <p:nvPr/>
          </p:nvSpPr>
          <p:spPr bwMode="auto">
            <a:xfrm>
              <a:off x="1218" y="3726"/>
              <a:ext cx="462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Prefix</a:t>
              </a:r>
            </a:p>
          </p:txBody>
        </p:sp>
        <p:sp>
          <p:nvSpPr>
            <p:cNvPr id="66" name="Rectangle 128"/>
            <p:cNvSpPr>
              <a:spLocks noChangeArrowheads="1"/>
            </p:cNvSpPr>
            <p:nvPr/>
          </p:nvSpPr>
          <p:spPr bwMode="auto">
            <a:xfrm>
              <a:off x="1680" y="3726"/>
              <a:ext cx="240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400" b="1" dirty="0">
                  <a:latin typeface="+mj-lt"/>
                </a:rPr>
                <a:t>Len</a:t>
              </a:r>
            </a:p>
          </p:txBody>
        </p:sp>
        <p:sp>
          <p:nvSpPr>
            <p:cNvPr id="83" name="Rectangle 128"/>
            <p:cNvSpPr>
              <a:spLocks noChangeArrowheads="1"/>
            </p:cNvSpPr>
            <p:nvPr/>
          </p:nvSpPr>
          <p:spPr bwMode="auto">
            <a:xfrm>
              <a:off x="1920" y="3726"/>
              <a:ext cx="240" cy="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200" b="1" dirty="0">
                  <a:latin typeface="+mj-lt"/>
                </a:rPr>
                <a:t>Port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15424" grpId="0" animBg="1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 Setup Algorithm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The goal is to map lookup table into a hash table with 2</a:t>
            </a:r>
            <a:r>
              <a:rPr lang="en-US" baseline="30000"/>
              <a:t>R</a:t>
            </a:r>
            <a:r>
              <a:rPr lang="en-US"/>
              <a:t> = N rows</a:t>
            </a:r>
          </a:p>
          <a:p>
            <a:pPr lvl="1"/>
            <a:r>
              <a:rPr lang="en-US"/>
              <a:t>R = n# of bits used to index the hash table</a:t>
            </a:r>
          </a:p>
          <a:p>
            <a:r>
              <a:rPr lang="en-US"/>
              <a:t>first sort prefixes from long to short then we collect stats about the lookup table:</a:t>
            </a:r>
          </a:p>
          <a:p>
            <a:pPr lvl="1"/>
            <a:r>
              <a:rPr lang="en-US"/>
              <a:t>calculate the n# of prefixes to be assigned to each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 Setup Algorithm</a:t>
            </a:r>
          </a:p>
        </p:txBody>
      </p:sp>
      <p:pic>
        <p:nvPicPr>
          <p:cNvPr id="36867" name="Picture 3" descr="CHAP-Setup-Algorith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96000" contrast="54000"/>
          </a:blip>
          <a:srcRect t="2797" b="2797"/>
          <a:stretch>
            <a:fillRect/>
          </a:stretch>
        </p:blipFill>
        <p:spPr>
          <a:xfrm>
            <a:off x="228600" y="2209800"/>
            <a:ext cx="8686800" cy="3429000"/>
          </a:xfrm>
          <a:noFill/>
          <a:ln w="285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/>
              <a:t>CHAP Setup Algorithm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724400"/>
          </a:xfrm>
        </p:spPr>
        <p:txBody>
          <a:bodyPr/>
          <a:lstStyle/>
          <a:p>
            <a:r>
              <a:rPr lang="en-US"/>
              <a:t>When Algorithm 1 exits, “table_overflow” contains the n# of prefixes that could not fit</a:t>
            </a:r>
          </a:p>
          <a:p>
            <a:pPr lvl="1"/>
            <a:r>
              <a:rPr lang="en-US"/>
              <a:t>if not acceptable, then the algorithm repeated with more hash functions</a:t>
            </a:r>
          </a:p>
          <a:p>
            <a:pPr lvl="1"/>
            <a:r>
              <a:rPr lang="en-US"/>
              <a:t>a separate TCAM is used to store the short prefixes and the overflow</a:t>
            </a:r>
          </a:p>
          <a:p>
            <a:r>
              <a:rPr lang="en-US"/>
              <a:t>Activating the probing pointer’s array is done by running the best fit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/>
              <a:t>Search in CHAP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r>
              <a:rPr lang="en-US"/>
              <a:t>the order of accessing the probing pointers used in searching has to be the same order used in inserting the prefixes: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This constraint has to be satisfied to guarantee the LPM</a:t>
            </a:r>
          </a:p>
          <a:p>
            <a:r>
              <a:rPr lang="en-US"/>
              <a:t>the order is maintained by dedicating one probing pointer per hash function</a:t>
            </a:r>
          </a:p>
        </p:txBody>
      </p:sp>
      <p:pic>
        <p:nvPicPr>
          <p:cNvPr id="46084" name="Picture 4" descr="chap-insertion-ord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0" contrast="60000"/>
          </a:blip>
          <a:srcRect/>
          <a:stretch>
            <a:fillRect/>
          </a:stretch>
        </p:blipFill>
        <p:spPr bwMode="auto">
          <a:xfrm>
            <a:off x="457200" y="3429000"/>
            <a:ext cx="83820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The Incremental Updates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need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store 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prefix 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according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its length to achieve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LPM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prefix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already exists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existing entry will be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length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lengths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both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will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 to insert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one of the 2×H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rows generated by the hash functions and the probing pointers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Incremental Updates</a:t>
            </a:r>
          </a:p>
        </p:txBody>
      </p:sp>
      <p:pic>
        <p:nvPicPr>
          <p:cNvPr id="40963" name="Picture 3" descr="CHAP Insert Update Algorith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 contrast="42000"/>
          </a:blip>
          <a:srcRect t="1106" b="999"/>
          <a:stretch>
            <a:fillRect/>
          </a:stretch>
        </p:blipFill>
        <p:spPr>
          <a:xfrm>
            <a:off x="682625" y="1749425"/>
            <a:ext cx="7775575" cy="4354513"/>
          </a:xfrm>
          <a:noFill/>
          <a:ln w="285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The Incremental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subroutines terminate successfully if we were able to insert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successfully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Otherwise, we should either insert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into the auxiliary TCAM,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 using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backtracking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scheme like “Cuckoo hashing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replace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existing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prefix 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hash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by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reinsert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into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 </a:t>
            </a:r>
            <a:r>
              <a:rPr lang="en-US" dirty="0" smtClean="0">
                <a:ea typeface="+mn-ea"/>
              </a:rPr>
              <a:t>table </a:t>
            </a:r>
            <a:r>
              <a:rPr lang="en-US" dirty="0">
                <a:ea typeface="+mn-ea"/>
              </a:rPr>
              <a:t>recursively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1981200" y="1371600"/>
            <a:ext cx="609600" cy="609600"/>
          </a:xfrm>
          <a:prstGeom prst="rect">
            <a:avLst/>
          </a:prstGeom>
          <a:solidFill>
            <a:srgbClr val="BDAAD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1400" b="1" dirty="0" smtClean="0"/>
              <a:t>user</a:t>
            </a:r>
            <a:endParaRPr lang="en-US" sz="1400" b="1" dirty="0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152400" y="2819400"/>
            <a:ext cx="6096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1400" b="1" dirty="0" smtClean="0"/>
              <a:t>you</a:t>
            </a:r>
            <a:endParaRPr lang="en-US" sz="1400" b="1" dirty="0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5715000" y="5257800"/>
            <a:ext cx="609600" cy="609600"/>
          </a:xfrm>
          <a:prstGeom prst="rect">
            <a:avLst/>
          </a:prstGeom>
          <a:solidFill>
            <a:srgbClr val="BDAAD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1400" b="1" dirty="0" smtClean="0"/>
              <a:t>user</a:t>
            </a:r>
            <a:endParaRPr lang="en-US" sz="1400" b="1" dirty="0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7772400" y="3429000"/>
            <a:ext cx="1066800" cy="7620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1400" b="1" dirty="0" smtClean="0">
                <a:solidFill>
                  <a:schemeClr val="bg1"/>
                </a:solidFill>
              </a:rPr>
              <a:t>YouTube Server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3276600" y="4495800"/>
            <a:ext cx="609600" cy="609600"/>
          </a:xfrm>
          <a:prstGeom prst="rect">
            <a:avLst/>
          </a:prstGeom>
          <a:solidFill>
            <a:srgbClr val="BDAAD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1400" b="1" dirty="0" smtClean="0"/>
              <a:t>user</a:t>
            </a:r>
            <a:endParaRPr lang="en-US" sz="1400" b="1" dirty="0"/>
          </a:p>
        </p:txBody>
      </p:sp>
      <p:sp>
        <p:nvSpPr>
          <p:cNvPr id="158758" name="Line 38"/>
          <p:cNvSpPr>
            <a:spLocks noChangeShapeType="1"/>
          </p:cNvSpPr>
          <p:nvPr/>
        </p:nvSpPr>
        <p:spPr bwMode="auto">
          <a:xfrm>
            <a:off x="762000" y="3124199"/>
            <a:ext cx="1143000" cy="762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158762" name="Line 42"/>
          <p:cNvSpPr>
            <a:spLocks noChangeShapeType="1"/>
          </p:cNvSpPr>
          <p:nvPr/>
        </p:nvSpPr>
        <p:spPr bwMode="auto">
          <a:xfrm rot="5400000">
            <a:off x="1782762" y="2392362"/>
            <a:ext cx="93027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1752600" y="4648200"/>
            <a:ext cx="1066800" cy="914400"/>
          </a:xfrm>
          <a:prstGeom prst="rect">
            <a:avLst/>
          </a:prstGeom>
          <a:solidFill>
            <a:srgbClr val="00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b="1" dirty="0" smtClean="0"/>
              <a:t>server</a:t>
            </a:r>
            <a:endParaRPr lang="en-US" b="1" dirty="0"/>
          </a:p>
        </p:txBody>
      </p:sp>
      <p:cxnSp>
        <p:nvCxnSpPr>
          <p:cNvPr id="77" name="Straight Connector 76"/>
          <p:cNvCxnSpPr>
            <a:stCxn id="24" idx="3"/>
            <a:endCxn id="33" idx="1"/>
          </p:cNvCxnSpPr>
          <p:nvPr/>
        </p:nvCxnSpPr>
        <p:spPr>
          <a:xfrm>
            <a:off x="2514600" y="3200400"/>
            <a:ext cx="320040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1" name="Straight Connector 80"/>
          <p:cNvCxnSpPr>
            <a:stCxn id="33" idx="2"/>
            <a:endCxn id="158734" idx="0"/>
          </p:cNvCxnSpPr>
          <p:nvPr/>
        </p:nvCxnSpPr>
        <p:spPr>
          <a:xfrm rot="5400000">
            <a:off x="5402263" y="4640262"/>
            <a:ext cx="12350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4" name="Straight Connector 93"/>
          <p:cNvCxnSpPr>
            <a:stCxn id="158735" idx="1"/>
            <a:endCxn id="33" idx="3"/>
          </p:cNvCxnSpPr>
          <p:nvPr/>
        </p:nvCxnSpPr>
        <p:spPr>
          <a:xfrm rot="10800000">
            <a:off x="6324600" y="3717926"/>
            <a:ext cx="1447800" cy="92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" name="Straight Connector 97"/>
          <p:cNvCxnSpPr>
            <a:stCxn id="24" idx="2"/>
            <a:endCxn id="68" idx="0"/>
          </p:cNvCxnSpPr>
          <p:nvPr/>
        </p:nvCxnSpPr>
        <p:spPr>
          <a:xfrm rot="16200000" flipH="1">
            <a:off x="1676400" y="4038600"/>
            <a:ext cx="1143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4" name="Rectangle 13"/>
          <p:cNvSpPr>
            <a:spLocks noChangeArrowheads="1"/>
          </p:cNvSpPr>
          <p:nvPr/>
        </p:nvSpPr>
        <p:spPr bwMode="auto">
          <a:xfrm>
            <a:off x="5486400" y="1676400"/>
            <a:ext cx="1066800" cy="914400"/>
          </a:xfrm>
          <a:prstGeom prst="rect">
            <a:avLst/>
          </a:prstGeom>
          <a:solidFill>
            <a:srgbClr val="00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b="1" dirty="0" smtClean="0"/>
              <a:t>server</a:t>
            </a:r>
            <a:endParaRPr lang="en-US" b="1" dirty="0"/>
          </a:p>
        </p:txBody>
      </p:sp>
      <p:cxnSp>
        <p:nvCxnSpPr>
          <p:cNvPr id="105" name="Straight Connector 104"/>
          <p:cNvCxnSpPr>
            <a:stCxn id="104" idx="2"/>
            <a:endCxn id="35" idx="0"/>
          </p:cNvCxnSpPr>
          <p:nvPr/>
        </p:nvCxnSpPr>
        <p:spPr>
          <a:xfrm rot="5400000">
            <a:off x="5638800" y="2971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8" name="Straight Connector 107"/>
          <p:cNvCxnSpPr>
            <a:endCxn id="158737" idx="1"/>
          </p:cNvCxnSpPr>
          <p:nvPr/>
        </p:nvCxnSpPr>
        <p:spPr>
          <a:xfrm rot="16200000" flipH="1">
            <a:off x="2209800" y="3733800"/>
            <a:ext cx="1295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1905000" y="2835275"/>
            <a:ext cx="609600" cy="669925"/>
            <a:chOff x="1440" y="1930"/>
            <a:chExt cx="384" cy="422"/>
          </a:xfrm>
        </p:grpSpPr>
        <p:sp>
          <p:nvSpPr>
            <p:cNvPr id="24" name="Rectangle 33"/>
            <p:cNvSpPr>
              <a:spLocks noChangeArrowheads="1"/>
            </p:cNvSpPr>
            <p:nvPr/>
          </p:nvSpPr>
          <p:spPr bwMode="auto">
            <a:xfrm>
              <a:off x="1440" y="1968"/>
              <a:ext cx="384" cy="384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 eaLnBrk="1" hangingPunct="1"/>
              <a:endParaRPr lang="en-US" sz="2000" b="1" dirty="0"/>
            </a:p>
          </p:txBody>
        </p: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1440" y="2064"/>
              <a:ext cx="384" cy="192"/>
              <a:chOff x="2400" y="3264"/>
              <a:chExt cx="1344" cy="244"/>
            </a:xfrm>
          </p:grpSpPr>
          <p:sp>
            <p:nvSpPr>
              <p:cNvPr id="27" name="Freeform 35"/>
              <p:cNvSpPr>
                <a:spLocks/>
              </p:cNvSpPr>
              <p:nvPr/>
            </p:nvSpPr>
            <p:spPr bwMode="auto">
              <a:xfrm>
                <a:off x="2400" y="3264"/>
                <a:ext cx="1344" cy="2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0"/>
                  </a:cxn>
                  <a:cxn ang="0">
                    <a:pos x="1093" y="244"/>
                  </a:cxn>
                  <a:cxn ang="0">
                    <a:pos x="1344" y="240"/>
                  </a:cxn>
                </a:cxnLst>
                <a:rect l="0" t="0" r="r" b="b"/>
                <a:pathLst>
                  <a:path w="1344" h="244">
                    <a:moveTo>
                      <a:pt x="0" y="0"/>
                    </a:moveTo>
                    <a:lnTo>
                      <a:pt x="222" y="0"/>
                    </a:lnTo>
                    <a:lnTo>
                      <a:pt x="1093" y="244"/>
                    </a:lnTo>
                    <a:lnTo>
                      <a:pt x="1344" y="24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28" name="Freeform 36"/>
              <p:cNvSpPr>
                <a:spLocks/>
              </p:cNvSpPr>
              <p:nvPr/>
            </p:nvSpPr>
            <p:spPr bwMode="auto">
              <a:xfrm flipH="1">
                <a:off x="2400" y="3264"/>
                <a:ext cx="1344" cy="2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0"/>
                  </a:cxn>
                  <a:cxn ang="0">
                    <a:pos x="1093" y="244"/>
                  </a:cxn>
                  <a:cxn ang="0">
                    <a:pos x="1344" y="240"/>
                  </a:cxn>
                </a:cxnLst>
                <a:rect l="0" t="0" r="r" b="b"/>
                <a:pathLst>
                  <a:path w="1344" h="244">
                    <a:moveTo>
                      <a:pt x="0" y="0"/>
                    </a:moveTo>
                    <a:lnTo>
                      <a:pt x="222" y="0"/>
                    </a:lnTo>
                    <a:lnTo>
                      <a:pt x="1093" y="244"/>
                    </a:lnTo>
                    <a:lnTo>
                      <a:pt x="1344" y="24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sp>
          <p:nvSpPr>
            <p:cNvPr id="26" name="Text Box 37"/>
            <p:cNvSpPr txBox="1">
              <a:spLocks noChangeArrowheads="1"/>
            </p:cNvSpPr>
            <p:nvPr/>
          </p:nvSpPr>
          <p:spPr bwMode="auto">
            <a:xfrm>
              <a:off x="1440" y="1930"/>
              <a:ext cx="384" cy="1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100" b="1" dirty="0" smtClean="0">
                  <a:sym typeface="Symbol" pitchFamily="80" charset="2"/>
                </a:rPr>
                <a:t>router</a:t>
              </a:r>
              <a:endParaRPr lang="en-US" sz="1100" b="1" dirty="0">
                <a:sym typeface="Symbol" pitchFamily="80" charset="2"/>
              </a:endParaRPr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5715000" y="3352800"/>
            <a:ext cx="609600" cy="669925"/>
            <a:chOff x="1440" y="1930"/>
            <a:chExt cx="384" cy="422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440" y="1968"/>
              <a:ext cx="384" cy="384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 eaLnBrk="1" hangingPunct="1"/>
              <a:endParaRPr lang="en-US" sz="2000" b="1" dirty="0"/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1440" y="2064"/>
              <a:ext cx="384" cy="192"/>
              <a:chOff x="2400" y="3264"/>
              <a:chExt cx="1344" cy="244"/>
            </a:xfrm>
          </p:grpSpPr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2400" y="3264"/>
                <a:ext cx="1344" cy="2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0"/>
                  </a:cxn>
                  <a:cxn ang="0">
                    <a:pos x="1093" y="244"/>
                  </a:cxn>
                  <a:cxn ang="0">
                    <a:pos x="1344" y="240"/>
                  </a:cxn>
                </a:cxnLst>
                <a:rect l="0" t="0" r="r" b="b"/>
                <a:pathLst>
                  <a:path w="1344" h="244">
                    <a:moveTo>
                      <a:pt x="0" y="0"/>
                    </a:moveTo>
                    <a:lnTo>
                      <a:pt x="222" y="0"/>
                    </a:lnTo>
                    <a:lnTo>
                      <a:pt x="1093" y="244"/>
                    </a:lnTo>
                    <a:lnTo>
                      <a:pt x="1344" y="24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 flipH="1">
                <a:off x="2400" y="3264"/>
                <a:ext cx="1344" cy="2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0"/>
                  </a:cxn>
                  <a:cxn ang="0">
                    <a:pos x="1093" y="244"/>
                  </a:cxn>
                  <a:cxn ang="0">
                    <a:pos x="1344" y="240"/>
                  </a:cxn>
                </a:cxnLst>
                <a:rect l="0" t="0" r="r" b="b"/>
                <a:pathLst>
                  <a:path w="1344" h="244">
                    <a:moveTo>
                      <a:pt x="0" y="0"/>
                    </a:moveTo>
                    <a:lnTo>
                      <a:pt x="222" y="0"/>
                    </a:lnTo>
                    <a:lnTo>
                      <a:pt x="1093" y="244"/>
                    </a:lnTo>
                    <a:lnTo>
                      <a:pt x="1344" y="24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endParaRPr lang="en-US" dirty="0"/>
              </a:p>
            </p:txBody>
          </p:sp>
        </p:grp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1440" y="1930"/>
              <a:ext cx="384" cy="1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100" b="1" dirty="0" smtClean="0">
                  <a:sym typeface="Symbol" pitchFamily="80" charset="2"/>
                </a:rPr>
                <a:t>router</a:t>
              </a:r>
              <a:endParaRPr lang="en-US" sz="1100" b="1" dirty="0">
                <a:sym typeface="Symbol" pitchFamily="80" charset="2"/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>
            <a:off x="964642" y="2120202"/>
            <a:ext cx="6420896" cy="2940211"/>
          </a:xfrm>
          <a:custGeom>
            <a:avLst/>
            <a:gdLst>
              <a:gd name="connsiteX0" fmla="*/ 5426110 w 6420896"/>
              <a:gd name="connsiteY0" fmla="*/ 723482 h 2940211"/>
              <a:gd name="connsiteX1" fmla="*/ 3969099 w 6420896"/>
              <a:gd name="connsiteY1" fmla="*/ 703385 h 2940211"/>
              <a:gd name="connsiteX2" fmla="*/ 3717890 w 6420896"/>
              <a:gd name="connsiteY2" fmla="*/ 683288 h 2940211"/>
              <a:gd name="connsiteX3" fmla="*/ 3466681 w 6420896"/>
              <a:gd name="connsiteY3" fmla="*/ 633046 h 2940211"/>
              <a:gd name="connsiteX4" fmla="*/ 3285811 w 6420896"/>
              <a:gd name="connsiteY4" fmla="*/ 602901 h 2940211"/>
              <a:gd name="connsiteX5" fmla="*/ 3225521 w 6420896"/>
              <a:gd name="connsiteY5" fmla="*/ 582805 h 2940211"/>
              <a:gd name="connsiteX6" fmla="*/ 3135085 w 6420896"/>
              <a:gd name="connsiteY6" fmla="*/ 562708 h 2940211"/>
              <a:gd name="connsiteX7" fmla="*/ 3094892 w 6420896"/>
              <a:gd name="connsiteY7" fmla="*/ 532563 h 2940211"/>
              <a:gd name="connsiteX8" fmla="*/ 2974312 w 6420896"/>
              <a:gd name="connsiteY8" fmla="*/ 482321 h 2940211"/>
              <a:gd name="connsiteX9" fmla="*/ 2813538 w 6420896"/>
              <a:gd name="connsiteY9" fmla="*/ 401934 h 2940211"/>
              <a:gd name="connsiteX10" fmla="*/ 2773345 w 6420896"/>
              <a:gd name="connsiteY10" fmla="*/ 371789 h 2940211"/>
              <a:gd name="connsiteX11" fmla="*/ 2733151 w 6420896"/>
              <a:gd name="connsiteY11" fmla="*/ 351693 h 2940211"/>
              <a:gd name="connsiteX12" fmla="*/ 2662813 w 6420896"/>
              <a:gd name="connsiteY12" fmla="*/ 301451 h 2940211"/>
              <a:gd name="connsiteX13" fmla="*/ 2602523 w 6420896"/>
              <a:gd name="connsiteY13" fmla="*/ 261257 h 2940211"/>
              <a:gd name="connsiteX14" fmla="*/ 2552281 w 6420896"/>
              <a:gd name="connsiteY14" fmla="*/ 231112 h 2940211"/>
              <a:gd name="connsiteX15" fmla="*/ 2451798 w 6420896"/>
              <a:gd name="connsiteY15" fmla="*/ 200967 h 2940211"/>
              <a:gd name="connsiteX16" fmla="*/ 2341266 w 6420896"/>
              <a:gd name="connsiteY16" fmla="*/ 150725 h 2940211"/>
              <a:gd name="connsiteX17" fmla="*/ 2270927 w 6420896"/>
              <a:gd name="connsiteY17" fmla="*/ 130629 h 2940211"/>
              <a:gd name="connsiteX18" fmla="*/ 2240782 w 6420896"/>
              <a:gd name="connsiteY18" fmla="*/ 120580 h 2940211"/>
              <a:gd name="connsiteX19" fmla="*/ 2160395 w 6420896"/>
              <a:gd name="connsiteY19" fmla="*/ 70339 h 2940211"/>
              <a:gd name="connsiteX20" fmla="*/ 2090057 w 6420896"/>
              <a:gd name="connsiteY20" fmla="*/ 50242 h 2940211"/>
              <a:gd name="connsiteX21" fmla="*/ 2059912 w 6420896"/>
              <a:gd name="connsiteY21" fmla="*/ 40194 h 2940211"/>
              <a:gd name="connsiteX22" fmla="*/ 1798655 w 6420896"/>
              <a:gd name="connsiteY22" fmla="*/ 0 h 2940211"/>
              <a:gd name="connsiteX23" fmla="*/ 622998 w 6420896"/>
              <a:gd name="connsiteY23" fmla="*/ 50242 h 2940211"/>
              <a:gd name="connsiteX24" fmla="*/ 0 w 6420896"/>
              <a:gd name="connsiteY24" fmla="*/ 934497 h 2940211"/>
              <a:gd name="connsiteX25" fmla="*/ 190918 w 6420896"/>
              <a:gd name="connsiteY25" fmla="*/ 1778558 h 2940211"/>
              <a:gd name="connsiteX26" fmla="*/ 1557494 w 6420896"/>
              <a:gd name="connsiteY26" fmla="*/ 2240783 h 2940211"/>
              <a:gd name="connsiteX27" fmla="*/ 2361362 w 6420896"/>
              <a:gd name="connsiteY27" fmla="*/ 2029767 h 2940211"/>
              <a:gd name="connsiteX28" fmla="*/ 4240404 w 6420896"/>
              <a:gd name="connsiteY28" fmla="*/ 2301073 h 2940211"/>
              <a:gd name="connsiteX29" fmla="*/ 5707463 w 6420896"/>
              <a:gd name="connsiteY29" fmla="*/ 2713055 h 2940211"/>
              <a:gd name="connsiteX30" fmla="*/ 6420896 w 6420896"/>
              <a:gd name="connsiteY30" fmla="*/ 1909187 h 2940211"/>
              <a:gd name="connsiteX31" fmla="*/ 6260123 w 6420896"/>
              <a:gd name="connsiteY31" fmla="*/ 1055077 h 2940211"/>
              <a:gd name="connsiteX32" fmla="*/ 5426110 w 6420896"/>
              <a:gd name="connsiteY32" fmla="*/ 723482 h 2940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420896" h="2940211">
                <a:moveTo>
                  <a:pt x="5426110" y="723482"/>
                </a:moveTo>
                <a:lnTo>
                  <a:pt x="3969099" y="703385"/>
                </a:lnTo>
                <a:cubicBezTo>
                  <a:pt x="3885118" y="701409"/>
                  <a:pt x="3801083" y="694935"/>
                  <a:pt x="3717890" y="683288"/>
                </a:cubicBezTo>
                <a:cubicBezTo>
                  <a:pt x="3633320" y="671448"/>
                  <a:pt x="3550417" y="649793"/>
                  <a:pt x="3466681" y="633046"/>
                </a:cubicBezTo>
                <a:cubicBezTo>
                  <a:pt x="3373254" y="614361"/>
                  <a:pt x="3433281" y="625589"/>
                  <a:pt x="3285811" y="602901"/>
                </a:cubicBezTo>
                <a:cubicBezTo>
                  <a:pt x="3265714" y="596202"/>
                  <a:pt x="3245989" y="588263"/>
                  <a:pt x="3225521" y="582805"/>
                </a:cubicBezTo>
                <a:cubicBezTo>
                  <a:pt x="3195683" y="574848"/>
                  <a:pt x="3163907" y="573794"/>
                  <a:pt x="3135085" y="562708"/>
                </a:cubicBezTo>
                <a:cubicBezTo>
                  <a:pt x="3119454" y="556696"/>
                  <a:pt x="3109358" y="541001"/>
                  <a:pt x="3094892" y="532563"/>
                </a:cubicBezTo>
                <a:cubicBezTo>
                  <a:pt x="3025337" y="491989"/>
                  <a:pt x="3032882" y="496963"/>
                  <a:pt x="2974312" y="482321"/>
                </a:cubicBezTo>
                <a:lnTo>
                  <a:pt x="2813538" y="401934"/>
                </a:lnTo>
                <a:cubicBezTo>
                  <a:pt x="2798559" y="394444"/>
                  <a:pt x="2787547" y="380665"/>
                  <a:pt x="2773345" y="371789"/>
                </a:cubicBezTo>
                <a:cubicBezTo>
                  <a:pt x="2760643" y="363850"/>
                  <a:pt x="2746157" y="359125"/>
                  <a:pt x="2733151" y="351693"/>
                </a:cubicBezTo>
                <a:cubicBezTo>
                  <a:pt x="2707747" y="337177"/>
                  <a:pt x="2686769" y="318220"/>
                  <a:pt x="2662813" y="301451"/>
                </a:cubicBezTo>
                <a:cubicBezTo>
                  <a:pt x="2643026" y="287600"/>
                  <a:pt x="2622900" y="274224"/>
                  <a:pt x="2602523" y="261257"/>
                </a:cubicBezTo>
                <a:cubicBezTo>
                  <a:pt x="2586046" y="250771"/>
                  <a:pt x="2570415" y="238365"/>
                  <a:pt x="2552281" y="231112"/>
                </a:cubicBezTo>
                <a:cubicBezTo>
                  <a:pt x="2519813" y="218125"/>
                  <a:pt x="2485292" y="211015"/>
                  <a:pt x="2451798" y="200967"/>
                </a:cubicBezTo>
                <a:cubicBezTo>
                  <a:pt x="2402680" y="168222"/>
                  <a:pt x="2421495" y="177468"/>
                  <a:pt x="2341266" y="150725"/>
                </a:cubicBezTo>
                <a:cubicBezTo>
                  <a:pt x="2318133" y="143014"/>
                  <a:pt x="2294283" y="137636"/>
                  <a:pt x="2270927" y="130629"/>
                </a:cubicBezTo>
                <a:cubicBezTo>
                  <a:pt x="2260782" y="127585"/>
                  <a:pt x="2250518" y="124752"/>
                  <a:pt x="2240782" y="120580"/>
                </a:cubicBezTo>
                <a:cubicBezTo>
                  <a:pt x="2154861" y="83757"/>
                  <a:pt x="2246950" y="119800"/>
                  <a:pt x="2160395" y="70339"/>
                </a:cubicBezTo>
                <a:cubicBezTo>
                  <a:pt x="2148345" y="63453"/>
                  <a:pt x="2099852" y="53040"/>
                  <a:pt x="2090057" y="50242"/>
                </a:cubicBezTo>
                <a:cubicBezTo>
                  <a:pt x="2079873" y="47332"/>
                  <a:pt x="2070397" y="41692"/>
                  <a:pt x="2059912" y="40194"/>
                </a:cubicBezTo>
                <a:cubicBezTo>
                  <a:pt x="1797177" y="2661"/>
                  <a:pt x="1868719" y="70071"/>
                  <a:pt x="1798655" y="0"/>
                </a:cubicBezTo>
                <a:lnTo>
                  <a:pt x="622998" y="50242"/>
                </a:lnTo>
                <a:lnTo>
                  <a:pt x="0" y="934497"/>
                </a:lnTo>
                <a:lnTo>
                  <a:pt x="190918" y="1778558"/>
                </a:lnTo>
                <a:cubicBezTo>
                  <a:pt x="645742" y="1934692"/>
                  <a:pt x="1076617" y="2240783"/>
                  <a:pt x="1557494" y="2240783"/>
                </a:cubicBezTo>
                <a:cubicBezTo>
                  <a:pt x="1825230" y="2169612"/>
                  <a:pt x="2084328" y="2029767"/>
                  <a:pt x="2361362" y="2029767"/>
                </a:cubicBezTo>
                <a:lnTo>
                  <a:pt x="4240404" y="2301073"/>
                </a:lnTo>
                <a:cubicBezTo>
                  <a:pt x="4728023" y="2443295"/>
                  <a:pt x="5253151" y="2940211"/>
                  <a:pt x="5707463" y="2713055"/>
                </a:cubicBezTo>
                <a:cubicBezTo>
                  <a:pt x="5943383" y="2443432"/>
                  <a:pt x="6285243" y="2133600"/>
                  <a:pt x="6420896" y="1909187"/>
                </a:cubicBezTo>
                <a:lnTo>
                  <a:pt x="6260123" y="1055077"/>
                </a:lnTo>
                <a:lnTo>
                  <a:pt x="5426110" y="723482"/>
                </a:lnTo>
                <a:close/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038600" y="4267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Internet</a:t>
            </a:r>
            <a:endParaRPr lang="en-US" sz="2000" b="1" dirty="0"/>
          </a:p>
        </p:txBody>
      </p:sp>
      <p:sp>
        <p:nvSpPr>
          <p:cNvPr id="39" name="Snip Single Corner Rectangle 38"/>
          <p:cNvSpPr/>
          <p:nvPr/>
        </p:nvSpPr>
        <p:spPr>
          <a:xfrm>
            <a:off x="228600" y="3505200"/>
            <a:ext cx="381000" cy="228600"/>
          </a:xfrm>
          <a:prstGeom prst="snip1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Snip Single Corner Rectangle 39"/>
          <p:cNvSpPr/>
          <p:nvPr/>
        </p:nvSpPr>
        <p:spPr>
          <a:xfrm>
            <a:off x="8077200" y="4300868"/>
            <a:ext cx="381000" cy="228600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53 0.01805 C 0.05382 0.00717 0.08629 -0.00371 0.14028 -0.01621 C 0.19427 -0.02871 0.27466 -0.07662 0.34601 -0.05648 C 0.41736 -0.03634 0.50191 0.09236 0.56806 0.10486 C 0.6342 0.11736 0.70348 0.0294 0.74254 0.01805 C 0.7816 0.00671 0.79219 0.02153 0.80295 0.03657 " pathEditMode="relative" ptsTypes="aaaaaA">
                                      <p:cBhvr>
                                        <p:cTn id="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C -0.07188 -0.03565 -0.14341 -0.0713 -0.17327 -0.08542 C -0.2033 -0.09954 -0.13577 -0.0831 -0.18056 -0.08542 C -0.22535 -0.08773 -0.36945 -0.08102 -0.44184 -0.09931 C -0.51424 -0.11759 -0.55209 -0.18009 -0.61511 -0.19537 C -0.6783 -0.21065 -0.74966 -0.20069 -0.82084 -0.19074 " pathEditMode="relative" rAng="0" ptsTypes="aaaaaA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5875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8" grpId="0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sco_12404_Internet_Router_high_res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43600" y="426720"/>
            <a:ext cx="3086100" cy="246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Formal problem definition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r>
              <a:rPr lang="en-US" dirty="0" smtClean="0"/>
              <a:t>internet routers </a:t>
            </a:r>
            <a:r>
              <a:rPr lang="en-US" dirty="0"/>
              <a:t>require wire speed packet forwarding </a:t>
            </a:r>
            <a:r>
              <a:rPr lang="en-US" dirty="0" smtClean="0"/>
              <a:t>while sizes </a:t>
            </a:r>
            <a:r>
              <a:rPr lang="en-US" dirty="0"/>
              <a:t>of the IP </a:t>
            </a:r>
            <a:r>
              <a:rPr lang="en-US" dirty="0" smtClean="0"/>
              <a:t>lookup tables </a:t>
            </a:r>
            <a:r>
              <a:rPr lang="en-US" dirty="0"/>
              <a:t>are increasing </a:t>
            </a:r>
          </a:p>
          <a:p>
            <a:r>
              <a:rPr lang="en-US" dirty="0" smtClean="0"/>
              <a:t>near </a:t>
            </a:r>
            <a:r>
              <a:rPr lang="en-US" dirty="0"/>
              <a:t>future: </a:t>
            </a:r>
            <a:r>
              <a:rPr lang="en-US" dirty="0" smtClean="0"/>
              <a:t>“Terabit</a:t>
            </a:r>
            <a:r>
              <a:rPr lang="en-US" dirty="0"/>
              <a:t>” link rates will be available with affordable prices</a:t>
            </a:r>
          </a:p>
          <a:p>
            <a:r>
              <a:rPr lang="en-US" dirty="0" smtClean="0"/>
              <a:t>need </a:t>
            </a:r>
            <a:r>
              <a:rPr lang="en-US" dirty="0"/>
              <a:t>scalable solution that fits </a:t>
            </a:r>
            <a:r>
              <a:rPr lang="en-US" dirty="0" smtClean="0"/>
              <a:t>our current needs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future </a:t>
            </a:r>
            <a:r>
              <a:rPr lang="en-US" dirty="0" smtClean="0"/>
              <a:t>needs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Hash-based solution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953000"/>
          </a:xfrm>
        </p:spPr>
        <p:txBody>
          <a:bodyPr/>
          <a:lstStyle/>
          <a:p>
            <a:r>
              <a:rPr lang="en-US" dirty="0" smtClean="0"/>
              <a:t>hardware realization of hash table!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directly addresses the all </a:t>
            </a:r>
            <a:r>
              <a:rPr lang="en-US" dirty="0" smtClean="0"/>
              <a:t>severe </a:t>
            </a:r>
            <a:r>
              <a:rPr lang="en-US" dirty="0"/>
              <a:t>shortcomings of the </a:t>
            </a:r>
            <a:r>
              <a:rPr lang="en-US" dirty="0" smtClean="0"/>
              <a:t>TCAM as it uses RAM:</a:t>
            </a:r>
          </a:p>
          <a:p>
            <a:pPr lvl="2"/>
            <a:r>
              <a:rPr lang="en-US" dirty="0" smtClean="0"/>
              <a:t>High bit density and very scalable</a:t>
            </a:r>
          </a:p>
          <a:p>
            <a:pPr lvl="2"/>
            <a:r>
              <a:rPr lang="en-US" dirty="0" smtClean="0"/>
              <a:t>Low power consumption</a:t>
            </a:r>
          </a:p>
          <a:p>
            <a:pPr lvl="1"/>
            <a:r>
              <a:rPr lang="en-US" dirty="0" smtClean="0"/>
              <a:t>however:</a:t>
            </a:r>
          </a:p>
          <a:p>
            <a:pPr lvl="2"/>
            <a:r>
              <a:rPr lang="en-US" dirty="0" smtClean="0"/>
              <a:t>hard to handle the overflow </a:t>
            </a:r>
          </a:p>
          <a:p>
            <a:pPr lvl="2"/>
            <a:r>
              <a:rPr lang="en-US" dirty="0" smtClean="0"/>
              <a:t>no bound on the memory access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vs. Multiple Hashing - Overflow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5105400"/>
            <a:ext cx="4495800" cy="1328023"/>
          </a:xfrm>
          <a:prstGeom prst="roundRect">
            <a:avLst/>
          </a:prstGeom>
          <a:noFill/>
          <a:ln>
            <a:solidFill>
              <a:srgbClr val="9900FF"/>
            </a:solidFill>
          </a:ln>
        </p:spPr>
        <p:txBody>
          <a:bodyPr wrap="square" l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900FF"/>
                </a:solidFill>
              </a:rPr>
              <a:t>overflow</a:t>
            </a:r>
            <a:r>
              <a:rPr lang="en-US" b="1" dirty="0" smtClean="0"/>
              <a:t> comparison between the CHAP(H,H) and MH(H) for H = 1 to 4 and for the same loading factor (RAM table aspect ratio)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1828800" y="1600199"/>
          <a:ext cx="5410200" cy="3450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1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vs. Multiple Hashing - ASST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5105400"/>
            <a:ext cx="4495800" cy="1328023"/>
          </a:xfrm>
          <a:prstGeom prst="roundRect">
            <a:avLst/>
          </a:prstGeom>
          <a:noFill/>
          <a:ln>
            <a:solidFill>
              <a:srgbClr val="9900FF"/>
            </a:solidFill>
          </a:ln>
        </p:spPr>
        <p:txBody>
          <a:bodyPr wrap="square" lIns="0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900FF"/>
                </a:solidFill>
              </a:rPr>
              <a:t>ASST </a:t>
            </a:r>
            <a:r>
              <a:rPr lang="en-US" b="1" dirty="0" smtClean="0"/>
              <a:t>comparison between the CHAP(H,H) and MH(H) for H = 1 to 4 and for the same loading factor (RAM table aspect ratio)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828800" y="1600200"/>
          <a:ext cx="5410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/>
              <a:t>Content-based Hash Probing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953000"/>
          </a:xfrm>
        </p:spPr>
        <p:txBody>
          <a:bodyPr/>
          <a:lstStyle/>
          <a:p>
            <a:r>
              <a:rPr lang="en-US" dirty="0" smtClean="0"/>
              <a:t>notice </a:t>
            </a:r>
            <a:r>
              <a:rPr lang="en-US" dirty="0"/>
              <a:t>that some rows </a:t>
            </a:r>
            <a:r>
              <a:rPr lang="en-US" dirty="0" smtClean="0"/>
              <a:t>incur </a:t>
            </a:r>
            <a:r>
              <a:rPr lang="en-US" dirty="0"/>
              <a:t>overflow while others have </a:t>
            </a:r>
            <a:r>
              <a:rPr lang="en-US" dirty="0" smtClean="0"/>
              <a:t>space</a:t>
            </a:r>
          </a:p>
          <a:p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keep some bits at the end of each row </a:t>
            </a:r>
            <a:r>
              <a:rPr lang="en-US" dirty="0" smtClean="0"/>
              <a:t>that work </a:t>
            </a:r>
            <a:r>
              <a:rPr lang="en-US" dirty="0"/>
              <a:t>as pointers to rows that </a:t>
            </a:r>
            <a:r>
              <a:rPr lang="en-US" dirty="0" smtClean="0"/>
              <a:t>have empty space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/>
              <a:t>Search in CHAP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dirty="0" smtClean="0"/>
              <a:t>the underlying architecture reads </a:t>
            </a:r>
            <a:r>
              <a:rPr lang="en-US" dirty="0"/>
              <a:t>a full row of the table into a buffer </a:t>
            </a:r>
            <a:r>
              <a:rPr lang="en-US" dirty="0" smtClean="0"/>
              <a:t>in one clock cycle</a:t>
            </a:r>
            <a:endParaRPr lang="en-US" dirty="0"/>
          </a:p>
          <a:p>
            <a:pPr lvl="1"/>
            <a:r>
              <a:rPr lang="en-US" dirty="0" smtClean="0"/>
              <a:t>uses </a:t>
            </a:r>
            <a:r>
              <a:rPr lang="en-US" dirty="0"/>
              <a:t>parallel matching processors to determine the </a:t>
            </a:r>
            <a:r>
              <a:rPr lang="en-US" dirty="0" smtClean="0"/>
              <a:t>match if any in </a:t>
            </a:r>
            <a:r>
              <a:rPr lang="en-US" dirty="0"/>
              <a:t>that </a:t>
            </a:r>
            <a:r>
              <a:rPr lang="en-US" dirty="0" smtClean="0"/>
              <a:t>bucket</a:t>
            </a:r>
          </a:p>
          <a:p>
            <a:endParaRPr lang="en-US" dirty="0"/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3200" dirty="0" smtClean="0"/>
              <a:t>we measure the quality of </a:t>
            </a:r>
            <a:r>
              <a:rPr lang="en-US" sz="3200" dirty="0"/>
              <a:t>the search </a:t>
            </a:r>
            <a:r>
              <a:rPr lang="en-US" sz="3200" dirty="0" smtClean="0"/>
              <a:t>in: Average Successful Search Time (</a:t>
            </a:r>
            <a:r>
              <a:rPr lang="en-US" sz="3200" b="1" dirty="0" smtClean="0"/>
              <a:t>ASST</a:t>
            </a:r>
            <a:r>
              <a:rPr lang="en-US" sz="3200" dirty="0" smtClean="0"/>
              <a:t>)</a:t>
            </a:r>
          </a:p>
          <a:p>
            <a:pPr lvl="1"/>
            <a:r>
              <a:rPr lang="en-US" dirty="0" smtClean="0"/>
              <a:t>Ave. n# rows </a:t>
            </a:r>
            <a:r>
              <a:rPr lang="en-US" dirty="0"/>
              <a:t>accessed for successful </a:t>
            </a:r>
            <a:r>
              <a:rPr lang="en-US" dirty="0" smtClean="0"/>
              <a:t>search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Line 22"/>
          <p:cNvSpPr>
            <a:spLocks noChangeShapeType="1"/>
          </p:cNvSpPr>
          <p:nvPr/>
        </p:nvSpPr>
        <p:spPr bwMode="auto">
          <a:xfrm flipH="1">
            <a:off x="5486400" y="2867025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6400800" y="2705100"/>
            <a:ext cx="1600200" cy="3810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 dirty="0" smtClean="0"/>
              <a:t>Input Port</a:t>
            </a:r>
            <a:endParaRPr lang="en-US" sz="1600" b="1" dirty="0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dirty="0" smtClean="0"/>
              <a:t>Inside a Router</a:t>
            </a:r>
            <a:endParaRPr lang="en-US" dirty="0"/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1066800" y="2209800"/>
            <a:ext cx="1600200" cy="3810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 dirty="0" smtClean="0"/>
              <a:t>Output Port</a:t>
            </a:r>
            <a:endParaRPr lang="en-US" sz="1600" b="1" dirty="0"/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1066800" y="5638800"/>
            <a:ext cx="1600200" cy="3810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 dirty="0" smtClean="0"/>
              <a:t>Output Port</a:t>
            </a:r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6400800" y="2209800"/>
            <a:ext cx="1600200" cy="3810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 dirty="0" smtClean="0"/>
              <a:t>Input Port</a:t>
            </a:r>
            <a:endParaRPr lang="en-US" sz="1600" b="1" dirty="0"/>
          </a:p>
        </p:txBody>
      </p: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6400800" y="5638800"/>
            <a:ext cx="1600200" cy="3810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 dirty="0" smtClean="0"/>
              <a:t>Input Port</a:t>
            </a:r>
            <a:endParaRPr lang="en-US" sz="1600" b="1" dirty="0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3581400" y="2514600"/>
            <a:ext cx="1905000" cy="3276600"/>
          </a:xfrm>
          <a:prstGeom prst="rect">
            <a:avLst/>
          </a:prstGeom>
          <a:solidFill>
            <a:srgbClr val="0070C0">
              <a:alpha val="27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dirty="0"/>
          </a:p>
        </p:txBody>
      </p:sp>
      <p:sp>
        <p:nvSpPr>
          <p:cNvPr id="218128" name="Line 16"/>
          <p:cNvSpPr>
            <a:spLocks noChangeShapeType="1"/>
          </p:cNvSpPr>
          <p:nvPr/>
        </p:nvSpPr>
        <p:spPr bwMode="auto">
          <a:xfrm>
            <a:off x="2667000" y="23622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 flipV="1">
            <a:off x="2667000" y="52578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18134" name="Line 22"/>
          <p:cNvSpPr>
            <a:spLocks noChangeShapeType="1"/>
          </p:cNvSpPr>
          <p:nvPr/>
        </p:nvSpPr>
        <p:spPr bwMode="auto">
          <a:xfrm flipH="1">
            <a:off x="5486400" y="23622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218137" name="Line 25"/>
          <p:cNvSpPr>
            <a:spLocks noChangeShapeType="1"/>
          </p:cNvSpPr>
          <p:nvPr/>
        </p:nvSpPr>
        <p:spPr bwMode="auto">
          <a:xfrm flipH="1" flipV="1">
            <a:off x="5486400" y="52578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10000" y="2624468"/>
            <a:ext cx="1447800" cy="685800"/>
          </a:xfrm>
          <a:prstGeom prst="rect">
            <a:avLst/>
          </a:prstGeom>
          <a:solidFill>
            <a:srgbClr val="0070C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Forwarding Table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810000" y="3733800"/>
            <a:ext cx="1447800" cy="533400"/>
          </a:xfrm>
          <a:prstGeom prst="rect">
            <a:avLst/>
          </a:prstGeom>
          <a:solidFill>
            <a:srgbClr val="0070C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Forwarding Decision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4085114" y="3524253"/>
            <a:ext cx="365760" cy="1588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4618514" y="3524253"/>
            <a:ext cx="365760" cy="1588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1621" y="2402958"/>
            <a:ext cx="914400" cy="1588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018720" y="2388781"/>
            <a:ext cx="914400" cy="1588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86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077200" y="1992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00" y="3178076"/>
            <a:ext cx="83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8001000" y="5867400"/>
            <a:ext cx="914400" cy="1588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600" y="3124200"/>
            <a:ext cx="83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62254" y="5835501"/>
            <a:ext cx="914400" cy="1588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810000" y="4869712"/>
            <a:ext cx="1447800" cy="845288"/>
          </a:xfrm>
          <a:prstGeom prst="rect">
            <a:avLst/>
          </a:prstGeom>
          <a:solidFill>
            <a:srgbClr val="0070C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Switching Fabric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32" idx="2"/>
            <a:endCxn id="52" idx="0"/>
          </p:cNvCxnSpPr>
          <p:nvPr/>
        </p:nvCxnSpPr>
        <p:spPr>
          <a:xfrm rot="5400000">
            <a:off x="4232644" y="4568456"/>
            <a:ext cx="602512" cy="1588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8585" y="2952306"/>
            <a:ext cx="914400" cy="1588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001000" y="2905125"/>
            <a:ext cx="914400" cy="1588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3810000" y="0"/>
            <a:ext cx="3048000" cy="3276600"/>
            <a:chOff x="3810000" y="0"/>
            <a:chExt cx="3048000" cy="3276600"/>
          </a:xfrm>
        </p:grpSpPr>
        <p:graphicFrame>
          <p:nvGraphicFramePr>
            <p:cNvPr id="56" name="Content Placeholder 3"/>
            <p:cNvGraphicFramePr>
              <a:graphicFrameLocks/>
            </p:cNvGraphicFramePr>
            <p:nvPr/>
          </p:nvGraphicFramePr>
          <p:xfrm>
            <a:off x="5562600" y="0"/>
            <a:ext cx="1295400" cy="304800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592394"/>
                  <a:gridCol w="703006"/>
                </a:tblGrid>
                <a:tr h="30480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Prefix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lang="en-US" sz="14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Port N#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0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1000*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100000*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2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110*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11001*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5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111*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1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sp>
          <p:nvSpPr>
            <p:cNvPr id="218133" name="Line 21"/>
            <p:cNvSpPr>
              <a:spLocks noChangeShapeType="1"/>
            </p:cNvSpPr>
            <p:nvPr/>
          </p:nvSpPr>
          <p:spPr bwMode="auto">
            <a:xfrm flipV="1">
              <a:off x="3810000" y="1219200"/>
              <a:ext cx="1752600" cy="14478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218138" name="Line 26"/>
            <p:cNvSpPr>
              <a:spLocks noChangeShapeType="1"/>
            </p:cNvSpPr>
            <p:nvPr/>
          </p:nvSpPr>
          <p:spPr bwMode="auto">
            <a:xfrm flipH="1">
              <a:off x="5257800" y="3048000"/>
              <a:ext cx="1295400" cy="2286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prstDash val="sysDot"/>
              <a:round/>
              <a:headEnd type="triangle" w="med" len="med"/>
              <a:tailEnd/>
            </a:ln>
            <a:effectLst/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6200" y="2590800"/>
            <a:ext cx="106680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 smtClean="0"/>
              <a:t>YouTube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Hotmail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724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033658" y="5486400"/>
            <a:ext cx="95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Aachen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447800" y="3124200"/>
            <a:ext cx="83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01000" y="3090208"/>
            <a:ext cx="83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1066800" y="2743200"/>
            <a:ext cx="1600200" cy="3810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 dirty="0" smtClean="0"/>
              <a:t>Output Port</a:t>
            </a:r>
            <a:endParaRPr lang="en-US" sz="1600" b="1" dirty="0"/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>
            <a:off x="2667000" y="28956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76200" y="3657600"/>
            <a:ext cx="6096000" cy="3048000"/>
            <a:chOff x="76200" y="3657600"/>
            <a:chExt cx="6096000" cy="3048000"/>
          </a:xfrm>
        </p:grpSpPr>
        <p:graphicFrame>
          <p:nvGraphicFramePr>
            <p:cNvPr id="43" name="Content Placeholder 3"/>
            <p:cNvGraphicFramePr>
              <a:graphicFrameLocks/>
            </p:cNvGraphicFramePr>
            <p:nvPr/>
          </p:nvGraphicFramePr>
          <p:xfrm>
            <a:off x="76200" y="3657600"/>
            <a:ext cx="1447800" cy="304800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62087"/>
                  <a:gridCol w="785713"/>
                </a:tblGrid>
                <a:tr h="30480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14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Prefix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lang="en-US" sz="1400" b="1" kern="120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Port N#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0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6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1000*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4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100000*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101*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2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110*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11001*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5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04800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111*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3</a:t>
                        </a:r>
                      </a:p>
                    </a:txBody>
                    <a:tcPr marL="0" marR="45720" marT="0" marB="0"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sp>
          <p:nvSpPr>
            <p:cNvPr id="44" name="Right Arrow 43"/>
            <p:cNvSpPr/>
            <p:nvPr/>
          </p:nvSpPr>
          <p:spPr>
            <a:xfrm>
              <a:off x="1524000" y="4953000"/>
              <a:ext cx="4648200" cy="914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6172200" y="3810000"/>
            <a:ext cx="2579370" cy="2927762"/>
            <a:chOff x="3352800" y="2132013"/>
            <a:chExt cx="2584450" cy="3016044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3014264"/>
              <a:chOff x="4650" y="6390"/>
              <a:chExt cx="2925" cy="3365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65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13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4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5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6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7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8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19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0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1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51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22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7" name="Straight Connector 6"/>
            <p:cNvCxnSpPr/>
            <p:nvPr/>
          </p:nvCxnSpPr>
          <p:spPr>
            <a:xfrm rot="5400000">
              <a:off x="2150445" y="3639314"/>
              <a:ext cx="3014311" cy="3175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454451" y="3640108"/>
              <a:ext cx="3014311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735438" y="3640108"/>
              <a:ext cx="3014311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3064051" y="3640108"/>
              <a:ext cx="3014311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121326" y="3640108"/>
              <a:ext cx="3014311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 descr="TCAM_CARD_fids23mc1_2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166913">
            <a:off x="5303026" y="1285779"/>
            <a:ext cx="3486889" cy="198807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Current Solution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en-US" dirty="0" smtClean="0"/>
              <a:t>the TCAM </a:t>
            </a:r>
            <a:r>
              <a:rPr lang="en-US" dirty="0"/>
              <a:t>(Ternary Content Addressable Memory):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most usable solution in real life </a:t>
            </a:r>
            <a:r>
              <a:rPr lang="en-US" dirty="0" smtClean="0"/>
              <a:t>as </a:t>
            </a:r>
            <a:r>
              <a:rPr lang="en-US" dirty="0"/>
              <a:t>it provide the answer in single memory </a:t>
            </a:r>
            <a:r>
              <a:rPr lang="en-US" dirty="0" smtClean="0"/>
              <a:t>access</a:t>
            </a:r>
          </a:p>
          <a:p>
            <a:pPr lvl="2"/>
            <a:r>
              <a:rPr lang="en-US" dirty="0" smtClean="0"/>
              <a:t>However:</a:t>
            </a:r>
          </a:p>
          <a:p>
            <a:pPr lvl="3"/>
            <a:r>
              <a:rPr lang="en-US" dirty="0" smtClean="0"/>
              <a:t>very high power consumption</a:t>
            </a:r>
          </a:p>
          <a:p>
            <a:pPr lvl="3"/>
            <a:r>
              <a:rPr lang="en-US" dirty="0" smtClean="0"/>
              <a:t>very low bit density &amp; not scalable</a:t>
            </a:r>
          </a:p>
          <a:p>
            <a:pPr lvl="3"/>
            <a:r>
              <a:rPr lang="en-US" dirty="0" smtClean="0"/>
              <a:t>run at lower speed than RAMs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176010" y="4095750"/>
            <a:ext cx="2560320" cy="2631186"/>
            <a:chOff x="6176010" y="4095750"/>
            <a:chExt cx="2560320" cy="2631186"/>
          </a:xfrm>
        </p:grpSpPr>
        <p:sp>
          <p:nvSpPr>
            <p:cNvPr id="37" name="Rectangle 36"/>
            <p:cNvSpPr/>
            <p:nvPr/>
          </p:nvSpPr>
          <p:spPr>
            <a:xfrm>
              <a:off x="6176010" y="5154930"/>
              <a:ext cx="256032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76010" y="4095750"/>
              <a:ext cx="256032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6010" y="4362450"/>
              <a:ext cx="88011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176010" y="4625340"/>
              <a:ext cx="226314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76010" y="5680710"/>
              <a:ext cx="256032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176010" y="5947410"/>
              <a:ext cx="59817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76010" y="6461760"/>
              <a:ext cx="30099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76010" y="6214110"/>
              <a:ext cx="1215390" cy="24688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781800" y="479298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TCAM</a:t>
            </a:r>
            <a:endParaRPr lang="en-US" sz="3200" b="1" dirty="0">
              <a:effectLst>
                <a:glow rad="139700">
                  <a:srgbClr val="FF0000">
                    <a:alpha val="4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9" name="Rectangle 6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dirty="0" smtClean="0"/>
              <a:t>Hash-based solution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7315200" y="2209800"/>
            <a:ext cx="838199" cy="2377616"/>
            <a:chOff x="7315200" y="1676400"/>
            <a:chExt cx="838199" cy="2377616"/>
          </a:xfrm>
        </p:grpSpPr>
        <p:sp>
          <p:nvSpPr>
            <p:cNvPr id="9292" name="AutoShape 76"/>
            <p:cNvSpPr>
              <a:spLocks/>
            </p:cNvSpPr>
            <p:nvPr/>
          </p:nvSpPr>
          <p:spPr bwMode="auto">
            <a:xfrm rot="10800000">
              <a:off x="7315200" y="1676400"/>
              <a:ext cx="457200" cy="2377616"/>
            </a:xfrm>
            <a:prstGeom prst="leftBrace">
              <a:avLst>
                <a:gd name="adj1" fmla="val 48611"/>
                <a:gd name="adj2" fmla="val 49995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 rot="5400000">
              <a:off x="6919912" y="2667001"/>
              <a:ext cx="2071688" cy="39528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sz="2000" b="1" dirty="0">
                  <a:solidFill>
                    <a:srgbClr val="009900"/>
                  </a:solidFill>
                  <a:latin typeface="Calibri" pitchFamily="34" charset="0"/>
                </a:rPr>
                <a:t>N = </a:t>
              </a:r>
              <a:r>
                <a:rPr lang="en-US" sz="2000" b="1" dirty="0" smtClean="0">
                  <a:solidFill>
                    <a:srgbClr val="009900"/>
                  </a:solidFill>
                  <a:latin typeface="Calibri" pitchFamily="34" charset="0"/>
                </a:rPr>
                <a:t>n# </a:t>
              </a:r>
              <a:r>
                <a:rPr lang="en-US" sz="2000" b="1" dirty="0">
                  <a:solidFill>
                    <a:srgbClr val="009900"/>
                  </a:solidFill>
                  <a:latin typeface="Calibri" pitchFamily="34" charset="0"/>
                </a:rPr>
                <a:t>rows</a:t>
              </a:r>
            </a:p>
          </p:txBody>
        </p:sp>
      </p:grp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333999" y="3048000"/>
            <a:ext cx="1295401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36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Calibri" pitchFamily="34" charset="0"/>
              </a:rPr>
              <a:t>RAM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724025" y="3703638"/>
            <a:ext cx="2969895" cy="798512"/>
            <a:chOff x="1724025" y="3170238"/>
            <a:chExt cx="2969895" cy="798512"/>
          </a:xfrm>
        </p:grpSpPr>
        <p:sp>
          <p:nvSpPr>
            <p:cNvPr id="2053" name="Text Box 8"/>
            <p:cNvSpPr txBox="1">
              <a:spLocks noChangeArrowheads="1"/>
            </p:cNvSpPr>
            <p:nvPr/>
          </p:nvSpPr>
          <p:spPr bwMode="auto">
            <a:xfrm>
              <a:off x="3000375" y="3587750"/>
              <a:ext cx="1419225" cy="3810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600" b="1" dirty="0" smtClean="0">
                  <a:latin typeface="+mj-lt"/>
                </a:rPr>
                <a:t>Hash function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073" name="AutoShape 88"/>
            <p:cNvSpPr>
              <a:spLocks noChangeArrowheads="1"/>
            </p:cNvSpPr>
            <p:nvPr/>
          </p:nvSpPr>
          <p:spPr bwMode="auto">
            <a:xfrm>
              <a:off x="3287713" y="3170238"/>
              <a:ext cx="766762" cy="366712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h(.)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38" name="AutoShape 80"/>
            <p:cNvSpPr>
              <a:spLocks noChangeArrowheads="1"/>
            </p:cNvSpPr>
            <p:nvPr/>
          </p:nvSpPr>
          <p:spPr bwMode="auto">
            <a:xfrm>
              <a:off x="1724025" y="3170238"/>
              <a:ext cx="1095375" cy="366712"/>
            </a:xfrm>
            <a:prstGeom prst="roundRect">
              <a:avLst/>
            </a:prstGeom>
            <a:solidFill>
              <a:schemeClr val="accent1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Prefix</a:t>
              </a:r>
              <a:r>
                <a:rPr lang="en-US" b="1" baseline="-25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i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V="1">
              <a:off x="2819400" y="33528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66" idx="1"/>
            </p:cNvCxnSpPr>
            <p:nvPr/>
          </p:nvCxnSpPr>
          <p:spPr>
            <a:xfrm flipV="1">
              <a:off x="4088922" y="3299105"/>
              <a:ext cx="604998" cy="5369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1" name="Content Placeholder 3"/>
          <p:cNvGraphicFramePr>
            <a:graphicFrameLocks/>
          </p:cNvGraphicFramePr>
          <p:nvPr/>
        </p:nvGraphicFramePr>
        <p:xfrm>
          <a:off x="152400" y="1828800"/>
          <a:ext cx="1447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087"/>
                <a:gridCol w="785713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Prefix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Port N#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100000*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11001*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111*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1" name="Group 90"/>
          <p:cNvGrpSpPr>
            <a:grpSpLocks/>
          </p:cNvGrpSpPr>
          <p:nvPr/>
        </p:nvGrpSpPr>
        <p:grpSpPr bwMode="auto">
          <a:xfrm>
            <a:off x="4724400" y="2209800"/>
            <a:ext cx="2579370" cy="2379122"/>
            <a:chOff x="3352800" y="2132013"/>
            <a:chExt cx="2584450" cy="2450862"/>
          </a:xfrm>
        </p:grpSpPr>
        <p:grpSp>
          <p:nvGrpSpPr>
            <p:cNvPr id="52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449033"/>
              <a:chOff x="4650" y="6390"/>
              <a:chExt cx="2925" cy="2734"/>
            </a:xfrm>
          </p:grpSpPr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2734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79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0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1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2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4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5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92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93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53" name="Straight Connector 52"/>
            <p:cNvCxnSpPr/>
            <p:nvPr/>
          </p:nvCxnSpPr>
          <p:spPr>
            <a:xfrm rot="5400000">
              <a:off x="2433037" y="3356723"/>
              <a:ext cx="2449129" cy="3175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2737042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018029" y="3357517"/>
              <a:ext cx="2449129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346642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403918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4724400" y="1708116"/>
            <a:ext cx="2569658" cy="501684"/>
            <a:chOff x="4724400" y="1174716"/>
            <a:chExt cx="2569658" cy="501684"/>
          </a:xfrm>
        </p:grpSpPr>
        <p:sp>
          <p:nvSpPr>
            <p:cNvPr id="3" name="TextBox 56"/>
            <p:cNvSpPr txBox="1">
              <a:spLocks noChangeArrowheads="1"/>
            </p:cNvSpPr>
            <p:nvPr/>
          </p:nvSpPr>
          <p:spPr bwMode="auto">
            <a:xfrm>
              <a:off x="5002660" y="1174716"/>
              <a:ext cx="20235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9900"/>
                  </a:solidFill>
                  <a:latin typeface="Calibri" pitchFamily="34" charset="0"/>
                </a:rPr>
                <a:t>L = bucket </a:t>
              </a:r>
              <a:r>
                <a:rPr lang="en-US" sz="2000" b="1" dirty="0" smtClean="0">
                  <a:solidFill>
                    <a:srgbClr val="009900"/>
                  </a:solidFill>
                  <a:latin typeface="Calibri" pitchFamily="34" charset="0"/>
                </a:rPr>
                <a:t>size</a:t>
              </a:r>
              <a:endParaRPr lang="en-US" sz="2000" b="1" dirty="0">
                <a:solidFill>
                  <a:srgbClr val="009900"/>
                </a:solidFill>
                <a:latin typeface="Calibri" pitchFamily="34" charset="0"/>
              </a:endParaRPr>
            </a:p>
          </p:txBody>
        </p:sp>
        <p:sp>
          <p:nvSpPr>
            <p:cNvPr id="98" name="Right Brace 97"/>
            <p:cNvSpPr/>
            <p:nvPr/>
          </p:nvSpPr>
          <p:spPr>
            <a:xfrm rot="16200000">
              <a:off x="5894929" y="277271"/>
              <a:ext cx="228600" cy="2569658"/>
            </a:xfrm>
            <a:prstGeom prst="rightBrace">
              <a:avLst>
                <a:gd name="adj1" fmla="val 75385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736296" y="2220372"/>
            <a:ext cx="4206240" cy="2120172"/>
            <a:chOff x="4736296" y="1686972"/>
            <a:chExt cx="4206240" cy="2120172"/>
          </a:xfrm>
        </p:grpSpPr>
        <p:sp>
          <p:nvSpPr>
            <p:cNvPr id="99" name="Rectangle 98"/>
            <p:cNvSpPr/>
            <p:nvPr/>
          </p:nvSpPr>
          <p:spPr>
            <a:xfrm>
              <a:off x="4736296" y="1686972"/>
              <a:ext cx="310896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736296" y="2231384"/>
              <a:ext cx="356616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736296" y="2500947"/>
              <a:ext cx="256032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736296" y="2754653"/>
              <a:ext cx="420624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736296" y="3293779"/>
              <a:ext cx="2834640" cy="26517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736296" y="3560256"/>
              <a:ext cx="292608" cy="24688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736296" y="3018928"/>
              <a:ext cx="1207008" cy="2743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629400" y="2225656"/>
            <a:ext cx="2499623" cy="2803544"/>
            <a:chOff x="6629400" y="1692256"/>
            <a:chExt cx="2499623" cy="2803544"/>
          </a:xfrm>
        </p:grpSpPr>
        <p:sp>
          <p:nvSpPr>
            <p:cNvPr id="108" name="Rectangle 107"/>
            <p:cNvSpPr/>
            <p:nvPr/>
          </p:nvSpPr>
          <p:spPr>
            <a:xfrm>
              <a:off x="7300224" y="1692256"/>
              <a:ext cx="640080" cy="265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300224" y="2236668"/>
              <a:ext cx="1005840" cy="265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300223" y="2752890"/>
              <a:ext cx="1828800" cy="265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300224" y="3288492"/>
              <a:ext cx="266921" cy="26517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 Box 8"/>
            <p:cNvSpPr txBox="1">
              <a:spLocks noChangeArrowheads="1"/>
            </p:cNvSpPr>
            <p:nvPr/>
          </p:nvSpPr>
          <p:spPr bwMode="auto">
            <a:xfrm>
              <a:off x="6629400" y="4114800"/>
              <a:ext cx="2390774" cy="3810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200" b="1" dirty="0" smtClean="0">
                  <a:solidFill>
                    <a:srgbClr val="FF0000"/>
                  </a:solidFill>
                  <a:effectLst>
                    <a:glow rad="139700">
                      <a:schemeClr val="accent6">
                        <a:satMod val="175000"/>
                        <a:alpha val="40000"/>
                      </a:schemeClr>
                    </a:glow>
                  </a:effectLst>
                  <a:latin typeface="+mj-lt"/>
                </a:rPr>
                <a:t>The Overflow</a:t>
              </a:r>
              <a:endParaRPr lang="en-US" sz="2200" b="1" dirty="0"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+mj-lt"/>
              </a:endParaRPr>
            </a:p>
          </p:txBody>
        </p:sp>
      </p:grp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809624" y="5638800"/>
            <a:ext cx="6810376" cy="609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How to handle the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OVERFLOW</a:t>
            </a:r>
            <a:r>
              <a:rPr lang="en-US" sz="3200" b="1" dirty="0" smtClean="0">
                <a:solidFill>
                  <a:srgbClr val="0000FF"/>
                </a:solidFill>
                <a:latin typeface="+mj-lt"/>
              </a:rPr>
              <a:t>?!</a:t>
            </a:r>
            <a:endParaRPr lang="en-US" sz="3200" b="1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63"/>
          <p:cNvSpPr txBox="1">
            <a:spLocks noChangeArrowheads="1"/>
          </p:cNvSpPr>
          <p:nvPr/>
        </p:nvSpPr>
        <p:spPr bwMode="auto">
          <a:xfrm>
            <a:off x="228600" y="457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Linear Probing…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61"/>
          <p:cNvGrpSpPr/>
          <p:nvPr/>
        </p:nvGrpSpPr>
        <p:grpSpPr>
          <a:xfrm>
            <a:off x="1724025" y="3162300"/>
            <a:ext cx="2924175" cy="806450"/>
            <a:chOff x="1724025" y="3162300"/>
            <a:chExt cx="2924175" cy="806450"/>
          </a:xfrm>
        </p:grpSpPr>
        <p:sp>
          <p:nvSpPr>
            <p:cNvPr id="2053" name="Text Box 8"/>
            <p:cNvSpPr txBox="1">
              <a:spLocks noChangeArrowheads="1"/>
            </p:cNvSpPr>
            <p:nvPr/>
          </p:nvSpPr>
          <p:spPr bwMode="auto">
            <a:xfrm>
              <a:off x="3000375" y="3587750"/>
              <a:ext cx="1419225" cy="3810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600" b="1" dirty="0" smtClean="0">
                  <a:latin typeface="+mj-lt"/>
                </a:rPr>
                <a:t>hash function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2073" name="AutoShape 88"/>
            <p:cNvSpPr>
              <a:spLocks noChangeArrowheads="1"/>
            </p:cNvSpPr>
            <p:nvPr/>
          </p:nvSpPr>
          <p:spPr bwMode="auto">
            <a:xfrm>
              <a:off x="3287713" y="3170238"/>
              <a:ext cx="766762" cy="366712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h(.)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38" name="AutoShape 80"/>
            <p:cNvSpPr>
              <a:spLocks noChangeArrowheads="1"/>
            </p:cNvSpPr>
            <p:nvPr/>
          </p:nvSpPr>
          <p:spPr bwMode="auto">
            <a:xfrm>
              <a:off x="1724025" y="3170238"/>
              <a:ext cx="1095375" cy="366712"/>
            </a:xfrm>
            <a:prstGeom prst="roundRect">
              <a:avLst/>
            </a:prstGeom>
            <a:solidFill>
              <a:schemeClr val="accent1"/>
            </a:solidFill>
            <a:ln w="9525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Prefix</a:t>
              </a:r>
              <a:r>
                <a:rPr lang="en-US" b="1" baseline="-25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i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V="1">
              <a:off x="2819400" y="33528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038600" y="3162300"/>
              <a:ext cx="609600" cy="1905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loud Callout 38"/>
          <p:cNvSpPr/>
          <p:nvPr/>
        </p:nvSpPr>
        <p:spPr>
          <a:xfrm>
            <a:off x="457200" y="1447800"/>
            <a:ext cx="3429000" cy="1600200"/>
          </a:xfrm>
          <a:prstGeom prst="cloudCallout">
            <a:avLst>
              <a:gd name="adj1" fmla="val 70966"/>
              <a:gd name="adj2" fmla="val 36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might scan the entire table…</a:t>
            </a:r>
          </a:p>
        </p:txBody>
      </p:sp>
      <p:grpSp>
        <p:nvGrpSpPr>
          <p:cNvPr id="44" name="Group 90"/>
          <p:cNvGrpSpPr>
            <a:grpSpLocks/>
          </p:cNvGrpSpPr>
          <p:nvPr/>
        </p:nvGrpSpPr>
        <p:grpSpPr bwMode="auto">
          <a:xfrm>
            <a:off x="4724400" y="2209800"/>
            <a:ext cx="2579370" cy="2379122"/>
            <a:chOff x="3352800" y="2132013"/>
            <a:chExt cx="2584450" cy="2450862"/>
          </a:xfrm>
        </p:grpSpPr>
        <p:grpSp>
          <p:nvGrpSpPr>
            <p:cNvPr id="45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449033"/>
              <a:chOff x="4650" y="6390"/>
              <a:chExt cx="2925" cy="2734"/>
            </a:xfrm>
          </p:grpSpPr>
          <p:sp>
            <p:nvSpPr>
              <p:cNvPr id="53" name="Rectangle 52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2734"/>
              </a:xfrm>
              <a:prstGeom prst="rect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54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55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56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58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8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9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80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46" name="Straight Connector 45"/>
            <p:cNvCxnSpPr/>
            <p:nvPr/>
          </p:nvCxnSpPr>
          <p:spPr>
            <a:xfrm rot="5400000">
              <a:off x="2433037" y="3356723"/>
              <a:ext cx="2449129" cy="3175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2737042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3018029" y="3357517"/>
              <a:ext cx="2449129" cy="158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346642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403918" y="3357517"/>
              <a:ext cx="2449129" cy="1587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/>
          <p:cNvSpPr/>
          <p:nvPr/>
        </p:nvSpPr>
        <p:spPr>
          <a:xfrm>
            <a:off x="4737616" y="2220372"/>
            <a:ext cx="2560320" cy="26517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737616" y="2764784"/>
            <a:ext cx="2560320" cy="26517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737616" y="3034347"/>
            <a:ext cx="2560320" cy="26517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737616" y="3288053"/>
            <a:ext cx="2560320" cy="26517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737616" y="3827179"/>
            <a:ext cx="2560320" cy="26517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737616" y="4093656"/>
            <a:ext cx="292608" cy="24688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4736296" y="3552328"/>
            <a:ext cx="1207008" cy="27432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7300224" y="2225656"/>
            <a:ext cx="640080" cy="265176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300224" y="2770068"/>
            <a:ext cx="1097280" cy="265176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7300223" y="3286290"/>
            <a:ext cx="1828800" cy="246888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7300223" y="3821892"/>
            <a:ext cx="640080" cy="246888"/>
          </a:xfrm>
          <a:prstGeom prst="rect">
            <a:avLst/>
          </a:prstGeom>
          <a:solidFill>
            <a:srgbClr val="FF0000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loud Callout 104"/>
          <p:cNvSpPr/>
          <p:nvPr/>
        </p:nvSpPr>
        <p:spPr>
          <a:xfrm>
            <a:off x="304800" y="4267200"/>
            <a:ext cx="4114800" cy="1828800"/>
          </a:xfrm>
          <a:prstGeom prst="cloudCallout">
            <a:avLst>
              <a:gd name="adj1" fmla="val -25747"/>
              <a:gd name="adj2" fmla="val -117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means that we can’t bound memory access time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5.55112E-17 C 0.03229 0.01435 0.07222 0.0287 0.02691 0.03542 C -0.0184 0.04213 -0.14879 0.04074 -0.27917 0.03981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1.85185E-6 C 0.02048 0.01504 0.0441 0.03055 0.04288 0.03727 C 0.04167 0.04398 -0.01007 0.03356 -0.01042 0.04028 C -0.01077 0.04699 0.06354 0.06551 0.04062 0.07778 C 0.01771 0.09004 -0.10886 0.10694 -0.14809 0.11458 " pathEditMode="relative" rAng="0" ptsTypes="aaaaa">
                                      <p:cBhvr>
                                        <p:cTn id="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C 0.02119 0.0162 0.04237 0.03241 0.02865 0.03889 C 0.01494 0.04537 -0.06961 0.03241 -0.08246 0.03889 C -0.09531 0.04537 -0.02066 0.06481 -0.04809 0.07801 C -0.07552 0.0912 -0.20538 0.10972 -0.2467 0.11806 " pathEditMode="relative" rAng="0" ptsTypes="aaaaa">
                                      <p:cBhvr>
                                        <p:cTn id="1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C 0.04045 0.01273 0.08108 0.0257 0.07326 0.03195 C 0.06545 0.0382 -0.0375 0.03033 -0.0474 0.03727 C -0.05729 0.04421 0.05243 0.06713 0.01354 0.07361 C -0.02535 0.08009 -0.21979 0.07546 -0.28125 0.07593 " pathEditMode="relative" rAng="0" ptsTypes="aaaaa">
                                      <p:cBhvr>
                                        <p:cTn id="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0" grpId="0" animBg="1"/>
      <p:bldP spid="101" grpId="0" animBg="1"/>
      <p:bldP spid="102" grpId="0" animBg="1"/>
      <p:bldP spid="103" grpId="0" animBg="1"/>
      <p:bldP spid="1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2" name="Rectangle 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</a:t>
            </a:r>
            <a:r>
              <a:rPr lang="en-US" dirty="0" err="1" smtClean="0"/>
              <a:t>HAsh</a:t>
            </a:r>
            <a:r>
              <a:rPr lang="en-US" dirty="0" smtClean="0"/>
              <a:t> Probing</a:t>
            </a:r>
            <a:endParaRPr lang="en-US" dirty="0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6686550" y="4978400"/>
            <a:ext cx="1314450" cy="67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>
              <a:spcAft>
                <a:spcPts val="1000"/>
              </a:spcAft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Probing </a:t>
            </a:r>
            <a:br>
              <a:rPr lang="en-US" sz="2000" b="1" dirty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Pointers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209800" y="3517900"/>
            <a:ext cx="1447800" cy="64135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 b="1" dirty="0" smtClean="0">
                <a:latin typeface="Calibri" pitchFamily="34" charset="0"/>
              </a:rPr>
              <a:t>hash </a:t>
            </a:r>
            <a:r>
              <a:rPr lang="en-US" sz="2000" b="1" dirty="0">
                <a:latin typeface="Calibri" pitchFamily="34" charset="0"/>
              </a:rPr>
              <a:t>function</a:t>
            </a:r>
          </a:p>
        </p:txBody>
      </p:sp>
      <p:grpSp>
        <p:nvGrpSpPr>
          <p:cNvPr id="16448" name="Group 10"/>
          <p:cNvGrpSpPr>
            <a:grpSpLocks/>
          </p:cNvGrpSpPr>
          <p:nvPr/>
        </p:nvGrpSpPr>
        <p:grpSpPr bwMode="auto">
          <a:xfrm>
            <a:off x="6772275" y="2166938"/>
            <a:ext cx="295275" cy="2728912"/>
            <a:chOff x="4650" y="6390"/>
            <a:chExt cx="2925" cy="3330"/>
          </a:xfrm>
        </p:grpSpPr>
        <p:sp>
          <p:nvSpPr>
            <p:cNvPr id="2089" name="Rectangle 11"/>
            <p:cNvSpPr>
              <a:spLocks noChangeArrowheads="1"/>
            </p:cNvSpPr>
            <p:nvPr/>
          </p:nvSpPr>
          <p:spPr bwMode="auto">
            <a:xfrm>
              <a:off x="4650" y="6390"/>
              <a:ext cx="2925" cy="3330"/>
            </a:xfrm>
            <a:prstGeom prst="rect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+mj-lt"/>
              </a:endParaRPr>
            </a:p>
          </p:txBody>
        </p:sp>
        <p:cxnSp>
          <p:nvCxnSpPr>
            <p:cNvPr id="2090" name="AutoShape 12"/>
            <p:cNvCxnSpPr>
              <a:cxnSpLocks noChangeShapeType="1"/>
            </p:cNvCxnSpPr>
            <p:nvPr/>
          </p:nvCxnSpPr>
          <p:spPr bwMode="auto">
            <a:xfrm>
              <a:off x="4650" y="6719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1" name="AutoShape 13"/>
            <p:cNvCxnSpPr>
              <a:cxnSpLocks noChangeShapeType="1"/>
            </p:cNvCxnSpPr>
            <p:nvPr/>
          </p:nvCxnSpPr>
          <p:spPr bwMode="auto">
            <a:xfrm>
              <a:off x="4650" y="7023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2" name="AutoShape 14"/>
            <p:cNvCxnSpPr>
              <a:cxnSpLocks noChangeShapeType="1"/>
            </p:cNvCxnSpPr>
            <p:nvPr/>
          </p:nvCxnSpPr>
          <p:spPr bwMode="auto">
            <a:xfrm>
              <a:off x="4650" y="7328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3" name="AutoShape 15"/>
            <p:cNvCxnSpPr>
              <a:cxnSpLocks noChangeShapeType="1"/>
            </p:cNvCxnSpPr>
            <p:nvPr/>
          </p:nvCxnSpPr>
          <p:spPr bwMode="auto">
            <a:xfrm>
              <a:off x="4650" y="7632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4" name="AutoShape 16"/>
            <p:cNvCxnSpPr>
              <a:cxnSpLocks noChangeShapeType="1"/>
            </p:cNvCxnSpPr>
            <p:nvPr/>
          </p:nvCxnSpPr>
          <p:spPr bwMode="auto">
            <a:xfrm>
              <a:off x="4650" y="7938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5" name="AutoShape 17"/>
            <p:cNvCxnSpPr>
              <a:cxnSpLocks noChangeShapeType="1"/>
            </p:cNvCxnSpPr>
            <p:nvPr/>
          </p:nvCxnSpPr>
          <p:spPr bwMode="auto">
            <a:xfrm>
              <a:off x="4650" y="8240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6" name="AutoShape 18"/>
            <p:cNvCxnSpPr>
              <a:cxnSpLocks noChangeShapeType="1"/>
            </p:cNvCxnSpPr>
            <p:nvPr/>
          </p:nvCxnSpPr>
          <p:spPr bwMode="auto">
            <a:xfrm>
              <a:off x="4650" y="8544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7" name="AutoShape 19"/>
            <p:cNvCxnSpPr>
              <a:cxnSpLocks noChangeShapeType="1"/>
            </p:cNvCxnSpPr>
            <p:nvPr/>
          </p:nvCxnSpPr>
          <p:spPr bwMode="auto">
            <a:xfrm>
              <a:off x="4650" y="8850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8" name="AutoShape 20"/>
            <p:cNvCxnSpPr>
              <a:cxnSpLocks noChangeShapeType="1"/>
            </p:cNvCxnSpPr>
            <p:nvPr/>
          </p:nvCxnSpPr>
          <p:spPr bwMode="auto">
            <a:xfrm>
              <a:off x="4650" y="9129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2099" name="AutoShape 21"/>
            <p:cNvCxnSpPr>
              <a:cxnSpLocks noChangeShapeType="1"/>
            </p:cNvCxnSpPr>
            <p:nvPr/>
          </p:nvCxnSpPr>
          <p:spPr bwMode="auto">
            <a:xfrm>
              <a:off x="4650" y="9435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</p:grpSp>
      <p:grpSp>
        <p:nvGrpSpPr>
          <p:cNvPr id="16462" name="Group 90"/>
          <p:cNvGrpSpPr>
            <a:grpSpLocks/>
          </p:cNvGrpSpPr>
          <p:nvPr/>
        </p:nvGrpSpPr>
        <p:grpSpPr bwMode="auto">
          <a:xfrm>
            <a:off x="3838575" y="2166938"/>
            <a:ext cx="2584450" cy="2728912"/>
            <a:chOff x="3352800" y="2132013"/>
            <a:chExt cx="2584450" cy="2982912"/>
          </a:xfrm>
        </p:grpSpPr>
        <p:grpSp>
          <p:nvGrpSpPr>
            <p:cNvPr id="16463" name="Group 10"/>
            <p:cNvGrpSpPr>
              <a:grpSpLocks/>
            </p:cNvGrpSpPr>
            <p:nvPr/>
          </p:nvGrpSpPr>
          <p:grpSpPr bwMode="auto">
            <a:xfrm>
              <a:off x="3352800" y="2132013"/>
              <a:ext cx="2584450" cy="2982912"/>
              <a:chOff x="4650" y="6390"/>
              <a:chExt cx="2925" cy="3330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4650" y="6390"/>
                <a:ext cx="2925" cy="3330"/>
              </a:xfrm>
              <a:prstGeom prst="rect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+mj-lt"/>
                </a:endParaRPr>
              </a:p>
            </p:txBody>
          </p:sp>
          <p:cxnSp>
            <p:nvCxnSpPr>
              <p:cNvPr id="68" name="AutoShape 12"/>
              <p:cNvCxnSpPr>
                <a:cxnSpLocks noChangeShapeType="1"/>
              </p:cNvCxnSpPr>
              <p:nvPr/>
            </p:nvCxnSpPr>
            <p:spPr bwMode="auto">
              <a:xfrm>
                <a:off x="4650" y="671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69" name="AutoShape 13"/>
              <p:cNvCxnSpPr>
                <a:cxnSpLocks noChangeShapeType="1"/>
              </p:cNvCxnSpPr>
              <p:nvPr/>
            </p:nvCxnSpPr>
            <p:spPr bwMode="auto">
              <a:xfrm>
                <a:off x="4650" y="7023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0" name="AutoShape 14"/>
              <p:cNvCxnSpPr>
                <a:cxnSpLocks noChangeShapeType="1"/>
              </p:cNvCxnSpPr>
              <p:nvPr/>
            </p:nvCxnSpPr>
            <p:spPr bwMode="auto">
              <a:xfrm>
                <a:off x="4650" y="732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1" name="AutoShape 15"/>
              <p:cNvCxnSpPr>
                <a:cxnSpLocks noChangeShapeType="1"/>
              </p:cNvCxnSpPr>
              <p:nvPr/>
            </p:nvCxnSpPr>
            <p:spPr bwMode="auto">
              <a:xfrm>
                <a:off x="4650" y="7632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2" name="AutoShape 16"/>
              <p:cNvCxnSpPr>
                <a:cxnSpLocks noChangeShapeType="1"/>
              </p:cNvCxnSpPr>
              <p:nvPr/>
            </p:nvCxnSpPr>
            <p:spPr bwMode="auto">
              <a:xfrm>
                <a:off x="4650" y="7938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3" name="AutoShape 17"/>
              <p:cNvCxnSpPr>
                <a:cxnSpLocks noChangeShapeType="1"/>
              </p:cNvCxnSpPr>
              <p:nvPr/>
            </p:nvCxnSpPr>
            <p:spPr bwMode="auto">
              <a:xfrm>
                <a:off x="4650" y="824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4" name="AutoShape 18"/>
              <p:cNvCxnSpPr>
                <a:cxnSpLocks noChangeShapeType="1"/>
              </p:cNvCxnSpPr>
              <p:nvPr/>
            </p:nvCxnSpPr>
            <p:spPr bwMode="auto">
              <a:xfrm>
                <a:off x="4650" y="8544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5" name="AutoShape 19"/>
              <p:cNvCxnSpPr>
                <a:cxnSpLocks noChangeShapeType="1"/>
              </p:cNvCxnSpPr>
              <p:nvPr/>
            </p:nvCxnSpPr>
            <p:spPr bwMode="auto">
              <a:xfrm>
                <a:off x="4650" y="8850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6" name="AutoShape 20"/>
              <p:cNvCxnSpPr>
                <a:cxnSpLocks noChangeShapeType="1"/>
              </p:cNvCxnSpPr>
              <p:nvPr/>
            </p:nvCxnSpPr>
            <p:spPr bwMode="auto">
              <a:xfrm>
                <a:off x="4650" y="9129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  <p:cxnSp>
            <p:nvCxnSpPr>
              <p:cNvPr id="77" name="AutoShape 21"/>
              <p:cNvCxnSpPr>
                <a:cxnSpLocks noChangeShapeType="1"/>
              </p:cNvCxnSpPr>
              <p:nvPr/>
            </p:nvCxnSpPr>
            <p:spPr bwMode="auto">
              <a:xfrm>
                <a:off x="4650" y="9435"/>
                <a:ext cx="2925" cy="0"/>
              </a:xfrm>
              <a:prstGeom prst="straightConnector1">
                <a:avLst/>
              </a:prstGeom>
              <a:noFill/>
              <a:ln w="19050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</p:cxnSp>
        </p:grpSp>
        <p:cxnSp>
          <p:nvCxnSpPr>
            <p:cNvPr id="86" name="Straight Connector 85"/>
            <p:cNvCxnSpPr/>
            <p:nvPr/>
          </p:nvCxnSpPr>
          <p:spPr>
            <a:xfrm rot="5400000">
              <a:off x="2171350" y="3618410"/>
              <a:ext cx="2972502" cy="3175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475356" y="3619204"/>
              <a:ext cx="2972502" cy="1587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2756343" y="3619204"/>
              <a:ext cx="2972502" cy="1588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084956" y="3619204"/>
              <a:ext cx="2972502" cy="1587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142231" y="3619204"/>
              <a:ext cx="2972502" cy="1587"/>
            </a:xfrm>
            <a:prstGeom prst="line">
              <a:avLst/>
            </a:prstGeom>
            <a:ln>
              <a:solidFill>
                <a:schemeClr val="accent4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88" name="Group 10"/>
          <p:cNvGrpSpPr>
            <a:grpSpLocks/>
          </p:cNvGrpSpPr>
          <p:nvPr/>
        </p:nvGrpSpPr>
        <p:grpSpPr bwMode="auto">
          <a:xfrm>
            <a:off x="7553325" y="2171700"/>
            <a:ext cx="295275" cy="2728913"/>
            <a:chOff x="4650" y="6390"/>
            <a:chExt cx="2925" cy="3330"/>
          </a:xfrm>
        </p:grpSpPr>
        <p:sp>
          <p:nvSpPr>
            <p:cNvPr id="85" name="Rectangle 11"/>
            <p:cNvSpPr>
              <a:spLocks noChangeArrowheads="1"/>
            </p:cNvSpPr>
            <p:nvPr/>
          </p:nvSpPr>
          <p:spPr bwMode="auto">
            <a:xfrm>
              <a:off x="4650" y="6390"/>
              <a:ext cx="2925" cy="3330"/>
            </a:xfrm>
            <a:prstGeom prst="rect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+mj-lt"/>
              </a:endParaRPr>
            </a:p>
          </p:txBody>
        </p:sp>
        <p:cxnSp>
          <p:nvCxnSpPr>
            <p:cNvPr id="92" name="AutoShape 12"/>
            <p:cNvCxnSpPr>
              <a:cxnSpLocks noChangeShapeType="1"/>
            </p:cNvCxnSpPr>
            <p:nvPr/>
          </p:nvCxnSpPr>
          <p:spPr bwMode="auto">
            <a:xfrm>
              <a:off x="4650" y="6719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02" name="AutoShape 13"/>
            <p:cNvCxnSpPr>
              <a:cxnSpLocks noChangeShapeType="1"/>
            </p:cNvCxnSpPr>
            <p:nvPr/>
          </p:nvCxnSpPr>
          <p:spPr bwMode="auto">
            <a:xfrm>
              <a:off x="4650" y="7023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06" name="AutoShape 14"/>
            <p:cNvCxnSpPr>
              <a:cxnSpLocks noChangeShapeType="1"/>
            </p:cNvCxnSpPr>
            <p:nvPr/>
          </p:nvCxnSpPr>
          <p:spPr bwMode="auto">
            <a:xfrm>
              <a:off x="4650" y="7328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07" name="AutoShape 15"/>
            <p:cNvCxnSpPr>
              <a:cxnSpLocks noChangeShapeType="1"/>
            </p:cNvCxnSpPr>
            <p:nvPr/>
          </p:nvCxnSpPr>
          <p:spPr bwMode="auto">
            <a:xfrm>
              <a:off x="4650" y="7632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0" name="AutoShape 16"/>
            <p:cNvCxnSpPr>
              <a:cxnSpLocks noChangeShapeType="1"/>
            </p:cNvCxnSpPr>
            <p:nvPr/>
          </p:nvCxnSpPr>
          <p:spPr bwMode="auto">
            <a:xfrm>
              <a:off x="4650" y="7938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1" name="AutoShape 17"/>
            <p:cNvCxnSpPr>
              <a:cxnSpLocks noChangeShapeType="1"/>
            </p:cNvCxnSpPr>
            <p:nvPr/>
          </p:nvCxnSpPr>
          <p:spPr bwMode="auto">
            <a:xfrm>
              <a:off x="4650" y="8240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2" name="AutoShape 18"/>
            <p:cNvCxnSpPr>
              <a:cxnSpLocks noChangeShapeType="1"/>
            </p:cNvCxnSpPr>
            <p:nvPr/>
          </p:nvCxnSpPr>
          <p:spPr bwMode="auto">
            <a:xfrm>
              <a:off x="4650" y="8544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3" name="AutoShape 19"/>
            <p:cNvCxnSpPr>
              <a:cxnSpLocks noChangeShapeType="1"/>
            </p:cNvCxnSpPr>
            <p:nvPr/>
          </p:nvCxnSpPr>
          <p:spPr bwMode="auto">
            <a:xfrm>
              <a:off x="4650" y="8850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5" name="AutoShape 20"/>
            <p:cNvCxnSpPr>
              <a:cxnSpLocks noChangeShapeType="1"/>
            </p:cNvCxnSpPr>
            <p:nvPr/>
          </p:nvCxnSpPr>
          <p:spPr bwMode="auto">
            <a:xfrm>
              <a:off x="4650" y="9129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  <p:cxnSp>
          <p:nvCxnSpPr>
            <p:cNvPr id="116" name="AutoShape 21"/>
            <p:cNvCxnSpPr>
              <a:cxnSpLocks noChangeShapeType="1"/>
            </p:cNvCxnSpPr>
            <p:nvPr/>
          </p:nvCxnSpPr>
          <p:spPr bwMode="auto">
            <a:xfrm>
              <a:off x="4650" y="9435"/>
              <a:ext cx="2925" cy="0"/>
            </a:xfrm>
            <a:prstGeom prst="straightConnector1">
              <a:avLst/>
            </a:prstGeom>
            <a:noFill/>
            <a:ln w="19050">
              <a:solidFill>
                <a:schemeClr val="accent4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</p:cxnSp>
      </p:grpSp>
      <p:sp>
        <p:nvSpPr>
          <p:cNvPr id="141" name="Text Box 125"/>
          <p:cNvSpPr txBox="1">
            <a:spLocks noChangeArrowheads="1"/>
          </p:cNvSpPr>
          <p:nvPr/>
        </p:nvSpPr>
        <p:spPr bwMode="auto">
          <a:xfrm>
            <a:off x="7239000" y="182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9900FF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en-US" b="1" baseline="-25000" dirty="0">
                <a:solidFill>
                  <a:srgbClr val="9900FF"/>
                </a:solidFill>
                <a:latin typeface="Calibri" pitchFamily="34" charset="0"/>
              </a:rPr>
              <a:t>1</a:t>
            </a:r>
            <a:r>
              <a:rPr lang="en-US" b="1" dirty="0">
                <a:solidFill>
                  <a:srgbClr val="9900FF"/>
                </a:solidFill>
                <a:latin typeface="Calibri" pitchFamily="34" charset="0"/>
                <a:sym typeface="Symbol" pitchFamily="18" charset="2"/>
              </a:rPr>
              <a:t>[h()]</a:t>
            </a:r>
            <a:endParaRPr lang="en-US" b="1" baseline="30000" dirty="0">
              <a:solidFill>
                <a:srgbClr val="9900FF"/>
              </a:solidFill>
              <a:latin typeface="Calibri" pitchFamily="34" charset="0"/>
            </a:endParaRPr>
          </a:p>
        </p:txBody>
      </p:sp>
      <p:sp>
        <p:nvSpPr>
          <p:cNvPr id="108" name="Text Box 125"/>
          <p:cNvSpPr txBox="1">
            <a:spLocks noChangeArrowheads="1"/>
          </p:cNvSpPr>
          <p:nvPr/>
        </p:nvSpPr>
        <p:spPr bwMode="auto">
          <a:xfrm>
            <a:off x="6438900" y="182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</a:t>
            </a:r>
            <a:r>
              <a:rPr lang="en-US" b="1" baseline="-25000" dirty="0">
                <a:solidFill>
                  <a:srgbClr val="0000FF"/>
                </a:solidFill>
                <a:latin typeface="Calibri" pitchFamily="34" charset="0"/>
              </a:rPr>
              <a:t>0</a:t>
            </a:r>
            <a:r>
              <a:rPr lang="en-US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[h()]</a:t>
            </a:r>
            <a:endParaRPr lang="en-US" b="1" baseline="30000" dirty="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727325" y="2625725"/>
            <a:ext cx="5197475" cy="692150"/>
            <a:chOff x="2727325" y="2917825"/>
            <a:chExt cx="5197475" cy="692150"/>
          </a:xfrm>
        </p:grpSpPr>
        <p:sp>
          <p:nvSpPr>
            <p:cNvPr id="2073" name="AutoShape 88"/>
            <p:cNvSpPr>
              <a:spLocks noChangeArrowheads="1"/>
            </p:cNvSpPr>
            <p:nvPr/>
          </p:nvSpPr>
          <p:spPr bwMode="auto">
            <a:xfrm>
              <a:off x="2727325" y="3244850"/>
              <a:ext cx="641350" cy="365125"/>
            </a:xfrm>
            <a:prstGeom prst="roundRect">
              <a:avLst>
                <a:gd name="adj" fmla="val 16667"/>
              </a:avLst>
            </a:prstGeom>
            <a:noFill/>
            <a:ln w="38100" cmpd="dbl" algn="ctr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lIns="0" rIns="0" anchor="ctr"/>
            <a:lstStyle/>
            <a:p>
              <a:pPr algn="ctr">
                <a:spcAft>
                  <a:spcPts val="1000"/>
                </a:spcAft>
              </a:pPr>
              <a:r>
                <a:rPr lang="en-US" b="1" dirty="0">
                  <a:solidFill>
                    <a:srgbClr val="0000FF"/>
                  </a:solidFill>
                  <a:latin typeface="Calibri" pitchFamily="34" charset="0"/>
                  <a:sym typeface="Symbol" pitchFamily="18" charset="2"/>
                </a:rPr>
                <a:t>h</a:t>
              </a:r>
              <a:r>
                <a:rPr lang="en-US" b="1" baseline="-25000" dirty="0">
                  <a:solidFill>
                    <a:srgbClr val="0000FF"/>
                  </a:solidFill>
                  <a:latin typeface="Calibri" pitchFamily="34" charset="0"/>
                  <a:sym typeface="Symbol" pitchFamily="18" charset="2"/>
                </a:rPr>
                <a:t> </a:t>
              </a:r>
              <a:r>
                <a:rPr lang="en-US" b="1" dirty="0">
                  <a:solidFill>
                    <a:srgbClr val="0000FF"/>
                  </a:solidFill>
                  <a:latin typeface="Calibri" pitchFamily="34" charset="0"/>
                  <a:sym typeface="Symbol" pitchFamily="18" charset="2"/>
                </a:rPr>
                <a:t>(.)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733800" y="2917825"/>
              <a:ext cx="4191000" cy="37465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  <p:cxnSp>
          <p:nvCxnSpPr>
            <p:cNvPr id="121" name="Straight Arrow Connector 120"/>
            <p:cNvCxnSpPr>
              <a:stCxn id="2073" idx="3"/>
              <a:endCxn id="51" idx="1"/>
            </p:cNvCxnSpPr>
            <p:nvPr/>
          </p:nvCxnSpPr>
          <p:spPr>
            <a:xfrm flipV="1">
              <a:off x="3368675" y="3105150"/>
              <a:ext cx="365125" cy="3222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3733800" y="2679700"/>
            <a:ext cx="4095750" cy="1311275"/>
            <a:chOff x="3733800" y="2971800"/>
            <a:chExt cx="4095750" cy="1311275"/>
          </a:xfrm>
        </p:grpSpPr>
        <p:sp>
          <p:nvSpPr>
            <p:cNvPr id="129" name="Rounded Rectangle 128"/>
            <p:cNvSpPr>
              <a:spLocks noChangeArrowheads="1"/>
            </p:cNvSpPr>
            <p:nvPr/>
          </p:nvSpPr>
          <p:spPr bwMode="auto">
            <a:xfrm>
              <a:off x="3733800" y="3908425"/>
              <a:ext cx="2895600" cy="374650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j-lt"/>
                <a:cs typeface="+mn-cs"/>
              </a:endParaRPr>
            </a:p>
          </p:txBody>
        </p:sp>
        <p:sp>
          <p:nvSpPr>
            <p:cNvPr id="149" name="Line 132"/>
            <p:cNvSpPr>
              <a:spLocks noChangeShapeType="1"/>
            </p:cNvSpPr>
            <p:nvPr/>
          </p:nvSpPr>
          <p:spPr bwMode="auto">
            <a:xfrm flipH="1">
              <a:off x="6400800" y="3124200"/>
              <a:ext cx="1143000" cy="99060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7562850" y="2971800"/>
              <a:ext cx="266700" cy="257175"/>
            </a:xfrm>
            <a:prstGeom prst="rect">
              <a:avLst/>
            </a:prstGeom>
            <a:solidFill>
              <a:srgbClr val="00B050"/>
            </a:solidFill>
            <a:ln w="254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733800" y="2676525"/>
            <a:ext cx="3328348" cy="1825625"/>
            <a:chOff x="3733800" y="2968625"/>
            <a:chExt cx="3328348" cy="1825625"/>
          </a:xfrm>
        </p:grpSpPr>
        <p:sp>
          <p:nvSpPr>
            <p:cNvPr id="148" name="Line 132"/>
            <p:cNvSpPr>
              <a:spLocks noChangeShapeType="1"/>
            </p:cNvSpPr>
            <p:nvPr/>
          </p:nvSpPr>
          <p:spPr bwMode="auto">
            <a:xfrm flipH="1">
              <a:off x="6400800" y="3101975"/>
              <a:ext cx="361950" cy="151447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6795448" y="2968625"/>
              <a:ext cx="266700" cy="257175"/>
            </a:xfrm>
            <a:prstGeom prst="rect">
              <a:avLst/>
            </a:prstGeom>
            <a:solidFill>
              <a:srgbClr val="0000FF"/>
            </a:solidFill>
            <a:ln w="254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j-lt"/>
                <a:cs typeface="+mn-cs"/>
              </a:endParaRPr>
            </a:p>
          </p:txBody>
        </p:sp>
        <p:sp>
          <p:nvSpPr>
            <p:cNvPr id="2" name="Rounded Rectangle 128"/>
            <p:cNvSpPr>
              <a:spLocks noChangeArrowheads="1"/>
            </p:cNvSpPr>
            <p:nvPr/>
          </p:nvSpPr>
          <p:spPr bwMode="auto">
            <a:xfrm>
              <a:off x="3733800" y="4419600"/>
              <a:ext cx="2895600" cy="374650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j-lt"/>
                <a:cs typeface="+mn-cs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70864" y="2858608"/>
            <a:ext cx="1937411" cy="517525"/>
            <a:chOff x="770864" y="3150708"/>
            <a:chExt cx="1937411" cy="517525"/>
          </a:xfrm>
        </p:grpSpPr>
        <p:cxnSp>
          <p:nvCxnSpPr>
            <p:cNvPr id="137" name="Straight Arrow Connector 136"/>
            <p:cNvCxnSpPr>
              <a:cxnSpLocks noChangeShapeType="1"/>
            </p:cNvCxnSpPr>
            <p:nvPr/>
          </p:nvCxnSpPr>
          <p:spPr bwMode="auto">
            <a:xfrm>
              <a:off x="2046288" y="3409221"/>
              <a:ext cx="661987" cy="127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8" name="AutoShape 64"/>
            <p:cNvSpPr>
              <a:spLocks noChangeArrowheads="1"/>
            </p:cNvSpPr>
            <p:nvPr/>
          </p:nvSpPr>
          <p:spPr bwMode="auto">
            <a:xfrm>
              <a:off x="770864" y="3150708"/>
              <a:ext cx="1263650" cy="5175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Prefix</a:t>
              </a:r>
              <a:r>
                <a:rPr lang="en-US" b="1" baseline="-25000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</a:t>
              </a:r>
              <a:endParaRPr lang="en-US" b="1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304800" y="525780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that the probing pointers are set differently for each IP lookup table based on its content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00800" y="1371600"/>
          <a:ext cx="2565152" cy="377980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838201"/>
                <a:gridCol w="925537"/>
                <a:gridCol w="801414"/>
              </a:tblGrid>
              <a:tr h="13452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N# of Tables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Ave. Size (K)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00"/>
                    </a:solidFill>
                  </a:tcPr>
                </a:tc>
              </a:tr>
              <a:tr h="608632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/>
                        <a:t>rrc04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632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/>
                        <a:t>rrc05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632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/>
                        <a:t>rrc07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632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/>
                        <a:t>rrc11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6019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used simulation to validate our scheme on real life IP lookup tables</a:t>
            </a:r>
          </a:p>
          <a:p>
            <a:pPr marL="509588" lvl="1" indent="-2222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+mn-lt"/>
                <a:cs typeface="+mn-cs"/>
              </a:rPr>
              <a:t>14 tables from different systems were used and all gave the same results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is measured</a:t>
            </a:r>
            <a:r>
              <a:rPr lang="en-US" sz="2800" kern="0" dirty="0" smtClean="0">
                <a:latin typeface="+mn-lt"/>
                <a:cs typeface="+mn-cs"/>
              </a:rPr>
              <a:t> in terms of “</a:t>
            </a:r>
            <a:r>
              <a:rPr lang="en-US" sz="2800" b="1" kern="0" dirty="0" smtClean="0">
                <a:latin typeface="+mn-lt"/>
                <a:cs typeface="+mn-cs"/>
              </a:rPr>
              <a:t>overflow</a:t>
            </a:r>
            <a:r>
              <a:rPr lang="en-US" sz="2800" kern="0" dirty="0" smtClean="0">
                <a:latin typeface="+mn-lt"/>
                <a:cs typeface="+mn-cs"/>
              </a:rPr>
              <a:t>”: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66788" lvl="2" indent="-2222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baseline="0" dirty="0" smtClean="0">
                <a:latin typeface="+mn-lt"/>
                <a:cs typeface="+mn-cs"/>
              </a:rPr>
              <a:t>percentage of prefixes that did not fit in the hash table…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2587</TotalTime>
  <Words>2630</Words>
  <Application>Microsoft Office PowerPoint</Application>
  <PresentationFormat>On-screen Show (4:3)</PresentationFormat>
  <Paragraphs>461</Paragraphs>
  <Slides>35</Slides>
  <Notes>22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Pixel</vt:lpstr>
      <vt:lpstr>Bio</vt:lpstr>
      <vt:lpstr>CHAP: Enabling Efficient Hardware-based Multiple Hash Schemes for IP Lookup</vt:lpstr>
      <vt:lpstr>The Problem</vt:lpstr>
      <vt:lpstr>Inside a Router</vt:lpstr>
      <vt:lpstr>Current Solution</vt:lpstr>
      <vt:lpstr>Hash-based solution</vt:lpstr>
      <vt:lpstr>Slide 7</vt:lpstr>
      <vt:lpstr>Content-based HAsh Probing</vt:lpstr>
      <vt:lpstr>Evaluation</vt:lpstr>
      <vt:lpstr>CHAP v.s. Linear Probing </vt:lpstr>
      <vt:lpstr>Slide 11</vt:lpstr>
      <vt:lpstr>CHAP(H, m)</vt:lpstr>
      <vt:lpstr>Slide 13</vt:lpstr>
      <vt:lpstr>Search in Set-Associative Arch.</vt:lpstr>
      <vt:lpstr>Slide 15</vt:lpstr>
      <vt:lpstr>Tradeoff between Overflow and ASST</vt:lpstr>
      <vt:lpstr>Tradeoff between Overflow and ASST</vt:lpstr>
      <vt:lpstr>Conclusion and Future Work</vt:lpstr>
      <vt:lpstr>Thank you</vt:lpstr>
      <vt:lpstr>Slide 20</vt:lpstr>
      <vt:lpstr>The CA-RAM Architecture</vt:lpstr>
      <vt:lpstr>Search in CA-RAM</vt:lpstr>
      <vt:lpstr>CHAP Setup Algorithm</vt:lpstr>
      <vt:lpstr>CHAP Setup Algorithm</vt:lpstr>
      <vt:lpstr>CHAP Setup Algorithm</vt:lpstr>
      <vt:lpstr>Search in CHAP</vt:lpstr>
      <vt:lpstr>The Incremental Updates</vt:lpstr>
      <vt:lpstr>The Incremental Updates</vt:lpstr>
      <vt:lpstr>The Incremental Updates</vt:lpstr>
      <vt:lpstr>Formal problem definition</vt:lpstr>
      <vt:lpstr>Hash-based solution</vt:lpstr>
      <vt:lpstr>Slide 32</vt:lpstr>
      <vt:lpstr>Slide 33</vt:lpstr>
      <vt:lpstr>Content-based Hash Probing</vt:lpstr>
      <vt:lpstr>Search in CHAP</vt:lpstr>
    </vt:vector>
  </TitlesOfParts>
  <Company>Nardeen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CHAP: Enabling Efficient Hardware-based Multiple Hash Schemes for IP Lookup</dc:title>
  <dc:creator>Michel Hanna</dc:creator>
  <cp:lastModifiedBy>mhanna</cp:lastModifiedBy>
  <cp:revision>741</cp:revision>
  <dcterms:created xsi:type="dcterms:W3CDTF">2009-03-07T20:24:37Z</dcterms:created>
  <dcterms:modified xsi:type="dcterms:W3CDTF">2009-06-10T20:27:10Z</dcterms:modified>
</cp:coreProperties>
</file>