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charts/chart5.xml" ContentType="application/vnd.openxmlformats-officedocument.drawingml.chart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charts/chart4.xml" ContentType="application/vnd.openxmlformats-officedocument.drawingml.chart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charts/chart3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6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charts/chart6.xml" ContentType="application/vnd.openxmlformats-officedocument.drawingml.char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1635" r:id="rId2"/>
    <p:sldId id="1568" r:id="rId3"/>
    <p:sldId id="1600" r:id="rId4"/>
    <p:sldId id="1569" r:id="rId5"/>
    <p:sldId id="1602" r:id="rId6"/>
    <p:sldId id="1552" r:id="rId7"/>
    <p:sldId id="1553" r:id="rId8"/>
    <p:sldId id="1554" r:id="rId9"/>
    <p:sldId id="1614" r:id="rId10"/>
    <p:sldId id="1576" r:id="rId11"/>
    <p:sldId id="1616" r:id="rId12"/>
    <p:sldId id="1559" r:id="rId13"/>
    <p:sldId id="1587" r:id="rId14"/>
    <p:sldId id="1622" r:id="rId15"/>
    <p:sldId id="1620" r:id="rId16"/>
    <p:sldId id="1582" r:id="rId17"/>
    <p:sldId id="1624" r:id="rId18"/>
    <p:sldId id="1583" r:id="rId19"/>
    <p:sldId id="1585" r:id="rId20"/>
    <p:sldId id="1561" r:id="rId21"/>
    <p:sldId id="1590" r:id="rId22"/>
    <p:sldId id="1562" r:id="rId23"/>
    <p:sldId id="1563" r:id="rId24"/>
    <p:sldId id="1626" r:id="rId25"/>
    <p:sldId id="1564" r:id="rId26"/>
    <p:sldId id="1636" r:id="rId27"/>
    <p:sldId id="1629" r:id="rId28"/>
    <p:sldId id="1634" r:id="rId29"/>
    <p:sldId id="1567" r:id="rId30"/>
    <p:sldId id="1592" r:id="rId31"/>
    <p:sldId id="1593" r:id="rId32"/>
    <p:sldId id="1627" r:id="rId33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00CC"/>
    <a:srgbClr val="00DC49"/>
    <a:srgbClr val="F06100"/>
    <a:srgbClr val="FF0000"/>
    <a:srgbClr val="00EC4F"/>
    <a:srgbClr val="777777"/>
    <a:srgbClr val="008000"/>
    <a:srgbClr val="0066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inimized">
    <p:restoredLeft sz="18956" autoAdjust="0"/>
    <p:restoredTop sz="69514" autoAdjust="0"/>
  </p:normalViewPr>
  <p:slideViewPr>
    <p:cSldViewPr>
      <p:cViewPr>
        <p:scale>
          <a:sx n="75" d="100"/>
          <a:sy n="75" d="100"/>
        </p:scale>
        <p:origin x="-1064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6656"/>
    </p:cViewPr>
  </p:sorterViewPr>
  <p:notesViewPr>
    <p:cSldViewPr>
      <p:cViewPr varScale="1">
        <p:scale>
          <a:sx n="40" d="100"/>
          <a:sy n="40" d="100"/>
        </p:scale>
        <p:origin x="-1500" y="-108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M:\cast_link\qpark\research\old\bodytrack.p16.small.temp\April%204%20bak\results.bodytrack.p16.sma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4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cs.pitt.edu\usr0\socrates\cast_link\qpark\research\misc\communication_locality_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4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4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book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view3D>
      <c:perspective val="30"/>
    </c:view3D>
    <c:plotArea>
      <c:layout>
        <c:manualLayout>
          <c:layoutTarget val="inner"/>
          <c:xMode val="edge"/>
          <c:yMode val="edge"/>
          <c:x val="0.0884419330867938"/>
          <c:y val="0.0570510408330197"/>
          <c:w val="0.918155650059962"/>
          <c:h val="0.849380500231589"/>
        </c:manualLayout>
      </c:layout>
      <c:bar3DChart>
        <c:barDir val="col"/>
        <c:grouping val="standard"/>
        <c:ser>
          <c:idx val="0"/>
          <c:order val="0"/>
          <c:cat>
            <c:numRef>
              <c:f>Sheet1!$G$54:$V$54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</c:numCache>
            </c:numRef>
          </c:cat>
          <c:val>
            <c:numRef>
              <c:f>Sheet1!$G$55:$V$55</c:f>
              <c:numCache>
                <c:formatCode>General</c:formatCode>
                <c:ptCount val="16"/>
                <c:pt idx="0">
                  <c:v>0.0</c:v>
                </c:pt>
                <c:pt idx="1">
                  <c:v>13.0</c:v>
                </c:pt>
                <c:pt idx="2">
                  <c:v>45.0</c:v>
                </c:pt>
                <c:pt idx="3">
                  <c:v>3.0</c:v>
                </c:pt>
                <c:pt idx="4">
                  <c:v>18.0</c:v>
                </c:pt>
                <c:pt idx="5">
                  <c:v>377.0</c:v>
                </c:pt>
                <c:pt idx="6">
                  <c:v>8.0</c:v>
                </c:pt>
                <c:pt idx="7">
                  <c:v>11.0</c:v>
                </c:pt>
                <c:pt idx="8">
                  <c:v>36.0</c:v>
                </c:pt>
                <c:pt idx="9">
                  <c:v>13.0</c:v>
                </c:pt>
                <c:pt idx="10">
                  <c:v>13.0</c:v>
                </c:pt>
                <c:pt idx="11">
                  <c:v>0.0</c:v>
                </c:pt>
                <c:pt idx="12">
                  <c:v>10.0</c:v>
                </c:pt>
                <c:pt idx="13">
                  <c:v>5.0</c:v>
                </c:pt>
                <c:pt idx="14">
                  <c:v>2.0</c:v>
                </c:pt>
                <c:pt idx="15">
                  <c:v>0.0</c:v>
                </c:pt>
              </c:numCache>
            </c:numRef>
          </c:val>
        </c:ser>
        <c:ser>
          <c:idx val="1"/>
          <c:order val="1"/>
          <c:cat>
            <c:numRef>
              <c:f>Sheet1!$G$54:$V$54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</c:numCache>
            </c:numRef>
          </c:cat>
          <c:val>
            <c:numRef>
              <c:f>Sheet1!$G$56:$V$56</c:f>
              <c:numCache>
                <c:formatCode>General</c:formatCode>
                <c:ptCount val="16"/>
                <c:pt idx="0">
                  <c:v>0.0</c:v>
                </c:pt>
                <c:pt idx="1">
                  <c:v>27.0</c:v>
                </c:pt>
                <c:pt idx="2">
                  <c:v>28.0</c:v>
                </c:pt>
                <c:pt idx="3">
                  <c:v>24.0</c:v>
                </c:pt>
                <c:pt idx="4">
                  <c:v>15.0</c:v>
                </c:pt>
                <c:pt idx="5">
                  <c:v>19.0</c:v>
                </c:pt>
                <c:pt idx="6">
                  <c:v>0.0</c:v>
                </c:pt>
                <c:pt idx="7">
                  <c:v>0.0</c:v>
                </c:pt>
                <c:pt idx="8">
                  <c:v>14.0</c:v>
                </c:pt>
                <c:pt idx="9">
                  <c:v>18.0</c:v>
                </c:pt>
                <c:pt idx="10">
                  <c:v>0.0</c:v>
                </c:pt>
                <c:pt idx="11">
                  <c:v>14.0</c:v>
                </c:pt>
                <c:pt idx="12">
                  <c:v>378.0</c:v>
                </c:pt>
                <c:pt idx="13">
                  <c:v>4.0</c:v>
                </c:pt>
                <c:pt idx="14">
                  <c:v>11.0</c:v>
                </c:pt>
                <c:pt idx="15">
                  <c:v>14.0</c:v>
                </c:pt>
              </c:numCache>
            </c:numRef>
          </c:val>
        </c:ser>
        <c:ser>
          <c:idx val="2"/>
          <c:order val="2"/>
          <c:cat>
            <c:numRef>
              <c:f>Sheet1!$G$54:$V$54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</c:numCache>
            </c:numRef>
          </c:cat>
          <c:val>
            <c:numRef>
              <c:f>Sheet1!$G$57:$V$57</c:f>
              <c:numCache>
                <c:formatCode>General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221.0</c:v>
                </c:pt>
                <c:pt idx="3">
                  <c:v>0.0</c:v>
                </c:pt>
                <c:pt idx="4">
                  <c:v>80.0</c:v>
                </c:pt>
                <c:pt idx="5">
                  <c:v>0.0</c:v>
                </c:pt>
                <c:pt idx="6">
                  <c:v>3.0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2.0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1.0</c:v>
                </c:pt>
                <c:pt idx="15">
                  <c:v>0.0</c:v>
                </c:pt>
              </c:numCache>
            </c:numRef>
          </c:val>
        </c:ser>
        <c:ser>
          <c:idx val="3"/>
          <c:order val="3"/>
          <c:cat>
            <c:numRef>
              <c:f>Sheet1!$G$54:$V$54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</c:numCache>
            </c:numRef>
          </c:cat>
          <c:val>
            <c:numRef>
              <c:f>Sheet1!$G$58:$V$58</c:f>
              <c:numCache>
                <c:formatCode>General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160.0</c:v>
                </c:pt>
                <c:pt idx="3">
                  <c:v>0.0</c:v>
                </c:pt>
                <c:pt idx="4">
                  <c:v>0.0</c:v>
                </c:pt>
                <c:pt idx="5">
                  <c:v>43.0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2.0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40.0</c:v>
                </c:pt>
                <c:pt idx="15">
                  <c:v>0.0</c:v>
                </c:pt>
              </c:numCache>
            </c:numRef>
          </c:val>
        </c:ser>
        <c:shape val="box"/>
        <c:axId val="573810952"/>
        <c:axId val="574037144"/>
        <c:axId val="574040488"/>
      </c:bar3DChart>
      <c:catAx>
        <c:axId val="573810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74037144"/>
        <c:crosses val="autoZero"/>
        <c:auto val="1"/>
        <c:lblAlgn val="ctr"/>
        <c:lblOffset val="100"/>
      </c:catAx>
      <c:valAx>
        <c:axId val="5740371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573810952"/>
        <c:crosses val="autoZero"/>
        <c:crossBetween val="between"/>
      </c:valAx>
      <c:serAx>
        <c:axId val="574040488"/>
        <c:scaling>
          <c:orientation val="minMax"/>
        </c:scaling>
        <c:delete val="1"/>
        <c:axPos val="b"/>
        <c:tickLblPos val="nextTo"/>
        <c:crossAx val="574037144"/>
        <c:crosses val="autoZero"/>
      </c:ser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view3D>
      <c:perspective val="30"/>
    </c:view3D>
    <c:plotArea>
      <c:layout>
        <c:manualLayout>
          <c:layoutTarget val="inner"/>
          <c:xMode val="edge"/>
          <c:yMode val="edge"/>
          <c:x val="0.0896332247262195"/>
          <c:y val="0.102260967379078"/>
          <c:w val="0.892627296587926"/>
          <c:h val="0.741164497294981"/>
        </c:manualLayout>
      </c:layout>
      <c:bar3DChart>
        <c:barDir val="col"/>
        <c:grouping val="standard"/>
        <c:ser>
          <c:idx val="0"/>
          <c:order val="0"/>
          <c:spPr>
            <a:solidFill>
              <a:schemeClr val="bg2">
                <a:lumMod val="50000"/>
              </a:schemeClr>
            </a:solidFill>
          </c:spPr>
          <c:cat>
            <c:numRef>
              <c:f>Sheet1!$A$23:$A$38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</c:numCache>
            </c:numRef>
          </c:cat>
          <c:val>
            <c:numRef>
              <c:f>Sheet1!$B$23:$B$38</c:f>
              <c:numCache>
                <c:formatCode>General</c:formatCode>
                <c:ptCount val="16"/>
                <c:pt idx="0">
                  <c:v>0.0</c:v>
                </c:pt>
                <c:pt idx="1">
                  <c:v>40.0</c:v>
                </c:pt>
                <c:pt idx="2">
                  <c:v>454.0</c:v>
                </c:pt>
                <c:pt idx="3">
                  <c:v>27.0</c:v>
                </c:pt>
                <c:pt idx="4">
                  <c:v>113.0</c:v>
                </c:pt>
                <c:pt idx="5">
                  <c:v>439.0</c:v>
                </c:pt>
                <c:pt idx="6">
                  <c:v>11.0</c:v>
                </c:pt>
                <c:pt idx="7">
                  <c:v>11.0</c:v>
                </c:pt>
                <c:pt idx="8">
                  <c:v>50.0</c:v>
                </c:pt>
                <c:pt idx="9">
                  <c:v>31.0</c:v>
                </c:pt>
                <c:pt idx="10">
                  <c:v>17.0</c:v>
                </c:pt>
                <c:pt idx="11">
                  <c:v>14.0</c:v>
                </c:pt>
                <c:pt idx="12">
                  <c:v>388.0</c:v>
                </c:pt>
                <c:pt idx="13">
                  <c:v>9.0</c:v>
                </c:pt>
                <c:pt idx="14">
                  <c:v>54.0</c:v>
                </c:pt>
                <c:pt idx="15">
                  <c:v>14.0</c:v>
                </c:pt>
              </c:numCache>
            </c:numRef>
          </c:val>
        </c:ser>
        <c:shape val="box"/>
        <c:axId val="580273864"/>
        <c:axId val="574044856"/>
        <c:axId val="574504744"/>
      </c:bar3DChart>
      <c:catAx>
        <c:axId val="580273864"/>
        <c:scaling>
          <c:orientation val="minMax"/>
        </c:scaling>
        <c:axPos val="b"/>
        <c:numFmt formatCode="General" sourceLinked="1"/>
        <c:tickLblPos val="nextTo"/>
        <c:crossAx val="574044856"/>
        <c:crosses val="autoZero"/>
        <c:auto val="1"/>
        <c:lblAlgn val="ctr"/>
        <c:lblOffset val="100"/>
      </c:catAx>
      <c:valAx>
        <c:axId val="574044856"/>
        <c:scaling>
          <c:orientation val="minMax"/>
        </c:scaling>
        <c:axPos val="l"/>
        <c:majorGridlines/>
        <c:numFmt formatCode="General" sourceLinked="1"/>
        <c:tickLblPos val="nextTo"/>
        <c:crossAx val="580273864"/>
        <c:crosses val="autoZero"/>
        <c:crossBetween val="between"/>
        <c:majorUnit val="50.0"/>
      </c:valAx>
      <c:serAx>
        <c:axId val="574504744"/>
        <c:scaling>
          <c:orientation val="minMax"/>
        </c:scaling>
        <c:delete val="1"/>
        <c:axPos val="b"/>
        <c:tickLblPos val="nextTo"/>
        <c:crossAx val="574044856"/>
        <c:crosses val="autoZero"/>
      </c:ser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otX val="17"/>
      <c:rotY val="22"/>
      <c:perspective val="20"/>
    </c:view3D>
    <c:plotArea>
      <c:layout>
        <c:manualLayout>
          <c:layoutTarget val="inner"/>
          <c:xMode val="edge"/>
          <c:yMode val="edge"/>
          <c:x val="0.0780663877117228"/>
          <c:y val="0.0504161137161226"/>
          <c:w val="0.898138063974698"/>
          <c:h val="0.794433073910174"/>
        </c:manualLayout>
      </c:layout>
      <c:bar3DChart>
        <c:barDir val="col"/>
        <c:grouping val="standard"/>
        <c:ser>
          <c:idx val="0"/>
          <c:order val="0"/>
          <c:spPr>
            <a:solidFill>
              <a:srgbClr val="376092"/>
            </a:solidFill>
          </c:spPr>
          <c:cat>
            <c:numRef>
              <c:f>'fluid - thread 0'!$G$61:$G$76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</c:numCache>
            </c:numRef>
          </c:cat>
          <c:val>
            <c:numRef>
              <c:f>'fluid - thread 0'!$B$7:$Q$7</c:f>
              <c:numCache>
                <c:formatCode>General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1.0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12.0</c:v>
                </c:pt>
                <c:pt idx="11">
                  <c:v>0.0</c:v>
                </c:pt>
                <c:pt idx="12">
                  <c:v>1.0</c:v>
                </c:pt>
                <c:pt idx="13">
                  <c:v>0.0</c:v>
                </c:pt>
                <c:pt idx="14">
                  <c:v>131.0</c:v>
                </c:pt>
                <c:pt idx="15">
                  <c:v>123.0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cat>
            <c:numRef>
              <c:f>'fluid - thread 0'!$G$61:$G$76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</c:numCache>
            </c:numRef>
          </c:cat>
          <c:val>
            <c:numRef>
              <c:f>'fluid - thread 0'!$B$15:$Q$15</c:f>
              <c:numCache>
                <c:formatCode>General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10.0</c:v>
                </c:pt>
                <c:pt idx="11">
                  <c:v>1.0</c:v>
                </c:pt>
                <c:pt idx="12">
                  <c:v>0.0</c:v>
                </c:pt>
                <c:pt idx="13">
                  <c:v>0.0</c:v>
                </c:pt>
                <c:pt idx="14">
                  <c:v>130.0</c:v>
                </c:pt>
                <c:pt idx="15">
                  <c:v>123.0</c:v>
                </c:pt>
              </c:numCache>
            </c:numRef>
          </c:val>
        </c:ser>
        <c:ser>
          <c:idx val="2"/>
          <c:order val="2"/>
          <c:spPr>
            <a:solidFill>
              <a:srgbClr val="376092"/>
            </a:solidFill>
          </c:spPr>
          <c:cat>
            <c:numRef>
              <c:f>'fluid - thread 0'!$G$61:$G$76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</c:numCache>
            </c:numRef>
          </c:cat>
          <c:val>
            <c:numRef>
              <c:f>'fluid - thread 0'!$B$23:$Q$23</c:f>
              <c:numCache>
                <c:formatCode>General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11.0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130.0</c:v>
                </c:pt>
                <c:pt idx="15">
                  <c:v>123.0</c:v>
                </c:pt>
              </c:numCache>
            </c:numRef>
          </c:val>
        </c:ser>
        <c:ser>
          <c:idx val="3"/>
          <c:order val="3"/>
          <c:spPr>
            <a:solidFill>
              <a:srgbClr val="376092"/>
            </a:solidFill>
          </c:spPr>
          <c:cat>
            <c:numRef>
              <c:f>'fluid - thread 0'!$G$61:$G$76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</c:numCache>
            </c:numRef>
          </c:cat>
          <c:val>
            <c:numRef>
              <c:f>'fluid - thread 0'!$B$31:$Q$31</c:f>
              <c:numCache>
                <c:formatCode>General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1.0</c:v>
                </c:pt>
                <c:pt idx="5">
                  <c:v>0.0</c:v>
                </c:pt>
                <c:pt idx="6">
                  <c:v>1.0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5.0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131.0</c:v>
                </c:pt>
                <c:pt idx="15">
                  <c:v>123.0</c:v>
                </c:pt>
              </c:numCache>
            </c:numRef>
          </c:val>
        </c:ser>
        <c:ser>
          <c:idx val="4"/>
          <c:order val="4"/>
          <c:spPr>
            <a:solidFill>
              <a:srgbClr val="376092"/>
            </a:solidFill>
          </c:spPr>
          <c:cat>
            <c:numRef>
              <c:f>'fluid - thread 0'!$G$61:$G$76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</c:numCache>
            </c:numRef>
          </c:cat>
          <c:val>
            <c:numRef>
              <c:f>'fluid - thread 0'!$B$39:$Q$39</c:f>
              <c:numCache>
                <c:formatCode>General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9.0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131.0</c:v>
                </c:pt>
                <c:pt idx="15">
                  <c:v>123.0</c:v>
                </c:pt>
              </c:numCache>
            </c:numRef>
          </c:val>
        </c:ser>
        <c:shape val="box"/>
        <c:axId val="608657608"/>
        <c:axId val="608660872"/>
        <c:axId val="608669976"/>
      </c:bar3DChart>
      <c:catAx>
        <c:axId val="608657608"/>
        <c:scaling>
          <c:orientation val="minMax"/>
        </c:scaling>
        <c:axPos val="b"/>
        <c:numFmt formatCode="General" sourceLinked="1"/>
        <c:tickLblPos val="nextTo"/>
        <c:crossAx val="608660872"/>
        <c:crosses val="autoZero"/>
        <c:auto val="1"/>
        <c:lblAlgn val="ctr"/>
        <c:lblOffset val="100"/>
      </c:catAx>
      <c:valAx>
        <c:axId val="608660872"/>
        <c:scaling>
          <c:orientation val="minMax"/>
          <c:max val="150.0"/>
          <c:min val="0.0"/>
        </c:scaling>
        <c:axPos val="l"/>
        <c:majorGridlines/>
        <c:numFmt formatCode="General" sourceLinked="1"/>
        <c:tickLblPos val="nextTo"/>
        <c:crossAx val="608657608"/>
        <c:crosses val="autoZero"/>
        <c:crossBetween val="between"/>
      </c:valAx>
      <c:serAx>
        <c:axId val="608669976"/>
        <c:scaling>
          <c:orientation val="minMax"/>
        </c:scaling>
        <c:delete val="1"/>
        <c:axPos val="b"/>
        <c:tickLblPos val="none"/>
        <c:crossAx val="608660872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Sheet1!$A$54</c:f>
              <c:strCache>
                <c:ptCount val="1"/>
                <c:pt idx="0">
                  <c:v>Last 2 misses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Sheet1!$B$54:$B$57</c:f>
              <c:numCache>
                <c:formatCode>General</c:formatCode>
                <c:ptCount val="4"/>
                <c:pt idx="0">
                  <c:v>65.0</c:v>
                </c:pt>
                <c:pt idx="1">
                  <c:v>20.0</c:v>
                </c:pt>
                <c:pt idx="2">
                  <c:v>43.0</c:v>
                </c:pt>
                <c:pt idx="3">
                  <c:v>30.0</c:v>
                </c:pt>
              </c:numCache>
            </c:numRef>
          </c:xVal>
          <c:yVal>
            <c:numRef>
              <c:f>Sheet1!$C$54</c:f>
              <c:numCache>
                <c:formatCode>General</c:formatCode>
                <c:ptCount val="1"/>
                <c:pt idx="0">
                  <c:v>40.0</c:v>
                </c:pt>
              </c:numCache>
            </c:numRef>
          </c:yVal>
        </c:ser>
        <c:ser>
          <c:idx val="1"/>
          <c:order val="1"/>
          <c:tx>
            <c:strRef>
              <c:f>Sheet1!$A$55</c:f>
              <c:strCache>
                <c:ptCount val="1"/>
                <c:pt idx="0">
                  <c:v>ADDR-based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Sheet1!$B$55</c:f>
              <c:numCache>
                <c:formatCode>General</c:formatCode>
                <c:ptCount val="1"/>
                <c:pt idx="0">
                  <c:v>20.0</c:v>
                </c:pt>
              </c:numCache>
            </c:numRef>
          </c:xVal>
          <c:yVal>
            <c:numRef>
              <c:f>Sheet1!$C$55</c:f>
              <c:numCache>
                <c:formatCode>General</c:formatCode>
                <c:ptCount val="1"/>
                <c:pt idx="0">
                  <c:v>20.0</c:v>
                </c:pt>
              </c:numCache>
            </c:numRef>
          </c:yVal>
        </c:ser>
        <c:ser>
          <c:idx val="2"/>
          <c:order val="2"/>
          <c:tx>
            <c:strRef>
              <c:f>Sheet1!$A$56</c:f>
              <c:strCache>
                <c:ptCount val="1"/>
                <c:pt idx="0">
                  <c:v>INSTR-based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Sheet1!$B$56</c:f>
              <c:numCache>
                <c:formatCode>General</c:formatCode>
                <c:ptCount val="1"/>
                <c:pt idx="0">
                  <c:v>43.0</c:v>
                </c:pt>
              </c:numCache>
            </c:numRef>
          </c:xVal>
          <c:yVal>
            <c:numRef>
              <c:f>Sheet1!$C$56</c:f>
              <c:numCache>
                <c:formatCode>General</c:formatCode>
                <c:ptCount val="1"/>
                <c:pt idx="0">
                  <c:v>25.0</c:v>
                </c:pt>
              </c:numCache>
            </c:numRef>
          </c:yVal>
        </c:ser>
        <c:ser>
          <c:idx val="3"/>
          <c:order val="3"/>
          <c:tx>
            <c:strRef>
              <c:f>Sheet1!$A$57</c:f>
              <c:strCache>
                <c:ptCount val="1"/>
                <c:pt idx="0">
                  <c:v>SP-prediction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Sheet1!$B$57</c:f>
              <c:numCache>
                <c:formatCode>General</c:formatCode>
                <c:ptCount val="1"/>
                <c:pt idx="0">
                  <c:v>30.0</c:v>
                </c:pt>
              </c:numCache>
            </c:numRef>
          </c:xVal>
          <c:yVal>
            <c:numRef>
              <c:f>Sheet1!$C$57</c:f>
              <c:numCache>
                <c:formatCode>General</c:formatCode>
                <c:ptCount val="1"/>
                <c:pt idx="0">
                  <c:v>28.0</c:v>
                </c:pt>
              </c:numCache>
            </c:numRef>
          </c:yVal>
        </c:ser>
        <c:ser>
          <c:idx val="4"/>
          <c:order val="4"/>
          <c:tx>
            <c:strRef>
              <c:f>Sheet1!$A$58</c:f>
              <c:strCache>
                <c:ptCount val="1"/>
                <c:pt idx="0">
                  <c:v>DIRECTORY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Sheet1!$B$58</c:f>
              <c:numCache>
                <c:formatCode>General</c:formatCode>
                <c:ptCount val="1"/>
                <c:pt idx="0">
                  <c:v>2.0</c:v>
                </c:pt>
              </c:numCache>
            </c:numRef>
          </c:xVal>
          <c:yVal>
            <c:numRef>
              <c:f>Sheet1!$C$58</c:f>
              <c:numCache>
                <c:formatCode>General</c:formatCode>
                <c:ptCount val="1"/>
                <c:pt idx="0">
                  <c:v>100.0</c:v>
                </c:pt>
              </c:numCache>
            </c:numRef>
          </c:yVal>
        </c:ser>
        <c:axId val="609024632"/>
        <c:axId val="609198088"/>
      </c:scatterChart>
      <c:valAx>
        <c:axId val="609024632"/>
        <c:scaling>
          <c:orientation val="minMax"/>
          <c:max val="10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Additional Bandwidth per Miss</a:t>
                </a:r>
              </a:p>
            </c:rich>
          </c:tx>
          <c:layout/>
        </c:title>
        <c:numFmt formatCode="General" sourceLinked="1"/>
        <c:tickLblPos val="nextTo"/>
        <c:crossAx val="609198088"/>
        <c:crosses val="autoZero"/>
        <c:crossBetween val="midCat"/>
      </c:valAx>
      <c:valAx>
        <c:axId val="609198088"/>
        <c:scaling>
          <c:orientation val="minMax"/>
          <c:max val="100.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inccuring Indirection</a:t>
                </a:r>
              </a:p>
            </c:rich>
          </c:tx>
          <c:layout/>
        </c:title>
        <c:numFmt formatCode="General" sourceLinked="1"/>
        <c:tickLblPos val="nextTo"/>
        <c:crossAx val="609024632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Sheet1!$A$54</c:f>
              <c:strCache>
                <c:ptCount val="1"/>
                <c:pt idx="0">
                  <c:v>Last 2 misses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Sheet1!$B$54:$B$57</c:f>
              <c:numCache>
                <c:formatCode>General</c:formatCode>
                <c:ptCount val="4"/>
                <c:pt idx="0">
                  <c:v>65.0</c:v>
                </c:pt>
                <c:pt idx="1">
                  <c:v>20.0</c:v>
                </c:pt>
                <c:pt idx="2">
                  <c:v>43.0</c:v>
                </c:pt>
                <c:pt idx="3">
                  <c:v>30.0</c:v>
                </c:pt>
              </c:numCache>
            </c:numRef>
          </c:xVal>
          <c:yVal>
            <c:numRef>
              <c:f>Sheet1!$C$54</c:f>
              <c:numCache>
                <c:formatCode>General</c:formatCode>
                <c:ptCount val="1"/>
                <c:pt idx="0">
                  <c:v>40.0</c:v>
                </c:pt>
              </c:numCache>
            </c:numRef>
          </c:yVal>
        </c:ser>
        <c:ser>
          <c:idx val="1"/>
          <c:order val="1"/>
          <c:tx>
            <c:strRef>
              <c:f>Sheet1!$A$55</c:f>
              <c:strCache>
                <c:ptCount val="1"/>
                <c:pt idx="0">
                  <c:v>ADDR-based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Sheet1!$B$55</c:f>
              <c:numCache>
                <c:formatCode>General</c:formatCode>
                <c:ptCount val="1"/>
                <c:pt idx="0">
                  <c:v>20.0</c:v>
                </c:pt>
              </c:numCache>
            </c:numRef>
          </c:xVal>
          <c:yVal>
            <c:numRef>
              <c:f>Sheet1!$C$55</c:f>
              <c:numCache>
                <c:formatCode>General</c:formatCode>
                <c:ptCount val="1"/>
                <c:pt idx="0">
                  <c:v>20.0</c:v>
                </c:pt>
              </c:numCache>
            </c:numRef>
          </c:yVal>
        </c:ser>
        <c:ser>
          <c:idx val="2"/>
          <c:order val="2"/>
          <c:tx>
            <c:strRef>
              <c:f>Sheet1!$A$56</c:f>
              <c:strCache>
                <c:ptCount val="1"/>
                <c:pt idx="0">
                  <c:v>INSTR-based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Sheet1!$B$56</c:f>
              <c:numCache>
                <c:formatCode>General</c:formatCode>
                <c:ptCount val="1"/>
                <c:pt idx="0">
                  <c:v>43.0</c:v>
                </c:pt>
              </c:numCache>
            </c:numRef>
          </c:xVal>
          <c:yVal>
            <c:numRef>
              <c:f>Sheet1!$C$56</c:f>
              <c:numCache>
                <c:formatCode>General</c:formatCode>
                <c:ptCount val="1"/>
                <c:pt idx="0">
                  <c:v>25.0</c:v>
                </c:pt>
              </c:numCache>
            </c:numRef>
          </c:yVal>
        </c:ser>
        <c:ser>
          <c:idx val="3"/>
          <c:order val="3"/>
          <c:tx>
            <c:strRef>
              <c:f>Sheet1!$A$57</c:f>
              <c:strCache>
                <c:ptCount val="1"/>
                <c:pt idx="0">
                  <c:v>SP-prediction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Sheet1!$B$57</c:f>
              <c:numCache>
                <c:formatCode>General</c:formatCode>
                <c:ptCount val="1"/>
                <c:pt idx="0">
                  <c:v>30.0</c:v>
                </c:pt>
              </c:numCache>
            </c:numRef>
          </c:xVal>
          <c:yVal>
            <c:numRef>
              <c:f>Sheet1!$C$57</c:f>
              <c:numCache>
                <c:formatCode>General</c:formatCode>
                <c:ptCount val="1"/>
                <c:pt idx="0">
                  <c:v>28.0</c:v>
                </c:pt>
              </c:numCache>
            </c:numRef>
          </c:yVal>
        </c:ser>
        <c:ser>
          <c:idx val="4"/>
          <c:order val="4"/>
          <c:tx>
            <c:strRef>
              <c:f>Sheet1!$A$58</c:f>
              <c:strCache>
                <c:ptCount val="1"/>
                <c:pt idx="0">
                  <c:v>DIRECTORY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Sheet1!$B$58</c:f>
              <c:numCache>
                <c:formatCode>General</c:formatCode>
                <c:ptCount val="1"/>
                <c:pt idx="0">
                  <c:v>2.0</c:v>
                </c:pt>
              </c:numCache>
            </c:numRef>
          </c:xVal>
          <c:yVal>
            <c:numRef>
              <c:f>Sheet1!$C$58</c:f>
              <c:numCache>
                <c:formatCode>General</c:formatCode>
                <c:ptCount val="1"/>
                <c:pt idx="0">
                  <c:v>100.0</c:v>
                </c:pt>
              </c:numCache>
            </c:numRef>
          </c:yVal>
        </c:ser>
        <c:axId val="673545096"/>
        <c:axId val="673975784"/>
      </c:scatterChart>
      <c:valAx>
        <c:axId val="673545096"/>
        <c:scaling>
          <c:orientation val="minMax"/>
          <c:max val="10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Additional Bandwidth per Miss</a:t>
                </a:r>
              </a:p>
            </c:rich>
          </c:tx>
          <c:layout/>
        </c:title>
        <c:numFmt formatCode="General" sourceLinked="1"/>
        <c:tickLblPos val="nextTo"/>
        <c:crossAx val="673975784"/>
        <c:crosses val="autoZero"/>
        <c:crossBetween val="midCat"/>
      </c:valAx>
      <c:valAx>
        <c:axId val="673975784"/>
        <c:scaling>
          <c:orientation val="minMax"/>
          <c:max val="100.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inccuring Indirection</a:t>
                </a:r>
              </a:p>
            </c:rich>
          </c:tx>
          <c:layout/>
        </c:title>
        <c:numFmt formatCode="General" sourceLinked="1"/>
        <c:tickLblPos val="nextTo"/>
        <c:crossAx val="673545096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Sheet1!$A$54</c:f>
              <c:strCache>
                <c:ptCount val="1"/>
                <c:pt idx="0">
                  <c:v>Last 2 misses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Sheet1!$B$54:$B$57</c:f>
              <c:numCache>
                <c:formatCode>General</c:formatCode>
                <c:ptCount val="4"/>
                <c:pt idx="0">
                  <c:v>65.0</c:v>
                </c:pt>
                <c:pt idx="1">
                  <c:v>20.0</c:v>
                </c:pt>
                <c:pt idx="2">
                  <c:v>43.0</c:v>
                </c:pt>
                <c:pt idx="3">
                  <c:v>30.0</c:v>
                </c:pt>
              </c:numCache>
            </c:numRef>
          </c:xVal>
          <c:yVal>
            <c:numRef>
              <c:f>Sheet1!$C$54</c:f>
              <c:numCache>
                <c:formatCode>General</c:formatCode>
                <c:ptCount val="1"/>
                <c:pt idx="0">
                  <c:v>40.0</c:v>
                </c:pt>
              </c:numCache>
            </c:numRef>
          </c:yVal>
        </c:ser>
        <c:ser>
          <c:idx val="1"/>
          <c:order val="1"/>
          <c:tx>
            <c:strRef>
              <c:f>Sheet1!$A$55</c:f>
              <c:strCache>
                <c:ptCount val="1"/>
                <c:pt idx="0">
                  <c:v>ADDR-based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Sheet1!$B$86</c:f>
              <c:numCache>
                <c:formatCode>General</c:formatCode>
                <c:ptCount val="1"/>
                <c:pt idx="0">
                  <c:v>7.0</c:v>
                </c:pt>
              </c:numCache>
            </c:numRef>
          </c:xVal>
          <c:yVal>
            <c:numRef>
              <c:f>Sheet1!$C$86</c:f>
              <c:numCache>
                <c:formatCode>General</c:formatCode>
                <c:ptCount val="1"/>
                <c:pt idx="0">
                  <c:v>80.0</c:v>
                </c:pt>
              </c:numCache>
            </c:numRef>
          </c:yVal>
        </c:ser>
        <c:ser>
          <c:idx val="2"/>
          <c:order val="2"/>
          <c:tx>
            <c:strRef>
              <c:f>Sheet1!$A$56</c:f>
              <c:strCache>
                <c:ptCount val="1"/>
                <c:pt idx="0">
                  <c:v>INSTR-based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Sheet1!$B$87</c:f>
              <c:numCache>
                <c:formatCode>General</c:formatCode>
                <c:ptCount val="1"/>
                <c:pt idx="0">
                  <c:v>40.0</c:v>
                </c:pt>
              </c:numCache>
            </c:numRef>
          </c:xVal>
          <c:yVal>
            <c:numRef>
              <c:f>Sheet1!$C$87</c:f>
              <c:numCache>
                <c:formatCode>General</c:formatCode>
                <c:ptCount val="1"/>
                <c:pt idx="0">
                  <c:v>42.0</c:v>
                </c:pt>
              </c:numCache>
            </c:numRef>
          </c:yVal>
        </c:ser>
        <c:ser>
          <c:idx val="3"/>
          <c:order val="3"/>
          <c:tx>
            <c:strRef>
              <c:f>Sheet1!$A$57</c:f>
              <c:strCache>
                <c:ptCount val="1"/>
                <c:pt idx="0">
                  <c:v>SP-prediction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Sheet1!$B$57</c:f>
              <c:numCache>
                <c:formatCode>General</c:formatCode>
                <c:ptCount val="1"/>
                <c:pt idx="0">
                  <c:v>30.0</c:v>
                </c:pt>
              </c:numCache>
            </c:numRef>
          </c:xVal>
          <c:yVal>
            <c:numRef>
              <c:f>Sheet1!$C$57</c:f>
              <c:numCache>
                <c:formatCode>General</c:formatCode>
                <c:ptCount val="1"/>
                <c:pt idx="0">
                  <c:v>28.0</c:v>
                </c:pt>
              </c:numCache>
            </c:numRef>
          </c:yVal>
        </c:ser>
        <c:ser>
          <c:idx val="4"/>
          <c:order val="4"/>
          <c:tx>
            <c:strRef>
              <c:f>Sheet1!$A$58</c:f>
              <c:strCache>
                <c:ptCount val="1"/>
                <c:pt idx="0">
                  <c:v>DIRECTORY</c:v>
                </c:pt>
              </c:strCache>
            </c:strRef>
          </c:tx>
          <c:spPr>
            <a:ln w="66675">
              <a:noFill/>
            </a:ln>
          </c:spPr>
          <c:xVal>
            <c:numRef>
              <c:f>Sheet1!$B$58</c:f>
              <c:numCache>
                <c:formatCode>General</c:formatCode>
                <c:ptCount val="1"/>
                <c:pt idx="0">
                  <c:v>2.0</c:v>
                </c:pt>
              </c:numCache>
            </c:numRef>
          </c:xVal>
          <c:yVal>
            <c:numRef>
              <c:f>Sheet1!$C$58</c:f>
              <c:numCache>
                <c:formatCode>General</c:formatCode>
                <c:ptCount val="1"/>
                <c:pt idx="0">
                  <c:v>100.0</c:v>
                </c:pt>
              </c:numCache>
            </c:numRef>
          </c:yVal>
        </c:ser>
        <c:axId val="673832984"/>
        <c:axId val="673838792"/>
      </c:scatterChart>
      <c:valAx>
        <c:axId val="673832984"/>
        <c:scaling>
          <c:orientation val="minMax"/>
          <c:max val="10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Additional Bandwidth per Miss</a:t>
                </a:r>
              </a:p>
            </c:rich>
          </c:tx>
          <c:layout/>
        </c:title>
        <c:numFmt formatCode="General" sourceLinked="1"/>
        <c:tickLblPos val="nextTo"/>
        <c:crossAx val="673838792"/>
        <c:crosses val="autoZero"/>
        <c:crossBetween val="midCat"/>
      </c:valAx>
      <c:valAx>
        <c:axId val="673838792"/>
        <c:scaling>
          <c:orientation val="minMax"/>
          <c:max val="100.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inccuring Indirection</a:t>
                </a:r>
              </a:p>
            </c:rich>
          </c:tx>
          <c:layout/>
        </c:title>
        <c:numFmt formatCode="General" sourceLinked="1"/>
        <c:tickLblPos val="nextTo"/>
        <c:crossAx val="673832984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5863"/>
            <a:ext cx="3027362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49F1350E-558B-B943-80BD-E5613BFCE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71229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3738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18100" cy="417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7362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D01BF463-EF6E-644A-94BA-A0417B7E8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20931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360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360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6717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3647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3647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3647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3647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36479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3647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6717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3320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1949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36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sz="2400" smtClean="0">
              <a:latin typeface="Times" charset="0"/>
              <a:cs typeface="+mn-cs"/>
            </a:endParaRP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rgbClr val="FF0000"/>
                </a:solidFill>
                <a:latin typeface="DINNeuzeitGrotesk BoldCond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sz="1000">
                <a:latin typeface="Verdana" charset="0"/>
              </a:defRPr>
            </a:lvl1pPr>
          </a:lstStyle>
          <a:p>
            <a:pPr>
              <a:defRPr/>
            </a:pPr>
            <a:fld id="{E770EA23-1309-094D-8D76-82F0B58A0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65EF-B21B-DD49-8271-7ABB700B0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89650" y="341313"/>
            <a:ext cx="1911350" cy="5651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5" y="341313"/>
            <a:ext cx="5584825" cy="5651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5457D-C1AD-8843-9C52-1148551B1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648575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90613" y="1314450"/>
            <a:ext cx="6907212" cy="46783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727DD-C2B7-3B4A-8BA6-162B17EA5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FA3F-415C-7D42-AC61-61956294D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02213-62E9-D24C-9705-1855BC6C6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97C09-D7FC-1040-883C-14E8D7843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3CEF5-7E7D-F442-B9D7-CDC713B00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9F112-85BB-1F4B-B7C6-99B99EED5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12D04-6C1B-5844-A2CD-D2AA9342F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8E8D-180E-6D42-A42E-2AC503EF8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3B839-9FF7-DD4D-A59D-BB9170621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341313"/>
            <a:ext cx="7648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0613" y="1314450"/>
            <a:ext cx="6907212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Line 41"/>
          <p:cNvSpPr>
            <a:spLocks noChangeShapeType="1"/>
          </p:cNvSpPr>
          <p:nvPr/>
        </p:nvSpPr>
        <p:spPr bwMode="auto">
          <a:xfrm>
            <a:off x="330200" y="12192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9" name="Line 47"/>
          <p:cNvSpPr>
            <a:spLocks noChangeShapeType="1"/>
          </p:cNvSpPr>
          <p:nvPr/>
        </p:nvSpPr>
        <p:spPr bwMode="auto">
          <a:xfrm>
            <a:off x="304800" y="61976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324600"/>
            <a:ext cx="1143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E3B30156-7CB4-4840-B074-7E80A67FD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56127A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1" name="Picture 10" descr="\\ad.cs.pitt.edu\Users\Users1\socrates\Desktop\present\banner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231648"/>
            <a:ext cx="3581400" cy="63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200" y="1663700"/>
            <a:ext cx="82619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alibri"/>
              </a:rPr>
              <a:t>Predicting Coherence Communication </a:t>
            </a:r>
            <a:br>
              <a:rPr lang="en-US" sz="3200" b="1" dirty="0" smtClean="0">
                <a:latin typeface="Calibri"/>
              </a:rPr>
            </a:br>
            <a:r>
              <a:rPr lang="en-US" sz="3200" b="1" dirty="0" smtClean="0">
                <a:latin typeface="Calibri"/>
              </a:rPr>
              <a:t>by Tracking Synchronization Points at Run Time</a:t>
            </a:r>
            <a:endParaRPr lang="en-US" b="1" dirty="0">
              <a:latin typeface="Helvetica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28800" y="3429000"/>
            <a:ext cx="54863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99"/>
                </a:solidFill>
                <a:latin typeface="Calibri"/>
              </a:rPr>
              <a:t>Socrates </a:t>
            </a:r>
            <a:r>
              <a:rPr lang="en-US" b="1" dirty="0" err="1" smtClean="0">
                <a:solidFill>
                  <a:srgbClr val="000099"/>
                </a:solidFill>
                <a:latin typeface="Calibri"/>
              </a:rPr>
              <a:t>Demetriades</a:t>
            </a:r>
            <a:r>
              <a:rPr lang="en-US" b="1" dirty="0" smtClean="0">
                <a:solidFill>
                  <a:srgbClr val="000099"/>
                </a:solidFill>
                <a:latin typeface="Calibri"/>
              </a:rPr>
              <a:t> </a:t>
            </a:r>
            <a:br>
              <a:rPr lang="en-US" b="1" dirty="0" smtClean="0">
                <a:solidFill>
                  <a:srgbClr val="000099"/>
                </a:solidFill>
                <a:latin typeface="Calibri"/>
              </a:rPr>
            </a:br>
            <a:r>
              <a:rPr lang="en-US" b="1" dirty="0" smtClean="0">
                <a:solidFill>
                  <a:srgbClr val="000099"/>
                </a:solidFill>
                <a:latin typeface="Calibri"/>
              </a:rPr>
              <a:t>and </a:t>
            </a:r>
            <a:r>
              <a:rPr lang="en-US" b="1" dirty="0" err="1" smtClean="0">
                <a:solidFill>
                  <a:srgbClr val="000099"/>
                </a:solidFill>
                <a:latin typeface="Calibri"/>
              </a:rPr>
              <a:t>Sangyeun</a:t>
            </a:r>
            <a:r>
              <a:rPr lang="en-US" b="1" dirty="0" smtClean="0">
                <a:solidFill>
                  <a:srgbClr val="000099"/>
                </a:solidFill>
                <a:latin typeface="Calibri"/>
              </a:rPr>
              <a:t> Cho</a:t>
            </a:r>
            <a:endParaRPr lang="en-US" b="1" dirty="0">
              <a:solidFill>
                <a:srgbClr val="000099"/>
              </a:solidFill>
              <a:latin typeface="Calibri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264080" y="6248400"/>
            <a:ext cx="6628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smtClean="0">
                <a:solidFill>
                  <a:srgbClr val="500F64"/>
                </a:solidFill>
                <a:latin typeface="Calibri"/>
              </a:rPr>
              <a:t>45</a:t>
            </a:r>
            <a:r>
              <a:rPr lang="en-US" sz="1800" baseline="30000" dirty="0" smtClean="0">
                <a:solidFill>
                  <a:srgbClr val="500F64"/>
                </a:solidFill>
                <a:latin typeface="Calibri"/>
              </a:rPr>
              <a:t>th</a:t>
            </a:r>
            <a:r>
              <a:rPr lang="en-US" sz="1800" dirty="0" smtClean="0">
                <a:solidFill>
                  <a:srgbClr val="500F64"/>
                </a:solidFill>
                <a:latin typeface="Calibri"/>
              </a:rPr>
              <a:t> International Symposium in </a:t>
            </a:r>
            <a:r>
              <a:rPr lang="en-US" sz="1800" dirty="0" err="1" smtClean="0">
                <a:solidFill>
                  <a:srgbClr val="500F64"/>
                </a:solidFill>
                <a:latin typeface="Calibri"/>
              </a:rPr>
              <a:t>Microarchitecture</a:t>
            </a:r>
            <a:r>
              <a:rPr lang="en-US" sz="1800" dirty="0" smtClean="0">
                <a:solidFill>
                  <a:srgbClr val="500F64"/>
                </a:solidFill>
                <a:latin typeface="Calibri"/>
              </a:rPr>
              <a:t>, December 2012</a:t>
            </a:r>
            <a:endParaRPr lang="en-US" sz="1800" dirty="0">
              <a:solidFill>
                <a:srgbClr val="500F64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Chart 70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3200518"/>
              </p:ext>
            </p:extLst>
          </p:nvPr>
        </p:nvGraphicFramePr>
        <p:xfrm>
          <a:off x="4419600" y="3429000"/>
          <a:ext cx="4143487" cy="304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6" name="Chart 45"/>
          <p:cNvGraphicFramePr/>
          <p:nvPr/>
        </p:nvGraphicFramePr>
        <p:xfrm>
          <a:off x="228600" y="3124200"/>
          <a:ext cx="4191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Epochs</a:t>
            </a:r>
            <a:endParaRPr lang="en-US" dirty="0"/>
          </a:p>
        </p:txBody>
      </p:sp>
      <p:sp>
        <p:nvSpPr>
          <p:cNvPr id="72" name="Content Placeholder 2"/>
          <p:cNvSpPr txBox="1">
            <a:spLocks/>
          </p:cNvSpPr>
          <p:nvPr/>
        </p:nvSpPr>
        <p:spPr bwMode="auto">
          <a:xfrm>
            <a:off x="457200" y="3177318"/>
            <a:ext cx="4114800" cy="632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Calibri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56127A"/>
                </a:solidFill>
                <a:latin typeface="Calibri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Calibri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Calibri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800" dirty="0" smtClean="0"/>
              <a:t>Communication Distribution of Core 0</a:t>
            </a:r>
            <a:br>
              <a:rPr lang="en-US" sz="1800" dirty="0" smtClean="0"/>
            </a:br>
            <a:r>
              <a:rPr lang="en-US" sz="1800" dirty="0" smtClean="0"/>
              <a:t> (full interval)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1356000"/>
            <a:ext cx="8001000" cy="948919"/>
            <a:chOff x="381000" y="1356000"/>
            <a:chExt cx="8001000" cy="948919"/>
          </a:xfrm>
        </p:grpSpPr>
        <p:grpSp>
          <p:nvGrpSpPr>
            <p:cNvPr id="28" name="Group 27"/>
            <p:cNvGrpSpPr/>
            <p:nvPr/>
          </p:nvGrpSpPr>
          <p:grpSpPr>
            <a:xfrm>
              <a:off x="381000" y="1828800"/>
              <a:ext cx="7924800" cy="276999"/>
              <a:chOff x="304800" y="3779230"/>
              <a:chExt cx="7924800" cy="276999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304800" y="3779230"/>
                <a:ext cx="693095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lg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Core 0</a:t>
                </a:r>
                <a:endParaRPr lang="en-US" sz="1200" b="1" dirty="0"/>
              </a:p>
            </p:txBody>
          </p:sp>
          <p:cxnSp>
            <p:nvCxnSpPr>
              <p:cNvPr id="30" name="Straight Connector 4"/>
              <p:cNvCxnSpPr/>
              <p:nvPr/>
            </p:nvCxnSpPr>
            <p:spPr>
              <a:xfrm>
                <a:off x="997895" y="3895825"/>
                <a:ext cx="7231705" cy="0"/>
              </a:xfrm>
              <a:prstGeom prst="line">
                <a:avLst/>
              </a:prstGeom>
              <a:ln w="15875">
                <a:prstDash val="soli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609600" y="1356000"/>
              <a:ext cx="1472046" cy="941289"/>
              <a:chOff x="1324128" y="3794564"/>
              <a:chExt cx="1472046" cy="1621284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2053225" y="4209159"/>
                <a:ext cx="0" cy="1206689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1324128" y="3794564"/>
                <a:ext cx="1472046" cy="397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 smtClean="0"/>
                  <a:t>SYNC-POINT A</a:t>
                </a:r>
                <a:endParaRPr lang="en-US" sz="900" b="1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490354" y="1371600"/>
              <a:ext cx="1472046" cy="933319"/>
              <a:chOff x="1324128" y="3808293"/>
              <a:chExt cx="1472046" cy="1607555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2053225" y="4209159"/>
                <a:ext cx="0" cy="1206689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1324128" y="3808293"/>
                <a:ext cx="1472046" cy="397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 smtClean="0"/>
                  <a:t>SYNC-POINT B</a:t>
                </a:r>
                <a:endParaRPr lang="en-US" sz="900" b="1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581400" y="1371600"/>
              <a:ext cx="1472046" cy="933319"/>
              <a:chOff x="1324128" y="3808293"/>
              <a:chExt cx="1472046" cy="1607555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2053225" y="4209159"/>
                <a:ext cx="0" cy="1206689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1324128" y="3808293"/>
                <a:ext cx="1472046" cy="397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 smtClean="0"/>
                  <a:t>SYNC-POINT C</a:t>
                </a:r>
                <a:endParaRPr lang="en-US" sz="900" b="1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909954" y="1373463"/>
              <a:ext cx="1472046" cy="912537"/>
              <a:chOff x="1324128" y="3844088"/>
              <a:chExt cx="1472046" cy="157176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2053225" y="4209159"/>
                <a:ext cx="0" cy="1206689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1324128" y="3844088"/>
                <a:ext cx="1472046" cy="397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 smtClean="0"/>
                  <a:t>SYNC-POINT  E </a:t>
                </a:r>
                <a:endParaRPr lang="en-US" sz="900" b="1" dirty="0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4852554" y="1373463"/>
              <a:ext cx="1472046" cy="912537"/>
              <a:chOff x="1324128" y="3844088"/>
              <a:chExt cx="1472046" cy="1571760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2053225" y="4209159"/>
                <a:ext cx="0" cy="1206689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1324128" y="3844088"/>
                <a:ext cx="1472046" cy="397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 smtClean="0"/>
                  <a:t>SYNC-POINT D</a:t>
                </a:r>
                <a:endParaRPr lang="en-US" sz="900" b="1" dirty="0"/>
              </a:p>
            </p:txBody>
          </p:sp>
        </p:grpSp>
      </p:grpSp>
      <p:cxnSp>
        <p:nvCxnSpPr>
          <p:cNvPr id="91" name="Straight Connector 4"/>
          <p:cNvCxnSpPr/>
          <p:nvPr/>
        </p:nvCxnSpPr>
        <p:spPr>
          <a:xfrm>
            <a:off x="1062838" y="1945395"/>
            <a:ext cx="7231705" cy="0"/>
          </a:xfrm>
          <a:prstGeom prst="line">
            <a:avLst/>
          </a:prstGeom>
          <a:ln w="15875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ight Bracket 76"/>
          <p:cNvSpPr/>
          <p:nvPr/>
        </p:nvSpPr>
        <p:spPr bwMode="auto">
          <a:xfrm rot="5400000">
            <a:off x="4368132" y="-356268"/>
            <a:ext cx="228600" cy="6275136"/>
          </a:xfrm>
          <a:prstGeom prst="rightBracket">
            <a:avLst/>
          </a:prstGeom>
          <a:noFill/>
          <a:ln w="635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14400" y="5867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Destination Core ID</a:t>
            </a:r>
            <a:endParaRPr lang="en-US" sz="800" b="1" dirty="0">
              <a:latin typeface="+mn-lt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1336808" y="2133600"/>
            <a:ext cx="7273792" cy="4068313"/>
            <a:chOff x="1336808" y="2133600"/>
            <a:chExt cx="7273792" cy="4068313"/>
          </a:xfrm>
        </p:grpSpPr>
        <p:grpSp>
          <p:nvGrpSpPr>
            <p:cNvPr id="50" name="Group 49"/>
            <p:cNvGrpSpPr/>
            <p:nvPr/>
          </p:nvGrpSpPr>
          <p:grpSpPr>
            <a:xfrm>
              <a:off x="1336808" y="2133600"/>
              <a:ext cx="1828800" cy="533400"/>
              <a:chOff x="1335232" y="2062465"/>
              <a:chExt cx="1828800" cy="533400"/>
            </a:xfrm>
          </p:grpSpPr>
          <p:sp>
            <p:nvSpPr>
              <p:cNvPr id="44" name="Right Bracket 43"/>
              <p:cNvSpPr/>
              <p:nvPr/>
            </p:nvSpPr>
            <p:spPr bwMode="auto">
              <a:xfrm rot="5400000">
                <a:off x="2135332" y="1567165"/>
                <a:ext cx="228600" cy="1828800"/>
              </a:xfrm>
              <a:prstGeom prst="rightBracket">
                <a:avLst/>
              </a:prstGeom>
              <a:noFill/>
              <a:ln w="63500" cap="flat" cmpd="sng" algn="ctr">
                <a:solidFill>
                  <a:srgbClr val="4F81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1522424" y="2062465"/>
                <a:ext cx="14720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376092"/>
                    </a:solidFill>
                  </a:rPr>
                  <a:t>Sync-epoch</a:t>
                </a:r>
                <a:br>
                  <a:rPr lang="en-US" sz="1400" b="1" dirty="0" smtClean="0">
                    <a:solidFill>
                      <a:srgbClr val="376092"/>
                    </a:solidFill>
                  </a:rPr>
                </a:br>
                <a:r>
                  <a:rPr lang="en-US" sz="1400" b="1" dirty="0" smtClean="0">
                    <a:solidFill>
                      <a:srgbClr val="376092"/>
                    </a:solidFill>
                  </a:rPr>
                  <a:t> A</a:t>
                </a:r>
                <a:endParaRPr lang="en-US" sz="1400" b="1" dirty="0">
                  <a:solidFill>
                    <a:srgbClr val="376092"/>
                  </a:solidFill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998536" y="2133600"/>
              <a:ext cx="1563832" cy="533399"/>
              <a:chOff x="1057168" y="2054428"/>
              <a:chExt cx="1563832" cy="533398"/>
            </a:xfrm>
          </p:grpSpPr>
          <p:sp>
            <p:nvSpPr>
              <p:cNvPr id="56" name="Right Bracket 55"/>
              <p:cNvSpPr/>
              <p:nvPr/>
            </p:nvSpPr>
            <p:spPr bwMode="auto">
              <a:xfrm rot="5400000">
                <a:off x="1758353" y="1944148"/>
                <a:ext cx="220557" cy="1066799"/>
              </a:xfrm>
              <a:prstGeom prst="rightBracket">
                <a:avLst/>
              </a:prstGeom>
              <a:noFill/>
              <a:ln w="63500" cap="flat" cmpd="sng" algn="ctr">
                <a:solidFill>
                  <a:srgbClr val="C050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057168" y="2054428"/>
                <a:ext cx="1563832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C0504D"/>
                    </a:solidFill>
                  </a:rPr>
                  <a:t>Sync-epoch</a:t>
                </a:r>
              </a:p>
              <a:p>
                <a:pPr algn="ctr"/>
                <a:r>
                  <a:rPr lang="en-US" sz="1400" b="1" dirty="0" smtClean="0">
                    <a:solidFill>
                      <a:srgbClr val="C0504D"/>
                    </a:solidFill>
                  </a:rPr>
                  <a:t>B</a:t>
                </a:r>
                <a:endParaRPr lang="en-US" sz="1400" b="1" dirty="0">
                  <a:solidFill>
                    <a:srgbClr val="C0504D"/>
                  </a:solidFill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151168" y="2133601"/>
              <a:ext cx="1563832" cy="533399"/>
              <a:chOff x="1057168" y="2054428"/>
              <a:chExt cx="1563832" cy="533398"/>
            </a:xfrm>
          </p:grpSpPr>
          <p:sp>
            <p:nvSpPr>
              <p:cNvPr id="67" name="Right Bracket 66"/>
              <p:cNvSpPr/>
              <p:nvPr/>
            </p:nvSpPr>
            <p:spPr bwMode="auto">
              <a:xfrm rot="5400000">
                <a:off x="1758353" y="1944148"/>
                <a:ext cx="220557" cy="1066799"/>
              </a:xfrm>
              <a:prstGeom prst="rightBracket">
                <a:avLst/>
              </a:prstGeom>
              <a:noFill/>
              <a:ln w="635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057168" y="2054428"/>
                <a:ext cx="1563832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accent3"/>
                    </a:solidFill>
                  </a:rPr>
                  <a:t>Sync-epoch</a:t>
                </a:r>
              </a:p>
              <a:p>
                <a:pPr algn="ctr"/>
                <a:r>
                  <a:rPr lang="en-US" sz="1400" b="1" dirty="0" smtClean="0">
                    <a:solidFill>
                      <a:schemeClr val="accent3"/>
                    </a:solidFill>
                  </a:rPr>
                  <a:t>C</a:t>
                </a:r>
                <a:endParaRPr lang="en-US" sz="1400" b="1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5638800" y="2133600"/>
              <a:ext cx="1981200" cy="533400"/>
              <a:chOff x="1335232" y="2062465"/>
              <a:chExt cx="1828800" cy="533400"/>
            </a:xfrm>
          </p:grpSpPr>
          <p:sp>
            <p:nvSpPr>
              <p:cNvPr id="73" name="Right Bracket 72"/>
              <p:cNvSpPr/>
              <p:nvPr/>
            </p:nvSpPr>
            <p:spPr bwMode="auto">
              <a:xfrm rot="5400000">
                <a:off x="2135332" y="1567165"/>
                <a:ext cx="228600" cy="1828800"/>
              </a:xfrm>
              <a:prstGeom prst="rightBracket">
                <a:avLst/>
              </a:prstGeom>
              <a:noFill/>
              <a:ln w="63500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1522424" y="2062465"/>
                <a:ext cx="14720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8064A2"/>
                    </a:solidFill>
                  </a:rPr>
                  <a:t>Sync-epoch</a:t>
                </a:r>
                <a:br>
                  <a:rPr lang="en-US" sz="1400" b="1" dirty="0" smtClean="0">
                    <a:solidFill>
                      <a:srgbClr val="8064A2"/>
                    </a:solidFill>
                  </a:rPr>
                </a:br>
                <a:r>
                  <a:rPr lang="en-US" sz="1400" b="1" dirty="0" smtClean="0">
                    <a:solidFill>
                      <a:srgbClr val="8064A2"/>
                    </a:solidFill>
                  </a:rPr>
                  <a:t> D</a:t>
                </a:r>
                <a:endParaRPr lang="en-US" sz="1400" b="1" dirty="0">
                  <a:solidFill>
                    <a:srgbClr val="8064A2"/>
                  </a:solidFill>
                </a:endParaRPr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5105400" y="5894136"/>
              <a:ext cx="2514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+mn-lt"/>
                </a:rPr>
                <a:t>Destination Core ID</a:t>
              </a:r>
              <a:endParaRPr lang="en-US" sz="800" b="1" dirty="0">
                <a:latin typeface="+mn-lt"/>
              </a:endParaRPr>
            </a:p>
          </p:txBody>
        </p:sp>
        <p:sp>
          <p:nvSpPr>
            <p:cNvPr id="84" name="Content Placeholder 2"/>
            <p:cNvSpPr txBox="1">
              <a:spLocks/>
            </p:cNvSpPr>
            <p:nvPr/>
          </p:nvSpPr>
          <p:spPr bwMode="auto">
            <a:xfrm>
              <a:off x="4495800" y="3200400"/>
              <a:ext cx="4114800" cy="632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Calibri"/>
                  <a:ea typeface="ＭＳ Ｐゴシック" charset="-128"/>
                  <a:cs typeface="ＭＳ Ｐゴシック" charset="-128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9pPr>
            </a:lstStyle>
            <a:p>
              <a:pPr marL="0" indent="0" algn="ctr">
                <a:buNone/>
              </a:pPr>
              <a:r>
                <a:rPr lang="en-US" sz="1800" dirty="0" smtClean="0"/>
                <a:t>Communication Distribution of Core 0 (different sync-epochs)</a:t>
              </a:r>
              <a:endParaRPr lang="en-US" sz="1800" dirty="0"/>
            </a:p>
          </p:txBody>
        </p:sp>
      </p:grpSp>
      <p:sp>
        <p:nvSpPr>
          <p:cNvPr id="86" name="TextBox 85"/>
          <p:cNvSpPr txBox="1"/>
          <p:nvPr/>
        </p:nvSpPr>
        <p:spPr>
          <a:xfrm rot="16200000">
            <a:off x="-1076653" y="4562142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# contacts</a:t>
            </a:r>
            <a:endParaRPr lang="en-US" sz="800" b="1" dirty="0">
              <a:latin typeface="+mn-lt"/>
            </a:endParaRPr>
          </a:p>
        </p:txBody>
      </p:sp>
      <p:sp>
        <p:nvSpPr>
          <p:cNvPr id="92" name="Content Placeholder 2"/>
          <p:cNvSpPr txBox="1">
            <a:spLocks/>
          </p:cNvSpPr>
          <p:nvPr/>
        </p:nvSpPr>
        <p:spPr bwMode="auto">
          <a:xfrm>
            <a:off x="228600" y="6248400"/>
            <a:ext cx="381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dirty="0" smtClean="0">
                <a:latin typeface="Calibri"/>
                <a:cs typeface="+mn-cs"/>
              </a:rPr>
              <a:t> [Benchmark: </a:t>
            </a:r>
            <a:r>
              <a:rPr lang="en-US" sz="1600" dirty="0" err="1" smtClean="0">
                <a:latin typeface="Calibri"/>
                <a:cs typeface="+mn-cs"/>
              </a:rPr>
              <a:t>Bodytrack</a:t>
            </a:r>
            <a:r>
              <a:rPr lang="en-US" sz="1600" dirty="0" smtClean="0">
                <a:latin typeface="Calibri"/>
                <a:cs typeface="+mn-cs"/>
              </a:rPr>
              <a:t> / 16-threads]</a:t>
            </a:r>
            <a:endParaRPr lang="en-US" sz="1600" dirty="0"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878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1" grpId="0">
        <p:bldAsOne/>
      </p:bldGraphic>
      <p:bldP spid="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49"/>
          <p:cNvGrpSpPr/>
          <p:nvPr/>
        </p:nvGrpSpPr>
        <p:grpSpPr>
          <a:xfrm>
            <a:off x="76200" y="2819400"/>
            <a:ext cx="5715000" cy="3416808"/>
            <a:chOff x="76200" y="2819400"/>
            <a:chExt cx="5715000" cy="3416808"/>
          </a:xfrm>
        </p:grpSpPr>
        <p:graphicFrame>
          <p:nvGraphicFramePr>
            <p:cNvPr id="60" name="Chart 59"/>
            <p:cNvGraphicFramePr>
              <a:graphicFrameLocks/>
            </p:cNvGraphicFramePr>
            <p:nvPr>
              <p:extLst>
                <p:ext uri="{D42A27DB-BD31-4B8C-83A1-F6EECF244321}">
  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3268860"/>
                </p:ext>
              </p:extLst>
            </p:nvPr>
          </p:nvGraphicFramePr>
          <p:xfrm>
            <a:off x="304800" y="3505200"/>
            <a:ext cx="5257797" cy="27310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1" name="Content Placeholder 2"/>
            <p:cNvSpPr txBox="1">
              <a:spLocks/>
            </p:cNvSpPr>
            <p:nvPr/>
          </p:nvSpPr>
          <p:spPr bwMode="auto">
            <a:xfrm>
              <a:off x="990600" y="2819400"/>
              <a:ext cx="4800600" cy="632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Calibri"/>
                  <a:ea typeface="ＭＳ Ｐゴシック" charset="-128"/>
                  <a:cs typeface="ＭＳ Ｐゴシック" charset="-128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9pPr>
            </a:lstStyle>
            <a:p>
              <a:pPr marL="0" indent="0" algn="ctr">
                <a:buNone/>
              </a:pPr>
              <a:r>
                <a:rPr lang="en-US" sz="1800" dirty="0" smtClean="0"/>
                <a:t>Communication Distribution of Core 0</a:t>
              </a:r>
              <a:br>
                <a:rPr lang="en-US" sz="1800" dirty="0" smtClean="0"/>
              </a:br>
              <a:r>
                <a:rPr lang="en-US" sz="1800" dirty="0" smtClean="0"/>
                <a:t> (same sync-epoch in different dynamic instances)</a:t>
              </a:r>
              <a:endParaRPr lang="en-US" sz="1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676400" y="5867400"/>
              <a:ext cx="2514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+mn-lt"/>
                </a:rPr>
                <a:t>Destination Core ID</a:t>
              </a:r>
              <a:endParaRPr lang="en-US" sz="800" b="1" dirty="0">
                <a:latin typeface="+mn-l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 rot="16200000">
              <a:off x="-1027211" y="4303812"/>
              <a:ext cx="2514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+mn-lt"/>
                </a:rPr>
                <a:t># contacts</a:t>
              </a:r>
              <a:endParaRPr lang="en-US" sz="800" b="1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Sync-Epoch Dynamic Instances</a:t>
            </a:r>
            <a:endParaRPr lang="en-US" dirty="0"/>
          </a:p>
        </p:txBody>
      </p:sp>
      <p:sp>
        <p:nvSpPr>
          <p:cNvPr id="151" name="Content Placeholder 2"/>
          <p:cNvSpPr txBox="1">
            <a:spLocks/>
          </p:cNvSpPr>
          <p:nvPr/>
        </p:nvSpPr>
        <p:spPr bwMode="auto">
          <a:xfrm>
            <a:off x="228600" y="6248400"/>
            <a:ext cx="381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dirty="0" smtClean="0">
                <a:latin typeface="Calibri"/>
                <a:cs typeface="+mn-cs"/>
              </a:rPr>
              <a:t> [Benchmark: </a:t>
            </a:r>
            <a:r>
              <a:rPr lang="en-US" sz="1600" dirty="0" err="1" smtClean="0">
                <a:latin typeface="Calibri"/>
                <a:cs typeface="+mn-cs"/>
              </a:rPr>
              <a:t>Bodytrack</a:t>
            </a:r>
            <a:r>
              <a:rPr lang="en-US" sz="1600" dirty="0" smtClean="0">
                <a:latin typeface="Calibri"/>
                <a:cs typeface="+mn-cs"/>
              </a:rPr>
              <a:t> / 16-threads]</a:t>
            </a:r>
            <a:endParaRPr lang="en-US" sz="1600" dirty="0">
              <a:latin typeface="Calibri"/>
              <a:cs typeface="+mn-cs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81000" y="1362238"/>
            <a:ext cx="8001000" cy="4237516"/>
            <a:chOff x="381000" y="1362238"/>
            <a:chExt cx="8001000" cy="4237516"/>
          </a:xfrm>
        </p:grpSpPr>
        <p:sp>
          <p:nvSpPr>
            <p:cNvPr id="56" name="TextBox 55"/>
            <p:cNvSpPr txBox="1"/>
            <p:nvPr/>
          </p:nvSpPr>
          <p:spPr>
            <a:xfrm>
              <a:off x="381000" y="1835040"/>
              <a:ext cx="69309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Core 0</a:t>
              </a:r>
              <a:endParaRPr lang="en-US" sz="1200" b="1" dirty="0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609600" y="1362238"/>
              <a:ext cx="7772400" cy="4237516"/>
              <a:chOff x="609600" y="1362238"/>
              <a:chExt cx="7772400" cy="4237516"/>
            </a:xfrm>
          </p:grpSpPr>
          <p:grpSp>
            <p:nvGrpSpPr>
              <p:cNvPr id="3" name="Group 113"/>
              <p:cNvGrpSpPr/>
              <p:nvPr/>
            </p:nvGrpSpPr>
            <p:grpSpPr>
              <a:xfrm>
                <a:off x="609600" y="1362238"/>
                <a:ext cx="7772400" cy="948921"/>
                <a:chOff x="609600" y="1362238"/>
                <a:chExt cx="7772400" cy="948921"/>
              </a:xfrm>
            </p:grpSpPr>
            <p:cxnSp>
              <p:nvCxnSpPr>
                <p:cNvPr id="59" name="Straight Connector 4"/>
                <p:cNvCxnSpPr/>
                <p:nvPr/>
              </p:nvCxnSpPr>
              <p:spPr>
                <a:xfrm>
                  <a:off x="1074095" y="1951635"/>
                  <a:ext cx="7231705" cy="0"/>
                </a:xfrm>
                <a:prstGeom prst="line">
                  <a:avLst/>
                </a:prstGeom>
                <a:ln w="15875">
                  <a:prstDash val="solid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4" name="Group 30"/>
                <p:cNvGrpSpPr/>
                <p:nvPr/>
              </p:nvGrpSpPr>
              <p:grpSpPr>
                <a:xfrm>
                  <a:off x="609600" y="1362238"/>
                  <a:ext cx="1472046" cy="941288"/>
                  <a:chOff x="1324128" y="3794564"/>
                  <a:chExt cx="1472046" cy="1621284"/>
                </a:xfrm>
              </p:grpSpPr>
              <p:cxnSp>
                <p:nvCxnSpPr>
                  <p:cNvPr id="54" name="Straight Connector 53"/>
                  <p:cNvCxnSpPr/>
                  <p:nvPr/>
                </p:nvCxnSpPr>
                <p:spPr>
                  <a:xfrm>
                    <a:off x="2053225" y="4209159"/>
                    <a:ext cx="0" cy="1206689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1324128" y="3794564"/>
                    <a:ext cx="1472046" cy="3975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b="1" dirty="0" smtClean="0"/>
                      <a:t>SYNC-POINT A</a:t>
                    </a:r>
                    <a:endParaRPr lang="en-US" sz="900" b="1" dirty="0"/>
                  </a:p>
                </p:txBody>
              </p:sp>
            </p:grpSp>
            <p:grpSp>
              <p:nvGrpSpPr>
                <p:cNvPr id="5" name="Group 33"/>
                <p:cNvGrpSpPr/>
                <p:nvPr/>
              </p:nvGrpSpPr>
              <p:grpSpPr>
                <a:xfrm>
                  <a:off x="2490354" y="1377840"/>
                  <a:ext cx="1472046" cy="933319"/>
                  <a:chOff x="1324128" y="3808293"/>
                  <a:chExt cx="1472046" cy="1607555"/>
                </a:xfrm>
              </p:grpSpPr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2053225" y="4209159"/>
                    <a:ext cx="0" cy="1206689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1324128" y="3808293"/>
                    <a:ext cx="1472046" cy="3975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b="1" dirty="0" smtClean="0"/>
                      <a:t>SYNC-POINT B</a:t>
                    </a:r>
                    <a:endParaRPr lang="en-US" sz="900" b="1" dirty="0"/>
                  </a:p>
                </p:txBody>
              </p:sp>
            </p:grpSp>
            <p:grpSp>
              <p:nvGrpSpPr>
                <p:cNvPr id="6" name="Group 36"/>
                <p:cNvGrpSpPr/>
                <p:nvPr/>
              </p:nvGrpSpPr>
              <p:grpSpPr>
                <a:xfrm>
                  <a:off x="3581400" y="1377840"/>
                  <a:ext cx="1472046" cy="933319"/>
                  <a:chOff x="1324128" y="3808293"/>
                  <a:chExt cx="1472046" cy="1607555"/>
                </a:xfrm>
              </p:grpSpPr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2053225" y="4209159"/>
                    <a:ext cx="0" cy="1206689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324128" y="3808293"/>
                    <a:ext cx="1472046" cy="3975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b="1" dirty="0" smtClean="0"/>
                      <a:t>SYNC-POINT C</a:t>
                    </a:r>
                    <a:endParaRPr lang="en-US" sz="900" b="1" dirty="0"/>
                  </a:p>
                </p:txBody>
              </p:sp>
            </p:grpSp>
            <p:grpSp>
              <p:nvGrpSpPr>
                <p:cNvPr id="7" name="Group 39"/>
                <p:cNvGrpSpPr/>
                <p:nvPr/>
              </p:nvGrpSpPr>
              <p:grpSpPr>
                <a:xfrm>
                  <a:off x="6909954" y="1379703"/>
                  <a:ext cx="1472046" cy="912537"/>
                  <a:chOff x="1324128" y="3844088"/>
                  <a:chExt cx="1472046" cy="1571760"/>
                </a:xfrm>
              </p:grpSpPr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2053225" y="4209159"/>
                    <a:ext cx="0" cy="1206689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324128" y="3844088"/>
                    <a:ext cx="1472046" cy="3975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b="1" dirty="0" smtClean="0"/>
                      <a:t>SYNC-POINT  E </a:t>
                    </a:r>
                    <a:endParaRPr lang="en-US" sz="900" b="1" dirty="0"/>
                  </a:p>
                </p:txBody>
              </p:sp>
            </p:grpSp>
            <p:grpSp>
              <p:nvGrpSpPr>
                <p:cNvPr id="8" name="Group 80"/>
                <p:cNvGrpSpPr/>
                <p:nvPr/>
              </p:nvGrpSpPr>
              <p:grpSpPr>
                <a:xfrm>
                  <a:off x="4852554" y="1379703"/>
                  <a:ext cx="1472046" cy="912537"/>
                  <a:chOff x="1324128" y="3844088"/>
                  <a:chExt cx="1472046" cy="1571760"/>
                </a:xfrm>
              </p:grpSpPr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2053225" y="4209159"/>
                    <a:ext cx="0" cy="1206689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324128" y="3844088"/>
                    <a:ext cx="1472046" cy="3975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b="1" dirty="0" smtClean="0"/>
                      <a:t>SYNC-POINT D</a:t>
                    </a:r>
                    <a:endParaRPr lang="en-US" sz="900" b="1" dirty="0"/>
                  </a:p>
                </p:txBody>
              </p:sp>
            </p:grpSp>
          </p:grpSp>
          <p:cxnSp>
            <p:nvCxnSpPr>
              <p:cNvPr id="169" name="Straight Connector 4"/>
              <p:cNvCxnSpPr/>
              <p:nvPr/>
            </p:nvCxnSpPr>
            <p:spPr>
              <a:xfrm rot="10800000">
                <a:off x="1219200" y="2286001"/>
                <a:ext cx="38100" cy="3313753"/>
              </a:xfrm>
              <a:prstGeom prst="line">
                <a:avLst/>
              </a:prstGeom>
              <a:ln w="158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4"/>
              <p:cNvCxnSpPr>
                <a:stCxn id="203" idx="2"/>
              </p:cNvCxnSpPr>
              <p:nvPr/>
            </p:nvCxnSpPr>
            <p:spPr>
              <a:xfrm rot="5400000" flipH="1" flipV="1">
                <a:off x="878417" y="3012017"/>
                <a:ext cx="2895600" cy="1748366"/>
              </a:xfrm>
              <a:prstGeom prst="line">
                <a:avLst/>
              </a:prstGeom>
              <a:ln w="158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0" name="Straight Connector 4"/>
          <p:cNvCxnSpPr/>
          <p:nvPr/>
        </p:nvCxnSpPr>
        <p:spPr>
          <a:xfrm>
            <a:off x="1074095" y="5814535"/>
            <a:ext cx="7231705" cy="0"/>
          </a:xfrm>
          <a:prstGeom prst="line">
            <a:avLst/>
          </a:prstGeom>
          <a:ln w="1587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381000" y="5689936"/>
            <a:ext cx="693095" cy="276999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Core 0</a:t>
            </a:r>
            <a:endParaRPr lang="en-US" sz="1200" b="1" dirty="0"/>
          </a:p>
        </p:txBody>
      </p:sp>
      <p:grpSp>
        <p:nvGrpSpPr>
          <p:cNvPr id="9" name="Group 205"/>
          <p:cNvGrpSpPr/>
          <p:nvPr/>
        </p:nvGrpSpPr>
        <p:grpSpPr>
          <a:xfrm>
            <a:off x="1032934" y="5026223"/>
            <a:ext cx="609600" cy="1069777"/>
            <a:chOff x="1143000" y="5026223"/>
            <a:chExt cx="609600" cy="1069777"/>
          </a:xfrm>
        </p:grpSpPr>
        <p:sp>
          <p:nvSpPr>
            <p:cNvPr id="202" name="TextBox 201"/>
            <p:cNvSpPr txBox="1"/>
            <p:nvPr/>
          </p:nvSpPr>
          <p:spPr>
            <a:xfrm>
              <a:off x="1143000" y="50262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</a:t>
              </a:r>
              <a:endParaRPr lang="en-US" sz="1400" b="1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371600" y="50262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B</a:t>
              </a:r>
              <a:endParaRPr lang="en-US" sz="1400" b="1" dirty="0"/>
            </a:p>
          </p:txBody>
        </p:sp>
        <p:cxnSp>
          <p:nvCxnSpPr>
            <p:cNvPr id="204" name="Straight Connector 203"/>
            <p:cNvCxnSpPr/>
            <p:nvPr/>
          </p:nvCxnSpPr>
          <p:spPr>
            <a:xfrm>
              <a:off x="1371600" y="5395418"/>
              <a:ext cx="0" cy="70058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1524000" y="5395418"/>
              <a:ext cx="0" cy="70058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207"/>
          <p:cNvGrpSpPr/>
          <p:nvPr/>
        </p:nvGrpSpPr>
        <p:grpSpPr>
          <a:xfrm>
            <a:off x="2590800" y="5029200"/>
            <a:ext cx="609600" cy="1069777"/>
            <a:chOff x="1143000" y="5026223"/>
            <a:chExt cx="609600" cy="1069777"/>
          </a:xfrm>
        </p:grpSpPr>
        <p:sp>
          <p:nvSpPr>
            <p:cNvPr id="209" name="TextBox 208"/>
            <p:cNvSpPr txBox="1"/>
            <p:nvPr/>
          </p:nvSpPr>
          <p:spPr>
            <a:xfrm>
              <a:off x="1143000" y="50262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</a:t>
              </a:r>
              <a:endParaRPr lang="en-US" sz="1400" b="1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1371600" y="50262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B</a:t>
              </a:r>
              <a:endParaRPr lang="en-US" sz="1400" b="1" dirty="0"/>
            </a:p>
          </p:txBody>
        </p:sp>
        <p:cxnSp>
          <p:nvCxnSpPr>
            <p:cNvPr id="211" name="Straight Connector 210"/>
            <p:cNvCxnSpPr/>
            <p:nvPr/>
          </p:nvCxnSpPr>
          <p:spPr>
            <a:xfrm>
              <a:off x="1371600" y="5395418"/>
              <a:ext cx="0" cy="70058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1524000" y="5395418"/>
              <a:ext cx="0" cy="70058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212"/>
          <p:cNvGrpSpPr/>
          <p:nvPr/>
        </p:nvGrpSpPr>
        <p:grpSpPr>
          <a:xfrm>
            <a:off x="4191000" y="5029200"/>
            <a:ext cx="609600" cy="1069777"/>
            <a:chOff x="1143000" y="5026223"/>
            <a:chExt cx="609600" cy="1069777"/>
          </a:xfrm>
        </p:grpSpPr>
        <p:sp>
          <p:nvSpPr>
            <p:cNvPr id="214" name="TextBox 213"/>
            <p:cNvSpPr txBox="1"/>
            <p:nvPr/>
          </p:nvSpPr>
          <p:spPr>
            <a:xfrm>
              <a:off x="1143000" y="50262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</a:t>
              </a:r>
              <a:endParaRPr lang="en-US" sz="1400" b="1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1371600" y="50262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B</a:t>
              </a:r>
              <a:endParaRPr lang="en-US" sz="1400" b="1" dirty="0"/>
            </a:p>
          </p:txBody>
        </p:sp>
        <p:cxnSp>
          <p:nvCxnSpPr>
            <p:cNvPr id="216" name="Straight Connector 215"/>
            <p:cNvCxnSpPr/>
            <p:nvPr/>
          </p:nvCxnSpPr>
          <p:spPr>
            <a:xfrm>
              <a:off x="1371600" y="5395418"/>
              <a:ext cx="0" cy="70058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>
              <a:off x="1524000" y="5395418"/>
              <a:ext cx="0" cy="70058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217"/>
          <p:cNvGrpSpPr/>
          <p:nvPr/>
        </p:nvGrpSpPr>
        <p:grpSpPr>
          <a:xfrm>
            <a:off x="6858000" y="5029200"/>
            <a:ext cx="609600" cy="1069777"/>
            <a:chOff x="1143000" y="5026223"/>
            <a:chExt cx="609600" cy="1069777"/>
          </a:xfrm>
        </p:grpSpPr>
        <p:sp>
          <p:nvSpPr>
            <p:cNvPr id="219" name="TextBox 218"/>
            <p:cNvSpPr txBox="1"/>
            <p:nvPr/>
          </p:nvSpPr>
          <p:spPr>
            <a:xfrm>
              <a:off x="1143000" y="50262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</a:t>
              </a:r>
              <a:endParaRPr lang="en-US" sz="1400" b="1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371600" y="50262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B</a:t>
              </a:r>
              <a:endParaRPr lang="en-US" sz="1400" b="1" dirty="0"/>
            </a:p>
          </p:txBody>
        </p:sp>
        <p:cxnSp>
          <p:nvCxnSpPr>
            <p:cNvPr id="221" name="Straight Connector 220"/>
            <p:cNvCxnSpPr/>
            <p:nvPr/>
          </p:nvCxnSpPr>
          <p:spPr>
            <a:xfrm>
              <a:off x="1371600" y="5395418"/>
              <a:ext cx="0" cy="70058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>
              <a:off x="1524000" y="5395418"/>
              <a:ext cx="0" cy="70058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908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54444 " pathEditMode="relative" ptsTypes="AA">
                                      <p:cBhvr>
                                        <p:cTn id="23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54444 " pathEditMode="relative" ptsTypes="AA">
                                      <p:cBhvr>
                                        <p:cTn id="25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54444 " pathEditMode="relative" ptsTypes="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54444 " pathEditMode="relative" ptsTypes="AA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54444 " pathEditMode="relative" ptsTypes="AA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54444 " pathEditMode="relative" ptsTypes="AA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642938"/>
            <a:ext cx="8081963" cy="450850"/>
          </a:xfrm>
        </p:spPr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8153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alibri"/>
              </a:rPr>
              <a:t>Introduction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alibri"/>
              </a:rPr>
              <a:t>Motivation &amp; Observations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latin typeface="Calibri"/>
              </a:rPr>
              <a:t>SP-Prediction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alibri"/>
              </a:rPr>
              <a:t>Evaluation</a:t>
            </a:r>
            <a:endParaRPr lang="en-US" dirty="0" smtClean="0">
              <a:solidFill>
                <a:schemeClr val="bg1">
                  <a:lumMod val="65000"/>
                </a:schemeClr>
              </a:solidFill>
              <a:latin typeface="Calibri"/>
            </a:endParaRP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alibri"/>
              </a:rPr>
              <a:t>Conclusion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511784" y="2971800"/>
            <a:ext cx="381000" cy="228600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ex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9FA3F-415C-7D42-AC61-61956294DC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4016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SP-prediction – Overview</a:t>
            </a:r>
            <a:endParaRPr lang="en-US" dirty="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304800" y="1295400"/>
            <a:ext cx="858289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9pPr>
          </a:lstStyle>
          <a:p>
            <a:r>
              <a:rPr lang="en-US" dirty="0" smtClean="0"/>
              <a:t>Monitor destinations of each miss on each core. </a:t>
            </a:r>
          </a:p>
          <a:p>
            <a:r>
              <a:rPr lang="en-US" dirty="0" smtClean="0"/>
              <a:t>Extract communication signatures for each sync-epoch. </a:t>
            </a:r>
          </a:p>
          <a:p>
            <a:r>
              <a:rPr lang="en-US" dirty="0" smtClean="0"/>
              <a:t>Store and later reuse those signatures to predict misses in future sync-epoch instances.</a:t>
            </a:r>
          </a:p>
          <a:p>
            <a:r>
              <a:rPr lang="en-US" dirty="0" smtClean="0"/>
              <a:t>When initial predictions do not exist or are inaccurate, reconstruct the signatures within the sync-epochs.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>
              <a:latin typeface="Times New Roman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304800" y="4114800"/>
            <a:ext cx="8582891" cy="1905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9pPr>
          </a:lstStyle>
          <a:p>
            <a:r>
              <a:rPr lang="en-US" dirty="0" smtClean="0"/>
              <a:t>Sync Points must be exposed to the hardware so it can sense the beginning and end of sync-epochs. </a:t>
            </a:r>
          </a:p>
          <a:p>
            <a:pPr lvl="1"/>
            <a:r>
              <a:rPr lang="en-US" sz="2000" dirty="0" smtClean="0"/>
              <a:t>A dedicated instruction must be inserted at the calling location of the synchronization point. </a:t>
            </a:r>
          </a:p>
          <a:p>
            <a:pPr lvl="1"/>
            <a:r>
              <a:rPr lang="en-US" sz="2000" dirty="0" smtClean="0"/>
              <a:t>PC, lock variable and type must be extracted and pass to a history table.</a:t>
            </a:r>
            <a:r>
              <a:rPr lang="en-US" sz="1800" dirty="0" smtClean="0"/>
              <a:t> </a:t>
            </a:r>
          </a:p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83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639175" cy="831850"/>
          </a:xfrm>
        </p:spPr>
        <p:txBody>
          <a:bodyPr/>
          <a:lstStyle/>
          <a:p>
            <a:r>
              <a:rPr lang="en-US" dirty="0" smtClean="0"/>
              <a:t>SP-prediction: History-based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295400" y="2590800"/>
            <a:ext cx="1534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Track </a:t>
            </a:r>
          </a:p>
          <a:p>
            <a:pPr algn="ctr"/>
            <a:r>
              <a:rPr lang="en-US" sz="1400" b="1" dirty="0" smtClean="0"/>
              <a:t>Communication</a:t>
            </a:r>
            <a:endParaRPr lang="en-US" sz="800" b="1" dirty="0"/>
          </a:p>
        </p:txBody>
      </p:sp>
      <p:cxnSp>
        <p:nvCxnSpPr>
          <p:cNvPr id="42" name="Shape 41"/>
          <p:cNvCxnSpPr>
            <a:stCxn id="45" idx="2"/>
          </p:cNvCxnSpPr>
          <p:nvPr/>
        </p:nvCxnSpPr>
        <p:spPr bwMode="auto">
          <a:xfrm rot="16200000" flipH="1">
            <a:off x="3681149" y="3528745"/>
            <a:ext cx="1192884" cy="2874819"/>
          </a:xfrm>
          <a:prstGeom prst="bentConnector2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46564" y="3547435"/>
            <a:ext cx="178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Extract Hot </a:t>
            </a:r>
            <a:r>
              <a:rPr lang="en-US" sz="1400" b="1" dirty="0" err="1" smtClean="0"/>
              <a:t>Commun.Set</a:t>
            </a:r>
            <a:r>
              <a:rPr lang="en-US" sz="1400" b="1" dirty="0" smtClean="0"/>
              <a:t> </a:t>
            </a:r>
          </a:p>
          <a:p>
            <a:pPr algn="ctr"/>
            <a:endParaRPr lang="en-US" sz="800" b="1" dirty="0"/>
          </a:p>
        </p:txBody>
      </p:sp>
      <p:grpSp>
        <p:nvGrpSpPr>
          <p:cNvPr id="3" name="Group 88"/>
          <p:cNvGrpSpPr/>
          <p:nvPr/>
        </p:nvGrpSpPr>
        <p:grpSpPr>
          <a:xfrm>
            <a:off x="381000" y="1828800"/>
            <a:ext cx="2481697" cy="215444"/>
            <a:chOff x="304800" y="3779230"/>
            <a:chExt cx="2481697" cy="215444"/>
          </a:xfrm>
        </p:grpSpPr>
        <p:sp>
          <p:nvSpPr>
            <p:cNvPr id="90" name="TextBox 89"/>
            <p:cNvSpPr txBox="1"/>
            <p:nvPr/>
          </p:nvSpPr>
          <p:spPr>
            <a:xfrm>
              <a:off x="304800" y="3779230"/>
              <a:ext cx="693095" cy="21544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CORE 0 </a:t>
              </a:r>
              <a:endParaRPr lang="en-US" sz="800" b="1" dirty="0"/>
            </a:p>
          </p:txBody>
        </p:sp>
        <p:cxnSp>
          <p:nvCxnSpPr>
            <p:cNvPr id="91" name="Straight Connector 4"/>
            <p:cNvCxnSpPr/>
            <p:nvPr/>
          </p:nvCxnSpPr>
          <p:spPr>
            <a:xfrm flipV="1">
              <a:off x="997895" y="3893530"/>
              <a:ext cx="1788602" cy="2296"/>
            </a:xfrm>
            <a:prstGeom prst="line">
              <a:avLst/>
            </a:prstGeom>
            <a:ln w="158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91"/>
          <p:cNvGrpSpPr/>
          <p:nvPr/>
        </p:nvGrpSpPr>
        <p:grpSpPr>
          <a:xfrm>
            <a:off x="609600" y="1295401"/>
            <a:ext cx="1472046" cy="982973"/>
            <a:chOff x="1324128" y="3722769"/>
            <a:chExt cx="1472046" cy="1693079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24128" y="3722769"/>
              <a:ext cx="1472046" cy="43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SYNC-POINT  A</a:t>
              </a:r>
              <a:endParaRPr lang="en-US" sz="1050" b="1" dirty="0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2133600" y="1295400"/>
            <a:ext cx="1472046" cy="990600"/>
            <a:chOff x="1324128" y="3709632"/>
            <a:chExt cx="1472046" cy="1706216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1324128" y="3709632"/>
              <a:ext cx="1472046" cy="43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SYNC-POINT  B</a:t>
              </a:r>
              <a:endParaRPr lang="en-US" sz="1050" b="1" dirty="0"/>
            </a:p>
          </p:txBody>
        </p:sp>
      </p:grpSp>
      <p:grpSp>
        <p:nvGrpSpPr>
          <p:cNvPr id="6" name="Group 97"/>
          <p:cNvGrpSpPr/>
          <p:nvPr/>
        </p:nvGrpSpPr>
        <p:grpSpPr>
          <a:xfrm>
            <a:off x="4623954" y="1295400"/>
            <a:ext cx="1472046" cy="990600"/>
            <a:chOff x="1324128" y="3709632"/>
            <a:chExt cx="1472046" cy="1706216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1324128" y="3709632"/>
              <a:ext cx="1472046" cy="43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SYNC-POINT A</a:t>
              </a:r>
              <a:endParaRPr lang="en-US" sz="1050" b="1" dirty="0"/>
            </a:p>
          </p:txBody>
        </p:sp>
      </p:grpSp>
      <p:grpSp>
        <p:nvGrpSpPr>
          <p:cNvPr id="7" name="Group 100"/>
          <p:cNvGrpSpPr/>
          <p:nvPr/>
        </p:nvGrpSpPr>
        <p:grpSpPr>
          <a:xfrm>
            <a:off x="6172200" y="1316554"/>
            <a:ext cx="1472046" cy="950528"/>
            <a:chOff x="1324128" y="3778652"/>
            <a:chExt cx="1472046" cy="1637196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1324128" y="3778652"/>
              <a:ext cx="1472046" cy="43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SYNC-POINT B</a:t>
              </a:r>
              <a:endParaRPr lang="en-US" sz="1050" b="1" dirty="0"/>
            </a:p>
          </p:txBody>
        </p:sp>
      </p:grpSp>
      <p:sp>
        <p:nvSpPr>
          <p:cNvPr id="105" name="Right Bracket 104"/>
          <p:cNvSpPr/>
          <p:nvPr/>
        </p:nvSpPr>
        <p:spPr bwMode="auto">
          <a:xfrm rot="5400000">
            <a:off x="1988128" y="1714369"/>
            <a:ext cx="228600" cy="1534391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20" name="Straight Connector 4"/>
          <p:cNvCxnSpPr/>
          <p:nvPr/>
        </p:nvCxnSpPr>
        <p:spPr>
          <a:xfrm flipV="1">
            <a:off x="5341295" y="1943100"/>
            <a:ext cx="1560002" cy="5760"/>
          </a:xfrm>
          <a:prstGeom prst="line">
            <a:avLst/>
          </a:prstGeom>
          <a:ln w="1587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4"/>
          <p:cNvCxnSpPr/>
          <p:nvPr/>
        </p:nvCxnSpPr>
        <p:spPr>
          <a:xfrm>
            <a:off x="2869624" y="1943100"/>
            <a:ext cx="2436666" cy="3464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4"/>
          <p:cNvCxnSpPr/>
          <p:nvPr/>
        </p:nvCxnSpPr>
        <p:spPr>
          <a:xfrm>
            <a:off x="6934200" y="1946564"/>
            <a:ext cx="1600200" cy="8063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 bwMode="auto">
          <a:xfrm>
            <a:off x="2862697" y="2743200"/>
            <a:ext cx="0" cy="76200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3864661"/>
              </p:ext>
            </p:extLst>
          </p:nvPr>
        </p:nvGraphicFramePr>
        <p:xfrm>
          <a:off x="5715000" y="4876800"/>
          <a:ext cx="3099954" cy="106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354"/>
                <a:gridCol w="1752600"/>
              </a:tblGrid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Sync-Point PC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PREDICTOR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Comic Sans MS"/>
                          <a:cs typeface="Comic Sans MS"/>
                        </a:rPr>
                        <a:t>A</a:t>
                      </a:r>
                      <a:endParaRPr lang="en-US" sz="16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[hot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comm. set 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]</a:t>
                      </a:r>
                      <a:endParaRPr lang="en-US" sz="1600" dirty="0">
                        <a:solidFill>
                          <a:srgbClr val="FFFF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solidFill>
                      <a:srgbClr val="0000FF"/>
                    </a:solidFill>
                  </a:tcPr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3864661"/>
              </p:ext>
            </p:extLst>
          </p:nvPr>
        </p:nvGraphicFramePr>
        <p:xfrm>
          <a:off x="914400" y="3154680"/>
          <a:ext cx="160020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0"/>
                <a:gridCol w="400050"/>
                <a:gridCol w="400050"/>
                <a:gridCol w="400050"/>
              </a:tblGrid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C3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pSp>
        <p:nvGrpSpPr>
          <p:cNvPr id="8" name="Group 64"/>
          <p:cNvGrpSpPr/>
          <p:nvPr/>
        </p:nvGrpSpPr>
        <p:grpSpPr>
          <a:xfrm>
            <a:off x="1600201" y="3505195"/>
            <a:ext cx="2133599" cy="864518"/>
            <a:chOff x="1600201" y="3505195"/>
            <a:chExt cx="2133599" cy="864518"/>
          </a:xfrm>
        </p:grpSpPr>
        <p:sp>
          <p:nvSpPr>
            <p:cNvPr id="45" name="TextBox 44"/>
            <p:cNvSpPr txBox="1"/>
            <p:nvPr/>
          </p:nvSpPr>
          <p:spPr>
            <a:xfrm>
              <a:off x="1946564" y="4154269"/>
              <a:ext cx="1787236" cy="215444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 [hot comm. set ]</a:t>
              </a:r>
            </a:p>
          </p:txBody>
        </p:sp>
        <p:cxnSp>
          <p:nvCxnSpPr>
            <p:cNvPr id="56" name="Shape 55"/>
            <p:cNvCxnSpPr>
              <a:endCxn id="45" idx="1"/>
            </p:cNvCxnSpPr>
            <p:nvPr/>
          </p:nvCxnSpPr>
          <p:spPr bwMode="auto">
            <a:xfrm rot="16200000" flipH="1">
              <a:off x="1394985" y="3710411"/>
              <a:ext cx="756795" cy="346363"/>
            </a:xfrm>
            <a:prstGeom prst="bentConnector2">
              <a:avLst/>
            </a:prstGeom>
            <a:ln w="38100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2438400" y="4495800"/>
            <a:ext cx="1787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Store to </a:t>
            </a:r>
            <a:br>
              <a:rPr lang="en-US" sz="1400" b="1" dirty="0" smtClean="0"/>
            </a:br>
            <a:r>
              <a:rPr lang="en-US" sz="1400" b="1" dirty="0" smtClean="0"/>
              <a:t>SP-table</a:t>
            </a:r>
            <a:endParaRPr lang="en-US" sz="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943600" y="45720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SP-TABLE</a:t>
            </a:r>
            <a:endParaRPr lang="en-US" sz="800" b="1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33400" y="2895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</a:t>
            </a:r>
            <a:endParaRPr lang="en-US" sz="8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600200" y="3883223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</a:t>
            </a:r>
            <a:endParaRPr lang="en-US" sz="8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072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/>
      <p:bldP spid="61" grpId="0"/>
      <p:bldP spid="62" grpId="0"/>
      <p:bldP spid="63" grpId="0"/>
      <p:bldP spid="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639175" cy="831850"/>
          </a:xfrm>
        </p:spPr>
        <p:txBody>
          <a:bodyPr/>
          <a:lstStyle/>
          <a:p>
            <a:r>
              <a:rPr lang="en-US" dirty="0" smtClean="0"/>
              <a:t>SP-prediction: History-based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582391" y="3602182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Retrieve hot core set</a:t>
            </a:r>
            <a:endParaRPr lang="en-US" sz="800" b="1" dirty="0"/>
          </a:p>
        </p:txBody>
      </p:sp>
      <p:grpSp>
        <p:nvGrpSpPr>
          <p:cNvPr id="3" name="Group 88"/>
          <p:cNvGrpSpPr/>
          <p:nvPr/>
        </p:nvGrpSpPr>
        <p:grpSpPr>
          <a:xfrm>
            <a:off x="381000" y="1828800"/>
            <a:ext cx="2481697" cy="215444"/>
            <a:chOff x="304800" y="3779230"/>
            <a:chExt cx="2481697" cy="215444"/>
          </a:xfrm>
        </p:grpSpPr>
        <p:sp>
          <p:nvSpPr>
            <p:cNvPr id="90" name="TextBox 89"/>
            <p:cNvSpPr txBox="1"/>
            <p:nvPr/>
          </p:nvSpPr>
          <p:spPr>
            <a:xfrm>
              <a:off x="304800" y="3779230"/>
              <a:ext cx="693095" cy="21544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CORE 0 </a:t>
              </a:r>
              <a:endParaRPr lang="en-US" sz="800" b="1" dirty="0"/>
            </a:p>
          </p:txBody>
        </p:sp>
        <p:cxnSp>
          <p:nvCxnSpPr>
            <p:cNvPr id="91" name="Straight Connector 4"/>
            <p:cNvCxnSpPr/>
            <p:nvPr/>
          </p:nvCxnSpPr>
          <p:spPr>
            <a:xfrm flipV="1">
              <a:off x="997895" y="3893530"/>
              <a:ext cx="1788602" cy="2296"/>
            </a:xfrm>
            <a:prstGeom prst="line">
              <a:avLst/>
            </a:prstGeom>
            <a:ln w="158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91"/>
          <p:cNvGrpSpPr/>
          <p:nvPr/>
        </p:nvGrpSpPr>
        <p:grpSpPr>
          <a:xfrm>
            <a:off x="609600" y="1295401"/>
            <a:ext cx="1472046" cy="982973"/>
            <a:chOff x="1324128" y="3722769"/>
            <a:chExt cx="1472046" cy="1693079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24128" y="3722769"/>
              <a:ext cx="1472046" cy="43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SYNC-POINT  A</a:t>
              </a:r>
              <a:endParaRPr lang="en-US" sz="1050" b="1" dirty="0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2133600" y="1295400"/>
            <a:ext cx="1472046" cy="990600"/>
            <a:chOff x="1324128" y="3709632"/>
            <a:chExt cx="1472046" cy="1706216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1324128" y="3709632"/>
              <a:ext cx="1472046" cy="43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SYNC-POINT  B</a:t>
              </a:r>
              <a:endParaRPr lang="en-US" sz="1050" b="1" dirty="0"/>
            </a:p>
          </p:txBody>
        </p:sp>
      </p:grpSp>
      <p:grpSp>
        <p:nvGrpSpPr>
          <p:cNvPr id="6" name="Group 97"/>
          <p:cNvGrpSpPr/>
          <p:nvPr/>
        </p:nvGrpSpPr>
        <p:grpSpPr>
          <a:xfrm>
            <a:off x="4623954" y="1295400"/>
            <a:ext cx="1472046" cy="990600"/>
            <a:chOff x="1324128" y="3709632"/>
            <a:chExt cx="1472046" cy="1706216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1324128" y="3709632"/>
              <a:ext cx="1472046" cy="43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SYNC-POINT A</a:t>
              </a:r>
              <a:endParaRPr lang="en-US" sz="1050" b="1" dirty="0"/>
            </a:p>
          </p:txBody>
        </p:sp>
      </p:grpSp>
      <p:grpSp>
        <p:nvGrpSpPr>
          <p:cNvPr id="7" name="Group 100"/>
          <p:cNvGrpSpPr/>
          <p:nvPr/>
        </p:nvGrpSpPr>
        <p:grpSpPr>
          <a:xfrm>
            <a:off x="6172200" y="1316554"/>
            <a:ext cx="1472046" cy="950528"/>
            <a:chOff x="1324128" y="3778652"/>
            <a:chExt cx="1472046" cy="1637196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1324128" y="3778652"/>
              <a:ext cx="1472046" cy="43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SYNC-POINT B</a:t>
              </a:r>
              <a:endParaRPr lang="en-US" sz="1050" b="1" dirty="0"/>
            </a:p>
          </p:txBody>
        </p:sp>
      </p:grpSp>
      <p:sp>
        <p:nvSpPr>
          <p:cNvPr id="105" name="Right Bracket 104"/>
          <p:cNvSpPr/>
          <p:nvPr/>
        </p:nvSpPr>
        <p:spPr bwMode="auto">
          <a:xfrm rot="5400000">
            <a:off x="1988128" y="1714369"/>
            <a:ext cx="228600" cy="1534391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1" name="Right Bracket 110"/>
          <p:cNvSpPr/>
          <p:nvPr/>
        </p:nvSpPr>
        <p:spPr bwMode="auto">
          <a:xfrm rot="5400000">
            <a:off x="6010609" y="1690654"/>
            <a:ext cx="221003" cy="1574223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20" name="Straight Connector 4"/>
          <p:cNvCxnSpPr/>
          <p:nvPr/>
        </p:nvCxnSpPr>
        <p:spPr>
          <a:xfrm flipV="1">
            <a:off x="5341295" y="1943100"/>
            <a:ext cx="1560002" cy="5760"/>
          </a:xfrm>
          <a:prstGeom prst="line">
            <a:avLst/>
          </a:prstGeom>
          <a:ln w="1587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4"/>
          <p:cNvCxnSpPr/>
          <p:nvPr/>
        </p:nvCxnSpPr>
        <p:spPr>
          <a:xfrm>
            <a:off x="2869624" y="1943100"/>
            <a:ext cx="2436666" cy="3464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4"/>
          <p:cNvCxnSpPr/>
          <p:nvPr/>
        </p:nvCxnSpPr>
        <p:spPr>
          <a:xfrm>
            <a:off x="6934200" y="1946564"/>
            <a:ext cx="1600200" cy="8063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3864661"/>
              </p:ext>
            </p:extLst>
          </p:nvPr>
        </p:nvGraphicFramePr>
        <p:xfrm>
          <a:off x="5715000" y="4876800"/>
          <a:ext cx="3099954" cy="106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354"/>
                <a:gridCol w="1752600"/>
              </a:tblGrid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Sync-Point PC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PREDICTOR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Comic Sans MS"/>
                          <a:cs typeface="Comic Sans MS"/>
                        </a:rPr>
                        <a:t>A</a:t>
                      </a:r>
                      <a:endParaRPr lang="en-US" sz="16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 [hot</a:t>
                      </a:r>
                      <a:r>
                        <a:rPr lang="en-US" sz="1600" baseline="0" dirty="0" smtClean="0">
                          <a:latin typeface="Comic Sans MS"/>
                          <a:cs typeface="Comic Sans MS"/>
                        </a:rPr>
                        <a:t> comm. set </a:t>
                      </a:r>
                      <a:r>
                        <a:rPr lang="en-US" sz="1600" dirty="0" smtClean="0">
                          <a:latin typeface="Comic Sans MS"/>
                          <a:cs typeface="Comic Sans MS"/>
                        </a:rPr>
                        <a:t>]</a:t>
                      </a:r>
                      <a:endParaRPr lang="en-US" sz="16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cxnSp>
        <p:nvCxnSpPr>
          <p:cNvPr id="126" name="Straight Arrow Connector 125"/>
          <p:cNvCxnSpPr/>
          <p:nvPr/>
        </p:nvCxnSpPr>
        <p:spPr bwMode="auto">
          <a:xfrm>
            <a:off x="5365173" y="2743200"/>
            <a:ext cx="0" cy="76200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7" name="Shape 41"/>
          <p:cNvCxnSpPr/>
          <p:nvPr/>
        </p:nvCxnSpPr>
        <p:spPr bwMode="auto">
          <a:xfrm rot="16200000" flipH="1">
            <a:off x="4793086" y="4655715"/>
            <a:ext cx="1452438" cy="370609"/>
          </a:xfrm>
          <a:prstGeom prst="bentConnector2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010400" y="5447519"/>
            <a:ext cx="1787236" cy="215444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 [hot comm. set ]</a:t>
            </a:r>
          </a:p>
        </p:txBody>
      </p:sp>
      <p:sp>
        <p:nvSpPr>
          <p:cNvPr id="54" name="Explosion 1 53"/>
          <p:cNvSpPr/>
          <p:nvPr/>
        </p:nvSpPr>
        <p:spPr bwMode="auto">
          <a:xfrm>
            <a:off x="5791200" y="2057400"/>
            <a:ext cx="652885" cy="450115"/>
          </a:xfrm>
          <a:prstGeom prst="irregularSeal1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b="1" dirty="0" smtClean="0">
                <a:latin typeface="Comic Sans MS" pitchFamily="66" charset="0"/>
              </a:rPr>
              <a:t>Miss</a:t>
            </a:r>
          </a:p>
        </p:txBody>
      </p:sp>
      <p:sp>
        <p:nvSpPr>
          <p:cNvPr id="55" name="Explosion 1 54"/>
          <p:cNvSpPr/>
          <p:nvPr/>
        </p:nvSpPr>
        <p:spPr bwMode="auto">
          <a:xfrm>
            <a:off x="5486400" y="2209800"/>
            <a:ext cx="2590800" cy="1752600"/>
          </a:xfrm>
          <a:prstGeom prst="irregularSeal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900" b="1" dirty="0" smtClean="0"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43600" y="45720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SP-TABLE</a:t>
            </a:r>
            <a:endParaRPr lang="en-US" sz="800" b="1" dirty="0">
              <a:latin typeface="+mn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072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257 C 0.01788 -0.08727 0.03715 -0.14885 0.01701 -0.20602 C -0.00313 -0.2632 -0.0625 -0.31621 -0.12188 -0.36899 " pathEditMode="relative" ptsTypes="aaA">
                                      <p:cBhvr>
                                        <p:cTn id="2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2" animBg="1"/>
      <p:bldP spid="50" grpId="3" animBg="1"/>
      <p:bldP spid="54" grpId="0" animBg="1"/>
      <p:bldP spid="55" grpId="0" animBg="1"/>
      <p:bldP spid="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0675401"/>
              </p:ext>
            </p:extLst>
          </p:nvPr>
        </p:nvGraphicFramePr>
        <p:xfrm>
          <a:off x="5715000" y="5029200"/>
          <a:ext cx="309995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354"/>
                <a:gridCol w="1752600"/>
              </a:tblGrid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LOCK</a:t>
                      </a:r>
                      <a:r>
                        <a:rPr lang="en-US" baseline="0" dirty="0" smtClean="0"/>
                        <a:t> ADDR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PREDICTOR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SP-prediction: History-based (for Locks)</a:t>
            </a:r>
            <a:endParaRPr lang="en-US" dirty="0"/>
          </a:p>
        </p:txBody>
      </p:sp>
      <p:cxnSp>
        <p:nvCxnSpPr>
          <p:cNvPr id="42" name="Shape 41"/>
          <p:cNvCxnSpPr>
            <a:stCxn id="33" idx="2"/>
          </p:cNvCxnSpPr>
          <p:nvPr/>
        </p:nvCxnSpPr>
        <p:spPr bwMode="auto">
          <a:xfrm rot="16200000" flipH="1">
            <a:off x="3669105" y="3669104"/>
            <a:ext cx="1251608" cy="2840182"/>
          </a:xfrm>
          <a:prstGeom prst="bentConnector2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098964" y="354743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Lock Release: Store Core Id</a:t>
            </a:r>
            <a:endParaRPr lang="en-US" sz="800" b="1" dirty="0"/>
          </a:p>
        </p:txBody>
      </p:sp>
      <p:grpSp>
        <p:nvGrpSpPr>
          <p:cNvPr id="89" name="Group 88"/>
          <p:cNvGrpSpPr/>
          <p:nvPr/>
        </p:nvGrpSpPr>
        <p:grpSpPr>
          <a:xfrm>
            <a:off x="381000" y="1828800"/>
            <a:ext cx="2481697" cy="215444"/>
            <a:chOff x="304800" y="3779230"/>
            <a:chExt cx="2481697" cy="215444"/>
          </a:xfrm>
        </p:grpSpPr>
        <p:sp>
          <p:nvSpPr>
            <p:cNvPr id="90" name="TextBox 89"/>
            <p:cNvSpPr txBox="1"/>
            <p:nvPr/>
          </p:nvSpPr>
          <p:spPr>
            <a:xfrm>
              <a:off x="304800" y="3779230"/>
              <a:ext cx="693095" cy="21544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CORE 0</a:t>
              </a:r>
              <a:endParaRPr lang="en-US" sz="800" b="1" dirty="0"/>
            </a:p>
          </p:txBody>
        </p:sp>
        <p:cxnSp>
          <p:nvCxnSpPr>
            <p:cNvPr id="91" name="Straight Connector 4"/>
            <p:cNvCxnSpPr/>
            <p:nvPr/>
          </p:nvCxnSpPr>
          <p:spPr>
            <a:xfrm flipV="1">
              <a:off x="997895" y="3893530"/>
              <a:ext cx="1788602" cy="2296"/>
            </a:xfrm>
            <a:prstGeom prst="line">
              <a:avLst/>
            </a:prstGeom>
            <a:ln w="158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609600" y="1295399"/>
            <a:ext cx="1472046" cy="1001892"/>
            <a:chOff x="1324128" y="3690182"/>
            <a:chExt cx="1472046" cy="1725666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24128" y="3690182"/>
              <a:ext cx="1472046" cy="424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LOCK A</a:t>
              </a:r>
              <a:endParaRPr lang="en-US" sz="1000" b="1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133600" y="1295401"/>
            <a:ext cx="1472046" cy="1009519"/>
            <a:chOff x="1324128" y="3677046"/>
            <a:chExt cx="1472046" cy="1738802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1324128" y="3677046"/>
              <a:ext cx="1472046" cy="424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UNLOCK B</a:t>
              </a:r>
              <a:endParaRPr lang="en-US" sz="1000" b="1" dirty="0"/>
            </a:p>
          </p:txBody>
        </p:sp>
      </p:grpSp>
      <p:sp>
        <p:nvSpPr>
          <p:cNvPr id="105" name="Right Bracket 104"/>
          <p:cNvSpPr/>
          <p:nvPr/>
        </p:nvSpPr>
        <p:spPr bwMode="auto">
          <a:xfrm rot="5400000">
            <a:off x="1988128" y="1714369"/>
            <a:ext cx="228600" cy="1534391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2862697" y="2743200"/>
            <a:ext cx="0" cy="76200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0675401"/>
              </p:ext>
            </p:extLst>
          </p:nvPr>
        </p:nvGraphicFramePr>
        <p:xfrm>
          <a:off x="5715000" y="5029200"/>
          <a:ext cx="309995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354"/>
                <a:gridCol w="1752600"/>
              </a:tblGrid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LOCK</a:t>
                      </a:r>
                      <a:r>
                        <a:rPr lang="en-US" baseline="0" dirty="0" smtClean="0"/>
                        <a:t> ADDR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PREDICTOR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[C0</a:t>
                      </a:r>
                      <a:r>
                        <a:rPr lang="en-US" baseline="0" dirty="0" smtClean="0"/>
                        <a:t>]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cxnSp>
        <p:nvCxnSpPr>
          <p:cNvPr id="34" name="Straight Connector 4"/>
          <p:cNvCxnSpPr/>
          <p:nvPr/>
        </p:nvCxnSpPr>
        <p:spPr>
          <a:xfrm>
            <a:off x="2897334" y="1946564"/>
            <a:ext cx="2436666" cy="3464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14600" y="4114800"/>
            <a:ext cx="720436" cy="3485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[C0]</a:t>
            </a:r>
          </a:p>
          <a:p>
            <a:pPr algn="ctr"/>
            <a:endParaRPr lang="en-US" sz="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867400" y="47214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SP-TABLE</a:t>
            </a:r>
            <a:endParaRPr lang="en-US" sz="800" b="1" dirty="0">
              <a:latin typeface="+mn-lt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5562600" y="4800600"/>
            <a:ext cx="1676400" cy="609600"/>
          </a:xfrm>
          <a:prstGeom prst="ellipse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601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3" grpId="0" animBg="1"/>
      <p:bldP spid="43" grpId="0" animBg="1"/>
      <p:bldP spid="4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SP-prediction: History-based (for Locks)</a:t>
            </a:r>
            <a:endParaRPr lang="en-US" dirty="0"/>
          </a:p>
        </p:txBody>
      </p:sp>
      <p:grpSp>
        <p:nvGrpSpPr>
          <p:cNvPr id="3" name="Group 88"/>
          <p:cNvGrpSpPr/>
          <p:nvPr/>
        </p:nvGrpSpPr>
        <p:grpSpPr>
          <a:xfrm>
            <a:off x="381000" y="1828800"/>
            <a:ext cx="2481697" cy="215444"/>
            <a:chOff x="304800" y="3779230"/>
            <a:chExt cx="2481697" cy="215444"/>
          </a:xfrm>
        </p:grpSpPr>
        <p:sp>
          <p:nvSpPr>
            <p:cNvPr id="90" name="TextBox 89"/>
            <p:cNvSpPr txBox="1"/>
            <p:nvPr/>
          </p:nvSpPr>
          <p:spPr>
            <a:xfrm>
              <a:off x="304800" y="3779230"/>
              <a:ext cx="693095" cy="21544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CORE 0</a:t>
              </a:r>
              <a:endParaRPr lang="en-US" sz="800" b="1" dirty="0"/>
            </a:p>
          </p:txBody>
        </p:sp>
        <p:cxnSp>
          <p:nvCxnSpPr>
            <p:cNvPr id="91" name="Straight Connector 4"/>
            <p:cNvCxnSpPr/>
            <p:nvPr/>
          </p:nvCxnSpPr>
          <p:spPr>
            <a:xfrm flipV="1">
              <a:off x="997895" y="3893530"/>
              <a:ext cx="1788602" cy="2296"/>
            </a:xfrm>
            <a:prstGeom prst="line">
              <a:avLst/>
            </a:prstGeom>
            <a:ln w="158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91"/>
          <p:cNvGrpSpPr/>
          <p:nvPr/>
        </p:nvGrpSpPr>
        <p:grpSpPr>
          <a:xfrm>
            <a:off x="609600" y="1295399"/>
            <a:ext cx="1472046" cy="1001892"/>
            <a:chOff x="1324128" y="3690182"/>
            <a:chExt cx="1472046" cy="1725666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24128" y="3690182"/>
              <a:ext cx="1472046" cy="424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LOCK A</a:t>
              </a:r>
              <a:endParaRPr lang="en-US" sz="1000" b="1" dirty="0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2133600" y="1295401"/>
            <a:ext cx="1472046" cy="1009519"/>
            <a:chOff x="1324128" y="3677046"/>
            <a:chExt cx="1472046" cy="1738802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1324128" y="3677046"/>
              <a:ext cx="1472046" cy="424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UNLOCK B</a:t>
              </a:r>
              <a:endParaRPr lang="en-US" sz="1000" b="1" dirty="0"/>
            </a:p>
          </p:txBody>
        </p:sp>
      </p:grpSp>
      <p:sp>
        <p:nvSpPr>
          <p:cNvPr id="105" name="Right Bracket 104"/>
          <p:cNvSpPr/>
          <p:nvPr/>
        </p:nvSpPr>
        <p:spPr bwMode="auto">
          <a:xfrm rot="5400000">
            <a:off x="1988128" y="1714369"/>
            <a:ext cx="228600" cy="1534391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0675401"/>
              </p:ext>
            </p:extLst>
          </p:nvPr>
        </p:nvGraphicFramePr>
        <p:xfrm>
          <a:off x="5715000" y="5029200"/>
          <a:ext cx="309995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354"/>
                <a:gridCol w="1752600"/>
              </a:tblGrid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LOCK</a:t>
                      </a:r>
                      <a:r>
                        <a:rPr lang="en-US" baseline="0" dirty="0" smtClean="0"/>
                        <a:t> ADDR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PREDICTOR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[C0</a:t>
                      </a:r>
                      <a:r>
                        <a:rPr lang="en-US" baseline="0" dirty="0" smtClean="0"/>
                        <a:t>]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cxnSp>
        <p:nvCxnSpPr>
          <p:cNvPr id="127" name="Shape 41"/>
          <p:cNvCxnSpPr/>
          <p:nvPr/>
        </p:nvCxnSpPr>
        <p:spPr bwMode="auto">
          <a:xfrm rot="16200000" flipH="1">
            <a:off x="4540663" y="4539413"/>
            <a:ext cx="1967675" cy="380999"/>
          </a:xfrm>
          <a:prstGeom prst="bentConnector2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4572000" y="4001869"/>
            <a:ext cx="187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Lock Acquire: Retrieve Predictor</a:t>
            </a:r>
          </a:p>
          <a:p>
            <a:pPr algn="ctr"/>
            <a:endParaRPr lang="en-US" sz="800" b="1" dirty="0"/>
          </a:p>
        </p:txBody>
      </p:sp>
      <p:cxnSp>
        <p:nvCxnSpPr>
          <p:cNvPr id="34" name="Straight Connector 4"/>
          <p:cNvCxnSpPr/>
          <p:nvPr/>
        </p:nvCxnSpPr>
        <p:spPr>
          <a:xfrm>
            <a:off x="2897334" y="1946564"/>
            <a:ext cx="2436666" cy="3464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179250" y="2362200"/>
            <a:ext cx="5355150" cy="1358465"/>
            <a:chOff x="3179250" y="2362200"/>
            <a:chExt cx="5355150" cy="1358465"/>
          </a:xfrm>
        </p:grpSpPr>
        <p:grpSp>
          <p:nvGrpSpPr>
            <p:cNvPr id="7" name="Group 4"/>
            <p:cNvGrpSpPr/>
            <p:nvPr/>
          </p:nvGrpSpPr>
          <p:grpSpPr>
            <a:xfrm>
              <a:off x="3886200" y="2362200"/>
              <a:ext cx="4648200" cy="1358465"/>
              <a:chOff x="3886200" y="2362200"/>
              <a:chExt cx="4648200" cy="1358465"/>
            </a:xfrm>
          </p:grpSpPr>
          <p:grpSp>
            <p:nvGrpSpPr>
              <p:cNvPr id="8" name="Group 97"/>
              <p:cNvGrpSpPr/>
              <p:nvPr/>
            </p:nvGrpSpPr>
            <p:grpSpPr>
              <a:xfrm>
                <a:off x="4623954" y="2362200"/>
                <a:ext cx="1472046" cy="1075116"/>
                <a:chOff x="1324128" y="3564060"/>
                <a:chExt cx="1472046" cy="1851788"/>
              </a:xfrm>
            </p:grpSpPr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053225" y="4209159"/>
                  <a:ext cx="0" cy="120668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TextBox 99"/>
                <p:cNvSpPr txBox="1"/>
                <p:nvPr/>
              </p:nvSpPr>
              <p:spPr>
                <a:xfrm>
                  <a:off x="1324128" y="3564060"/>
                  <a:ext cx="1472046" cy="4373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b="1" dirty="0" smtClean="0"/>
                    <a:t>LOCK A</a:t>
                  </a:r>
                  <a:endParaRPr lang="en-US" sz="1050" b="1" dirty="0"/>
                </a:p>
              </p:txBody>
            </p:sp>
          </p:grpSp>
          <p:grpSp>
            <p:nvGrpSpPr>
              <p:cNvPr id="9" name="Group 100"/>
              <p:cNvGrpSpPr/>
              <p:nvPr/>
            </p:nvGrpSpPr>
            <p:grpSpPr>
              <a:xfrm>
                <a:off x="6172200" y="2362200"/>
                <a:ext cx="1472046" cy="1056199"/>
                <a:chOff x="1324128" y="3596644"/>
                <a:chExt cx="1472046" cy="1819204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053225" y="4209159"/>
                  <a:ext cx="0" cy="120668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TextBox 102"/>
                <p:cNvSpPr txBox="1"/>
                <p:nvPr/>
              </p:nvSpPr>
              <p:spPr>
                <a:xfrm>
                  <a:off x="1324128" y="3596644"/>
                  <a:ext cx="1472046" cy="4373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b="1" dirty="0" smtClean="0"/>
                    <a:t>UNLOCK B</a:t>
                  </a:r>
                  <a:endParaRPr lang="en-US" sz="1050" b="1" dirty="0"/>
                </a:p>
              </p:txBody>
            </p:sp>
          </p:grpSp>
          <p:sp>
            <p:nvSpPr>
              <p:cNvPr id="111" name="Right Bracket 110"/>
              <p:cNvSpPr/>
              <p:nvPr/>
            </p:nvSpPr>
            <p:spPr bwMode="auto">
              <a:xfrm rot="5400000">
                <a:off x="6010609" y="2823052"/>
                <a:ext cx="221003" cy="1574223"/>
              </a:xfrm>
              <a:prstGeom prst="rightBracke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cxnSp>
            <p:nvCxnSpPr>
              <p:cNvPr id="120" name="Straight Connector 4"/>
              <p:cNvCxnSpPr/>
              <p:nvPr/>
            </p:nvCxnSpPr>
            <p:spPr>
              <a:xfrm flipV="1">
                <a:off x="5341295" y="3075498"/>
                <a:ext cx="1560002" cy="5760"/>
              </a:xfrm>
              <a:prstGeom prst="line">
                <a:avLst/>
              </a:prstGeom>
              <a:ln w="15875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4"/>
              <p:cNvCxnSpPr/>
              <p:nvPr/>
            </p:nvCxnSpPr>
            <p:spPr>
              <a:xfrm>
                <a:off x="3886200" y="3075498"/>
                <a:ext cx="1420090" cy="3464"/>
              </a:xfrm>
              <a:prstGeom prst="line">
                <a:avLst/>
              </a:prstGeom>
              <a:ln w="158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4"/>
              <p:cNvCxnSpPr/>
              <p:nvPr/>
            </p:nvCxnSpPr>
            <p:spPr>
              <a:xfrm>
                <a:off x="6934200" y="3078962"/>
                <a:ext cx="1600200" cy="8063"/>
              </a:xfrm>
              <a:prstGeom prst="line">
                <a:avLst/>
              </a:prstGeom>
              <a:ln w="158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3179250" y="2970775"/>
              <a:ext cx="693095" cy="21544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CORE 0 </a:t>
              </a:r>
              <a:endParaRPr lang="en-US" sz="800" b="1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867400" y="47214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SP-TABLE</a:t>
            </a:r>
            <a:endParaRPr lang="en-US" sz="8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04364" y="5635823"/>
            <a:ext cx="64423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[C0]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601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C 0.01927 -0.05995 0.03854 -0.1199 0.0184 -0.17546 C -0.00174 -0.23078 -0.06111 -0.2824 -0.12049 -0.3331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36" grpId="0" animBg="1"/>
      <p:bldP spid="3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800975" cy="831850"/>
          </a:xfrm>
        </p:spPr>
        <p:txBody>
          <a:bodyPr/>
          <a:lstStyle/>
          <a:p>
            <a:r>
              <a:rPr lang="en-US" dirty="0" smtClean="0"/>
              <a:t>SP-prediction: First Sync-Epoch Instances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381000" y="1828800"/>
            <a:ext cx="2481697" cy="215444"/>
            <a:chOff x="304800" y="3779230"/>
            <a:chExt cx="2481697" cy="215444"/>
          </a:xfrm>
        </p:grpSpPr>
        <p:sp>
          <p:nvSpPr>
            <p:cNvPr id="90" name="TextBox 89"/>
            <p:cNvSpPr txBox="1"/>
            <p:nvPr/>
          </p:nvSpPr>
          <p:spPr>
            <a:xfrm>
              <a:off x="304800" y="3779230"/>
              <a:ext cx="693095" cy="21544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CORE 0 </a:t>
              </a:r>
              <a:endParaRPr lang="en-US" sz="800" b="1" dirty="0"/>
            </a:p>
          </p:txBody>
        </p:sp>
        <p:cxnSp>
          <p:nvCxnSpPr>
            <p:cNvPr id="91" name="Straight Connector 4"/>
            <p:cNvCxnSpPr/>
            <p:nvPr/>
          </p:nvCxnSpPr>
          <p:spPr>
            <a:xfrm flipV="1">
              <a:off x="997895" y="3893530"/>
              <a:ext cx="1788602" cy="2296"/>
            </a:xfrm>
            <a:prstGeom prst="line">
              <a:avLst/>
            </a:prstGeom>
            <a:ln w="158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609600" y="1384755"/>
            <a:ext cx="1472046" cy="912537"/>
            <a:chOff x="1324128" y="3844088"/>
            <a:chExt cx="1472046" cy="1571760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24128" y="3844088"/>
              <a:ext cx="1472046" cy="371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/>
                <a:t>SYNC-POINT  A</a:t>
              </a:r>
              <a:endParaRPr lang="en-US" sz="800" b="1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133600" y="1392382"/>
            <a:ext cx="1472046" cy="912537"/>
            <a:chOff x="1324128" y="3844088"/>
            <a:chExt cx="1472046" cy="1571760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1324128" y="3844088"/>
              <a:ext cx="1472046" cy="371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/>
                <a:t>SYNC-POINT  B</a:t>
              </a:r>
              <a:endParaRPr lang="en-US" sz="800" b="1" dirty="0"/>
            </a:p>
          </p:txBody>
        </p:sp>
      </p:grpSp>
      <p:sp>
        <p:nvSpPr>
          <p:cNvPr id="105" name="Right Bracket 104"/>
          <p:cNvSpPr/>
          <p:nvPr/>
        </p:nvSpPr>
        <p:spPr bwMode="auto">
          <a:xfrm rot="5400000">
            <a:off x="1988128" y="1714369"/>
            <a:ext cx="228600" cy="1534391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345623" y="2324099"/>
            <a:ext cx="14720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C00000"/>
                </a:solidFill>
              </a:rPr>
              <a:t>1</a:t>
            </a:r>
            <a:r>
              <a:rPr lang="en-US" sz="1050" b="1" baseline="30000" dirty="0" smtClean="0">
                <a:solidFill>
                  <a:srgbClr val="C00000"/>
                </a:solidFill>
              </a:rPr>
              <a:t>st</a:t>
            </a:r>
            <a:r>
              <a:rPr lang="en-US" sz="1050" b="1" dirty="0" smtClean="0">
                <a:solidFill>
                  <a:srgbClr val="C00000"/>
                </a:solidFill>
              </a:rPr>
              <a:t> Instance</a:t>
            </a:r>
            <a:endParaRPr lang="en-US" sz="1050" b="1" dirty="0">
              <a:solidFill>
                <a:srgbClr val="C00000"/>
              </a:solidFill>
            </a:endParaRPr>
          </a:p>
        </p:txBody>
      </p:sp>
      <p:cxnSp>
        <p:nvCxnSpPr>
          <p:cNvPr id="121" name="Straight Connector 4"/>
          <p:cNvCxnSpPr/>
          <p:nvPr/>
        </p:nvCxnSpPr>
        <p:spPr>
          <a:xfrm>
            <a:off x="2869624" y="1943100"/>
            <a:ext cx="2436666" cy="3464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 bwMode="auto">
          <a:xfrm>
            <a:off x="1335232" y="2743260"/>
            <a:ext cx="469323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313643" y="4114800"/>
            <a:ext cx="8525557" cy="2133600"/>
          </a:xfrm>
        </p:spPr>
        <p:txBody>
          <a:bodyPr/>
          <a:lstStyle/>
          <a:p>
            <a:r>
              <a:rPr lang="en-US" dirty="0" smtClean="0"/>
              <a:t>No history exists for this point (first instance). </a:t>
            </a:r>
          </a:p>
          <a:p>
            <a:r>
              <a:rPr lang="en-US" dirty="0" smtClean="0"/>
              <a:t>Allow some warm-up time and then extract an </a:t>
            </a:r>
            <a:br>
              <a:rPr lang="en-US" dirty="0" smtClean="0"/>
            </a:br>
            <a:r>
              <a:rPr lang="en-US" dirty="0" smtClean="0"/>
              <a:t>“early” hot communication set.</a:t>
            </a:r>
          </a:p>
          <a:p>
            <a:r>
              <a:rPr lang="en-US" dirty="0" smtClean="0"/>
              <a:t>Use the set as a predictor for the rest of the interval.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1828800" y="2895600"/>
            <a:ext cx="1065069" cy="304800"/>
          </a:xfrm>
          <a:prstGeom prst="rect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Comic Sans MS" pitchFamily="66" charset="0"/>
              </a:rPr>
              <a:t>Early Hot Set</a:t>
            </a:r>
            <a:endParaRPr lang="en-US" sz="11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1804555" y="2739856"/>
            <a:ext cx="1125681" cy="3344"/>
          </a:xfrm>
          <a:prstGeom prst="straightConnector1">
            <a:avLst/>
          </a:prstGeom>
          <a:ln w="38100">
            <a:solidFill>
              <a:srgbClr val="0000CC"/>
            </a:solidFill>
            <a:headEnd type="arrow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3864661"/>
              </p:ext>
            </p:extLst>
          </p:nvPr>
        </p:nvGraphicFramePr>
        <p:xfrm>
          <a:off x="3657600" y="2590800"/>
          <a:ext cx="309995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354"/>
                <a:gridCol w="1752600"/>
              </a:tblGrid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Sync-Point PC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PREDICTOR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371600" y="2743200"/>
            <a:ext cx="2755900" cy="736600"/>
            <a:chOff x="1371600" y="2743200"/>
            <a:chExt cx="2755900" cy="736600"/>
          </a:xfrm>
        </p:grpSpPr>
        <p:cxnSp>
          <p:nvCxnSpPr>
            <p:cNvPr id="21" name="Shape 41"/>
            <p:cNvCxnSpPr/>
            <p:nvPr/>
          </p:nvCxnSpPr>
          <p:spPr bwMode="auto">
            <a:xfrm>
              <a:off x="1371600" y="2743200"/>
              <a:ext cx="2362200" cy="533400"/>
            </a:xfrm>
            <a:prstGeom prst="bentConnector3">
              <a:avLst>
                <a:gd name="adj1" fmla="val -487"/>
              </a:avLst>
            </a:prstGeom>
            <a:ln w="38100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46500" y="3098800"/>
              <a:ext cx="381000" cy="381000"/>
            </a:xfrm>
            <a:prstGeom prst="rect">
              <a:avLst/>
            </a:prstGeom>
          </p:spPr>
        </p:pic>
      </p:grpSp>
      <p:sp>
        <p:nvSpPr>
          <p:cNvPr id="29" name="TextBox 28"/>
          <p:cNvSpPr txBox="1"/>
          <p:nvPr/>
        </p:nvSpPr>
        <p:spPr>
          <a:xfrm>
            <a:off x="3733800" y="22860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SP-TABLE</a:t>
            </a:r>
            <a:endParaRPr lang="en-US" sz="800" b="1" dirty="0">
              <a:latin typeface="+mn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19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  <p:bldP spid="49" grpId="0" uiExpan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86775" cy="831850"/>
          </a:xfrm>
        </p:spPr>
        <p:txBody>
          <a:bodyPr/>
          <a:lstStyle/>
          <a:p>
            <a:r>
              <a:rPr lang="en-US" dirty="0" smtClean="0"/>
              <a:t>SP-prediction: Adaptive Recovery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381000" y="1828800"/>
            <a:ext cx="5893377" cy="215444"/>
            <a:chOff x="304800" y="3779230"/>
            <a:chExt cx="5893377" cy="215444"/>
          </a:xfrm>
        </p:grpSpPr>
        <p:sp>
          <p:nvSpPr>
            <p:cNvPr id="90" name="TextBox 89"/>
            <p:cNvSpPr txBox="1"/>
            <p:nvPr/>
          </p:nvSpPr>
          <p:spPr>
            <a:xfrm>
              <a:off x="304800" y="3779230"/>
              <a:ext cx="693095" cy="21544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CORE 0 </a:t>
              </a:r>
              <a:endParaRPr lang="en-US" sz="800" b="1" dirty="0"/>
            </a:p>
          </p:txBody>
        </p:sp>
        <p:cxnSp>
          <p:nvCxnSpPr>
            <p:cNvPr id="91" name="Straight Connector 4"/>
            <p:cNvCxnSpPr/>
            <p:nvPr/>
          </p:nvCxnSpPr>
          <p:spPr>
            <a:xfrm flipV="1">
              <a:off x="997895" y="3886952"/>
              <a:ext cx="5200282" cy="8874"/>
            </a:xfrm>
            <a:prstGeom prst="line">
              <a:avLst/>
            </a:prstGeom>
            <a:ln w="158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609600" y="1384755"/>
            <a:ext cx="1472046" cy="912537"/>
            <a:chOff x="1324128" y="3844088"/>
            <a:chExt cx="1472046" cy="1571760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24128" y="3844088"/>
              <a:ext cx="1472046" cy="371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/>
                <a:t>SYNC-POINT  A</a:t>
              </a:r>
              <a:endParaRPr lang="en-US" sz="800" b="1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538354" y="1392382"/>
            <a:ext cx="1472046" cy="912537"/>
            <a:chOff x="1324128" y="3844088"/>
            <a:chExt cx="1472046" cy="1571760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2053225" y="4209159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1324128" y="3844088"/>
              <a:ext cx="1472046" cy="371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/>
                <a:t>SYNC-POINT  B</a:t>
              </a:r>
              <a:endParaRPr lang="en-US" sz="800" b="1" dirty="0"/>
            </a:p>
          </p:txBody>
        </p:sp>
      </p:grpSp>
      <p:sp>
        <p:nvSpPr>
          <p:cNvPr id="105" name="Right Bracket 104"/>
          <p:cNvSpPr/>
          <p:nvPr/>
        </p:nvSpPr>
        <p:spPr bwMode="auto">
          <a:xfrm rot="5400000">
            <a:off x="3687041" y="15456"/>
            <a:ext cx="228602" cy="493222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21" name="Straight Connector 4"/>
          <p:cNvCxnSpPr/>
          <p:nvPr/>
        </p:nvCxnSpPr>
        <p:spPr>
          <a:xfrm>
            <a:off x="6250134" y="1932709"/>
            <a:ext cx="2436666" cy="3464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46363" y="3962400"/>
            <a:ext cx="8525557" cy="2590800"/>
          </a:xfrm>
        </p:spPr>
        <p:txBody>
          <a:bodyPr/>
          <a:lstStyle/>
          <a:p>
            <a:r>
              <a:rPr lang="en-US" dirty="0" smtClean="0"/>
              <a:t>Sync-point is detected, predictor is retrieved from SP-table</a:t>
            </a:r>
          </a:p>
          <a:p>
            <a:r>
              <a:rPr lang="en-US" dirty="0" smtClean="0"/>
              <a:t>Start using predictor for each miss, with high confidence.</a:t>
            </a:r>
          </a:p>
          <a:p>
            <a:r>
              <a:rPr lang="en-US" dirty="0" smtClean="0"/>
              <a:t>If prediction accuracy drops low, extract a new hot communication set on the spot.</a:t>
            </a:r>
          </a:p>
          <a:p>
            <a:r>
              <a:rPr lang="en-US" dirty="0" smtClean="0"/>
              <a:t>Continue predictions based on the new predictor.  </a:t>
            </a:r>
          </a:p>
          <a:p>
            <a:endParaRPr lang="en-US" dirty="0" smtClean="0"/>
          </a:p>
        </p:txBody>
      </p:sp>
      <p:sp>
        <p:nvSpPr>
          <p:cNvPr id="25" name="Rectangle 24"/>
          <p:cNvSpPr/>
          <p:nvPr/>
        </p:nvSpPr>
        <p:spPr bwMode="auto">
          <a:xfrm>
            <a:off x="1525731" y="2743200"/>
            <a:ext cx="1217469" cy="304800"/>
          </a:xfrm>
          <a:prstGeom prst="rect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Comic Sans MS" pitchFamily="66" charset="0"/>
              </a:rPr>
              <a:t>Retrieved Hot Set</a:t>
            </a:r>
            <a:endParaRPr lang="en-US" sz="1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267200" y="2743200"/>
            <a:ext cx="1065069" cy="304800"/>
          </a:xfrm>
          <a:prstGeom prst="rect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Comic Sans MS" pitchFamily="66" charset="0"/>
              </a:rPr>
              <a:t>New hot set</a:t>
            </a:r>
            <a:endParaRPr lang="en-US" sz="1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3864661"/>
              </p:ext>
            </p:extLst>
          </p:nvPr>
        </p:nvGraphicFramePr>
        <p:xfrm>
          <a:off x="5663046" y="2788920"/>
          <a:ext cx="309995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354"/>
                <a:gridCol w="1752600"/>
              </a:tblGrid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Sync-Point PC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PREDICTOR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[hot</a:t>
                      </a:r>
                      <a:r>
                        <a:rPr lang="en-US" baseline="0" dirty="0" smtClean="0"/>
                        <a:t> comm. set 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cxnSp>
        <p:nvCxnSpPr>
          <p:cNvPr id="20" name="Shape 41"/>
          <p:cNvCxnSpPr/>
          <p:nvPr/>
        </p:nvCxnSpPr>
        <p:spPr bwMode="auto">
          <a:xfrm>
            <a:off x="1371600" y="2743200"/>
            <a:ext cx="4267200" cy="762000"/>
          </a:xfrm>
          <a:prstGeom prst="bentConnector3">
            <a:avLst>
              <a:gd name="adj1" fmla="val 637"/>
            </a:avLst>
          </a:prstGeom>
          <a:ln w="38100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667000"/>
            <a:ext cx="381000" cy="381000"/>
          </a:xfrm>
          <a:prstGeom prst="rect">
            <a:avLst/>
          </a:prstGeom>
        </p:spPr>
      </p:pic>
      <p:sp>
        <p:nvSpPr>
          <p:cNvPr id="27" name="Explosion 1 26"/>
          <p:cNvSpPr/>
          <p:nvPr/>
        </p:nvSpPr>
        <p:spPr bwMode="auto">
          <a:xfrm>
            <a:off x="1981200" y="2057400"/>
            <a:ext cx="652885" cy="450115"/>
          </a:xfrm>
          <a:prstGeom prst="irregularSeal1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b="1" dirty="0" smtClean="0">
                <a:latin typeface="Comic Sans MS" pitchFamily="66" charset="0"/>
              </a:rPr>
              <a:t>Miss</a:t>
            </a:r>
          </a:p>
        </p:txBody>
      </p:sp>
      <p:sp>
        <p:nvSpPr>
          <p:cNvPr id="29" name="Explosion 1 28"/>
          <p:cNvSpPr/>
          <p:nvPr/>
        </p:nvSpPr>
        <p:spPr bwMode="auto">
          <a:xfrm>
            <a:off x="4724400" y="2057400"/>
            <a:ext cx="652885" cy="450115"/>
          </a:xfrm>
          <a:prstGeom prst="irregularSeal1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b="1" dirty="0" smtClean="0">
                <a:latin typeface="Comic Sans MS" pitchFamily="66" charset="0"/>
              </a:rPr>
              <a:t>Miss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43600" y="2438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SP-TABLE</a:t>
            </a:r>
            <a:endParaRPr lang="en-US" sz="800" b="1" dirty="0">
              <a:latin typeface="+mn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359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/>
      <p:bldP spid="25" grpId="0" animBg="1"/>
      <p:bldP spid="28" grpId="0" animBg="1"/>
      <p:bldP spid="27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 dirty="0"/>
              <a:t>Coherence Communication</a:t>
            </a:r>
          </a:p>
        </p:txBody>
      </p:sp>
      <p:pic>
        <p:nvPicPr>
          <p:cNvPr id="5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3048000" cy="288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2228007" y="4500559"/>
            <a:ext cx="249330" cy="254821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529138" y="2362200"/>
            <a:ext cx="249330" cy="254821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Explosion 1 10"/>
          <p:cNvSpPr/>
          <p:nvPr/>
        </p:nvSpPr>
        <p:spPr bwMode="auto">
          <a:xfrm>
            <a:off x="2090315" y="4800600"/>
            <a:ext cx="805285" cy="533400"/>
          </a:xfrm>
          <a:prstGeom prst="irregularSeal1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b="1" dirty="0" smtClean="0">
                <a:latin typeface="Comic Sans MS" pitchFamily="66" charset="0"/>
              </a:rPr>
              <a:t>Miss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63" y="3650118"/>
            <a:ext cx="1290637" cy="130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876800" y="2057400"/>
            <a:ext cx="3733800" cy="3276600"/>
          </a:xfrm>
        </p:spPr>
        <p:txBody>
          <a:bodyPr/>
          <a:lstStyle/>
          <a:p>
            <a:r>
              <a:rPr lang="en-US" dirty="0" smtClean="0"/>
              <a:t>Block A exclusive to T0</a:t>
            </a:r>
          </a:p>
          <a:p>
            <a:r>
              <a:rPr lang="en-US" dirty="0" smtClean="0"/>
              <a:t>T13: Request to share A</a:t>
            </a:r>
          </a:p>
          <a:p>
            <a:r>
              <a:rPr lang="en-US" dirty="0" smtClean="0"/>
              <a:t>T13 “communicates”  with T0.</a:t>
            </a:r>
          </a:p>
          <a:p>
            <a:r>
              <a:rPr lang="en-US" dirty="0" smtClean="0"/>
              <a:t>Block A is copied to T13.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28600" y="1981200"/>
            <a:ext cx="8458200" cy="85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i="1" dirty="0" smtClean="0">
                <a:latin typeface="+mn-lt"/>
              </a:rPr>
              <a:t>	The result of data sharing between threads, when those run on a shared memory multiprocessor with coherent private caches.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28600" y="6248400"/>
            <a:ext cx="548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dirty="0" smtClean="0">
                <a:latin typeface="Calibri"/>
                <a:cs typeface="+mn-cs"/>
              </a:rPr>
              <a:t>[Shared Memory Model / Write-Invalidate Coherence Protocol]</a:t>
            </a:r>
            <a:endParaRPr lang="en-US" sz="1600" dirty="0"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62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1" grpId="0" animBg="1"/>
      <p:bldP spid="14" grpId="0" build="p"/>
      <p:bldP spid="10" grpId="0" build="p"/>
      <p:bldP spid="10" grpId="1" build="allAtOnce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SP-prediction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686800" cy="4736523"/>
          </a:xfrm>
        </p:spPr>
        <p:txBody>
          <a:bodyPr/>
          <a:lstStyle/>
          <a:p>
            <a:r>
              <a:rPr lang="en-US" dirty="0" smtClean="0"/>
              <a:t>In contrast to simple temporal prediction, it exploits </a:t>
            </a:r>
            <a:r>
              <a:rPr lang="en-US" dirty="0"/>
              <a:t>application-defined interval-based communication </a:t>
            </a:r>
            <a:r>
              <a:rPr lang="en-US" dirty="0" smtClean="0"/>
              <a:t>localities. </a:t>
            </a:r>
            <a:endParaRPr lang="en-US" dirty="0"/>
          </a:p>
          <a:p>
            <a:pPr lvl="1"/>
            <a:r>
              <a:rPr lang="en-US" dirty="0"/>
              <a:t>No restricted on temporal locality among consecutive misses.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adapts faster to the </a:t>
            </a:r>
            <a:r>
              <a:rPr lang="en-US" dirty="0" smtClean="0"/>
              <a:t>changes.</a:t>
            </a:r>
            <a:endParaRPr lang="en-US" dirty="0"/>
          </a:p>
          <a:p>
            <a:pPr lvl="1"/>
            <a:r>
              <a:rPr lang="en-US" dirty="0"/>
              <a:t>Can recall old and forgotten communication </a:t>
            </a:r>
            <a:r>
              <a:rPr lang="en-US" dirty="0" smtClean="0"/>
              <a:t>patterns.  </a:t>
            </a:r>
          </a:p>
          <a:p>
            <a:endParaRPr lang="en-US" dirty="0" smtClean="0"/>
          </a:p>
          <a:p>
            <a:r>
              <a:rPr lang="en-US" dirty="0" smtClean="0"/>
              <a:t>Compared to address and instruction based prediction, it has very low storage requirements.</a:t>
            </a:r>
          </a:p>
          <a:p>
            <a:pPr lvl="1"/>
            <a:r>
              <a:rPr lang="en-US" dirty="0" smtClean="0"/>
              <a:t>SP table must holds, on average 5-30 static sync points for a given application.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Take advantage of the existing programming paradigm while being transparent to the programmer.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642938"/>
            <a:ext cx="8081963" cy="450850"/>
          </a:xfrm>
        </p:spPr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8153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alibri"/>
              </a:rPr>
              <a:t>Introduction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alibri"/>
              </a:rPr>
              <a:t>Motivation &amp; Observations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alibri"/>
              </a:rPr>
              <a:t>SP-Prediction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latin typeface="Calibri"/>
              </a:rPr>
              <a:t>Evaluation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alibri"/>
              </a:rPr>
              <a:t>Conclusion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511784" y="3657600"/>
            <a:ext cx="381000" cy="228600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ex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9FA3F-415C-7D42-AC61-61956294DCE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6836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188" y="4114800"/>
            <a:ext cx="8278812" cy="2057400"/>
          </a:xfrm>
        </p:spPr>
        <p:txBody>
          <a:bodyPr/>
          <a:lstStyle/>
          <a:p>
            <a:r>
              <a:rPr lang="en-US" dirty="0" smtClean="0"/>
              <a:t>Workloads</a:t>
            </a:r>
          </a:p>
          <a:p>
            <a:pPr lvl="1"/>
            <a:r>
              <a:rPr lang="en-US" dirty="0" smtClean="0"/>
              <a:t>From Splash 2 &amp; PARSEC Suites. </a:t>
            </a:r>
          </a:p>
          <a:p>
            <a:pPr lvl="1"/>
            <a:r>
              <a:rPr lang="en-US" dirty="0" smtClean="0"/>
              <a:t># static sync-epochs:  5-30</a:t>
            </a:r>
          </a:p>
          <a:p>
            <a:pPr lvl="1"/>
            <a:r>
              <a:rPr lang="en-US" dirty="0" smtClean="0"/>
              <a:t># dynamic sync-epochs:  22-20,000  (for the evaluated input sizes)</a:t>
            </a:r>
          </a:p>
          <a:p>
            <a:r>
              <a:rPr lang="en-US" dirty="0" smtClean="0"/>
              <a:t>SP-prediction implemented on top of Baseline Directory. </a:t>
            </a:r>
          </a:p>
          <a:p>
            <a:pPr lvl="1"/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1295400"/>
            <a:ext cx="69072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9pPr>
          </a:lstStyle>
          <a:p>
            <a:r>
              <a:rPr lang="en-US" dirty="0" smtClean="0"/>
              <a:t>Simulated Machine Configuration (based on </a:t>
            </a:r>
            <a:r>
              <a:rPr lang="en-US" dirty="0" err="1" smtClean="0"/>
              <a:t>simics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209441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191000" y="1981200"/>
            <a:ext cx="2133600" cy="1752600"/>
          </a:xfrm>
          <a:prstGeom prst="rect">
            <a:avLst/>
          </a:prstGeom>
          <a:noFill/>
          <a:ln w="38100" cap="flat" cmpd="dbl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ct val="20000"/>
              </a:spcBef>
              <a:spcAft>
                <a:spcPts val="0"/>
              </a:spcAft>
              <a:buFontTx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6127A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In order core</a:t>
            </a:r>
          </a:p>
          <a:p>
            <a:pPr marL="285750" indent="-285750">
              <a:spcBef>
                <a:spcPct val="20000"/>
              </a:spcBef>
              <a:spcAft>
                <a:spcPts val="0"/>
              </a:spcAft>
              <a:buFontTx/>
              <a:buChar char="–"/>
            </a:pPr>
            <a:r>
              <a:rPr lang="en-US" sz="1800" kern="0" dirty="0" smtClean="0">
                <a:solidFill>
                  <a:srgbClr val="56127A"/>
                </a:solidFill>
                <a:latin typeface="+mn-lt"/>
              </a:rPr>
              <a:t>Private L1/L2</a:t>
            </a:r>
          </a:p>
          <a:p>
            <a:pPr marL="285750" indent="-285750">
              <a:spcBef>
                <a:spcPct val="20000"/>
              </a:spcBef>
              <a:spcAft>
                <a:spcPts val="0"/>
              </a:spcAft>
              <a:buFontTx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6127A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DIR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56127A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slice. </a:t>
            </a:r>
          </a:p>
          <a:p>
            <a:pPr marL="285750" indent="-285750">
              <a:spcBef>
                <a:spcPct val="20000"/>
              </a:spcBef>
              <a:spcAft>
                <a:spcPts val="0"/>
              </a:spcAft>
              <a:buFontTx/>
              <a:buChar char="–"/>
            </a:pPr>
            <a:r>
              <a:rPr lang="en-US" sz="1800" kern="0" baseline="0" dirty="0" smtClean="0">
                <a:solidFill>
                  <a:srgbClr val="56127A"/>
                </a:solidFill>
                <a:latin typeface="+mn-lt"/>
              </a:rPr>
              <a:t>Network</a:t>
            </a:r>
            <a:r>
              <a:rPr lang="en-US" sz="1800" kern="0" dirty="0" smtClean="0">
                <a:solidFill>
                  <a:srgbClr val="56127A"/>
                </a:solidFill>
                <a:latin typeface="+mn-lt"/>
              </a:rPr>
              <a:t> logic</a:t>
            </a:r>
          </a:p>
          <a:p>
            <a:pPr marL="285750" indent="-285750">
              <a:spcBef>
                <a:spcPct val="20000"/>
              </a:spcBef>
              <a:spcAft>
                <a:spcPts val="0"/>
              </a:spcAft>
              <a:buFontTx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6127A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Coherence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56127A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Logic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56127A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cxnSp>
        <p:nvCxnSpPr>
          <p:cNvPr id="8" name="Straight Connector 4"/>
          <p:cNvCxnSpPr/>
          <p:nvPr/>
        </p:nvCxnSpPr>
        <p:spPr>
          <a:xfrm flipV="1">
            <a:off x="2819400" y="1981200"/>
            <a:ext cx="1371600" cy="15240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4"/>
          <p:cNvCxnSpPr/>
          <p:nvPr/>
        </p:nvCxnSpPr>
        <p:spPr>
          <a:xfrm>
            <a:off x="2819400" y="2438400"/>
            <a:ext cx="1371600" cy="129540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Accuracy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 t="19048" b="19048"/>
          <a:stretch>
            <a:fillRect/>
          </a:stretch>
        </p:blipFill>
        <p:spPr>
          <a:xfrm>
            <a:off x="533400" y="1371599"/>
            <a:ext cx="7549666" cy="3505201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5410200" y="1828800"/>
            <a:ext cx="228600" cy="2743200"/>
            <a:chOff x="5410200" y="1828800"/>
            <a:chExt cx="228600" cy="2743200"/>
          </a:xfrm>
        </p:grpSpPr>
        <p:grpSp>
          <p:nvGrpSpPr>
            <p:cNvPr id="18" name="Group 17"/>
            <p:cNvGrpSpPr/>
            <p:nvPr/>
          </p:nvGrpSpPr>
          <p:grpSpPr>
            <a:xfrm>
              <a:off x="5410200" y="1828800"/>
              <a:ext cx="228600" cy="457994"/>
              <a:chOff x="651934" y="4344194"/>
              <a:chExt cx="228600" cy="457994"/>
            </a:xfrm>
          </p:grpSpPr>
          <p:cxnSp>
            <p:nvCxnSpPr>
              <p:cNvPr id="19" name="Straight Arrow Connector 18"/>
              <p:cNvCxnSpPr/>
              <p:nvPr/>
            </p:nvCxnSpPr>
            <p:spPr bwMode="auto">
              <a:xfrm rot="5400000">
                <a:off x="533400" y="4572000"/>
                <a:ext cx="457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 bwMode="auto">
              <a:xfrm>
                <a:off x="651934" y="4800600"/>
                <a:ext cx="2286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5410200" y="4104744"/>
              <a:ext cx="228600" cy="467256"/>
              <a:chOff x="651937" y="5171544"/>
              <a:chExt cx="228600" cy="467256"/>
            </a:xfrm>
          </p:grpSpPr>
          <p:cxnSp>
            <p:nvCxnSpPr>
              <p:cNvPr id="25" name="Straight Arrow Connector 24"/>
              <p:cNvCxnSpPr/>
              <p:nvPr/>
            </p:nvCxnSpPr>
            <p:spPr bwMode="auto">
              <a:xfrm rot="5400000" flipH="1" flipV="1">
                <a:off x="532606" y="5409406"/>
                <a:ext cx="457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 bwMode="auto">
              <a:xfrm>
                <a:off x="651937" y="5171544"/>
                <a:ext cx="2286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/>
          <p:cNvGrpSpPr/>
          <p:nvPr/>
        </p:nvGrpSpPr>
        <p:grpSpPr>
          <a:xfrm>
            <a:off x="2895600" y="1480872"/>
            <a:ext cx="228600" cy="2371462"/>
            <a:chOff x="5410200" y="2200538"/>
            <a:chExt cx="228600" cy="2371462"/>
          </a:xfrm>
        </p:grpSpPr>
        <p:grpSp>
          <p:nvGrpSpPr>
            <p:cNvPr id="29" name="Group 17"/>
            <p:cNvGrpSpPr/>
            <p:nvPr/>
          </p:nvGrpSpPr>
          <p:grpSpPr>
            <a:xfrm>
              <a:off x="5410200" y="2200538"/>
              <a:ext cx="228600" cy="457994"/>
              <a:chOff x="651934" y="4715932"/>
              <a:chExt cx="228600" cy="457994"/>
            </a:xfrm>
          </p:grpSpPr>
          <p:cxnSp>
            <p:nvCxnSpPr>
              <p:cNvPr id="33" name="Straight Arrow Connector 32"/>
              <p:cNvCxnSpPr/>
              <p:nvPr/>
            </p:nvCxnSpPr>
            <p:spPr bwMode="auto">
              <a:xfrm rot="5400000">
                <a:off x="533400" y="4943738"/>
                <a:ext cx="457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651934" y="5172338"/>
                <a:ext cx="2286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3"/>
            <p:cNvGrpSpPr/>
            <p:nvPr/>
          </p:nvGrpSpPr>
          <p:grpSpPr>
            <a:xfrm>
              <a:off x="5410200" y="4104744"/>
              <a:ext cx="228600" cy="467256"/>
              <a:chOff x="651937" y="5171544"/>
              <a:chExt cx="228600" cy="467256"/>
            </a:xfrm>
          </p:grpSpPr>
          <p:cxnSp>
            <p:nvCxnSpPr>
              <p:cNvPr id="31" name="Straight Arrow Connector 30"/>
              <p:cNvCxnSpPr/>
              <p:nvPr/>
            </p:nvCxnSpPr>
            <p:spPr bwMode="auto">
              <a:xfrm rot="5400000" flipH="1" flipV="1">
                <a:off x="532606" y="5409406"/>
                <a:ext cx="457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 bwMode="auto">
              <a:xfrm>
                <a:off x="651937" y="5171544"/>
                <a:ext cx="2286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oup 34"/>
          <p:cNvGrpSpPr/>
          <p:nvPr/>
        </p:nvGrpSpPr>
        <p:grpSpPr>
          <a:xfrm>
            <a:off x="3962400" y="2471472"/>
            <a:ext cx="228600" cy="2083595"/>
            <a:chOff x="5410200" y="2488405"/>
            <a:chExt cx="228600" cy="2083595"/>
          </a:xfrm>
        </p:grpSpPr>
        <p:grpSp>
          <p:nvGrpSpPr>
            <p:cNvPr id="36" name="Group 17"/>
            <p:cNvGrpSpPr/>
            <p:nvPr/>
          </p:nvGrpSpPr>
          <p:grpSpPr>
            <a:xfrm>
              <a:off x="5410200" y="2488405"/>
              <a:ext cx="228600" cy="457994"/>
              <a:chOff x="651934" y="5003799"/>
              <a:chExt cx="228600" cy="457994"/>
            </a:xfrm>
          </p:grpSpPr>
          <p:cxnSp>
            <p:nvCxnSpPr>
              <p:cNvPr id="40" name="Straight Arrow Connector 39"/>
              <p:cNvCxnSpPr/>
              <p:nvPr/>
            </p:nvCxnSpPr>
            <p:spPr bwMode="auto">
              <a:xfrm rot="5400000">
                <a:off x="533400" y="5231605"/>
                <a:ext cx="457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 bwMode="auto">
              <a:xfrm>
                <a:off x="651934" y="5460205"/>
                <a:ext cx="2286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23"/>
            <p:cNvGrpSpPr/>
            <p:nvPr/>
          </p:nvGrpSpPr>
          <p:grpSpPr>
            <a:xfrm>
              <a:off x="5410200" y="4104744"/>
              <a:ext cx="228600" cy="467256"/>
              <a:chOff x="651937" y="5171544"/>
              <a:chExt cx="228600" cy="467256"/>
            </a:xfrm>
          </p:grpSpPr>
          <p:cxnSp>
            <p:nvCxnSpPr>
              <p:cNvPr id="38" name="Straight Arrow Connector 37"/>
              <p:cNvCxnSpPr/>
              <p:nvPr/>
            </p:nvCxnSpPr>
            <p:spPr bwMode="auto">
              <a:xfrm rot="5400000" flipH="1" flipV="1">
                <a:off x="532606" y="5409406"/>
                <a:ext cx="457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 bwMode="auto">
              <a:xfrm>
                <a:off x="651937" y="5171544"/>
                <a:ext cx="2286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7230532" y="1082939"/>
            <a:ext cx="228600" cy="1965061"/>
            <a:chOff x="5410200" y="2606939"/>
            <a:chExt cx="228600" cy="1965061"/>
          </a:xfrm>
        </p:grpSpPr>
        <p:grpSp>
          <p:nvGrpSpPr>
            <p:cNvPr id="43" name="Group 17"/>
            <p:cNvGrpSpPr/>
            <p:nvPr/>
          </p:nvGrpSpPr>
          <p:grpSpPr>
            <a:xfrm>
              <a:off x="5410200" y="2606939"/>
              <a:ext cx="228600" cy="457994"/>
              <a:chOff x="651934" y="5122333"/>
              <a:chExt cx="228600" cy="457994"/>
            </a:xfrm>
          </p:grpSpPr>
          <p:cxnSp>
            <p:nvCxnSpPr>
              <p:cNvPr id="47" name="Straight Arrow Connector 46"/>
              <p:cNvCxnSpPr/>
              <p:nvPr/>
            </p:nvCxnSpPr>
            <p:spPr bwMode="auto">
              <a:xfrm rot="5400000">
                <a:off x="533400" y="5350139"/>
                <a:ext cx="457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 bwMode="auto">
              <a:xfrm>
                <a:off x="651934" y="5578739"/>
                <a:ext cx="2286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23"/>
            <p:cNvGrpSpPr/>
            <p:nvPr/>
          </p:nvGrpSpPr>
          <p:grpSpPr>
            <a:xfrm>
              <a:off x="5410200" y="4104744"/>
              <a:ext cx="228600" cy="467256"/>
              <a:chOff x="651937" y="5171544"/>
              <a:chExt cx="228600" cy="467256"/>
            </a:xfrm>
          </p:grpSpPr>
          <p:cxnSp>
            <p:nvCxnSpPr>
              <p:cNvPr id="45" name="Straight Arrow Connector 44"/>
              <p:cNvCxnSpPr/>
              <p:nvPr/>
            </p:nvCxnSpPr>
            <p:spPr bwMode="auto">
              <a:xfrm rot="5400000" flipH="1" flipV="1">
                <a:off x="532606" y="5409406"/>
                <a:ext cx="457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 bwMode="auto">
              <a:xfrm>
                <a:off x="651937" y="5171544"/>
                <a:ext cx="2286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12-Point Star 48"/>
          <p:cNvSpPr/>
          <p:nvPr/>
        </p:nvSpPr>
        <p:spPr bwMode="auto">
          <a:xfrm>
            <a:off x="7848600" y="1828800"/>
            <a:ext cx="1231900" cy="660400"/>
          </a:xfrm>
          <a:prstGeom prst="star12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76%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Accuracy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8507009"/>
              </p:ext>
            </p:extLst>
          </p:nvPr>
        </p:nvGraphicFramePr>
        <p:xfrm>
          <a:off x="2138629" y="4998720"/>
          <a:ext cx="4719371" cy="1097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119171"/>
                <a:gridCol w="1600200"/>
              </a:tblGrid>
              <a:tr h="2037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</a:tr>
              <a:tr h="20371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Destination Set Size (actual)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</a:tr>
              <a:tr h="203719">
                <a:tc>
                  <a:txBody>
                    <a:bodyPr/>
                    <a:lstStyle/>
                    <a:p>
                      <a:r>
                        <a:rPr lang="en-US" dirty="0" smtClean="0"/>
                        <a:t>SP-prediction Set Size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 t="19048" b="19048"/>
          <a:stretch>
            <a:fillRect/>
          </a:stretch>
        </p:blipFill>
        <p:spPr>
          <a:xfrm>
            <a:off x="533400" y="1371599"/>
            <a:ext cx="7549666" cy="3505201"/>
          </a:xfrm>
          <a:prstGeom prst="rect">
            <a:avLst/>
          </a:prstGeom>
        </p:spPr>
      </p:pic>
      <p:sp>
        <p:nvSpPr>
          <p:cNvPr id="5" name="12-Point Star 4"/>
          <p:cNvSpPr/>
          <p:nvPr/>
        </p:nvSpPr>
        <p:spPr bwMode="auto">
          <a:xfrm>
            <a:off x="7848600" y="1828800"/>
            <a:ext cx="1231900" cy="660400"/>
          </a:xfrm>
          <a:prstGeom prst="star12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76%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Latency &amp; Bandwidth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33800"/>
            <a:ext cx="5857009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2-Point Star 5"/>
          <p:cNvSpPr/>
          <p:nvPr/>
        </p:nvSpPr>
        <p:spPr bwMode="auto">
          <a:xfrm>
            <a:off x="7467600" y="2133600"/>
            <a:ext cx="1231900" cy="660400"/>
          </a:xfrm>
          <a:prstGeom prst="star12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13%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12-Point Star 6"/>
          <p:cNvSpPr/>
          <p:nvPr/>
        </p:nvSpPr>
        <p:spPr bwMode="auto">
          <a:xfrm>
            <a:off x="7543800" y="4394200"/>
            <a:ext cx="1231900" cy="863600"/>
          </a:xfrm>
          <a:prstGeom prst="star12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18%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(5%)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7334440" y="2057400"/>
            <a:ext cx="0" cy="76200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 rot="5400000" flipH="1" flipV="1">
            <a:off x="7087394" y="4799806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61534"/>
            <a:ext cx="5711536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304800" y="3424535"/>
            <a:ext cx="86106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atin typeface="+mn-lt"/>
              </a:rPr>
              <a:t>Execution Time Improvements: 7% on average. </a:t>
            </a: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381000" y="4110335"/>
            <a:ext cx="8610600" cy="830997"/>
          </a:xfrm>
          <a:prstGeom prst="rect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atin typeface="+mn-lt"/>
              </a:rPr>
              <a:t>Additional Energy Dissipation: &lt;7% (14% </a:t>
            </a:r>
            <a:r>
              <a:rPr lang="en-US" sz="2400" b="1" dirty="0" err="1" smtClean="0">
                <a:latin typeface="+mn-lt"/>
              </a:rPr>
              <a:t>NoC</a:t>
            </a:r>
            <a:r>
              <a:rPr lang="en-US" sz="2400" b="1" dirty="0" smtClean="0">
                <a:latin typeface="+mn-lt"/>
              </a:rPr>
              <a:t>, 9% cache lookups).</a:t>
            </a:r>
            <a:br>
              <a:rPr lang="en-US" sz="2400" b="1" dirty="0" smtClean="0">
                <a:latin typeface="+mn-lt"/>
              </a:rPr>
            </a:br>
            <a:r>
              <a:rPr lang="en-US" sz="2400" b="1" dirty="0" smtClean="0">
                <a:latin typeface="+mn-lt"/>
              </a:rPr>
              <a:t>(more than 90% lower compared to broadcasting) 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791575" cy="831850"/>
          </a:xfrm>
        </p:spPr>
        <p:txBody>
          <a:bodyPr/>
          <a:lstStyle/>
          <a:p>
            <a:r>
              <a:rPr lang="en-US" dirty="0" smtClean="0"/>
              <a:t>Comparison with other Predictors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371600" y="1295400"/>
          <a:ext cx="7239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2895600" y="3124200"/>
            <a:ext cx="2971800" cy="175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60399" y="5395251"/>
            <a:ext cx="1778103" cy="836793"/>
            <a:chOff x="660399" y="5395251"/>
            <a:chExt cx="1778103" cy="836793"/>
          </a:xfrm>
        </p:grpSpPr>
        <p:sp>
          <p:nvSpPr>
            <p:cNvPr id="9" name="Right Arrow 8"/>
            <p:cNvSpPr/>
            <p:nvPr/>
          </p:nvSpPr>
          <p:spPr bwMode="auto">
            <a:xfrm rot="18981044">
              <a:off x="1715919" y="5395251"/>
              <a:ext cx="722583" cy="258497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000" b="1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0399" y="5647268"/>
              <a:ext cx="147204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BEST POSITION</a:t>
              </a:r>
              <a:endParaRPr lang="en-US" sz="1600" b="1" dirty="0"/>
            </a:p>
          </p:txBody>
        </p:sp>
      </p:grpSp>
      <p:sp>
        <p:nvSpPr>
          <p:cNvPr id="12" name="Oval 11"/>
          <p:cNvSpPr/>
          <p:nvPr/>
        </p:nvSpPr>
        <p:spPr bwMode="auto">
          <a:xfrm>
            <a:off x="2057400" y="1219200"/>
            <a:ext cx="1066800" cy="609600"/>
          </a:xfrm>
          <a:prstGeom prst="ellipse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791575" cy="831850"/>
          </a:xfrm>
        </p:spPr>
        <p:txBody>
          <a:bodyPr/>
          <a:lstStyle/>
          <a:p>
            <a:r>
              <a:rPr lang="en-US" dirty="0" smtClean="0"/>
              <a:t>Comparison with other Predictors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371600" y="1295400"/>
          <a:ext cx="7239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1676400"/>
            <a:ext cx="1981200" cy="40011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INFINIT ENTRIES </a:t>
            </a:r>
            <a:endParaRPr lang="en-US" sz="20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295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PREDICTION  TABLE  STORAGE</a:t>
            </a:r>
            <a:endParaRPr lang="en-US" sz="800" b="1" dirty="0">
              <a:latin typeface="+mn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0399" y="5395251"/>
            <a:ext cx="1778103" cy="836793"/>
            <a:chOff x="660399" y="5395251"/>
            <a:chExt cx="1778103" cy="836793"/>
          </a:xfrm>
        </p:grpSpPr>
        <p:sp>
          <p:nvSpPr>
            <p:cNvPr id="9" name="Right Arrow 8"/>
            <p:cNvSpPr/>
            <p:nvPr/>
          </p:nvSpPr>
          <p:spPr bwMode="auto">
            <a:xfrm rot="18981044">
              <a:off x="1715919" y="5395251"/>
              <a:ext cx="722583" cy="258497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000" b="1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0399" y="5647268"/>
              <a:ext cx="147204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BEST POSITION</a:t>
              </a:r>
              <a:endParaRPr lang="en-US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1371600" y="1295400"/>
          <a:ext cx="7239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791575" cy="831850"/>
          </a:xfrm>
        </p:spPr>
        <p:txBody>
          <a:bodyPr/>
          <a:lstStyle/>
          <a:p>
            <a:r>
              <a:rPr lang="en-US" dirty="0" smtClean="0"/>
              <a:t>Comparison with other Predictors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1676400"/>
            <a:ext cx="1981200" cy="40011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512  ENTRIES </a:t>
            </a:r>
            <a:endParaRPr lang="en-US" sz="20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1295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PREDICTION  TABLE  STORAGE</a:t>
            </a:r>
            <a:endParaRPr lang="en-US" sz="800" b="1" dirty="0"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60399" y="5395251"/>
            <a:ext cx="1778103" cy="836793"/>
            <a:chOff x="660399" y="5395251"/>
            <a:chExt cx="1778103" cy="836793"/>
          </a:xfrm>
        </p:grpSpPr>
        <p:sp>
          <p:nvSpPr>
            <p:cNvPr id="11" name="Right Arrow 10"/>
            <p:cNvSpPr/>
            <p:nvPr/>
          </p:nvSpPr>
          <p:spPr bwMode="auto">
            <a:xfrm rot="18981044">
              <a:off x="1715919" y="5395251"/>
              <a:ext cx="722583" cy="258497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000" b="1">
                <a:latin typeface="Comic Sans MS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0399" y="5647268"/>
              <a:ext cx="147204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BEST POSITION</a:t>
              </a:r>
              <a:endParaRPr lang="en-US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686800" cy="4678363"/>
          </a:xfrm>
        </p:spPr>
        <p:txBody>
          <a:bodyPr/>
          <a:lstStyle/>
          <a:p>
            <a:r>
              <a:rPr lang="en-US" dirty="0" smtClean="0"/>
              <a:t>SP-prediction is a new, run-time and application-driven approach on communication predictability.</a:t>
            </a:r>
          </a:p>
          <a:p>
            <a:endParaRPr lang="en-US" dirty="0" smtClean="0"/>
          </a:p>
          <a:p>
            <a:r>
              <a:rPr lang="en-US" dirty="0" smtClean="0"/>
              <a:t>Promotes very low storage requirements, an important property for emerging CMP implementations. </a:t>
            </a:r>
          </a:p>
          <a:p>
            <a:endParaRPr lang="en-US" dirty="0" smtClean="0"/>
          </a:p>
          <a:p>
            <a:r>
              <a:rPr lang="en-US" dirty="0" smtClean="0"/>
              <a:t>Scales independent of core count and cache sizes. </a:t>
            </a:r>
          </a:p>
          <a:p>
            <a:endParaRPr lang="en-US" dirty="0" smtClean="0"/>
          </a:p>
          <a:p>
            <a:r>
              <a:rPr lang="en-US" dirty="0" smtClean="0"/>
              <a:t>Takes advantage of the existing shared memory programming  paradigm and current consistency models.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 dirty="0"/>
              <a:t>Coherence Communication</a:t>
            </a:r>
          </a:p>
        </p:txBody>
      </p:sp>
      <p:pic>
        <p:nvPicPr>
          <p:cNvPr id="5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3048000" cy="288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63" y="3650118"/>
            <a:ext cx="1290637" cy="130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876800" y="2057400"/>
            <a:ext cx="3733800" cy="3276600"/>
          </a:xfrm>
        </p:spPr>
        <p:txBody>
          <a:bodyPr/>
          <a:lstStyle/>
          <a:p>
            <a:r>
              <a:rPr lang="en-US" dirty="0" smtClean="0"/>
              <a:t>Block A is shared. </a:t>
            </a:r>
          </a:p>
          <a:p>
            <a:r>
              <a:rPr lang="en-US" dirty="0" smtClean="0"/>
              <a:t>T13: Request for exclusive ownership. </a:t>
            </a:r>
          </a:p>
          <a:p>
            <a:r>
              <a:rPr lang="en-US" dirty="0" smtClean="0"/>
              <a:t>T13 “communicates”  with T0 &amp; T6.</a:t>
            </a:r>
          </a:p>
          <a:p>
            <a:r>
              <a:rPr lang="en-US" dirty="0" smtClean="0"/>
              <a:t>Invalidate copies. 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529138" y="2362200"/>
            <a:ext cx="1671262" cy="2393180"/>
            <a:chOff x="1529138" y="2362200"/>
            <a:chExt cx="1671262" cy="2393180"/>
          </a:xfrm>
        </p:grpSpPr>
        <p:sp>
          <p:nvSpPr>
            <p:cNvPr id="6" name="Oval 5"/>
            <p:cNvSpPr/>
            <p:nvPr/>
          </p:nvSpPr>
          <p:spPr bwMode="auto">
            <a:xfrm>
              <a:off x="2228007" y="4500559"/>
              <a:ext cx="249330" cy="254821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</a:t>
              </a: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1529138" y="2362200"/>
              <a:ext cx="249330" cy="254821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</a:t>
              </a: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951070" y="3097979"/>
              <a:ext cx="249330" cy="254821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</a:t>
              </a: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Explosion 1 14"/>
          <p:cNvSpPr/>
          <p:nvPr/>
        </p:nvSpPr>
        <p:spPr bwMode="auto">
          <a:xfrm>
            <a:off x="2178931" y="4799076"/>
            <a:ext cx="792869" cy="534924"/>
          </a:xfrm>
          <a:prstGeom prst="irregularSeal1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b="1" dirty="0" smtClean="0">
                <a:latin typeface="Comic Sans MS" pitchFamily="66" charset="0"/>
              </a:rPr>
              <a:t>Upgrade</a:t>
            </a:r>
          </a:p>
        </p:txBody>
      </p:sp>
      <p:sp>
        <p:nvSpPr>
          <p:cNvPr id="18" name="Text Box 41"/>
          <p:cNvSpPr txBox="1">
            <a:spLocks noChangeArrowheads="1"/>
          </p:cNvSpPr>
          <p:nvPr/>
        </p:nvSpPr>
        <p:spPr bwMode="auto">
          <a:xfrm>
            <a:off x="381000" y="5372488"/>
            <a:ext cx="83820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400" i="1" dirty="0" smtClean="0">
                <a:latin typeface="+mn-lt"/>
              </a:rPr>
              <a:t>Communicating Misses</a:t>
            </a:r>
            <a:r>
              <a:rPr lang="en-US" sz="2400" dirty="0" smtClean="0">
                <a:latin typeface="+mn-lt"/>
              </a:rPr>
              <a:t>: all request that must communicate with at least one other core. </a:t>
            </a:r>
            <a:endParaRPr lang="en-US" sz="2400" dirty="0">
              <a:latin typeface="+mn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295400" y="2133600"/>
            <a:ext cx="2153192" cy="1438947"/>
            <a:chOff x="1295400" y="2133600"/>
            <a:chExt cx="2153192" cy="1438947"/>
          </a:xfrm>
        </p:grpSpPr>
        <p:sp>
          <p:nvSpPr>
            <p:cNvPr id="19" name="Multiply 18"/>
            <p:cNvSpPr/>
            <p:nvPr/>
          </p:nvSpPr>
          <p:spPr bwMode="auto">
            <a:xfrm>
              <a:off x="1295400" y="2133600"/>
              <a:ext cx="735128" cy="692437"/>
            </a:xfrm>
            <a:prstGeom prst="mathMultiply">
              <a:avLst>
                <a:gd name="adj1" fmla="val 11514"/>
              </a:avLst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0" name="Multiply 19"/>
            <p:cNvSpPr/>
            <p:nvPr/>
          </p:nvSpPr>
          <p:spPr bwMode="auto">
            <a:xfrm>
              <a:off x="2713464" y="2880110"/>
              <a:ext cx="735128" cy="692437"/>
            </a:xfrm>
            <a:prstGeom prst="mathMultiply">
              <a:avLst>
                <a:gd name="adj1" fmla="val 11514"/>
              </a:avLst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28600" y="6248400"/>
            <a:ext cx="548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dirty="0" smtClean="0">
                <a:latin typeface="Calibri"/>
                <a:cs typeface="+mn-cs"/>
              </a:rPr>
              <a:t>[Shared Memory Model / Write-Invalidate Coherence Protocol]</a:t>
            </a:r>
            <a:endParaRPr lang="en-US" sz="1600" dirty="0"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62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5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52601" y="3134380"/>
            <a:ext cx="54863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000099"/>
                </a:solidFill>
                <a:latin typeface="Calibri"/>
              </a:rPr>
              <a:t>Thank you for your attention! </a:t>
            </a:r>
            <a:endParaRPr lang="en-US" b="1" dirty="0">
              <a:solidFill>
                <a:srgbClr val="000099"/>
              </a:solidFill>
              <a:latin typeface="Calibri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264080" y="6248400"/>
            <a:ext cx="6628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smtClean="0">
                <a:solidFill>
                  <a:srgbClr val="500F64"/>
                </a:solidFill>
                <a:latin typeface="Calibri"/>
              </a:rPr>
              <a:t>45</a:t>
            </a:r>
            <a:r>
              <a:rPr lang="en-US" sz="1800" baseline="30000" dirty="0" smtClean="0">
                <a:solidFill>
                  <a:srgbClr val="500F64"/>
                </a:solidFill>
                <a:latin typeface="Calibri"/>
              </a:rPr>
              <a:t>th</a:t>
            </a:r>
            <a:r>
              <a:rPr lang="en-US" sz="1800" dirty="0" smtClean="0">
                <a:solidFill>
                  <a:srgbClr val="500F64"/>
                </a:solidFill>
                <a:latin typeface="Calibri"/>
              </a:rPr>
              <a:t> International Symposium in </a:t>
            </a:r>
            <a:r>
              <a:rPr lang="en-US" sz="1800" dirty="0" err="1" smtClean="0">
                <a:solidFill>
                  <a:srgbClr val="500F64"/>
                </a:solidFill>
                <a:latin typeface="Calibri"/>
              </a:rPr>
              <a:t>Microarchitecture</a:t>
            </a:r>
            <a:r>
              <a:rPr lang="en-US" sz="1800" dirty="0" smtClean="0">
                <a:solidFill>
                  <a:srgbClr val="500F64"/>
                </a:solidFill>
                <a:latin typeface="Calibri"/>
              </a:rPr>
              <a:t>, December 2012</a:t>
            </a:r>
            <a:endParaRPr lang="en-US" sz="1800" dirty="0">
              <a:solidFill>
                <a:srgbClr val="500F64"/>
              </a:solidFill>
              <a:latin typeface="Calibri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60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313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14450"/>
            <a:ext cx="8458200" cy="4678363"/>
          </a:xfrm>
        </p:spPr>
        <p:txBody>
          <a:bodyPr/>
          <a:lstStyle/>
          <a:p>
            <a:r>
              <a:rPr lang="en-US" dirty="0" smtClean="0"/>
              <a:t>SP-table consumes considerably lower dynamic power than ADDR or INSTR tables.</a:t>
            </a:r>
          </a:p>
          <a:p>
            <a:pPr lvl="1"/>
            <a:r>
              <a:rPr lang="en-US" dirty="0" smtClean="0"/>
              <a:t>accessed only on sync-points and not on each miss. </a:t>
            </a:r>
          </a:p>
          <a:p>
            <a:r>
              <a:rPr lang="en-US" dirty="0" smtClean="0"/>
              <a:t>Thread migration support </a:t>
            </a:r>
          </a:p>
          <a:p>
            <a:pPr lvl="1"/>
            <a:r>
              <a:rPr lang="en-US" dirty="0" smtClean="0"/>
              <a:t>By tracking </a:t>
            </a:r>
            <a:r>
              <a:rPr lang="en-US" dirty="0"/>
              <a:t>“logical” destinations.  </a:t>
            </a:r>
          </a:p>
          <a:p>
            <a:r>
              <a:rPr lang="en-US" dirty="0" smtClean="0"/>
              <a:t>Projections for commercial </a:t>
            </a:r>
            <a:r>
              <a:rPr lang="en-US" dirty="0"/>
              <a:t>workloads (show bars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Critical Sections (unpredictable patterns) are effectively handled. </a:t>
            </a:r>
          </a:p>
          <a:p>
            <a:r>
              <a:rPr lang="en-US" dirty="0" smtClean="0"/>
              <a:t>SP-prediction is not perfect</a:t>
            </a:r>
          </a:p>
          <a:p>
            <a:pPr lvl="1"/>
            <a:r>
              <a:rPr lang="en-US" dirty="0" smtClean="0"/>
              <a:t>Coarse-grain sync-epochs may exhibit  communication behaviors that change.  </a:t>
            </a:r>
          </a:p>
          <a:p>
            <a:pPr lvl="1"/>
            <a:r>
              <a:rPr lang="en-US" dirty="0" smtClean="0"/>
              <a:t>Very fine sync-epochs cannot give a good representative hot communication set. </a:t>
            </a:r>
          </a:p>
          <a:p>
            <a:pPr lvl="1"/>
            <a:r>
              <a:rPr lang="en-US" dirty="0" smtClean="0"/>
              <a:t>Unless the sync-epoch is critical section, unpredictable patterns cannot be discovered.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1136131" y="1354520"/>
            <a:ext cx="3435869" cy="3903280"/>
            <a:chOff x="1136131" y="1354520"/>
            <a:chExt cx="3435869" cy="3903280"/>
          </a:xfrm>
        </p:grpSpPr>
        <p:pic>
          <p:nvPicPr>
            <p:cNvPr id="27" name="Picture 4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2057400"/>
              <a:ext cx="3048000" cy="2883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Content Placeholder 2"/>
            <p:cNvSpPr txBox="1">
              <a:spLocks/>
            </p:cNvSpPr>
            <p:nvPr/>
          </p:nvSpPr>
          <p:spPr bwMode="auto">
            <a:xfrm>
              <a:off x="1136131" y="1354520"/>
              <a:ext cx="3435869" cy="55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Calibri"/>
                  <a:ea typeface="ＭＳ Ｐゴシック" charset="-128"/>
                  <a:cs typeface="ＭＳ Ｐゴシック" charset="-128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9pPr>
            </a:lstStyle>
            <a:p>
              <a:pPr marL="0" indent="0" algn="ctr">
                <a:buNone/>
              </a:pPr>
              <a:r>
                <a:rPr lang="en-US" sz="1800" b="1" dirty="0" smtClean="0">
                  <a:solidFill>
                    <a:srgbClr val="0000CC"/>
                  </a:solidFill>
                </a:rPr>
                <a:t>Directory-based </a:t>
              </a:r>
              <a:br>
                <a:rPr lang="en-US" sz="1800" b="1" dirty="0" smtClean="0">
                  <a:solidFill>
                    <a:srgbClr val="0000CC"/>
                  </a:solidFill>
                </a:rPr>
              </a:br>
              <a:r>
                <a:rPr lang="en-US" sz="1800" b="1" dirty="0" smtClean="0">
                  <a:solidFill>
                    <a:srgbClr val="0000CC"/>
                  </a:solidFill>
                </a:rPr>
                <a:t>Coherence Protocol</a:t>
              </a:r>
              <a:endParaRPr lang="en-US" sz="1800" b="1" dirty="0">
                <a:solidFill>
                  <a:srgbClr val="0000CC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1477180" y="2349766"/>
              <a:ext cx="249330" cy="254821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</a:t>
              </a: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4" name="Explosion 1 43"/>
            <p:cNvSpPr/>
            <p:nvPr/>
          </p:nvSpPr>
          <p:spPr bwMode="auto">
            <a:xfrm>
              <a:off x="2166515" y="4807685"/>
              <a:ext cx="652885" cy="450115"/>
            </a:xfrm>
            <a:prstGeom prst="irregularSeal1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900" b="1" dirty="0" smtClean="0">
                  <a:latin typeface="Comic Sans MS" pitchFamily="66" charset="0"/>
                </a:rPr>
                <a:t>Miss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953000" y="1348518"/>
            <a:ext cx="3124200" cy="3909282"/>
            <a:chOff x="4953000" y="1348518"/>
            <a:chExt cx="3124200" cy="3909282"/>
          </a:xfrm>
        </p:grpSpPr>
        <p:pic>
          <p:nvPicPr>
            <p:cNvPr id="30" name="Picture 4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2057400"/>
              <a:ext cx="3048000" cy="2883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Content Placeholder 2"/>
            <p:cNvSpPr txBox="1">
              <a:spLocks/>
            </p:cNvSpPr>
            <p:nvPr/>
          </p:nvSpPr>
          <p:spPr bwMode="auto">
            <a:xfrm>
              <a:off x="4972812" y="1348518"/>
              <a:ext cx="3104388" cy="327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Calibri"/>
                  <a:ea typeface="ＭＳ Ｐゴシック" charset="-128"/>
                  <a:cs typeface="ＭＳ Ｐゴシック" charset="-128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Calibri"/>
                  <a:ea typeface="ＭＳ Ｐゴシック" charset="-128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56127A"/>
                  </a:solidFill>
                  <a:latin typeface="+mn-lt"/>
                </a:defRPr>
              </a:lvl9pPr>
            </a:lstStyle>
            <a:p>
              <a:pPr marL="0" indent="0" algn="ctr">
                <a:buNone/>
              </a:pPr>
              <a:r>
                <a:rPr lang="en-US" sz="1800" b="1" dirty="0" smtClean="0">
                  <a:solidFill>
                    <a:srgbClr val="0000CC"/>
                  </a:solidFill>
                </a:rPr>
                <a:t>Snoop-based </a:t>
              </a:r>
              <a:br>
                <a:rPr lang="en-US" sz="1800" b="1" dirty="0" smtClean="0">
                  <a:solidFill>
                    <a:srgbClr val="0000CC"/>
                  </a:solidFill>
                </a:rPr>
              </a:br>
              <a:r>
                <a:rPr lang="en-US" sz="1800" b="1" dirty="0" smtClean="0">
                  <a:solidFill>
                    <a:srgbClr val="0000CC"/>
                  </a:solidFill>
                </a:rPr>
                <a:t>Coherence Protocol</a:t>
              </a:r>
              <a:endParaRPr lang="en-US" sz="1800" b="1" dirty="0">
                <a:solidFill>
                  <a:srgbClr val="0000CC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5268046" y="2351469"/>
              <a:ext cx="249330" cy="254821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</a:t>
              </a: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8" name="Explosion 1 27"/>
            <p:cNvSpPr/>
            <p:nvPr/>
          </p:nvSpPr>
          <p:spPr bwMode="auto">
            <a:xfrm>
              <a:off x="5900315" y="4807685"/>
              <a:ext cx="652885" cy="450115"/>
            </a:xfrm>
            <a:prstGeom prst="irregularSeal1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900" b="1" dirty="0" smtClean="0">
                  <a:latin typeface="Comic Sans MS" pitchFamily="66" charset="0"/>
                </a:rPr>
                <a:t>Miss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 dirty="0" smtClean="0"/>
              <a:t>Communication Overheads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9FA3F-415C-7D42-AC61-61956294DC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2" name="Oval 41"/>
          <p:cNvSpPr/>
          <p:nvPr/>
        </p:nvSpPr>
        <p:spPr bwMode="auto">
          <a:xfrm>
            <a:off x="2209800" y="4498856"/>
            <a:ext cx="249330" cy="254821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8" name="Right Arrow 47"/>
          <p:cNvSpPr/>
          <p:nvPr/>
        </p:nvSpPr>
        <p:spPr bwMode="auto">
          <a:xfrm rot="10800000">
            <a:off x="1905000" y="2133599"/>
            <a:ext cx="2133600" cy="260131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000" b="1">
              <a:latin typeface="Comic Sans MS" pitchFamily="66" charset="0"/>
            </a:endParaRPr>
          </a:p>
        </p:txBody>
      </p:sp>
      <p:sp>
        <p:nvSpPr>
          <p:cNvPr id="49" name="Right Arrow 48"/>
          <p:cNvSpPr/>
          <p:nvPr/>
        </p:nvSpPr>
        <p:spPr bwMode="auto">
          <a:xfrm rot="5400000">
            <a:off x="910477" y="3280524"/>
            <a:ext cx="1945146" cy="260899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000" b="1">
              <a:latin typeface="Comic Sans MS" pitchFamily="66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1810005" y="4191000"/>
            <a:ext cx="475995" cy="260131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000" b="1">
              <a:latin typeface="Comic Sans MS" pitchFamily="66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6000666" y="4500559"/>
            <a:ext cx="249330" cy="254821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 bwMode="auto">
          <a:xfrm>
            <a:off x="1136131" y="5153694"/>
            <a:ext cx="3435869" cy="33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Calibri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56127A"/>
                </a:solidFill>
                <a:latin typeface="Calibri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Calibri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Calibri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800" b="1" dirty="0" smtClean="0">
                <a:solidFill>
                  <a:srgbClr val="0000CC"/>
                </a:solidFill>
              </a:rPr>
              <a:t>Indirect Miss to the Directory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rgbClr val="0000CC"/>
                </a:solidFill>
              </a:rPr>
              <a:t>=&gt; Increase Miss Latency</a:t>
            </a:r>
            <a:endParaRPr lang="en-US" sz="1800" b="1" dirty="0">
              <a:solidFill>
                <a:srgbClr val="0000CC"/>
              </a:solidFill>
            </a:endParaRPr>
          </a:p>
        </p:txBody>
      </p: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4717531" y="5153694"/>
            <a:ext cx="3435869" cy="33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Calibri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56127A"/>
                </a:solidFill>
                <a:latin typeface="Calibri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Calibri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Calibri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800" b="1" dirty="0" smtClean="0">
                <a:solidFill>
                  <a:srgbClr val="0000CC"/>
                </a:solidFill>
              </a:rPr>
              <a:t>Broadcast to all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rgbClr val="0000CC"/>
                </a:solidFill>
              </a:rPr>
              <a:t>=&gt; Increase traffic</a:t>
            </a:r>
            <a:endParaRPr lang="en-US" sz="1800" b="1" dirty="0">
              <a:solidFill>
                <a:srgbClr val="0000CC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505200" y="2514600"/>
            <a:ext cx="481013" cy="260675"/>
          </a:xfrm>
          <a:prstGeom prst="rect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Comic Sans MS" pitchFamily="66" charset="0"/>
              </a:rPr>
              <a:t>A: T0 </a:t>
            </a:r>
            <a:endParaRPr lang="en-US" sz="1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667000" y="2530090"/>
            <a:ext cx="1449041" cy="1965710"/>
            <a:chOff x="2667000" y="2530090"/>
            <a:chExt cx="1449041" cy="1965710"/>
          </a:xfrm>
        </p:grpSpPr>
        <p:sp>
          <p:nvSpPr>
            <p:cNvPr id="46" name="Right Arrow 45"/>
            <p:cNvSpPr/>
            <p:nvPr/>
          </p:nvSpPr>
          <p:spPr bwMode="auto">
            <a:xfrm>
              <a:off x="2667000" y="4235669"/>
              <a:ext cx="1447800" cy="260131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000" b="1">
                <a:latin typeface="Comic Sans MS" pitchFamily="66" charset="0"/>
              </a:endParaRPr>
            </a:p>
          </p:txBody>
        </p:sp>
        <p:sp>
          <p:nvSpPr>
            <p:cNvPr id="47" name="Right Arrow 46"/>
            <p:cNvSpPr/>
            <p:nvPr/>
          </p:nvSpPr>
          <p:spPr bwMode="auto">
            <a:xfrm rot="16200000">
              <a:off x="3033475" y="3352524"/>
              <a:ext cx="1905000" cy="260132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000" b="1" dirty="0">
                <a:latin typeface="Comic Sans MS" pitchFamily="66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524457" y="2208097"/>
            <a:ext cx="2324143" cy="2287703"/>
            <a:chOff x="5524457" y="2208097"/>
            <a:chExt cx="2324143" cy="2287703"/>
          </a:xfrm>
        </p:grpSpPr>
        <p:sp>
          <p:nvSpPr>
            <p:cNvPr id="58" name="Right Arrow 57"/>
            <p:cNvSpPr/>
            <p:nvPr/>
          </p:nvSpPr>
          <p:spPr bwMode="auto">
            <a:xfrm rot="16200000">
              <a:off x="5221116" y="3197233"/>
              <a:ext cx="2245020" cy="266748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000" b="1">
                <a:latin typeface="Comic Sans MS" pitchFamily="66" charset="0"/>
              </a:endParaRPr>
            </a:p>
          </p:txBody>
        </p:sp>
        <p:sp>
          <p:nvSpPr>
            <p:cNvPr id="32" name="Right Arrow 31"/>
            <p:cNvSpPr/>
            <p:nvPr/>
          </p:nvSpPr>
          <p:spPr bwMode="auto">
            <a:xfrm>
              <a:off x="6441780" y="4229053"/>
              <a:ext cx="1330620" cy="266747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000" b="1">
                <a:latin typeface="Comic Sans MS" pitchFamily="66" charset="0"/>
              </a:endParaRPr>
            </a:p>
          </p:txBody>
        </p:sp>
        <p:sp>
          <p:nvSpPr>
            <p:cNvPr id="33" name="Right Arrow 32"/>
            <p:cNvSpPr/>
            <p:nvPr/>
          </p:nvSpPr>
          <p:spPr bwMode="auto">
            <a:xfrm rot="10800000">
              <a:off x="5562599" y="4229050"/>
              <a:ext cx="646240" cy="266749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000" b="1">
                <a:latin typeface="Comic Sans MS" pitchFamily="66" charset="0"/>
              </a:endParaRPr>
            </a:p>
          </p:txBody>
        </p:sp>
        <p:sp>
          <p:nvSpPr>
            <p:cNvPr id="57" name="Right Arrow 56"/>
            <p:cNvSpPr/>
            <p:nvPr/>
          </p:nvSpPr>
          <p:spPr bwMode="auto">
            <a:xfrm rot="16200000">
              <a:off x="4514829" y="3219428"/>
              <a:ext cx="2286000" cy="266743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000" b="1">
                <a:latin typeface="Comic Sans MS" pitchFamily="66" charset="0"/>
              </a:endParaRPr>
            </a:p>
          </p:txBody>
        </p:sp>
        <p:sp>
          <p:nvSpPr>
            <p:cNvPr id="60" name="Right Arrow 59"/>
            <p:cNvSpPr/>
            <p:nvPr/>
          </p:nvSpPr>
          <p:spPr bwMode="auto">
            <a:xfrm rot="16200000">
              <a:off x="6592716" y="3239916"/>
              <a:ext cx="2245020" cy="266748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000" b="1">
                <a:latin typeface="Comic Sans MS" pitchFamily="66" charset="0"/>
              </a:endParaRPr>
            </a:p>
          </p:txBody>
        </p:sp>
        <p:sp>
          <p:nvSpPr>
            <p:cNvPr id="59" name="Right Arrow 58"/>
            <p:cNvSpPr/>
            <p:nvPr/>
          </p:nvSpPr>
          <p:spPr bwMode="auto">
            <a:xfrm rot="16200000">
              <a:off x="5906916" y="3211319"/>
              <a:ext cx="2245020" cy="266748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000" b="1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8" grpId="0" animBg="1"/>
      <p:bldP spid="49" grpId="0" animBg="1"/>
      <p:bldP spid="50" grpId="0" animBg="1"/>
      <p:bldP spid="52" grpId="1" animBg="1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3048000" cy="288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 dirty="0" smtClean="0"/>
              <a:t>Communication Prediction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 bwMode="auto">
          <a:xfrm>
            <a:off x="2209800" y="4498856"/>
            <a:ext cx="249330" cy="254821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1477180" y="2349766"/>
            <a:ext cx="249330" cy="254821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Explosion 1 43"/>
          <p:cNvSpPr/>
          <p:nvPr/>
        </p:nvSpPr>
        <p:spPr bwMode="auto">
          <a:xfrm>
            <a:off x="2166515" y="4807685"/>
            <a:ext cx="652885" cy="450115"/>
          </a:xfrm>
          <a:prstGeom prst="irregularSeal1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b="1" dirty="0" smtClean="0">
                <a:latin typeface="Comic Sans MS" pitchFamily="66" charset="0"/>
              </a:rPr>
              <a:t>Miss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3505200" y="2514600"/>
            <a:ext cx="481013" cy="260675"/>
          </a:xfrm>
          <a:prstGeom prst="rect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Comic Sans MS" pitchFamily="66" charset="0"/>
              </a:rPr>
              <a:t>A: T0 </a:t>
            </a:r>
            <a:endParaRPr lang="en-US" sz="1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4" name="Explosion 1 33"/>
          <p:cNvSpPr/>
          <p:nvPr/>
        </p:nvSpPr>
        <p:spPr bwMode="auto">
          <a:xfrm>
            <a:off x="2438400" y="5027675"/>
            <a:ext cx="1447800" cy="1220725"/>
          </a:xfrm>
          <a:prstGeom prst="irregularSeal1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latin typeface="Comic Sans MS" pitchFamily="66" charset="0"/>
              </a:rPr>
              <a:t>Predict</a:t>
            </a:r>
          </a:p>
        </p:txBody>
      </p:sp>
      <p:sp>
        <p:nvSpPr>
          <p:cNvPr id="35" name="Left-Up Arrow 34"/>
          <p:cNvSpPr/>
          <p:nvPr/>
        </p:nvSpPr>
        <p:spPr bwMode="auto">
          <a:xfrm rot="10800000" flipH="1">
            <a:off x="1905000" y="2133600"/>
            <a:ext cx="609600" cy="2286000"/>
          </a:xfrm>
          <a:prstGeom prst="leftUp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a="http://schemas.openxmlformats.org/drawingml/2006/main" xmlns="" xmlns:p="http://schemas.openxmlformats.org/presentationml/2006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000" b="1" smtClean="0">
              <a:latin typeface="Comic Sans MS" pitchFamily="66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088674" y="1988292"/>
            <a:ext cx="3352800" cy="1935897"/>
            <a:chOff x="5088674" y="1988292"/>
            <a:chExt cx="3352800" cy="1935897"/>
          </a:xfrm>
        </p:grpSpPr>
        <p:sp>
          <p:nvSpPr>
            <p:cNvPr id="39" name="Text Box 41"/>
            <p:cNvSpPr txBox="1">
              <a:spLocks noChangeArrowheads="1"/>
            </p:cNvSpPr>
            <p:nvPr/>
          </p:nvSpPr>
          <p:spPr bwMode="auto">
            <a:xfrm rot="2069888">
              <a:off x="5088674" y="3093192"/>
              <a:ext cx="33528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400" i="1" dirty="0" smtClean="0">
                  <a:latin typeface="+mn-lt"/>
                </a:rPr>
                <a:t>Trade-Off</a:t>
              </a:r>
            </a:p>
            <a:p>
              <a:pPr algn="ctr">
                <a:defRPr/>
              </a:pPr>
              <a:r>
                <a:rPr lang="en-US" sz="2400" i="1" dirty="0" smtClean="0">
                  <a:latin typeface="+mn-lt"/>
                </a:rPr>
                <a:t>Accuracy </a:t>
              </a:r>
              <a:r>
                <a:rPr lang="en-US" sz="2400" i="1" dirty="0" err="1" smtClean="0">
                  <a:latin typeface="+mn-lt"/>
                </a:rPr>
                <a:t>vs</a:t>
              </a:r>
              <a:r>
                <a:rPr lang="en-US" sz="2400" i="1" dirty="0" smtClean="0">
                  <a:latin typeface="+mn-lt"/>
                </a:rPr>
                <a:t> Extra traffic</a:t>
              </a:r>
              <a:endParaRPr lang="en-US" sz="2400" dirty="0">
                <a:latin typeface="+mn-lt"/>
              </a:endParaRPr>
            </a:p>
          </p:txBody>
        </p: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55374" y="1988292"/>
              <a:ext cx="647700" cy="647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Prediction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314450"/>
            <a:ext cx="5029200" cy="23431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Simple temporal-based prediction.</a:t>
            </a:r>
          </a:p>
          <a:p>
            <a:pPr marL="400050" lvl="1" indent="0">
              <a:buNone/>
            </a:pPr>
            <a:r>
              <a:rPr lang="en-US" dirty="0" smtClean="0"/>
              <a:t>- Locality between consecutive misses. 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ADDRESS-based prediction.</a:t>
            </a:r>
          </a:p>
          <a:p>
            <a:pPr marL="400050" lvl="1" indent="0">
              <a:buNone/>
            </a:pPr>
            <a:r>
              <a:rPr lang="en-US" dirty="0" smtClean="0"/>
              <a:t>- Locality based on the address of the request.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INSTRUCTION-based prediction.</a:t>
            </a:r>
          </a:p>
          <a:p>
            <a:pPr marL="400050" lvl="1" indent="0">
              <a:buNone/>
            </a:pPr>
            <a:r>
              <a:rPr lang="en-US" dirty="0" smtClean="0"/>
              <a:t>- Locality based on the static store/load instr. </a:t>
            </a:r>
          </a:p>
        </p:txBody>
      </p:sp>
      <p:pic>
        <p:nvPicPr>
          <p:cNvPr id="4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7145" y="1898363"/>
            <a:ext cx="2643187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1295400" y="2167118"/>
            <a:ext cx="249330" cy="254821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Explosion 1 6"/>
          <p:cNvSpPr/>
          <p:nvPr/>
        </p:nvSpPr>
        <p:spPr bwMode="auto">
          <a:xfrm>
            <a:off x="1590386" y="4265676"/>
            <a:ext cx="652885" cy="450115"/>
          </a:xfrm>
          <a:prstGeom prst="irregularSeal1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b="1" dirty="0" smtClean="0">
                <a:latin typeface="Comic Sans MS" pitchFamily="66" charset="0"/>
              </a:rPr>
              <a:t>Miss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9798212"/>
              </p:ext>
            </p:extLst>
          </p:nvPr>
        </p:nvGraphicFramePr>
        <p:xfrm>
          <a:off x="4038600" y="3810000"/>
          <a:ext cx="22860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1676400"/>
              </a:tblGrid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PREDICTOR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     [T0,</a:t>
                      </a:r>
                      <a:r>
                        <a:rPr lang="en-US" b="1" baseline="0" dirty="0" smtClean="0"/>
                        <a:t> …   ]</a:t>
                      </a:r>
                      <a:endParaRPr lang="en-US" b="1" dirty="0" smtClean="0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marL="0" marR="0" marT="0" marB="0"/>
                </a:tc>
              </a:tr>
              <a:tr h="2037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cxnSp>
        <p:nvCxnSpPr>
          <p:cNvPr id="19" name="Elbow Connector 18"/>
          <p:cNvCxnSpPr>
            <a:stCxn id="7" idx="2"/>
            <a:endCxn id="20" idx="1"/>
          </p:cNvCxnSpPr>
          <p:nvPr/>
        </p:nvCxnSpPr>
        <p:spPr bwMode="auto">
          <a:xfrm rot="16200000" flipH="1">
            <a:off x="1501599" y="5061046"/>
            <a:ext cx="1034774" cy="344263"/>
          </a:xfrm>
          <a:prstGeom prst="bentConnector2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9461572"/>
              </p:ext>
            </p:extLst>
          </p:nvPr>
        </p:nvGraphicFramePr>
        <p:xfrm>
          <a:off x="2191118" y="5476245"/>
          <a:ext cx="16764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</a:tblGrid>
              <a:tr h="2037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PREDICTOR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203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    [T0,</a:t>
                      </a:r>
                      <a:r>
                        <a:rPr lang="en-US" b="1" baseline="0" dirty="0" smtClean="0"/>
                        <a:t> …]</a:t>
                      </a:r>
                      <a:endParaRPr lang="en-US" b="1" dirty="0" smtClean="0"/>
                    </a:p>
                  </a:txBody>
                  <a:tcPr marL="0" marR="0" marT="0" marB="0"/>
                </a:tc>
              </a:tr>
            </a:tbl>
          </a:graphicData>
        </a:graphic>
      </p:graphicFrame>
      <p:cxnSp>
        <p:nvCxnSpPr>
          <p:cNvPr id="26" name="Elbow Connector 25"/>
          <p:cNvCxnSpPr>
            <a:stCxn id="7" idx="2"/>
          </p:cNvCxnSpPr>
          <p:nvPr/>
        </p:nvCxnSpPr>
        <p:spPr bwMode="auto">
          <a:xfrm rot="16200000" flipH="1">
            <a:off x="2900323" y="3662322"/>
            <a:ext cx="84809" cy="2191745"/>
          </a:xfrm>
          <a:prstGeom prst="bentConnector2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0772350"/>
              </p:ext>
            </p:extLst>
          </p:nvPr>
        </p:nvGraphicFramePr>
        <p:xfrm>
          <a:off x="6477000" y="4603261"/>
          <a:ext cx="228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1676400"/>
              </a:tblGrid>
              <a:tr h="2007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PREDICTOR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20073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  <a:tr h="2007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{LD}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[T0,</a:t>
                      </a:r>
                      <a:r>
                        <a:rPr lang="en-US" b="1" baseline="0" dirty="0" smtClean="0"/>
                        <a:t> …]</a:t>
                      </a:r>
                      <a:endParaRPr lang="en-US" b="1" dirty="0"/>
                    </a:p>
                  </a:txBody>
                  <a:tcPr marL="0" marR="0" marT="0" marB="0"/>
                </a:tc>
              </a:tr>
              <a:tr h="20073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marL="0" marR="0" marT="0" marB="0"/>
                </a:tc>
              </a:tr>
              <a:tr h="20073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cxnSp>
        <p:nvCxnSpPr>
          <p:cNvPr id="30" name="Elbow Connector 29"/>
          <p:cNvCxnSpPr>
            <a:stCxn id="7" idx="2"/>
            <a:endCxn id="29" idx="1"/>
          </p:cNvCxnSpPr>
          <p:nvPr/>
        </p:nvCxnSpPr>
        <p:spPr bwMode="auto">
          <a:xfrm rot="16200000" flipH="1">
            <a:off x="3875292" y="2687353"/>
            <a:ext cx="573270" cy="4630145"/>
          </a:xfrm>
          <a:prstGeom prst="bentConnector2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095206" y="4039394"/>
            <a:ext cx="2364582" cy="1981200"/>
            <a:chOff x="6095206" y="4039394"/>
            <a:chExt cx="2364582" cy="1981200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 rot="5400000">
              <a:off x="5105400" y="5029200"/>
              <a:ext cx="1981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 bwMode="auto">
            <a:xfrm rot="5400000">
              <a:off x="7887494" y="5447506"/>
              <a:ext cx="1143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 rot="16200000">
            <a:off x="5274677" y="4859923"/>
            <a:ext cx="1828800" cy="338554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600" i="1" dirty="0" smtClean="0">
                <a:latin typeface="+mn-lt"/>
              </a:rPr>
              <a:t> # access addresses </a:t>
            </a:r>
            <a:endParaRPr lang="en-US" sz="1600" i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7964064" y="5220864"/>
            <a:ext cx="1411718" cy="338554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600" i="1" dirty="0" smtClean="0">
                <a:latin typeface="+mn-lt"/>
              </a:rPr>
              <a:t># static LD/</a:t>
            </a:r>
            <a:r>
              <a:rPr lang="en-US" sz="1600" i="1" dirty="0" err="1" smtClean="0">
                <a:latin typeface="+mn-lt"/>
              </a:rPr>
              <a:t>SRs</a:t>
            </a:r>
            <a:endParaRPr lang="en-US" sz="1600" i="1" dirty="0">
              <a:latin typeface="+mn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807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of 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14451"/>
            <a:ext cx="8458200" cy="173355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kern="1200" dirty="0">
                <a:latin typeface="Times New Roman" charset="0"/>
              </a:rPr>
              <a:t>Synchronization Point based Prediction (</a:t>
            </a:r>
            <a:r>
              <a:rPr lang="en-US" b="1" i="1" kern="1200" dirty="0">
                <a:latin typeface="Times New Roman" charset="0"/>
              </a:rPr>
              <a:t>SP-prediction</a:t>
            </a:r>
            <a:r>
              <a:rPr lang="en-US" b="1" kern="1200" dirty="0" smtClean="0">
                <a:latin typeface="Times New Roman" charset="0"/>
              </a:rPr>
              <a:t>)</a:t>
            </a:r>
          </a:p>
          <a:p>
            <a:pPr algn="ctr"/>
            <a:endParaRPr lang="en-US" sz="1200" i="1" kern="1200" dirty="0" smtClean="0">
              <a:latin typeface="Times New Roman" charset="0"/>
            </a:endParaRPr>
          </a:p>
          <a:p>
            <a:pPr marL="0" indent="0" algn="ctr">
              <a:buNone/>
            </a:pPr>
            <a:r>
              <a:rPr lang="en-US" i="1" kern="1200" dirty="0" smtClean="0">
                <a:latin typeface="Times New Roman" charset="0"/>
              </a:rPr>
              <a:t>Inter-thread </a:t>
            </a:r>
            <a:r>
              <a:rPr lang="en-US" i="1" kern="1200" dirty="0">
                <a:latin typeface="Times New Roman" charset="0"/>
              </a:rPr>
              <a:t>communication caused by coherence transactions is tightly related with the synchronization points in parallel </a:t>
            </a:r>
            <a:r>
              <a:rPr lang="en-US" i="1" kern="1200" dirty="0" smtClean="0">
                <a:latin typeface="Times New Roman" charset="0"/>
              </a:rPr>
              <a:t>execution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3048000"/>
            <a:ext cx="8458200" cy="294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9pPr>
          </a:lstStyle>
          <a:p>
            <a:endParaRPr lang="en-US" u="sng" kern="1200" dirty="0" smtClean="0">
              <a:latin typeface="Times New Roman" charset="0"/>
            </a:endParaRPr>
          </a:p>
          <a:p>
            <a:r>
              <a:rPr lang="en-US" u="sng" kern="1200" dirty="0" smtClean="0">
                <a:latin typeface="Times New Roman" charset="0"/>
              </a:rPr>
              <a:t>Main Idea:</a:t>
            </a:r>
            <a:r>
              <a:rPr lang="en-US" kern="1200" dirty="0" smtClean="0">
                <a:latin typeface="Times New Roman" charset="0"/>
              </a:rPr>
              <a:t> Associate the communication behavior with synchronization points and utilize this association to </a:t>
            </a:r>
            <a:r>
              <a:rPr lang="en-US" dirty="0" smtClean="0">
                <a:latin typeface="Times New Roman" charset="0"/>
              </a:rPr>
              <a:t>predict the destination of misses. </a:t>
            </a:r>
          </a:p>
          <a:p>
            <a:endParaRPr lang="en-US" u="sng" dirty="0" smtClean="0"/>
          </a:p>
          <a:p>
            <a:r>
              <a:rPr lang="en-US" u="sng" dirty="0" smtClean="0"/>
              <a:t>Main Advantage</a:t>
            </a:r>
            <a:r>
              <a:rPr lang="en-US" dirty="0" smtClean="0"/>
              <a:t>: Has very low storage cost, yet delivers relatively high performance. 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700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642938"/>
            <a:ext cx="8081963" cy="450850"/>
          </a:xfrm>
        </p:spPr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8153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alibri"/>
              </a:rPr>
              <a:t>Introduction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latin typeface="Calibri"/>
              </a:rPr>
              <a:t>Motivation &amp; Observations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alibri"/>
              </a:rPr>
              <a:t>SP-Prediction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alibri"/>
              </a:rPr>
              <a:t>Evaluation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alibri"/>
              </a:rPr>
              <a:t>Conclusion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511784" y="2389760"/>
            <a:ext cx="381000" cy="228600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ex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9FA3F-415C-7D42-AC61-61956294DC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1002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"/>
          <p:cNvGrpSpPr/>
          <p:nvPr/>
        </p:nvGrpSpPr>
        <p:grpSpPr>
          <a:xfrm>
            <a:off x="279399" y="2910117"/>
            <a:ext cx="8458200" cy="1158805"/>
            <a:chOff x="304800" y="2866646"/>
            <a:chExt cx="7924800" cy="1158805"/>
          </a:xfrm>
        </p:grpSpPr>
        <p:sp>
          <p:nvSpPr>
            <p:cNvPr id="36" name="TextBox 35"/>
            <p:cNvSpPr txBox="1"/>
            <p:nvPr/>
          </p:nvSpPr>
          <p:spPr>
            <a:xfrm>
              <a:off x="304800" y="2866646"/>
              <a:ext cx="6930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Core 1</a:t>
              </a:r>
              <a:endParaRPr lang="en-US" sz="10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4800" y="3181011"/>
              <a:ext cx="6930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Core 2</a:t>
              </a:r>
              <a:endParaRPr lang="en-US" sz="10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4800" y="3474430"/>
              <a:ext cx="6930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Core 3</a:t>
              </a:r>
              <a:endParaRPr lang="en-US" sz="10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4800" y="3779230"/>
              <a:ext cx="6930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Core 4</a:t>
              </a:r>
              <a:endParaRPr lang="en-US" sz="1000" b="1" dirty="0"/>
            </a:p>
          </p:txBody>
        </p:sp>
        <p:grpSp>
          <p:nvGrpSpPr>
            <p:cNvPr id="4" name="Group 109"/>
            <p:cNvGrpSpPr/>
            <p:nvPr/>
          </p:nvGrpSpPr>
          <p:grpSpPr>
            <a:xfrm>
              <a:off x="997895" y="2981425"/>
              <a:ext cx="7231705" cy="914400"/>
              <a:chOff x="1524000" y="2987040"/>
              <a:chExt cx="6705600" cy="914400"/>
            </a:xfrm>
          </p:grpSpPr>
          <p:cxnSp>
            <p:nvCxnSpPr>
              <p:cNvPr id="69" name="Straight Connector 4"/>
              <p:cNvCxnSpPr/>
              <p:nvPr/>
            </p:nvCxnSpPr>
            <p:spPr>
              <a:xfrm>
                <a:off x="1524000" y="2987040"/>
                <a:ext cx="6705600" cy="0"/>
              </a:xfrm>
              <a:prstGeom prst="line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4"/>
              <p:cNvCxnSpPr/>
              <p:nvPr/>
            </p:nvCxnSpPr>
            <p:spPr>
              <a:xfrm flipV="1">
                <a:off x="1524000" y="3283969"/>
                <a:ext cx="6705600" cy="251"/>
              </a:xfrm>
              <a:prstGeom prst="line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4"/>
              <p:cNvCxnSpPr/>
              <p:nvPr/>
            </p:nvCxnSpPr>
            <p:spPr>
              <a:xfrm>
                <a:off x="1524000" y="3901440"/>
                <a:ext cx="6705600" cy="0"/>
              </a:xfrm>
              <a:prstGeom prst="line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4"/>
              <p:cNvCxnSpPr/>
              <p:nvPr/>
            </p:nvCxnSpPr>
            <p:spPr>
              <a:xfrm>
                <a:off x="1524000" y="3589020"/>
                <a:ext cx="6705600" cy="0"/>
              </a:xfrm>
              <a:prstGeom prst="line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Synchronization Points?</a:t>
            </a:r>
            <a:endParaRPr lang="en-US" dirty="0"/>
          </a:p>
        </p:txBody>
      </p:sp>
      <p:grpSp>
        <p:nvGrpSpPr>
          <p:cNvPr id="9" name="Group 28"/>
          <p:cNvGrpSpPr/>
          <p:nvPr/>
        </p:nvGrpSpPr>
        <p:grpSpPr>
          <a:xfrm>
            <a:off x="1477207" y="2995293"/>
            <a:ext cx="623484" cy="1004807"/>
            <a:chOff x="1817489" y="2933966"/>
            <a:chExt cx="623484" cy="1004807"/>
          </a:xfrm>
        </p:grpSpPr>
        <p:sp>
          <p:nvSpPr>
            <p:cNvPr id="30" name="Oval 29"/>
            <p:cNvSpPr/>
            <p:nvPr/>
          </p:nvSpPr>
          <p:spPr>
            <a:xfrm>
              <a:off x="1817489" y="2933966"/>
              <a:ext cx="103968" cy="9040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21"/>
            <p:cNvGrpSpPr/>
            <p:nvPr/>
          </p:nvGrpSpPr>
          <p:grpSpPr>
            <a:xfrm>
              <a:off x="1869473" y="3011133"/>
              <a:ext cx="571500" cy="927640"/>
              <a:chOff x="1869473" y="3011133"/>
              <a:chExt cx="571500" cy="927640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1869473" y="3017270"/>
                <a:ext cx="482758" cy="844336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30" idx="5"/>
              </p:cNvCxnSpPr>
              <p:nvPr/>
            </p:nvCxnSpPr>
            <p:spPr>
              <a:xfrm>
                <a:off x="1906231" y="3011133"/>
                <a:ext cx="446000" cy="545673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30" idx="5"/>
              </p:cNvCxnSpPr>
              <p:nvPr/>
            </p:nvCxnSpPr>
            <p:spPr>
              <a:xfrm>
                <a:off x="1906231" y="3011133"/>
                <a:ext cx="446000" cy="240874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1" name="Group 33"/>
              <p:cNvGrpSpPr/>
              <p:nvPr/>
            </p:nvGrpSpPr>
            <p:grpSpPr>
              <a:xfrm>
                <a:off x="2337005" y="3238767"/>
                <a:ext cx="103968" cy="700006"/>
                <a:chOff x="4772832" y="1859797"/>
                <a:chExt cx="103968" cy="700006"/>
              </a:xfrm>
            </p:grpSpPr>
            <p:sp>
              <p:nvSpPr>
                <p:cNvPr id="66" name="Oval 14"/>
                <p:cNvSpPr/>
                <p:nvPr/>
              </p:nvSpPr>
              <p:spPr>
                <a:xfrm>
                  <a:off x="4772832" y="2469396"/>
                  <a:ext cx="103968" cy="90407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15"/>
                <p:cNvSpPr/>
                <p:nvPr/>
              </p:nvSpPr>
              <p:spPr>
                <a:xfrm>
                  <a:off x="4772832" y="2164596"/>
                  <a:ext cx="103968" cy="90407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16"/>
                <p:cNvSpPr/>
                <p:nvPr/>
              </p:nvSpPr>
              <p:spPr>
                <a:xfrm>
                  <a:off x="4772832" y="1859797"/>
                  <a:ext cx="103968" cy="90407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2" name="Group 51"/>
          <p:cNvGrpSpPr/>
          <p:nvPr/>
        </p:nvGrpSpPr>
        <p:grpSpPr>
          <a:xfrm>
            <a:off x="3382207" y="2992586"/>
            <a:ext cx="1827200" cy="1026764"/>
            <a:chOff x="3819037" y="2946803"/>
            <a:chExt cx="1827200" cy="1026764"/>
          </a:xfrm>
        </p:grpSpPr>
        <p:cxnSp>
          <p:nvCxnSpPr>
            <p:cNvPr id="41" name="Straight Arrow Connector 40"/>
            <p:cNvCxnSpPr>
              <a:stCxn id="44" idx="5"/>
              <a:endCxn id="45" idx="0"/>
            </p:cNvCxnSpPr>
            <p:nvPr/>
          </p:nvCxnSpPr>
          <p:spPr>
            <a:xfrm>
              <a:off x="3907779" y="3023970"/>
              <a:ext cx="524908" cy="85919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45" idx="7"/>
              <a:endCxn id="46" idx="3"/>
            </p:cNvCxnSpPr>
            <p:nvPr/>
          </p:nvCxnSpPr>
          <p:spPr>
            <a:xfrm flipV="1">
              <a:off x="4469445" y="3328770"/>
              <a:ext cx="460800" cy="56763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3819037" y="2946803"/>
              <a:ext cx="103968" cy="9040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380703" y="3883160"/>
              <a:ext cx="103968" cy="9040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915019" y="3251603"/>
              <a:ext cx="103968" cy="9040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542269" y="3556404"/>
              <a:ext cx="103968" cy="9040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Arrow Connector 78"/>
            <p:cNvCxnSpPr>
              <a:stCxn id="46" idx="5"/>
              <a:endCxn id="47" idx="2"/>
            </p:cNvCxnSpPr>
            <p:nvPr/>
          </p:nvCxnSpPr>
          <p:spPr>
            <a:xfrm>
              <a:off x="5003761" y="3328770"/>
              <a:ext cx="538508" cy="27283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57"/>
          <p:cNvGrpSpPr/>
          <p:nvPr/>
        </p:nvGrpSpPr>
        <p:grpSpPr>
          <a:xfrm>
            <a:off x="1422399" y="2573179"/>
            <a:ext cx="6791001" cy="1564629"/>
            <a:chOff x="1316792" y="1144629"/>
            <a:chExt cx="6791001" cy="1564629"/>
          </a:xfrm>
        </p:grpSpPr>
        <p:grpSp>
          <p:nvGrpSpPr>
            <p:cNvPr id="14" name="Group 4"/>
            <p:cNvGrpSpPr/>
            <p:nvPr/>
          </p:nvGrpSpPr>
          <p:grpSpPr>
            <a:xfrm>
              <a:off x="7285793" y="1150979"/>
              <a:ext cx="822000" cy="620870"/>
              <a:chOff x="7174152" y="3972964"/>
              <a:chExt cx="822000" cy="62087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16200000" flipH="1">
                <a:off x="7380525" y="4419207"/>
                <a:ext cx="349254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7174152" y="3972964"/>
                <a:ext cx="822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SIGNAL</a:t>
                </a:r>
                <a:endParaRPr lang="en-US" sz="1000" dirty="0"/>
              </a:p>
            </p:txBody>
          </p:sp>
        </p:grpSp>
        <p:grpSp>
          <p:nvGrpSpPr>
            <p:cNvPr id="15" name="Group 5"/>
            <p:cNvGrpSpPr/>
            <p:nvPr/>
          </p:nvGrpSpPr>
          <p:grpSpPr>
            <a:xfrm>
              <a:off x="1316792" y="1162250"/>
              <a:ext cx="762000" cy="1504750"/>
              <a:chOff x="1717695" y="3911098"/>
              <a:chExt cx="762000" cy="150475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053225" y="4209159"/>
                <a:ext cx="0" cy="1206689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717695" y="3911098"/>
                <a:ext cx="762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BARRIER</a:t>
                </a:r>
                <a:endParaRPr lang="en-US" sz="1000" dirty="0"/>
              </a:p>
            </p:txBody>
          </p:sp>
        </p:grpSp>
        <p:grpSp>
          <p:nvGrpSpPr>
            <p:cNvPr id="16" name="Group 56"/>
            <p:cNvGrpSpPr/>
            <p:nvPr/>
          </p:nvGrpSpPr>
          <p:grpSpPr>
            <a:xfrm>
              <a:off x="2764592" y="1144629"/>
              <a:ext cx="2486525" cy="1564629"/>
              <a:chOff x="2764592" y="1144629"/>
              <a:chExt cx="2486525" cy="1564629"/>
            </a:xfrm>
          </p:grpSpPr>
          <p:grpSp>
            <p:nvGrpSpPr>
              <p:cNvPr id="21" name="Group 84"/>
              <p:cNvGrpSpPr/>
              <p:nvPr/>
            </p:nvGrpSpPr>
            <p:grpSpPr>
              <a:xfrm>
                <a:off x="2764592" y="1162250"/>
                <a:ext cx="526671" cy="650036"/>
                <a:chOff x="1746549" y="3951570"/>
                <a:chExt cx="526671" cy="650036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053225" y="4209159"/>
                  <a:ext cx="0" cy="39244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TextBox 99"/>
                <p:cNvSpPr txBox="1"/>
                <p:nvPr/>
              </p:nvSpPr>
              <p:spPr>
                <a:xfrm>
                  <a:off x="1746549" y="3951570"/>
                  <a:ext cx="52667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/>
                    <a:t>LOCK</a:t>
                  </a:r>
                  <a:endParaRPr lang="en-US" sz="1000" dirty="0"/>
                </a:p>
              </p:txBody>
            </p:sp>
          </p:grpSp>
          <p:grpSp>
            <p:nvGrpSpPr>
              <p:cNvPr id="22" name="Group 100"/>
              <p:cNvGrpSpPr/>
              <p:nvPr/>
            </p:nvGrpSpPr>
            <p:grpSpPr>
              <a:xfrm>
                <a:off x="3276600" y="1144629"/>
                <a:ext cx="783392" cy="684171"/>
                <a:chOff x="1742265" y="3917435"/>
                <a:chExt cx="783392" cy="684171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053225" y="4209159"/>
                  <a:ext cx="0" cy="39244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xtBox 105"/>
                <p:cNvSpPr txBox="1"/>
                <p:nvPr/>
              </p:nvSpPr>
              <p:spPr>
                <a:xfrm>
                  <a:off x="1742265" y="3917435"/>
                  <a:ext cx="78339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/>
                    <a:t>UNLOCK</a:t>
                  </a:r>
                  <a:endParaRPr lang="en-US" sz="1000" dirty="0"/>
                </a:p>
              </p:txBody>
            </p:sp>
          </p:grpSp>
          <p:grpSp>
            <p:nvGrpSpPr>
              <p:cNvPr id="23" name="Group 54"/>
              <p:cNvGrpSpPr/>
              <p:nvPr/>
            </p:nvGrpSpPr>
            <p:grpSpPr>
              <a:xfrm>
                <a:off x="3619900" y="2314075"/>
                <a:ext cx="516292" cy="395183"/>
                <a:chOff x="2316298" y="3350581"/>
                <a:chExt cx="516292" cy="395183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316298" y="3353317"/>
                  <a:ext cx="0" cy="39244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2832590" y="3350581"/>
                  <a:ext cx="0" cy="39244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113"/>
              <p:cNvGrpSpPr/>
              <p:nvPr/>
            </p:nvGrpSpPr>
            <p:grpSpPr>
              <a:xfrm>
                <a:off x="4169608" y="1738417"/>
                <a:ext cx="516292" cy="395183"/>
                <a:chOff x="2316298" y="3350581"/>
                <a:chExt cx="516292" cy="395183"/>
              </a:xfrm>
            </p:grpSpPr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2316298" y="3353317"/>
                  <a:ext cx="0" cy="39244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2832590" y="3350581"/>
                  <a:ext cx="0" cy="39244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116"/>
              <p:cNvGrpSpPr/>
              <p:nvPr/>
            </p:nvGrpSpPr>
            <p:grpSpPr>
              <a:xfrm>
                <a:off x="4734825" y="2009275"/>
                <a:ext cx="516292" cy="395183"/>
                <a:chOff x="2316298" y="3350581"/>
                <a:chExt cx="516292" cy="395183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316298" y="3353317"/>
                  <a:ext cx="0" cy="39244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2832590" y="3350581"/>
                  <a:ext cx="0" cy="39244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93" name="Group 92"/>
          <p:cNvGrpSpPr/>
          <p:nvPr/>
        </p:nvGrpSpPr>
        <p:grpSpPr>
          <a:xfrm>
            <a:off x="7636200" y="3460746"/>
            <a:ext cx="822000" cy="527054"/>
            <a:chOff x="6543999" y="3460746"/>
            <a:chExt cx="822000" cy="527054"/>
          </a:xfrm>
        </p:grpSpPr>
        <p:cxnSp>
          <p:nvCxnSpPr>
            <p:cNvPr id="81" name="Straight Connector 80"/>
            <p:cNvCxnSpPr/>
            <p:nvPr/>
          </p:nvCxnSpPr>
          <p:spPr>
            <a:xfrm rot="16200000" flipH="1">
              <a:off x="6683372" y="3635373"/>
              <a:ext cx="349254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6543999" y="3741579"/>
              <a:ext cx="822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WAIT</a:t>
              </a:r>
              <a:endParaRPr lang="en-US" sz="1000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7378700" y="2971800"/>
            <a:ext cx="980268" cy="700007"/>
            <a:chOff x="7378700" y="2971800"/>
            <a:chExt cx="980268" cy="700007"/>
          </a:xfrm>
        </p:grpSpPr>
        <p:grpSp>
          <p:nvGrpSpPr>
            <p:cNvPr id="5" name="Group 34"/>
            <p:cNvGrpSpPr/>
            <p:nvPr/>
          </p:nvGrpSpPr>
          <p:grpSpPr>
            <a:xfrm>
              <a:off x="7378700" y="2981425"/>
              <a:ext cx="904068" cy="690382"/>
              <a:chOff x="6914038" y="2960244"/>
              <a:chExt cx="904068" cy="690382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6914038" y="2960244"/>
                <a:ext cx="103968" cy="9040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714138" y="3560219"/>
                <a:ext cx="103968" cy="9040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Arrow Connector 25"/>
              <p:cNvCxnSpPr>
                <a:stCxn id="78" idx="5"/>
                <a:endCxn id="75" idx="1"/>
              </p:cNvCxnSpPr>
              <p:nvPr/>
            </p:nvCxnSpPr>
            <p:spPr>
              <a:xfrm rot="16200000" flipH="1">
                <a:off x="7098048" y="2942143"/>
                <a:ext cx="536048" cy="726584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5" name="Oval 84"/>
            <p:cNvSpPr/>
            <p:nvPr/>
          </p:nvSpPr>
          <p:spPr>
            <a:xfrm>
              <a:off x="7604932" y="3581400"/>
              <a:ext cx="103968" cy="9040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8255000" y="2971800"/>
              <a:ext cx="103968" cy="9040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Arrow Connector 87"/>
            <p:cNvCxnSpPr>
              <a:stCxn id="85" idx="7"/>
              <a:endCxn id="87" idx="2"/>
            </p:cNvCxnSpPr>
            <p:nvPr/>
          </p:nvCxnSpPr>
          <p:spPr>
            <a:xfrm rot="5400000" flipH="1" flipV="1">
              <a:off x="7685519" y="3025159"/>
              <a:ext cx="577636" cy="56132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1" name="Content Placeholder 2"/>
          <p:cNvSpPr txBox="1">
            <a:spLocks/>
          </p:cNvSpPr>
          <p:nvPr/>
        </p:nvSpPr>
        <p:spPr bwMode="auto">
          <a:xfrm>
            <a:off x="228600" y="6248400"/>
            <a:ext cx="381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dirty="0" smtClean="0">
                <a:latin typeface="Calibri"/>
                <a:cs typeface="+mn-cs"/>
              </a:rPr>
              <a:t> [</a:t>
            </a:r>
            <a:r>
              <a:rPr lang="en-US" sz="1600" dirty="0" err="1" smtClean="0">
                <a:latin typeface="Calibri"/>
                <a:cs typeface="+mn-cs"/>
              </a:rPr>
              <a:t>Pthread</a:t>
            </a:r>
            <a:r>
              <a:rPr lang="en-US" sz="1600" dirty="0" smtClean="0">
                <a:latin typeface="Calibri"/>
                <a:cs typeface="+mn-cs"/>
              </a:rPr>
              <a:t> notation]</a:t>
            </a:r>
            <a:endParaRPr lang="en-US" sz="1600" dirty="0">
              <a:latin typeface="Calibri"/>
              <a:cs typeface="+mn-cs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5943600" y="2573179"/>
            <a:ext cx="822000" cy="1475512"/>
            <a:chOff x="5943600" y="2573179"/>
            <a:chExt cx="822000" cy="1475512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6371739" y="2842002"/>
              <a:ext cx="0" cy="120668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5943600" y="2573179"/>
              <a:ext cx="822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BARRIER</a:t>
              </a:r>
              <a:endParaRPr lang="en-US" sz="10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019800" y="2981425"/>
            <a:ext cx="685800" cy="1000045"/>
            <a:chOff x="6914038" y="2960244"/>
            <a:chExt cx="685800" cy="1000045"/>
          </a:xfrm>
        </p:grpSpPr>
        <p:grpSp>
          <p:nvGrpSpPr>
            <p:cNvPr id="97" name="Group 45"/>
            <p:cNvGrpSpPr/>
            <p:nvPr/>
          </p:nvGrpSpPr>
          <p:grpSpPr>
            <a:xfrm>
              <a:off x="6914038" y="2960244"/>
              <a:ext cx="103968" cy="700007"/>
              <a:chOff x="4772832" y="1554996"/>
              <a:chExt cx="103968" cy="700007"/>
            </a:xfrm>
          </p:grpSpPr>
          <p:sp>
            <p:nvSpPr>
              <p:cNvPr id="114" name="Oval 113"/>
              <p:cNvSpPr/>
              <p:nvPr/>
            </p:nvSpPr>
            <p:spPr>
              <a:xfrm>
                <a:off x="4772832" y="2164596"/>
                <a:ext cx="103968" cy="9040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4772832" y="1859797"/>
                <a:ext cx="103968" cy="9040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4772832" y="1554996"/>
                <a:ext cx="103968" cy="9040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49"/>
            <p:cNvGrpSpPr/>
            <p:nvPr/>
          </p:nvGrpSpPr>
          <p:grpSpPr>
            <a:xfrm>
              <a:off x="7495870" y="3260283"/>
              <a:ext cx="103968" cy="700006"/>
              <a:chOff x="4772832" y="1859797"/>
              <a:chExt cx="103968" cy="700006"/>
            </a:xfrm>
          </p:grpSpPr>
          <p:sp>
            <p:nvSpPr>
              <p:cNvPr id="110" name="Oval 109"/>
              <p:cNvSpPr/>
              <p:nvPr/>
            </p:nvSpPr>
            <p:spPr>
              <a:xfrm>
                <a:off x="4772832" y="2469396"/>
                <a:ext cx="103968" cy="9040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4772832" y="2164596"/>
                <a:ext cx="103968" cy="9040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4772832" y="1859797"/>
                <a:ext cx="103968" cy="9040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22"/>
            <p:cNvGrpSpPr/>
            <p:nvPr/>
          </p:nvGrpSpPr>
          <p:grpSpPr>
            <a:xfrm>
              <a:off x="7018006" y="3005448"/>
              <a:ext cx="477864" cy="909638"/>
              <a:chOff x="7018006" y="3005448"/>
              <a:chExt cx="477864" cy="909638"/>
            </a:xfrm>
          </p:grpSpPr>
          <p:cxnSp>
            <p:nvCxnSpPr>
              <p:cNvPr id="101" name="Straight Arrow Connector 100"/>
              <p:cNvCxnSpPr/>
              <p:nvPr/>
            </p:nvCxnSpPr>
            <p:spPr>
              <a:xfrm>
                <a:off x="7018006" y="3005448"/>
                <a:ext cx="477864" cy="300039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>
                <a:off x="7018006" y="3310249"/>
                <a:ext cx="477864" cy="300037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7018006" y="3615048"/>
                <a:ext cx="477864" cy="300038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0" name="Oval 14"/>
          <p:cNvSpPr/>
          <p:nvPr/>
        </p:nvSpPr>
        <p:spPr>
          <a:xfrm>
            <a:off x="429432" y="5624593"/>
            <a:ext cx="103968" cy="9040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Content Placeholder 2"/>
          <p:cNvSpPr txBox="1">
            <a:spLocks/>
          </p:cNvSpPr>
          <p:nvPr/>
        </p:nvSpPr>
        <p:spPr bwMode="auto">
          <a:xfrm>
            <a:off x="533400" y="5486400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dirty="0" smtClean="0">
                <a:latin typeface="Calibri"/>
                <a:cs typeface="+mn-cs"/>
              </a:rPr>
              <a:t>shared data </a:t>
            </a:r>
            <a:endParaRPr lang="en-US" sz="1600" dirty="0">
              <a:latin typeface="Calibri"/>
              <a:cs typeface="+mn-cs"/>
            </a:endParaRPr>
          </a:p>
        </p:txBody>
      </p:sp>
      <p:sp>
        <p:nvSpPr>
          <p:cNvPr id="123" name="Content Placeholder 2"/>
          <p:cNvSpPr txBox="1">
            <a:spLocks/>
          </p:cNvSpPr>
          <p:nvPr/>
        </p:nvSpPr>
        <p:spPr bwMode="auto">
          <a:xfrm>
            <a:off x="533400" y="5715000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dirty="0" smtClean="0">
                <a:latin typeface="Calibri"/>
                <a:cs typeface="+mn-cs"/>
              </a:rPr>
              <a:t>communication direction</a:t>
            </a:r>
            <a:endParaRPr lang="en-US" sz="1600" dirty="0">
              <a:latin typeface="Calibri"/>
              <a:cs typeface="+mn-cs"/>
            </a:endParaRPr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304800" y="5905500"/>
            <a:ext cx="233669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878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Qureshi_isca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1A67C"/>
        </a:accent1>
        <a:accent2>
          <a:srgbClr val="686EA8"/>
        </a:accent2>
        <a:accent3>
          <a:srgbClr val="FFFFFF"/>
        </a:accent3>
        <a:accent4>
          <a:srgbClr val="000000"/>
        </a:accent4>
        <a:accent5>
          <a:srgbClr val="C7D0BF"/>
        </a:accent5>
        <a:accent6>
          <a:srgbClr val="5E6398"/>
        </a:accent6>
        <a:hlink>
          <a:srgbClr val="2104D2"/>
        </a:hlink>
        <a:folHlink>
          <a:srgbClr val="7F67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MQureshi_isca07</Template>
  <TotalTime>7611</TotalTime>
  <Words>1500</Words>
  <Application>Microsoft Macintosh PowerPoint</Application>
  <PresentationFormat>On-screen Show (4:3)</PresentationFormat>
  <Paragraphs>328</Paragraphs>
  <Slides>32</Slides>
  <Notes>30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MQureshi_isca07</vt:lpstr>
      <vt:lpstr>Slide 1</vt:lpstr>
      <vt:lpstr>Coherence Communication</vt:lpstr>
      <vt:lpstr>Coherence Communication</vt:lpstr>
      <vt:lpstr>Communication Overheads</vt:lpstr>
      <vt:lpstr>Communication Prediction</vt:lpstr>
      <vt:lpstr>Traditional Prediction Approaches</vt:lpstr>
      <vt:lpstr>Contribution of this work</vt:lpstr>
      <vt:lpstr>Outline</vt:lpstr>
      <vt:lpstr>Why Synchronization Points?</vt:lpstr>
      <vt:lpstr>Synchronization Epochs</vt:lpstr>
      <vt:lpstr>Sync-Epoch Dynamic Instances</vt:lpstr>
      <vt:lpstr>Outline</vt:lpstr>
      <vt:lpstr>SP-prediction – Overview</vt:lpstr>
      <vt:lpstr>SP-prediction: History-based </vt:lpstr>
      <vt:lpstr>SP-prediction: History-based </vt:lpstr>
      <vt:lpstr>SP-prediction: History-based (for Locks)</vt:lpstr>
      <vt:lpstr>SP-prediction: History-based (for Locks)</vt:lpstr>
      <vt:lpstr>SP-prediction: First Sync-Epoch Instances</vt:lpstr>
      <vt:lpstr>SP-prediction: Adaptive Recovery</vt:lpstr>
      <vt:lpstr>Why SP-prediction</vt:lpstr>
      <vt:lpstr>Outline</vt:lpstr>
      <vt:lpstr>Evaluation Methodology</vt:lpstr>
      <vt:lpstr>Prediction Accuracy</vt:lpstr>
      <vt:lpstr>Prediction Accuracy</vt:lpstr>
      <vt:lpstr>Results: Latency &amp; Bandwidth </vt:lpstr>
      <vt:lpstr>Comparison with other Predictors</vt:lpstr>
      <vt:lpstr>Comparison with other Predictors</vt:lpstr>
      <vt:lpstr>Comparison with other Predictors</vt:lpstr>
      <vt:lpstr>Conclusions</vt:lpstr>
      <vt:lpstr>Slide 30</vt:lpstr>
      <vt:lpstr>Slide 31</vt:lpstr>
      <vt:lpstr>Discussion</vt:lpstr>
    </vt:vector>
  </TitlesOfParts>
  <Company>University of Pittsburgh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socrates</dc:creator>
  <cp:lastModifiedBy>Socrates Demetriades</cp:lastModifiedBy>
  <cp:revision>216</cp:revision>
  <cp:lastPrinted>2000-11-03T14:05:27Z</cp:lastPrinted>
  <dcterms:created xsi:type="dcterms:W3CDTF">2013-01-10T08:52:13Z</dcterms:created>
  <dcterms:modified xsi:type="dcterms:W3CDTF">2013-01-10T09:08:37Z</dcterms:modified>
</cp:coreProperties>
</file>