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2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3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35.xml" ContentType="application/vnd.openxmlformats-officedocument.presentationml.notesSlide+xml"/>
  <Override PartName="/ppt/charts/chart16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429" r:id="rId2"/>
    <p:sldId id="1548" r:id="rId3"/>
    <p:sldId id="1571" r:id="rId4"/>
    <p:sldId id="1490" r:id="rId5"/>
    <p:sldId id="1535" r:id="rId6"/>
    <p:sldId id="1552" r:id="rId7"/>
    <p:sldId id="1576" r:id="rId8"/>
    <p:sldId id="1579" r:id="rId9"/>
    <p:sldId id="1578" r:id="rId10"/>
    <p:sldId id="1614" r:id="rId11"/>
    <p:sldId id="1563" r:id="rId12"/>
    <p:sldId id="1595" r:id="rId13"/>
    <p:sldId id="1581" r:id="rId14"/>
    <p:sldId id="1593" r:id="rId15"/>
    <p:sldId id="1594" r:id="rId16"/>
    <p:sldId id="1616" r:id="rId17"/>
    <p:sldId id="1596" r:id="rId18"/>
    <p:sldId id="1618" r:id="rId19"/>
    <p:sldId id="1611" r:id="rId20"/>
    <p:sldId id="1590" r:id="rId21"/>
    <p:sldId id="1573" r:id="rId22"/>
    <p:sldId id="1562" r:id="rId23"/>
    <p:sldId id="1565" r:id="rId24"/>
    <p:sldId id="1556" r:id="rId25"/>
    <p:sldId id="1569" r:id="rId26"/>
    <p:sldId id="1514" r:id="rId27"/>
    <p:sldId id="1557" r:id="rId28"/>
    <p:sldId id="1610" r:id="rId29"/>
    <p:sldId id="1558" r:id="rId30"/>
    <p:sldId id="1609" r:id="rId31"/>
    <p:sldId id="1608" r:id="rId32"/>
    <p:sldId id="1607" r:id="rId33"/>
    <p:sldId id="1606" r:id="rId34"/>
    <p:sldId id="1591" r:id="rId35"/>
    <p:sldId id="1592" r:id="rId36"/>
    <p:sldId id="1570" r:id="rId37"/>
    <p:sldId id="1568" r:id="rId38"/>
    <p:sldId id="1582" r:id="rId39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DC49"/>
    <a:srgbClr val="F06100"/>
    <a:srgbClr val="FF0000"/>
    <a:srgbClr val="00EC4F"/>
    <a:srgbClr val="777777"/>
    <a:srgbClr val="008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069" autoAdjust="0"/>
  </p:normalViewPr>
  <p:slideViewPr>
    <p:cSldViewPr>
      <p:cViewPr>
        <p:scale>
          <a:sx n="75" d="100"/>
          <a:sy n="75" d="100"/>
        </p:scale>
        <p:origin x="-166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56"/>
    </p:cViewPr>
  </p:sorterViewPr>
  <p:notesViewPr>
    <p:cSldViewPr>
      <p:cViewPr varScale="1">
        <p:scale>
          <a:sx n="40" d="100"/>
          <a:sy n="40" d="100"/>
        </p:scale>
        <p:origin x="-1500" y="-108"/>
      </p:cViewPr>
      <p:guideLst>
        <p:guide orient="horz" pos="2920"/>
        <p:guide pos="220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overal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overa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overal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overal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overal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crates:Desktop:important:CF11%20presentation:paper.ispass:socrates_ne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290970207671404E-2"/>
          <c:y val="9.5036793128131694E-2"/>
          <c:w val="0.89402046783625699"/>
          <c:h val="0.75152824874992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CURRENT!$AG$2</c:f>
              <c:strCache>
                <c:ptCount val="1"/>
                <c:pt idx="0">
                  <c:v>Global IPC</c:v>
                </c:pt>
              </c:strCache>
            </c:strRef>
          </c:tx>
          <c:invertIfNegative val="0"/>
          <c:cat>
            <c:strRef>
              <c:f>CURRENT!$A$17:$A$25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lu</c:v>
                </c:pt>
                <c:pt idx="6">
                  <c:v>ocean</c:v>
                </c:pt>
                <c:pt idx="7">
                  <c:v>radiosity </c:v>
                </c:pt>
                <c:pt idx="8">
                  <c:v>water-ns</c:v>
                </c:pt>
              </c:strCache>
            </c:strRef>
          </c:cat>
          <c:val>
            <c:numRef>
              <c:f>CURRENT!$AG$17:$AG$25</c:f>
              <c:numCache>
                <c:formatCode>General</c:formatCode>
                <c:ptCount val="9"/>
                <c:pt idx="0">
                  <c:v>6.4373283734022901E-2</c:v>
                </c:pt>
                <c:pt idx="1">
                  <c:v>3.8791773457373502E-2</c:v>
                </c:pt>
                <c:pt idx="2">
                  <c:v>0.04</c:v>
                </c:pt>
                <c:pt idx="3">
                  <c:v>7.3598650117471701E-2</c:v>
                </c:pt>
                <c:pt idx="4">
                  <c:v>0.44378202194981597</c:v>
                </c:pt>
                <c:pt idx="5">
                  <c:v>2.5375550183194099E-2</c:v>
                </c:pt>
                <c:pt idx="6">
                  <c:v>0.114853800383885</c:v>
                </c:pt>
                <c:pt idx="7">
                  <c:v>9.8501837378556098E-2</c:v>
                </c:pt>
                <c:pt idx="8">
                  <c:v>8.1943853123933499E-2</c:v>
                </c:pt>
              </c:numCache>
            </c:numRef>
          </c:val>
        </c:ser>
        <c:ser>
          <c:idx val="1"/>
          <c:order val="1"/>
          <c:tx>
            <c:strRef>
              <c:f>CURRENT!$AH$2</c:f>
              <c:strCache>
                <c:ptCount val="1"/>
                <c:pt idx="0">
                  <c:v>L2 Miss Ratio </c:v>
                </c:pt>
              </c:strCache>
            </c:strRef>
          </c:tx>
          <c:invertIfNegative val="0"/>
          <c:cat>
            <c:strRef>
              <c:f>CURRENT!$A$17:$A$25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lu</c:v>
                </c:pt>
                <c:pt idx="6">
                  <c:v>ocean</c:v>
                </c:pt>
                <c:pt idx="7">
                  <c:v>radiosity </c:v>
                </c:pt>
                <c:pt idx="8">
                  <c:v>water-ns</c:v>
                </c:pt>
              </c:strCache>
            </c:strRef>
          </c:cat>
          <c:val>
            <c:numRef>
              <c:f>CURRENT!$AH$17:$AH$25</c:f>
              <c:numCache>
                <c:formatCode>General</c:formatCode>
                <c:ptCount val="9"/>
                <c:pt idx="0">
                  <c:v>0.17645494483261401</c:v>
                </c:pt>
                <c:pt idx="1">
                  <c:v>1.5574744091852799E-3</c:v>
                </c:pt>
                <c:pt idx="2">
                  <c:v>0.08</c:v>
                </c:pt>
                <c:pt idx="3">
                  <c:v>3.1270070904257499E-2</c:v>
                </c:pt>
                <c:pt idx="4">
                  <c:v>0.13486209358033699</c:v>
                </c:pt>
                <c:pt idx="5">
                  <c:v>4.1978614051933899E-2</c:v>
                </c:pt>
                <c:pt idx="6">
                  <c:v>0.18737109624963</c:v>
                </c:pt>
                <c:pt idx="7">
                  <c:v>0.38908503186196203</c:v>
                </c:pt>
                <c:pt idx="8">
                  <c:v>0.126396495711251</c:v>
                </c:pt>
              </c:numCache>
            </c:numRef>
          </c:val>
        </c:ser>
        <c:ser>
          <c:idx val="2"/>
          <c:order val="2"/>
          <c:tx>
            <c:strRef>
              <c:f>CURRENT!$AI$2</c:f>
              <c:strCache>
                <c:ptCount val="1"/>
                <c:pt idx="0">
                  <c:v>Traffic Volume</c:v>
                </c:pt>
              </c:strCache>
            </c:strRef>
          </c:tx>
          <c:invertIfNegative val="0"/>
          <c:cat>
            <c:strRef>
              <c:f>CURRENT!$A$17:$A$25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lu</c:v>
                </c:pt>
                <c:pt idx="6">
                  <c:v>ocean</c:v>
                </c:pt>
                <c:pt idx="7">
                  <c:v>radiosity </c:v>
                </c:pt>
                <c:pt idx="8">
                  <c:v>water-ns</c:v>
                </c:pt>
              </c:strCache>
            </c:strRef>
          </c:cat>
          <c:val>
            <c:numRef>
              <c:f>CURRENT!$AI$17:$AI$25</c:f>
              <c:numCache>
                <c:formatCode>General</c:formatCode>
                <c:ptCount val="9"/>
                <c:pt idx="0">
                  <c:v>5.62350998034764E-2</c:v>
                </c:pt>
                <c:pt idx="1">
                  <c:v>4.1958612955753302E-2</c:v>
                </c:pt>
                <c:pt idx="2">
                  <c:v>0.12</c:v>
                </c:pt>
                <c:pt idx="3">
                  <c:v>6.6746763754343602E-2</c:v>
                </c:pt>
                <c:pt idx="4">
                  <c:v>0.21926358096381801</c:v>
                </c:pt>
                <c:pt idx="5">
                  <c:v>1.4243245999391601E-2</c:v>
                </c:pt>
                <c:pt idx="6">
                  <c:v>0.24510285803731799</c:v>
                </c:pt>
                <c:pt idx="7">
                  <c:v>6.5230265601564405E-2</c:v>
                </c:pt>
                <c:pt idx="8">
                  <c:v>0.134051654781454</c:v>
                </c:pt>
              </c:numCache>
            </c:numRef>
          </c:val>
        </c:ser>
        <c:ser>
          <c:idx val="3"/>
          <c:order val="3"/>
          <c:tx>
            <c:strRef>
              <c:f>CURRENT!$AJ$2</c:f>
              <c:strCache>
                <c:ptCount val="1"/>
                <c:pt idx="0">
                  <c:v>C2C-tranfer Hit Ratio</c:v>
                </c:pt>
              </c:strCache>
            </c:strRef>
          </c:tx>
          <c:invertIfNegative val="0"/>
          <c:cat>
            <c:strRef>
              <c:f>CURRENT!$A$17:$A$25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lu</c:v>
                </c:pt>
                <c:pt idx="6">
                  <c:v>ocean</c:v>
                </c:pt>
                <c:pt idx="7">
                  <c:v>radiosity </c:v>
                </c:pt>
                <c:pt idx="8">
                  <c:v>water-ns</c:v>
                </c:pt>
              </c:strCache>
            </c:strRef>
          </c:cat>
          <c:val>
            <c:numRef>
              <c:f>CURRENT!$AJ$17:$AJ$25</c:f>
              <c:numCache>
                <c:formatCode>General</c:formatCode>
                <c:ptCount val="9"/>
                <c:pt idx="0">
                  <c:v>9.8331377378635301E-2</c:v>
                </c:pt>
                <c:pt idx="1">
                  <c:v>2.5218898829627002E-3</c:v>
                </c:pt>
                <c:pt idx="2">
                  <c:v>0.15</c:v>
                </c:pt>
                <c:pt idx="3">
                  <c:v>5.1199316575943503E-2</c:v>
                </c:pt>
                <c:pt idx="4">
                  <c:v>0.11018461667781</c:v>
                </c:pt>
                <c:pt idx="5">
                  <c:v>0.18774475587731901</c:v>
                </c:pt>
                <c:pt idx="6">
                  <c:v>0.18806849371461601</c:v>
                </c:pt>
                <c:pt idx="7">
                  <c:v>0.32715707671952499</c:v>
                </c:pt>
                <c:pt idx="8">
                  <c:v>0.10381607159869501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73184"/>
        <c:axId val="52838976"/>
      </c:barChart>
      <c:catAx>
        <c:axId val="54173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2838976"/>
        <c:crosses val="autoZero"/>
        <c:auto val="1"/>
        <c:lblAlgn val="ctr"/>
        <c:lblOffset val="100"/>
        <c:noMultiLvlLbl val="0"/>
      </c:catAx>
      <c:valAx>
        <c:axId val="5283897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Variation Ratio</a:t>
                </a:r>
              </a:p>
            </c:rich>
          </c:tx>
          <c:layout>
            <c:manualLayout>
              <c:xMode val="edge"/>
              <c:yMode val="edge"/>
              <c:x val="0"/>
              <c:y val="9.5036879514148298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541731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2248802781231299"/>
          <c:y val="0.14282161810065699"/>
          <c:w val="0.81082357663038795"/>
          <c:h val="7.6276883300035306E-2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7.2855853770408894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-49.470456437252203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78240"/>
        <c:axId val="99037120"/>
      </c:barChart>
      <c:catAx>
        <c:axId val="101578240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99037120"/>
        <c:crosses val="autoZero"/>
        <c:auto val="1"/>
        <c:lblAlgn val="ctr"/>
        <c:lblOffset val="100"/>
        <c:noMultiLvlLbl val="0"/>
      </c:catAx>
      <c:valAx>
        <c:axId val="99037120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/>
                </a:pPr>
                <a:r>
                  <a:rPr lang="en-US" sz="2600" b="1"/>
                  <a:t>% Energy Savings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101578240"/>
        <c:crosses val="autoZero"/>
        <c:crossBetween val="between"/>
      </c:valAx>
    </c:plotArea>
    <c:legend>
      <c:legendPos val="t"/>
      <c:legendEntry>
        <c:idx val="2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86.655789502129252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78752"/>
        <c:axId val="99038848"/>
      </c:barChart>
      <c:catAx>
        <c:axId val="1015787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99038848"/>
        <c:crosses val="autoZero"/>
        <c:auto val="1"/>
        <c:lblAlgn val="ctr"/>
        <c:lblOffset val="100"/>
        <c:noMultiLvlLbl val="0"/>
      </c:catAx>
      <c:valAx>
        <c:axId val="99038848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/>
                </a:pPr>
                <a:r>
                  <a:rPr lang="en-US" sz="2600"/>
                  <a:t>%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1578752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7.2855853770408929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-49.470456437252217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77728"/>
        <c:axId val="101400576"/>
      </c:barChart>
      <c:catAx>
        <c:axId val="101577728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101400576"/>
        <c:crosses val="autoZero"/>
        <c:auto val="1"/>
        <c:lblAlgn val="ctr"/>
        <c:lblOffset val="100"/>
        <c:noMultiLvlLbl val="0"/>
      </c:catAx>
      <c:valAx>
        <c:axId val="101400576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/>
                </a:pPr>
                <a:r>
                  <a:rPr lang="en-US" sz="2600" b="1"/>
                  <a:t>% Energy Savings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101577728"/>
        <c:crosses val="autoZero"/>
        <c:crossBetween val="between"/>
      </c:valAx>
    </c:plotArea>
    <c:legend>
      <c:legendPos val="t"/>
      <c:legendEntry>
        <c:idx val="3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86.655789502129323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99168"/>
        <c:axId val="101402304"/>
      </c:barChart>
      <c:catAx>
        <c:axId val="1009991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101402304"/>
        <c:crosses val="autoZero"/>
        <c:auto val="1"/>
        <c:lblAlgn val="ctr"/>
        <c:lblOffset val="100"/>
        <c:noMultiLvlLbl val="0"/>
      </c:catAx>
      <c:valAx>
        <c:axId val="101402304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/>
                </a:pPr>
                <a:r>
                  <a:rPr lang="en-US" sz="2600"/>
                  <a:t>%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0999168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7.2855853770408974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-49.47045643725226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62144"/>
        <c:axId val="101404608"/>
      </c:barChart>
      <c:catAx>
        <c:axId val="101062144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101404608"/>
        <c:crosses val="autoZero"/>
        <c:auto val="1"/>
        <c:lblAlgn val="ctr"/>
        <c:lblOffset val="100"/>
        <c:noMultiLvlLbl val="0"/>
      </c:catAx>
      <c:valAx>
        <c:axId val="101404608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/>
                </a:pPr>
                <a:r>
                  <a:rPr lang="en-US" sz="2600" b="1"/>
                  <a:t>% Energy Savings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1010621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86.655789502129451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62656"/>
        <c:axId val="101406336"/>
      </c:barChart>
      <c:catAx>
        <c:axId val="1010626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101406336"/>
        <c:crosses val="autoZero"/>
        <c:auto val="1"/>
        <c:lblAlgn val="ctr"/>
        <c:lblOffset val="100"/>
        <c:noMultiLvlLbl val="0"/>
      </c:catAx>
      <c:valAx>
        <c:axId val="101406336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/>
                </a:pPr>
                <a:r>
                  <a:rPr lang="en-US" sz="2600"/>
                  <a:t>%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1062656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456971639606996E-2"/>
          <c:y val="0.18870306262146799"/>
          <c:w val="0.88631883956983304"/>
          <c:h val="0.70104038553963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Summary!$A$17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Summary!$M$17:$U$17</c:f>
              <c:numCache>
                <c:formatCode>General</c:formatCode>
                <c:ptCount val="9"/>
                <c:pt idx="0">
                  <c:v>0.98865899201512597</c:v>
                </c:pt>
                <c:pt idx="1">
                  <c:v>0.93670446216250702</c:v>
                </c:pt>
                <c:pt idx="2">
                  <c:v>1.105216622458002</c:v>
                </c:pt>
                <c:pt idx="3">
                  <c:v>0.992006415441963</c:v>
                </c:pt>
                <c:pt idx="4">
                  <c:v>0.98914058738823996</c:v>
                </c:pt>
                <c:pt idx="5">
                  <c:v>1.0916662913386199</c:v>
                </c:pt>
                <c:pt idx="6">
                  <c:v>0.95336158210573696</c:v>
                </c:pt>
                <c:pt idx="7">
                  <c:v>1.0944906018206531</c:v>
                </c:pt>
                <c:pt idx="8">
                  <c:v>1.0189056943413559</c:v>
                </c:pt>
              </c:numCache>
            </c:numRef>
          </c:val>
        </c:ser>
        <c:ser>
          <c:idx val="1"/>
          <c:order val="1"/>
          <c:tx>
            <c:strRef>
              <c:f>Summary!$A$18</c:f>
              <c:strCache>
                <c:ptCount val="1"/>
                <c:pt idx="0">
                  <c:v>f-50%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Summary!$M$18:$U$18</c:f>
              <c:numCache>
                <c:formatCode>General</c:formatCode>
                <c:ptCount val="9"/>
                <c:pt idx="0">
                  <c:v>0.96532494701284099</c:v>
                </c:pt>
                <c:pt idx="1">
                  <c:v>0.91072453784583896</c:v>
                </c:pt>
                <c:pt idx="2">
                  <c:v>0.89605734767025103</c:v>
                </c:pt>
                <c:pt idx="3">
                  <c:v>0.358429027819686</c:v>
                </c:pt>
                <c:pt idx="4">
                  <c:v>0.94703238243183896</c:v>
                </c:pt>
                <c:pt idx="5">
                  <c:v>1.162014015678291</c:v>
                </c:pt>
                <c:pt idx="6">
                  <c:v>0.84607869718958295</c:v>
                </c:pt>
                <c:pt idx="7">
                  <c:v>1.1756846901225331</c:v>
                </c:pt>
                <c:pt idx="8">
                  <c:v>0.90766820572135798</c:v>
                </c:pt>
              </c:numCache>
            </c:numRef>
          </c:val>
        </c:ser>
        <c:ser>
          <c:idx val="2"/>
          <c:order val="2"/>
          <c:tx>
            <c:strRef>
              <c:f>Summary!$A$19</c:f>
              <c:strCache>
                <c:ptCount val="1"/>
                <c:pt idx="0">
                  <c:v>f-25%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Summary!$M$19:$U$19</c:f>
              <c:numCache>
                <c:formatCode>General</c:formatCode>
                <c:ptCount val="9"/>
                <c:pt idx="0">
                  <c:v>0.41005511310804199</c:v>
                </c:pt>
                <c:pt idx="1">
                  <c:v>0.27836822572366898</c:v>
                </c:pt>
                <c:pt idx="2">
                  <c:v>0.28845044421368399</c:v>
                </c:pt>
                <c:pt idx="3">
                  <c:v>0.37842357664717002</c:v>
                </c:pt>
                <c:pt idx="4">
                  <c:v>0.36264509173420101</c:v>
                </c:pt>
                <c:pt idx="5">
                  <c:v>0.85964902090704698</c:v>
                </c:pt>
                <c:pt idx="6">
                  <c:v>0.26504147142649898</c:v>
                </c:pt>
                <c:pt idx="7">
                  <c:v>0.80708534378917196</c:v>
                </c:pt>
                <c:pt idx="8">
                  <c:v>0.45621478594368597</c:v>
                </c:pt>
              </c:numCache>
            </c:numRef>
          </c:val>
        </c:ser>
        <c:ser>
          <c:idx val="3"/>
          <c:order val="3"/>
          <c:tx>
            <c:strRef>
              <c:f>Summary!$A$20</c:f>
              <c:strCache>
                <c:ptCount val="1"/>
                <c:pt idx="0">
                  <c:v>f-DVFS dyn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Summary!$M$20:$U$20</c:f>
              <c:numCache>
                <c:formatCode>General</c:formatCode>
                <c:ptCount val="9"/>
                <c:pt idx="0">
                  <c:v>1.0995052226498081</c:v>
                </c:pt>
                <c:pt idx="1">
                  <c:v>1.1922587258206341</c:v>
                </c:pt>
                <c:pt idx="2">
                  <c:v>1.1671335200746971</c:v>
                </c:pt>
                <c:pt idx="3">
                  <c:v>1.004070501814355</c:v>
                </c:pt>
                <c:pt idx="4">
                  <c:v>1.0476839599716099</c:v>
                </c:pt>
                <c:pt idx="5">
                  <c:v>1.1951286555997751</c:v>
                </c:pt>
                <c:pt idx="6">
                  <c:v>1.0030975652815901</c:v>
                </c:pt>
                <c:pt idx="7">
                  <c:v>1.1839924224484959</c:v>
                </c:pt>
                <c:pt idx="8">
                  <c:v>1.1116088217076201</c:v>
                </c:pt>
              </c:numCache>
            </c:numRef>
          </c:val>
        </c:ser>
        <c:ser>
          <c:idx val="4"/>
          <c:order val="4"/>
          <c:tx>
            <c:strRef>
              <c:f>Summary!$A$21</c:f>
              <c:strCache>
                <c:ptCount val="1"/>
                <c:pt idx="0">
                  <c:v>f-DVFS stat</c:v>
                </c:pt>
              </c:strCache>
            </c:strRef>
          </c:tx>
          <c:invertIfNegative val="0"/>
          <c:cat>
            <c:strRef>
              <c:f>Summary!$M$1:$U$1</c:f>
              <c:strCache>
                <c:ptCount val="9"/>
                <c:pt idx="0">
                  <c:v>bodytrack</c:v>
                </c:pt>
                <c:pt idx="1">
                  <c:v>fluidanimate</c:v>
                </c:pt>
                <c:pt idx="2">
                  <c:v>streamcluster</c:v>
                </c:pt>
                <c:pt idx="3">
                  <c:v>barnes</c:v>
                </c:pt>
                <c:pt idx="4">
                  <c:v>fmm</c:v>
                </c:pt>
                <c:pt idx="5">
                  <c:v>ocenan</c:v>
                </c:pt>
                <c:pt idx="6">
                  <c:v>radiosity</c:v>
                </c:pt>
                <c:pt idx="7">
                  <c:v>water-ns</c:v>
                </c:pt>
                <c:pt idx="8">
                  <c:v>average</c:v>
                </c:pt>
              </c:strCache>
            </c:strRef>
          </c:cat>
          <c:val>
            <c:numRef>
              <c:f>Summary!$M$21:$U$21</c:f>
              <c:numCache>
                <c:formatCode>General</c:formatCode>
                <c:ptCount val="9"/>
                <c:pt idx="0">
                  <c:v>1.174765871792951</c:v>
                </c:pt>
                <c:pt idx="1">
                  <c:v>1.3071895424836599</c:v>
                </c:pt>
                <c:pt idx="2">
                  <c:v>1.2858428700012861</c:v>
                </c:pt>
                <c:pt idx="3">
                  <c:v>1.005588938932543</c:v>
                </c:pt>
                <c:pt idx="4">
                  <c:v>1.105216622458002</c:v>
                </c:pt>
                <c:pt idx="5">
                  <c:v>1.273236567354215</c:v>
                </c:pt>
                <c:pt idx="6">
                  <c:v>1.020720628763907</c:v>
                </c:pt>
                <c:pt idx="7">
                  <c:v>1.254451737984549</c:v>
                </c:pt>
                <c:pt idx="8">
                  <c:v>1.17837659747139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91488"/>
        <c:axId val="101482496"/>
      </c:barChart>
      <c:catAx>
        <c:axId val="104191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01482496"/>
        <c:crosses val="autoZero"/>
        <c:auto val="1"/>
        <c:lblAlgn val="ctr"/>
        <c:lblOffset val="100"/>
        <c:noMultiLvlLbl val="0"/>
      </c:catAx>
      <c:valAx>
        <c:axId val="101482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ED Improvement</a:t>
                </a:r>
              </a:p>
            </c:rich>
          </c:tx>
          <c:layout>
            <c:manualLayout>
              <c:xMode val="edge"/>
              <c:yMode val="edge"/>
              <c:x val="0"/>
              <c:y val="0.215950740952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4191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4425013733748394E-2"/>
          <c:y val="3.5714285714285698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7566020139536E-2"/>
          <c:y val="0.170609798775153"/>
          <c:w val="0.90011438280825695"/>
          <c:h val="0.762622922134733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prediction!$C$110</c:f>
              <c:strCache>
                <c:ptCount val="1"/>
                <c:pt idx="0">
                  <c:v>Stable epochs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prediction!$C$111:$C$168</c:f>
              <c:numCache>
                <c:formatCode>General</c:formatCode>
                <c:ptCount val="58"/>
                <c:pt idx="0">
                  <c:v>75</c:v>
                </c:pt>
                <c:pt idx="1">
                  <c:v>75</c:v>
                </c:pt>
                <c:pt idx="2">
                  <c:v>85</c:v>
                </c:pt>
                <c:pt idx="3">
                  <c:v>64</c:v>
                </c:pt>
                <c:pt idx="4">
                  <c:v>0</c:v>
                </c:pt>
                <c:pt idx="5">
                  <c:v>0</c:v>
                </c:pt>
                <c:pt idx="6">
                  <c:v>27</c:v>
                </c:pt>
                <c:pt idx="7">
                  <c:v>30</c:v>
                </c:pt>
                <c:pt idx="8">
                  <c:v>29</c:v>
                </c:pt>
                <c:pt idx="9">
                  <c:v>31</c:v>
                </c:pt>
                <c:pt idx="10">
                  <c:v>0</c:v>
                </c:pt>
                <c:pt idx="11">
                  <c:v>0</c:v>
                </c:pt>
                <c:pt idx="12">
                  <c:v>418</c:v>
                </c:pt>
                <c:pt idx="13">
                  <c:v>259</c:v>
                </c:pt>
                <c:pt idx="14">
                  <c:v>421</c:v>
                </c:pt>
                <c:pt idx="15">
                  <c:v>420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4</c:v>
                </c:pt>
                <c:pt idx="20">
                  <c:v>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12</c:v>
                </c:pt>
                <c:pt idx="25">
                  <c:v>12</c:v>
                </c:pt>
                <c:pt idx="26">
                  <c:v>10</c:v>
                </c:pt>
                <c:pt idx="27">
                  <c:v>11</c:v>
                </c:pt>
                <c:pt idx="28">
                  <c:v>0</c:v>
                </c:pt>
                <c:pt idx="29">
                  <c:v>0</c:v>
                </c:pt>
                <c:pt idx="30">
                  <c:v>122</c:v>
                </c:pt>
                <c:pt idx="31">
                  <c:v>136</c:v>
                </c:pt>
                <c:pt idx="32">
                  <c:v>133</c:v>
                </c:pt>
                <c:pt idx="33">
                  <c:v>39</c:v>
                </c:pt>
                <c:pt idx="34">
                  <c:v>0</c:v>
                </c:pt>
                <c:pt idx="35">
                  <c:v>0</c:v>
                </c:pt>
                <c:pt idx="36">
                  <c:v>136</c:v>
                </c:pt>
                <c:pt idx="37">
                  <c:v>147</c:v>
                </c:pt>
                <c:pt idx="38">
                  <c:v>149</c:v>
                </c:pt>
                <c:pt idx="39">
                  <c:v>146</c:v>
                </c:pt>
                <c:pt idx="40">
                  <c:v>0</c:v>
                </c:pt>
                <c:pt idx="41">
                  <c:v>0</c:v>
                </c:pt>
                <c:pt idx="42">
                  <c:v>9</c:v>
                </c:pt>
                <c:pt idx="43">
                  <c:v>10</c:v>
                </c:pt>
                <c:pt idx="44">
                  <c:v>9</c:v>
                </c:pt>
                <c:pt idx="45">
                  <c:v>5</c:v>
                </c:pt>
                <c:pt idx="46">
                  <c:v>0</c:v>
                </c:pt>
                <c:pt idx="47">
                  <c:v>0</c:v>
                </c:pt>
                <c:pt idx="48">
                  <c:v>3</c:v>
                </c:pt>
                <c:pt idx="49">
                  <c:v>5</c:v>
                </c:pt>
                <c:pt idx="50">
                  <c:v>5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804</c:v>
                </c:pt>
                <c:pt idx="55">
                  <c:v>678</c:v>
                </c:pt>
                <c:pt idx="56">
                  <c:v>845</c:v>
                </c:pt>
                <c:pt idx="57">
                  <c:v>716</c:v>
                </c:pt>
              </c:numCache>
            </c:numRef>
          </c:val>
        </c:ser>
        <c:ser>
          <c:idx val="1"/>
          <c:order val="1"/>
          <c:tx>
            <c:strRef>
              <c:f>prediction!$D$110</c:f>
              <c:strCache>
                <c:ptCount val="1"/>
                <c:pt idx="0">
                  <c:v>Unstable epochs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prediction!$D$111:$D$168</c:f>
              <c:numCache>
                <c:formatCode>General</c:formatCode>
                <c:ptCount val="58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52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1</c:v>
                </c:pt>
                <c:pt idx="45">
                  <c:v>3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5</c:v>
                </c:pt>
                <c:pt idx="52">
                  <c:v>0</c:v>
                </c:pt>
                <c:pt idx="53">
                  <c:v>0</c:v>
                </c:pt>
                <c:pt idx="54">
                  <c:v>2</c:v>
                </c:pt>
                <c:pt idx="55">
                  <c:v>9</c:v>
                </c:pt>
                <c:pt idx="56">
                  <c:v>1</c:v>
                </c:pt>
                <c:pt idx="57">
                  <c:v>67</c:v>
                </c:pt>
              </c:numCache>
            </c:numRef>
          </c:val>
        </c:ser>
        <c:ser>
          <c:idx val="2"/>
          <c:order val="2"/>
          <c:tx>
            <c:strRef>
              <c:f>prediction!$E$110</c:f>
              <c:strCache>
                <c:ptCount val="1"/>
                <c:pt idx="0">
                  <c:v>Multi-phase epochs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prediction!$E$111:$E$168</c:f>
              <c:numCache>
                <c:formatCode>General</c:formatCode>
                <c:ptCount val="58"/>
                <c:pt idx="0">
                  <c:v>13</c:v>
                </c:pt>
                <c:pt idx="1">
                  <c:v>9</c:v>
                </c:pt>
                <c:pt idx="2">
                  <c:v>3</c:v>
                </c:pt>
                <c:pt idx="3">
                  <c:v>24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  <c:pt idx="13">
                  <c:v>161</c:v>
                </c:pt>
                <c:pt idx="14">
                  <c:v>4</c:v>
                </c:pt>
                <c:pt idx="15">
                  <c:v>5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6</c:v>
                </c:pt>
                <c:pt idx="25">
                  <c:v>6</c:v>
                </c:pt>
                <c:pt idx="26">
                  <c:v>8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14</c:v>
                </c:pt>
                <c:pt idx="31">
                  <c:v>0</c:v>
                </c:pt>
                <c:pt idx="32">
                  <c:v>3</c:v>
                </c:pt>
                <c:pt idx="33">
                  <c:v>45</c:v>
                </c:pt>
                <c:pt idx="34">
                  <c:v>0</c:v>
                </c:pt>
                <c:pt idx="35">
                  <c:v>0</c:v>
                </c:pt>
                <c:pt idx="36">
                  <c:v>16</c:v>
                </c:pt>
                <c:pt idx="37">
                  <c:v>5</c:v>
                </c:pt>
                <c:pt idx="38">
                  <c:v>3</c:v>
                </c:pt>
                <c:pt idx="39">
                  <c:v>6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2</c:v>
                </c:pt>
                <c:pt idx="46">
                  <c:v>0</c:v>
                </c:pt>
                <c:pt idx="47">
                  <c:v>0</c:v>
                </c:pt>
                <c:pt idx="48">
                  <c:v>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63</c:v>
                </c:pt>
                <c:pt idx="55">
                  <c:v>182</c:v>
                </c:pt>
                <c:pt idx="56">
                  <c:v>23</c:v>
                </c:pt>
                <c:pt idx="57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55689728"/>
        <c:axId val="52843008"/>
      </c:barChart>
      <c:catAx>
        <c:axId val="55689728"/>
        <c:scaling>
          <c:orientation val="minMax"/>
        </c:scaling>
        <c:delete val="1"/>
        <c:axPos val="b"/>
        <c:majorTickMark val="none"/>
        <c:minorTickMark val="none"/>
        <c:tickLblPos val="nextTo"/>
        <c:crossAx val="52843008"/>
        <c:crosses val="autoZero"/>
        <c:auto val="1"/>
        <c:lblAlgn val="ctr"/>
        <c:lblOffset val="100"/>
        <c:noMultiLvlLbl val="0"/>
      </c:catAx>
      <c:valAx>
        <c:axId val="5284300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5568972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7566020139536E-2"/>
          <c:y val="0.170609798775153"/>
          <c:w val="0.90011438280825695"/>
          <c:h val="0.762622922134733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prediction!$C$110</c:f>
              <c:strCache>
                <c:ptCount val="1"/>
                <c:pt idx="0">
                  <c:v>Stable epochs</c:v>
                </c:pt>
              </c:strCache>
            </c:strRef>
          </c:tx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prediction!$C$111:$C$168</c:f>
              <c:numCache>
                <c:formatCode>General</c:formatCode>
                <c:ptCount val="58"/>
                <c:pt idx="0">
                  <c:v>75</c:v>
                </c:pt>
                <c:pt idx="1">
                  <c:v>75</c:v>
                </c:pt>
                <c:pt idx="2">
                  <c:v>85</c:v>
                </c:pt>
                <c:pt idx="3">
                  <c:v>64</c:v>
                </c:pt>
                <c:pt idx="4">
                  <c:v>0</c:v>
                </c:pt>
                <c:pt idx="5">
                  <c:v>0</c:v>
                </c:pt>
                <c:pt idx="6">
                  <c:v>27</c:v>
                </c:pt>
                <c:pt idx="7">
                  <c:v>30</c:v>
                </c:pt>
                <c:pt idx="8">
                  <c:v>29</c:v>
                </c:pt>
                <c:pt idx="9">
                  <c:v>31</c:v>
                </c:pt>
                <c:pt idx="10">
                  <c:v>0</c:v>
                </c:pt>
                <c:pt idx="11">
                  <c:v>0</c:v>
                </c:pt>
                <c:pt idx="12">
                  <c:v>418</c:v>
                </c:pt>
                <c:pt idx="13">
                  <c:v>259</c:v>
                </c:pt>
                <c:pt idx="14">
                  <c:v>421</c:v>
                </c:pt>
                <c:pt idx="15">
                  <c:v>420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4</c:v>
                </c:pt>
                <c:pt idx="20">
                  <c:v>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12</c:v>
                </c:pt>
                <c:pt idx="25">
                  <c:v>12</c:v>
                </c:pt>
                <c:pt idx="26">
                  <c:v>10</c:v>
                </c:pt>
                <c:pt idx="27">
                  <c:v>11</c:v>
                </c:pt>
                <c:pt idx="28">
                  <c:v>0</c:v>
                </c:pt>
                <c:pt idx="29">
                  <c:v>0</c:v>
                </c:pt>
                <c:pt idx="30">
                  <c:v>122</c:v>
                </c:pt>
                <c:pt idx="31">
                  <c:v>136</c:v>
                </c:pt>
                <c:pt idx="32">
                  <c:v>133</c:v>
                </c:pt>
                <c:pt idx="33">
                  <c:v>39</c:v>
                </c:pt>
                <c:pt idx="34">
                  <c:v>0</c:v>
                </c:pt>
                <c:pt idx="35">
                  <c:v>0</c:v>
                </c:pt>
                <c:pt idx="36">
                  <c:v>136</c:v>
                </c:pt>
                <c:pt idx="37">
                  <c:v>147</c:v>
                </c:pt>
                <c:pt idx="38">
                  <c:v>149</c:v>
                </c:pt>
                <c:pt idx="39">
                  <c:v>146</c:v>
                </c:pt>
                <c:pt idx="40">
                  <c:v>0</c:v>
                </c:pt>
                <c:pt idx="41">
                  <c:v>0</c:v>
                </c:pt>
                <c:pt idx="42">
                  <c:v>9</c:v>
                </c:pt>
                <c:pt idx="43">
                  <c:v>10</c:v>
                </c:pt>
                <c:pt idx="44">
                  <c:v>9</c:v>
                </c:pt>
                <c:pt idx="45">
                  <c:v>5</c:v>
                </c:pt>
                <c:pt idx="46">
                  <c:v>0</c:v>
                </c:pt>
                <c:pt idx="47">
                  <c:v>0</c:v>
                </c:pt>
                <c:pt idx="48">
                  <c:v>3</c:v>
                </c:pt>
                <c:pt idx="49">
                  <c:v>5</c:v>
                </c:pt>
                <c:pt idx="50">
                  <c:v>5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804</c:v>
                </c:pt>
                <c:pt idx="55">
                  <c:v>678</c:v>
                </c:pt>
                <c:pt idx="56">
                  <c:v>845</c:v>
                </c:pt>
                <c:pt idx="57">
                  <c:v>716</c:v>
                </c:pt>
              </c:numCache>
            </c:numRef>
          </c:val>
        </c:ser>
        <c:ser>
          <c:idx val="1"/>
          <c:order val="1"/>
          <c:tx>
            <c:strRef>
              <c:f>prediction!$D$110</c:f>
              <c:strCache>
                <c:ptCount val="1"/>
                <c:pt idx="0">
                  <c:v>Unstable epochs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prediction!$D$111:$D$168</c:f>
              <c:numCache>
                <c:formatCode>General</c:formatCode>
                <c:ptCount val="58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52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1</c:v>
                </c:pt>
                <c:pt idx="45">
                  <c:v>3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5</c:v>
                </c:pt>
                <c:pt idx="52">
                  <c:v>0</c:v>
                </c:pt>
                <c:pt idx="53">
                  <c:v>0</c:v>
                </c:pt>
                <c:pt idx="54">
                  <c:v>2</c:v>
                </c:pt>
                <c:pt idx="55">
                  <c:v>9</c:v>
                </c:pt>
                <c:pt idx="56">
                  <c:v>1</c:v>
                </c:pt>
                <c:pt idx="57">
                  <c:v>67</c:v>
                </c:pt>
              </c:numCache>
            </c:numRef>
          </c:val>
        </c:ser>
        <c:ser>
          <c:idx val="2"/>
          <c:order val="2"/>
          <c:tx>
            <c:strRef>
              <c:f>prediction!$E$110</c:f>
              <c:strCache>
                <c:ptCount val="1"/>
                <c:pt idx="0">
                  <c:v>Multi-phase epochs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prediction!$E$111:$E$168</c:f>
              <c:numCache>
                <c:formatCode>General</c:formatCode>
                <c:ptCount val="58"/>
                <c:pt idx="0">
                  <c:v>13</c:v>
                </c:pt>
                <c:pt idx="1">
                  <c:v>9</c:v>
                </c:pt>
                <c:pt idx="2">
                  <c:v>3</c:v>
                </c:pt>
                <c:pt idx="3">
                  <c:v>24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  <c:pt idx="13">
                  <c:v>161</c:v>
                </c:pt>
                <c:pt idx="14">
                  <c:v>4</c:v>
                </c:pt>
                <c:pt idx="15">
                  <c:v>5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6</c:v>
                </c:pt>
                <c:pt idx="25">
                  <c:v>6</c:v>
                </c:pt>
                <c:pt idx="26">
                  <c:v>8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14</c:v>
                </c:pt>
                <c:pt idx="31">
                  <c:v>0</c:v>
                </c:pt>
                <c:pt idx="32">
                  <c:v>3</c:v>
                </c:pt>
                <c:pt idx="33">
                  <c:v>45</c:v>
                </c:pt>
                <c:pt idx="34">
                  <c:v>0</c:v>
                </c:pt>
                <c:pt idx="35">
                  <c:v>0</c:v>
                </c:pt>
                <c:pt idx="36">
                  <c:v>16</c:v>
                </c:pt>
                <c:pt idx="37">
                  <c:v>5</c:v>
                </c:pt>
                <c:pt idx="38">
                  <c:v>3</c:v>
                </c:pt>
                <c:pt idx="39">
                  <c:v>6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2</c:v>
                </c:pt>
                <c:pt idx="46">
                  <c:v>0</c:v>
                </c:pt>
                <c:pt idx="47">
                  <c:v>0</c:v>
                </c:pt>
                <c:pt idx="48">
                  <c:v>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63</c:v>
                </c:pt>
                <c:pt idx="55">
                  <c:v>182</c:v>
                </c:pt>
                <c:pt idx="56">
                  <c:v>23</c:v>
                </c:pt>
                <c:pt idx="57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55734272"/>
        <c:axId val="52844736"/>
      </c:barChart>
      <c:catAx>
        <c:axId val="55734272"/>
        <c:scaling>
          <c:orientation val="minMax"/>
        </c:scaling>
        <c:delete val="1"/>
        <c:axPos val="b"/>
        <c:majorTickMark val="none"/>
        <c:minorTickMark val="none"/>
        <c:tickLblPos val="nextTo"/>
        <c:crossAx val="52844736"/>
        <c:crosses val="autoZero"/>
        <c:auto val="1"/>
        <c:lblAlgn val="ctr"/>
        <c:lblOffset val="100"/>
        <c:noMultiLvlLbl val="0"/>
      </c:catAx>
      <c:valAx>
        <c:axId val="5284473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55734272"/>
        <c:crosses val="autoZero"/>
        <c:crossBetween val="between"/>
        <c:majorUnit val="0.2"/>
      </c:valAx>
    </c:plotArea>
    <c:legend>
      <c:legendPos val="b"/>
      <c:legendEntry>
        <c:idx val="1"/>
        <c:txPr>
          <a:bodyPr/>
          <a:lstStyle/>
          <a:p>
            <a:pPr algn="l">
              <a:defRPr sz="18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 algn="l">
              <a:defRPr sz="18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1593360799915001"/>
          <c:y val="3.6011844673262002E-3"/>
          <c:w val="0.809323330460754"/>
          <c:h val="0.126319402382394"/>
        </c:manualLayout>
      </c:layout>
      <c:overlay val="0"/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7566020139536E-2"/>
          <c:y val="0.170609798775153"/>
          <c:w val="0.90011438280825695"/>
          <c:h val="0.762622922134733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prediction!$C$110</c:f>
              <c:strCache>
                <c:ptCount val="1"/>
                <c:pt idx="0">
                  <c:v>Stable epochs</c:v>
                </c:pt>
              </c:strCache>
            </c:strRef>
          </c:tx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prediction!$C$111:$C$168</c:f>
              <c:numCache>
                <c:formatCode>General</c:formatCode>
                <c:ptCount val="58"/>
                <c:pt idx="0">
                  <c:v>75</c:v>
                </c:pt>
                <c:pt idx="1">
                  <c:v>75</c:v>
                </c:pt>
                <c:pt idx="2">
                  <c:v>85</c:v>
                </c:pt>
                <c:pt idx="3">
                  <c:v>64</c:v>
                </c:pt>
                <c:pt idx="4">
                  <c:v>0</c:v>
                </c:pt>
                <c:pt idx="5">
                  <c:v>0</c:v>
                </c:pt>
                <c:pt idx="6">
                  <c:v>27</c:v>
                </c:pt>
                <c:pt idx="7">
                  <c:v>30</c:v>
                </c:pt>
                <c:pt idx="8">
                  <c:v>29</c:v>
                </c:pt>
                <c:pt idx="9">
                  <c:v>31</c:v>
                </c:pt>
                <c:pt idx="10">
                  <c:v>0</c:v>
                </c:pt>
                <c:pt idx="11">
                  <c:v>0</c:v>
                </c:pt>
                <c:pt idx="12">
                  <c:v>418</c:v>
                </c:pt>
                <c:pt idx="13">
                  <c:v>259</c:v>
                </c:pt>
                <c:pt idx="14">
                  <c:v>421</c:v>
                </c:pt>
                <c:pt idx="15">
                  <c:v>420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4</c:v>
                </c:pt>
                <c:pt idx="20">
                  <c:v>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12</c:v>
                </c:pt>
                <c:pt idx="25">
                  <c:v>12</c:v>
                </c:pt>
                <c:pt idx="26">
                  <c:v>10</c:v>
                </c:pt>
                <c:pt idx="27">
                  <c:v>11</c:v>
                </c:pt>
                <c:pt idx="28">
                  <c:v>0</c:v>
                </c:pt>
                <c:pt idx="29">
                  <c:v>0</c:v>
                </c:pt>
                <c:pt idx="30">
                  <c:v>122</c:v>
                </c:pt>
                <c:pt idx="31">
                  <c:v>136</c:v>
                </c:pt>
                <c:pt idx="32">
                  <c:v>133</c:v>
                </c:pt>
                <c:pt idx="33">
                  <c:v>39</c:v>
                </c:pt>
                <c:pt idx="34">
                  <c:v>0</c:v>
                </c:pt>
                <c:pt idx="35">
                  <c:v>0</c:v>
                </c:pt>
                <c:pt idx="36">
                  <c:v>136</c:v>
                </c:pt>
                <c:pt idx="37">
                  <c:v>147</c:v>
                </c:pt>
                <c:pt idx="38">
                  <c:v>149</c:v>
                </c:pt>
                <c:pt idx="39">
                  <c:v>146</c:v>
                </c:pt>
                <c:pt idx="40">
                  <c:v>0</c:v>
                </c:pt>
                <c:pt idx="41">
                  <c:v>0</c:v>
                </c:pt>
                <c:pt idx="42">
                  <c:v>9</c:v>
                </c:pt>
                <c:pt idx="43">
                  <c:v>10</c:v>
                </c:pt>
                <c:pt idx="44">
                  <c:v>9</c:v>
                </c:pt>
                <c:pt idx="45">
                  <c:v>5</c:v>
                </c:pt>
                <c:pt idx="46">
                  <c:v>0</c:v>
                </c:pt>
                <c:pt idx="47">
                  <c:v>0</c:v>
                </c:pt>
                <c:pt idx="48">
                  <c:v>3</c:v>
                </c:pt>
                <c:pt idx="49">
                  <c:v>5</c:v>
                </c:pt>
                <c:pt idx="50">
                  <c:v>5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804</c:v>
                </c:pt>
                <c:pt idx="55">
                  <c:v>678</c:v>
                </c:pt>
                <c:pt idx="56">
                  <c:v>845</c:v>
                </c:pt>
                <c:pt idx="57">
                  <c:v>716</c:v>
                </c:pt>
              </c:numCache>
            </c:numRef>
          </c:val>
        </c:ser>
        <c:ser>
          <c:idx val="1"/>
          <c:order val="1"/>
          <c:tx>
            <c:strRef>
              <c:f>prediction!$D$110</c:f>
              <c:strCache>
                <c:ptCount val="1"/>
                <c:pt idx="0">
                  <c:v>Unstable epochs</c:v>
                </c:pt>
              </c:strCache>
            </c:strRef>
          </c:tx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prediction!$D$111:$D$168</c:f>
              <c:numCache>
                <c:formatCode>General</c:formatCode>
                <c:ptCount val="58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52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1</c:v>
                </c:pt>
                <c:pt idx="45">
                  <c:v>3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5</c:v>
                </c:pt>
                <c:pt idx="52">
                  <c:v>0</c:v>
                </c:pt>
                <c:pt idx="53">
                  <c:v>0</c:v>
                </c:pt>
                <c:pt idx="54">
                  <c:v>2</c:v>
                </c:pt>
                <c:pt idx="55">
                  <c:v>9</c:v>
                </c:pt>
                <c:pt idx="56">
                  <c:v>1</c:v>
                </c:pt>
                <c:pt idx="57">
                  <c:v>67</c:v>
                </c:pt>
              </c:numCache>
            </c:numRef>
          </c:val>
        </c:ser>
        <c:ser>
          <c:idx val="2"/>
          <c:order val="2"/>
          <c:tx>
            <c:strRef>
              <c:f>prediction!$E$110</c:f>
              <c:strCache>
                <c:ptCount val="1"/>
                <c:pt idx="0">
                  <c:v>Multi-phase epochs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prediction!$E$111:$E$168</c:f>
              <c:numCache>
                <c:formatCode>General</c:formatCode>
                <c:ptCount val="58"/>
                <c:pt idx="0">
                  <c:v>13</c:v>
                </c:pt>
                <c:pt idx="1">
                  <c:v>9</c:v>
                </c:pt>
                <c:pt idx="2">
                  <c:v>3</c:v>
                </c:pt>
                <c:pt idx="3">
                  <c:v>24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  <c:pt idx="13">
                  <c:v>161</c:v>
                </c:pt>
                <c:pt idx="14">
                  <c:v>4</c:v>
                </c:pt>
                <c:pt idx="15">
                  <c:v>5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6</c:v>
                </c:pt>
                <c:pt idx="25">
                  <c:v>6</c:v>
                </c:pt>
                <c:pt idx="26">
                  <c:v>8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14</c:v>
                </c:pt>
                <c:pt idx="31">
                  <c:v>0</c:v>
                </c:pt>
                <c:pt idx="32">
                  <c:v>3</c:v>
                </c:pt>
                <c:pt idx="33">
                  <c:v>45</c:v>
                </c:pt>
                <c:pt idx="34">
                  <c:v>0</c:v>
                </c:pt>
                <c:pt idx="35">
                  <c:v>0</c:v>
                </c:pt>
                <c:pt idx="36">
                  <c:v>16</c:v>
                </c:pt>
                <c:pt idx="37">
                  <c:v>5</c:v>
                </c:pt>
                <c:pt idx="38">
                  <c:v>3</c:v>
                </c:pt>
                <c:pt idx="39">
                  <c:v>6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2</c:v>
                </c:pt>
                <c:pt idx="46">
                  <c:v>0</c:v>
                </c:pt>
                <c:pt idx="47">
                  <c:v>0</c:v>
                </c:pt>
                <c:pt idx="48">
                  <c:v>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63</c:v>
                </c:pt>
                <c:pt idx="55">
                  <c:v>182</c:v>
                </c:pt>
                <c:pt idx="56">
                  <c:v>23</c:v>
                </c:pt>
                <c:pt idx="57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55774208"/>
        <c:axId val="52961856"/>
      </c:barChart>
      <c:catAx>
        <c:axId val="55774208"/>
        <c:scaling>
          <c:orientation val="minMax"/>
        </c:scaling>
        <c:delete val="1"/>
        <c:axPos val="b"/>
        <c:majorTickMark val="none"/>
        <c:minorTickMark val="none"/>
        <c:tickLblPos val="nextTo"/>
        <c:crossAx val="52961856"/>
        <c:crosses val="autoZero"/>
        <c:auto val="1"/>
        <c:lblAlgn val="ctr"/>
        <c:lblOffset val="100"/>
        <c:noMultiLvlLbl val="0"/>
      </c:catAx>
      <c:valAx>
        <c:axId val="529618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55774208"/>
        <c:crosses val="autoZero"/>
        <c:crossBetween val="between"/>
        <c:majorUnit val="0.2"/>
      </c:valAx>
    </c:plotArea>
    <c:legend>
      <c:legendPos val="b"/>
      <c:legendEntry>
        <c:idx val="2"/>
        <c:txPr>
          <a:bodyPr/>
          <a:lstStyle/>
          <a:p>
            <a:pPr algn="l">
              <a:defRPr sz="18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1593360799915001"/>
          <c:y val="3.6011844673262002E-3"/>
          <c:w val="0.809323330460754"/>
          <c:h val="0.126319402382394"/>
        </c:manualLayout>
      </c:layout>
      <c:overlay val="0"/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7566020139536E-2"/>
          <c:y val="0.170609798775153"/>
          <c:w val="0.90011438280825695"/>
          <c:h val="0.762622922134733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prediction!$C$110</c:f>
              <c:strCache>
                <c:ptCount val="1"/>
                <c:pt idx="0">
                  <c:v>Stable epochs</c:v>
                </c:pt>
              </c:strCache>
            </c:strRef>
          </c:tx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prediction!$C$111:$C$168</c:f>
              <c:numCache>
                <c:formatCode>General</c:formatCode>
                <c:ptCount val="58"/>
                <c:pt idx="0">
                  <c:v>75</c:v>
                </c:pt>
                <c:pt idx="1">
                  <c:v>75</c:v>
                </c:pt>
                <c:pt idx="2">
                  <c:v>85</c:v>
                </c:pt>
                <c:pt idx="3">
                  <c:v>64</c:v>
                </c:pt>
                <c:pt idx="4">
                  <c:v>0</c:v>
                </c:pt>
                <c:pt idx="5">
                  <c:v>0</c:v>
                </c:pt>
                <c:pt idx="6">
                  <c:v>27</c:v>
                </c:pt>
                <c:pt idx="7">
                  <c:v>30</c:v>
                </c:pt>
                <c:pt idx="8">
                  <c:v>29</c:v>
                </c:pt>
                <c:pt idx="9">
                  <c:v>31</c:v>
                </c:pt>
                <c:pt idx="10">
                  <c:v>0</c:v>
                </c:pt>
                <c:pt idx="11">
                  <c:v>0</c:v>
                </c:pt>
                <c:pt idx="12">
                  <c:v>418</c:v>
                </c:pt>
                <c:pt idx="13">
                  <c:v>259</c:v>
                </c:pt>
                <c:pt idx="14">
                  <c:v>421</c:v>
                </c:pt>
                <c:pt idx="15">
                  <c:v>420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4</c:v>
                </c:pt>
                <c:pt idx="20">
                  <c:v>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12</c:v>
                </c:pt>
                <c:pt idx="25">
                  <c:v>12</c:v>
                </c:pt>
                <c:pt idx="26">
                  <c:v>10</c:v>
                </c:pt>
                <c:pt idx="27">
                  <c:v>11</c:v>
                </c:pt>
                <c:pt idx="28">
                  <c:v>0</c:v>
                </c:pt>
                <c:pt idx="29">
                  <c:v>0</c:v>
                </c:pt>
                <c:pt idx="30">
                  <c:v>122</c:v>
                </c:pt>
                <c:pt idx="31">
                  <c:v>136</c:v>
                </c:pt>
                <c:pt idx="32">
                  <c:v>133</c:v>
                </c:pt>
                <c:pt idx="33">
                  <c:v>39</c:v>
                </c:pt>
                <c:pt idx="34">
                  <c:v>0</c:v>
                </c:pt>
                <c:pt idx="35">
                  <c:v>0</c:v>
                </c:pt>
                <c:pt idx="36">
                  <c:v>136</c:v>
                </c:pt>
                <c:pt idx="37">
                  <c:v>147</c:v>
                </c:pt>
                <c:pt idx="38">
                  <c:v>149</c:v>
                </c:pt>
                <c:pt idx="39">
                  <c:v>146</c:v>
                </c:pt>
                <c:pt idx="40">
                  <c:v>0</c:v>
                </c:pt>
                <c:pt idx="41">
                  <c:v>0</c:v>
                </c:pt>
                <c:pt idx="42">
                  <c:v>9</c:v>
                </c:pt>
                <c:pt idx="43">
                  <c:v>10</c:v>
                </c:pt>
                <c:pt idx="44">
                  <c:v>9</c:v>
                </c:pt>
                <c:pt idx="45">
                  <c:v>5</c:v>
                </c:pt>
                <c:pt idx="46">
                  <c:v>0</c:v>
                </c:pt>
                <c:pt idx="47">
                  <c:v>0</c:v>
                </c:pt>
                <c:pt idx="48">
                  <c:v>3</c:v>
                </c:pt>
                <c:pt idx="49">
                  <c:v>5</c:v>
                </c:pt>
                <c:pt idx="50">
                  <c:v>5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804</c:v>
                </c:pt>
                <c:pt idx="55">
                  <c:v>678</c:v>
                </c:pt>
                <c:pt idx="56">
                  <c:v>845</c:v>
                </c:pt>
                <c:pt idx="57">
                  <c:v>716</c:v>
                </c:pt>
              </c:numCache>
            </c:numRef>
          </c:val>
        </c:ser>
        <c:ser>
          <c:idx val="1"/>
          <c:order val="1"/>
          <c:tx>
            <c:strRef>
              <c:f>prediction!$D$110</c:f>
              <c:strCache>
                <c:ptCount val="1"/>
                <c:pt idx="0">
                  <c:v>Unstable epochs</c:v>
                </c:pt>
              </c:strCache>
            </c:strRef>
          </c:tx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prediction!$D$111:$D$168</c:f>
              <c:numCache>
                <c:formatCode>General</c:formatCode>
                <c:ptCount val="58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52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1</c:v>
                </c:pt>
                <c:pt idx="45">
                  <c:v>3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5</c:v>
                </c:pt>
                <c:pt idx="52">
                  <c:v>0</c:v>
                </c:pt>
                <c:pt idx="53">
                  <c:v>0</c:v>
                </c:pt>
                <c:pt idx="54">
                  <c:v>2</c:v>
                </c:pt>
                <c:pt idx="55">
                  <c:v>9</c:v>
                </c:pt>
                <c:pt idx="56">
                  <c:v>1</c:v>
                </c:pt>
                <c:pt idx="57">
                  <c:v>67</c:v>
                </c:pt>
              </c:numCache>
            </c:numRef>
          </c:val>
        </c:ser>
        <c:ser>
          <c:idx val="2"/>
          <c:order val="2"/>
          <c:tx>
            <c:strRef>
              <c:f>prediction!$E$110</c:f>
              <c:strCache>
                <c:ptCount val="1"/>
                <c:pt idx="0">
                  <c:v>Multi-phase epochs</c:v>
                </c:pt>
              </c:strCache>
            </c:strRef>
          </c:tx>
          <c:invertIfNegative val="0"/>
          <c:dLbls>
            <c:delete val="1"/>
          </c:dLbls>
          <c:cat>
            <c:strRef>
              <c:f>prediction!$A$111:$A$168</c:f>
              <c:strCache>
                <c:ptCount val="57"/>
                <c:pt idx="2">
                  <c:v>bodytrack</c:v>
                </c:pt>
                <c:pt idx="8">
                  <c:v>fluidanimate</c:v>
                </c:pt>
                <c:pt idx="14">
                  <c:v>streamcluster</c:v>
                </c:pt>
                <c:pt idx="20">
                  <c:v>barnes</c:v>
                </c:pt>
                <c:pt idx="25">
                  <c:v>fmm</c:v>
                </c:pt>
                <c:pt idx="31">
                  <c:v>lu</c:v>
                </c:pt>
                <c:pt idx="37">
                  <c:v>ocean</c:v>
                </c:pt>
                <c:pt idx="44">
                  <c:v>radiosity </c:v>
                </c:pt>
                <c:pt idx="50">
                  <c:v>water-ns</c:v>
                </c:pt>
                <c:pt idx="56">
                  <c:v>average</c:v>
                </c:pt>
              </c:strCache>
            </c:strRef>
          </c:cat>
          <c:val>
            <c:numRef>
              <c:f>prediction!$E$111:$E$168</c:f>
              <c:numCache>
                <c:formatCode>General</c:formatCode>
                <c:ptCount val="58"/>
                <c:pt idx="0">
                  <c:v>13</c:v>
                </c:pt>
                <c:pt idx="1">
                  <c:v>9</c:v>
                </c:pt>
                <c:pt idx="2">
                  <c:v>3</c:v>
                </c:pt>
                <c:pt idx="3">
                  <c:v>24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  <c:pt idx="13">
                  <c:v>161</c:v>
                </c:pt>
                <c:pt idx="14">
                  <c:v>4</c:v>
                </c:pt>
                <c:pt idx="15">
                  <c:v>5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6</c:v>
                </c:pt>
                <c:pt idx="25">
                  <c:v>6</c:v>
                </c:pt>
                <c:pt idx="26">
                  <c:v>8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14</c:v>
                </c:pt>
                <c:pt idx="31">
                  <c:v>0</c:v>
                </c:pt>
                <c:pt idx="32">
                  <c:v>3</c:v>
                </c:pt>
                <c:pt idx="33">
                  <c:v>45</c:v>
                </c:pt>
                <c:pt idx="34">
                  <c:v>0</c:v>
                </c:pt>
                <c:pt idx="35">
                  <c:v>0</c:v>
                </c:pt>
                <c:pt idx="36">
                  <c:v>16</c:v>
                </c:pt>
                <c:pt idx="37">
                  <c:v>5</c:v>
                </c:pt>
                <c:pt idx="38">
                  <c:v>3</c:v>
                </c:pt>
                <c:pt idx="39">
                  <c:v>6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2</c:v>
                </c:pt>
                <c:pt idx="46">
                  <c:v>0</c:v>
                </c:pt>
                <c:pt idx="47">
                  <c:v>0</c:v>
                </c:pt>
                <c:pt idx="48">
                  <c:v>2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63</c:v>
                </c:pt>
                <c:pt idx="55">
                  <c:v>182</c:v>
                </c:pt>
                <c:pt idx="56">
                  <c:v>23</c:v>
                </c:pt>
                <c:pt idx="57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56441344"/>
        <c:axId val="52964736"/>
      </c:barChart>
      <c:catAx>
        <c:axId val="56441344"/>
        <c:scaling>
          <c:orientation val="minMax"/>
        </c:scaling>
        <c:delete val="1"/>
        <c:axPos val="b"/>
        <c:majorTickMark val="none"/>
        <c:minorTickMark val="none"/>
        <c:tickLblPos val="nextTo"/>
        <c:crossAx val="52964736"/>
        <c:crosses val="autoZero"/>
        <c:auto val="1"/>
        <c:lblAlgn val="ctr"/>
        <c:lblOffset val="100"/>
        <c:noMultiLvlLbl val="0"/>
      </c:catAx>
      <c:valAx>
        <c:axId val="5296473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5644134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11593360799915001"/>
          <c:y val="3.6011844673262002E-3"/>
          <c:w val="0.809323330460754"/>
          <c:h val="0.126319402382394"/>
        </c:manualLayout>
      </c:layout>
      <c:overlay val="0"/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7.2855853770408849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-49.47045643725216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08320"/>
        <c:axId val="104132544"/>
      </c:barChart>
      <c:catAx>
        <c:axId val="54008320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104132544"/>
        <c:crosses val="autoZero"/>
        <c:auto val="1"/>
        <c:lblAlgn val="ctr"/>
        <c:lblOffset val="100"/>
        <c:noMultiLvlLbl val="0"/>
      </c:catAx>
      <c:valAx>
        <c:axId val="104132544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/>
                </a:pPr>
                <a:r>
                  <a:rPr lang="en-US" sz="2600" b="1"/>
                  <a:t>% Energy Savings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5400832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86.655789502129124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09344"/>
        <c:axId val="104134272"/>
      </c:barChart>
      <c:catAx>
        <c:axId val="540093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104134272"/>
        <c:crosses val="autoZero"/>
        <c:auto val="1"/>
        <c:lblAlgn val="ctr"/>
        <c:lblOffset val="100"/>
        <c:noMultiLvlLbl val="0"/>
      </c:catAx>
      <c:valAx>
        <c:axId val="104134272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/>
                </a:pPr>
                <a:r>
                  <a:rPr lang="en-US" sz="2600"/>
                  <a:t>%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4009344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39149420481696E-2"/>
          <c:y val="0.163928258967629"/>
          <c:w val="0.39086219311081699"/>
          <c:h val="0.6995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(2)'!$M$3:$P$3</c:f>
              <c:numCache>
                <c:formatCode>General</c:formatCode>
                <c:ptCount val="4"/>
                <c:pt idx="0">
                  <c:v>5.7400195878557376</c:v>
                </c:pt>
                <c:pt idx="1">
                  <c:v>13</c:v>
                </c:pt>
                <c:pt idx="2">
                  <c:v>5.8991892721503056</c:v>
                </c:pt>
                <c:pt idx="3">
                  <c:v>7.2855853770408867</c:v>
                </c:pt>
              </c:numCache>
            </c:numRef>
          </c:val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f-50%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(2)'!$M$4:$P$4</c:f>
              <c:numCache>
                <c:formatCode>General</c:formatCode>
                <c:ptCount val="4"/>
                <c:pt idx="0">
                  <c:v>8.9205953919748069</c:v>
                </c:pt>
                <c:pt idx="1">
                  <c:v>7</c:v>
                </c:pt>
                <c:pt idx="2">
                  <c:v>-49.470456437252182</c:v>
                </c:pt>
                <c:pt idx="3">
                  <c:v>2.2702034065274259</c:v>
                </c:pt>
              </c:numCache>
            </c:numRef>
          </c:val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(2)'!$M$5:$P$5</c:f>
              <c:numCache>
                <c:formatCode>General</c:formatCode>
                <c:ptCount val="4"/>
                <c:pt idx="0">
                  <c:v>-35.7623496853722</c:v>
                </c:pt>
                <c:pt idx="1">
                  <c:v>-62</c:v>
                </c:pt>
                <c:pt idx="2">
                  <c:v>-41.32251858122693</c:v>
                </c:pt>
                <c:pt idx="3">
                  <c:v>-38.453143445134749</c:v>
                </c:pt>
              </c:numCache>
            </c:numRef>
          </c:val>
        </c:ser>
        <c:ser>
          <c:idx val="3"/>
          <c:order val="3"/>
          <c:tx>
            <c:strRef>
              <c:f>'Summary (2)'!$A$6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(2)'!$M$6:$P$6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3.4</c:v>
                </c:pt>
                <c:pt idx="3">
                  <c:v>12.45509794681486</c:v>
                </c:pt>
              </c:numCache>
            </c:numRef>
          </c:val>
        </c:ser>
        <c:ser>
          <c:idx val="4"/>
          <c:order val="4"/>
          <c:tx>
            <c:strRef>
              <c:f>'Summary (2)'!$A$7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(2)'!$M$7:$P$7</c:f>
              <c:numCache>
                <c:formatCode>General</c:formatCode>
                <c:ptCount val="4"/>
                <c:pt idx="0">
                  <c:v>19.68317243117</c:v>
                </c:pt>
                <c:pt idx="1">
                  <c:v>23</c:v>
                </c:pt>
                <c:pt idx="2">
                  <c:v>3.4660069626721861</c:v>
                </c:pt>
                <c:pt idx="3">
                  <c:v>16.54897766388402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167936"/>
        <c:axId val="99033088"/>
      </c:barChart>
      <c:catAx>
        <c:axId val="56167936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8575">
            <a:solidFill>
              <a:schemeClr val="tx1"/>
            </a:solidFill>
          </a:ln>
        </c:spPr>
        <c:txPr>
          <a:bodyPr anchor="b" anchorCtr="1"/>
          <a:lstStyle/>
          <a:p>
            <a:pPr>
              <a:defRPr sz="1200" b="1" i="0"/>
            </a:pPr>
            <a:endParaRPr lang="en-US"/>
          </a:p>
        </c:txPr>
        <c:crossAx val="99033088"/>
        <c:crosses val="autoZero"/>
        <c:auto val="1"/>
        <c:lblAlgn val="ctr"/>
        <c:lblOffset val="100"/>
        <c:noMultiLvlLbl val="0"/>
      </c:catAx>
      <c:valAx>
        <c:axId val="99033088"/>
        <c:scaling>
          <c:orientation val="minMax"/>
          <c:max val="25"/>
          <c:min val="-2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 b="1"/>
                </a:pPr>
                <a:r>
                  <a:rPr lang="en-US" sz="2600" b="1"/>
                  <a:t>% Energy Savings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anchor="b" anchorCtr="0"/>
          <a:lstStyle/>
          <a:p>
            <a:pPr>
              <a:defRPr sz="1200" b="1"/>
            </a:pPr>
            <a:endParaRPr lang="en-US"/>
          </a:p>
        </c:txPr>
        <c:crossAx val="56167936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>
                <a:solidFill>
                  <a:srgbClr val="FFFF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7.1422051973233106E-2"/>
          <c:y val="1.9047681539807501E-2"/>
          <c:w val="0.89959943233840001"/>
          <c:h val="0.1076363892013500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912265165041499"/>
          <c:y val="0.116666692184316"/>
          <c:w val="0.82087734834958503"/>
          <c:h val="0.70728580649295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f-75%</c:v>
                </c:pt>
              </c:strCache>
            </c:strRef>
          </c:tx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(2)'!$M$10:$P$10</c:f>
              <c:numCache>
                <c:formatCode>General</c:formatCode>
                <c:ptCount val="4"/>
                <c:pt idx="0">
                  <c:v>7.3065257832525932</c:v>
                </c:pt>
                <c:pt idx="1">
                  <c:v>4</c:v>
                </c:pt>
                <c:pt idx="2">
                  <c:v>7.1253253866793598</c:v>
                </c:pt>
                <c:pt idx="3">
                  <c:v>6.1668266524848221</c:v>
                </c:pt>
              </c:numCache>
            </c:numRef>
          </c:val>
        </c:ser>
        <c:ser>
          <c:idx val="1"/>
          <c:order val="1"/>
          <c:tx>
            <c:strRef>
              <c:f>'Summary (2)'!$A$11</c:f>
              <c:strCache>
                <c:ptCount val="1"/>
                <c:pt idx="0">
                  <c:v>f-50%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(2)'!$M$11:$P$11</c:f>
              <c:numCache>
                <c:formatCode>General</c:formatCode>
                <c:ptCount val="4"/>
                <c:pt idx="0">
                  <c:v>13.738183315387561</c:v>
                </c:pt>
                <c:pt idx="1">
                  <c:v>20</c:v>
                </c:pt>
                <c:pt idx="2">
                  <c:v>86.655789502129181</c:v>
                </c:pt>
                <c:pt idx="3">
                  <c:v>22.609294688554328</c:v>
                </c:pt>
              </c:numCache>
            </c:numRef>
          </c:val>
        </c:ser>
        <c:ser>
          <c:idx val="2"/>
          <c:order val="2"/>
          <c:tx>
            <c:strRef>
              <c:f>'Summary (2)'!$A$12</c:f>
              <c:strCache>
                <c:ptCount val="1"/>
                <c:pt idx="0">
                  <c:v>f-25%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(2)'!$M$12:$P$12</c:f>
              <c:numCache>
                <c:formatCode>General</c:formatCode>
                <c:ptCount val="4"/>
                <c:pt idx="0">
                  <c:v>79.629814959805771</c:v>
                </c:pt>
                <c:pt idx="1">
                  <c:v>114</c:v>
                </c:pt>
                <c:pt idx="2">
                  <c:v>86.986582960818566</c:v>
                </c:pt>
                <c:pt idx="3">
                  <c:v>83.146886426345304</c:v>
                </c:pt>
              </c:numCache>
            </c:numRef>
          </c:val>
        </c:ser>
        <c:ser>
          <c:idx val="3"/>
          <c:order val="3"/>
          <c:tx>
            <c:strRef>
              <c:f>'Summary (2)'!$A$13</c:f>
              <c:strCache>
                <c:ptCount val="1"/>
                <c:pt idx="0">
                  <c:v>f-DVFS dyn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(2)'!$M$13:$P$13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3.1</c:v>
                </c:pt>
                <c:pt idx="3">
                  <c:v>3.3169145592187981</c:v>
                </c:pt>
              </c:numCache>
            </c:numRef>
          </c:val>
        </c:ser>
        <c:ser>
          <c:idx val="4"/>
          <c:order val="4"/>
          <c:tx>
            <c:strRef>
              <c:f>'Summary (2)'!$A$14</c:f>
              <c:strCache>
                <c:ptCount val="1"/>
                <c:pt idx="0">
                  <c:v>f-DVFS stat</c:v>
                </c:pt>
              </c:strCache>
            </c:strRef>
          </c:tx>
          <c:spPr>
            <a:noFill/>
          </c:spPr>
          <c:invertIfNegative val="0"/>
          <c:cat>
            <c:strRef>
              <c:f>'Summary (2)'!$M$1:$P$1</c:f>
              <c:strCache>
                <c:ptCount val="4"/>
                <c:pt idx="0">
                  <c:v>bodytrack</c:v>
                </c:pt>
                <c:pt idx="1">
                  <c:v>streamcluster</c:v>
                </c:pt>
                <c:pt idx="2">
                  <c:v>barnes</c:v>
                </c:pt>
                <c:pt idx="3">
                  <c:v>average</c:v>
                </c:pt>
              </c:strCache>
            </c:strRef>
          </c:cat>
          <c:val>
            <c:numRef>
              <c:f>'Summary (2)'!$M$14:$P$14</c:f>
              <c:numCache>
                <c:formatCode>General</c:formatCode>
                <c:ptCount val="4"/>
                <c:pt idx="0">
                  <c:v>5.9844456845406704</c:v>
                </c:pt>
                <c:pt idx="1">
                  <c:v>1</c:v>
                </c:pt>
                <c:pt idx="2">
                  <c:v>3.0147093691823779</c:v>
                </c:pt>
                <c:pt idx="3">
                  <c:v>2.68977483383369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91680"/>
        <c:axId val="99034816"/>
      </c:barChart>
      <c:catAx>
        <c:axId val="1011916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200" b="1" i="0"/>
            </a:pPr>
            <a:endParaRPr lang="en-US"/>
          </a:p>
        </c:txPr>
        <c:crossAx val="99034816"/>
        <c:crosses val="autoZero"/>
        <c:auto val="1"/>
        <c:lblAlgn val="ctr"/>
        <c:lblOffset val="100"/>
        <c:noMultiLvlLbl val="0"/>
      </c:catAx>
      <c:valAx>
        <c:axId val="99034816"/>
        <c:scaling>
          <c:orientation val="minMax"/>
          <c:max val="4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600"/>
                </a:pPr>
                <a:r>
                  <a:rPr lang="en-US" sz="2600"/>
                  <a:t>%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1191680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612570E9-0C92-C645-B763-003A2B2C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735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3738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18100" cy="417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2D6D9BE6-9708-BB4D-80C0-6416E1907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669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After defining and explaining epochs, we will show an epoch-level characterization of program behavior.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primiary</a:t>
            </a:r>
            <a:r>
              <a:rPr lang="en-US" dirty="0" smtClean="0"/>
              <a:t> focus of the characterization, is to examine the behavioral similarity across the multiple dynamic instances of an epoch and the behavioral variability across the different program epochs.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More precisely, we are interested in answering the question: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This is a more </a:t>
            </a:r>
            <a:r>
              <a:rPr lang="en-US" dirty="0" err="1"/>
              <a:t>qualitatiave</a:t>
            </a:r>
            <a:r>
              <a:rPr lang="en-US" dirty="0"/>
              <a:t> representation of the epoch-level behavior for the same app we saw before (</a:t>
            </a:r>
            <a:r>
              <a:rPr lang="en-US" dirty="0" err="1"/>
              <a:t>bodytrack</a:t>
            </a:r>
            <a:r>
              <a:rPr lang="en-US" dirty="0"/>
              <a:t>) and the same metric of </a:t>
            </a:r>
            <a:r>
              <a:rPr lang="en-US" dirty="0" err="1"/>
              <a:t>NoC</a:t>
            </a:r>
            <a:r>
              <a:rPr lang="en-US" dirty="0"/>
              <a:t> Traffic   </a:t>
            </a:r>
          </a:p>
          <a:p>
            <a:endParaRPr lang="en-US" dirty="0"/>
          </a:p>
          <a:p>
            <a:r>
              <a:rPr lang="en-US" dirty="0"/>
              <a:t>The different points</a:t>
            </a:r>
            <a:r>
              <a:rPr lang="en-US" dirty="0" smtClean="0"/>
              <a:t> indicate </a:t>
            </a:r>
            <a:r>
              <a:rPr lang="en-US" dirty="0"/>
              <a:t>different epochs. </a:t>
            </a:r>
          </a:p>
          <a:p>
            <a:r>
              <a:rPr lang="en-US" dirty="0"/>
              <a:t>Each point represents the average behavior of the epoch across all its dynamic instances that occur during execution.   </a:t>
            </a:r>
          </a:p>
          <a:p>
            <a:r>
              <a:rPr lang="en-US" dirty="0"/>
              <a:t>So by looking the error bars around a point, we see the behavioral variability that exists across those instances.  </a:t>
            </a:r>
          </a:p>
          <a:p>
            <a:r>
              <a:rPr lang="en-US" dirty="0"/>
              <a:t>In contrast, by looking at the variability between the different points, what we see is size of the variability across completely different epochs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To quantify this observation, we</a:t>
            </a:r>
            <a:r>
              <a:rPr lang="en-US" baseline="0" dirty="0" smtClean="0"/>
              <a:t> calculate the ratio between the two quantities. </a:t>
            </a:r>
            <a:r>
              <a:rPr lang="en-US" dirty="0" smtClean="0"/>
              <a:t>  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sz="110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1. The observations are inherent characteristic of the program and not an architecture-dependent coincidence.</a:t>
            </a:r>
          </a:p>
          <a:p>
            <a:r>
              <a:rPr lang="en-US" dirty="0" smtClean="0"/>
              <a:t>2. unlike an arbitrarily chosen fixed-size, epoch boundaries can naturally and more precisely align with the phase transitions</a:t>
            </a:r>
          </a:p>
          <a:p>
            <a:r>
              <a:rPr lang="en-US" dirty="0" smtClean="0"/>
              <a:t>3. Barriers are single global points, and are independent of threads relative speed and the number of running threads.  </a:t>
            </a:r>
          </a:p>
          <a:p>
            <a:r>
              <a:rPr lang="en-US" dirty="0" smtClean="0"/>
              <a:t>4. can be easily captured at run time with simple architectural support (easily “watchable” at run time) </a:t>
            </a:r>
          </a:p>
          <a:p>
            <a:r>
              <a:rPr lang="en-US" dirty="0" smtClean="0"/>
              <a:t>5. … or similar to barrier… 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	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Note </a:t>
            </a:r>
            <a:r>
              <a:rPr lang="en-US" dirty="0"/>
              <a:t>that the purpose is not to propose a complete solution for the energy/performance management of the </a:t>
            </a:r>
            <a:r>
              <a:rPr lang="en-US" dirty="0" err="1"/>
              <a:t>NoC</a:t>
            </a:r>
            <a:r>
              <a:rPr lang="en-US" dirty="0"/>
              <a:t>;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We split our power model into the power consumed by the NoC – that depends its voltage/frequency setting, </a:t>
            </a:r>
          </a:p>
          <a:p>
            <a:r>
              <a:rPr lang="en-US" smtClean="0"/>
              <a:t>And the power consumed by the rest of the system that we estimate and keep constant. </a:t>
            </a:r>
            <a:br>
              <a:rPr lang="en-US" smtClean="0"/>
            </a:b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Changing the frequency level of the </a:t>
            </a:r>
            <a:r>
              <a:rPr lang="en-US" dirty="0" err="1" smtClean="0"/>
              <a:t>NoC</a:t>
            </a:r>
            <a:r>
              <a:rPr lang="en-US" dirty="0" smtClean="0"/>
              <a:t> affects both energy consumption and performance. </a:t>
            </a:r>
          </a:p>
          <a:p>
            <a:r>
              <a:rPr lang="en-US" dirty="0" smtClean="0"/>
              <a:t>Lower frequency at the </a:t>
            </a:r>
            <a:r>
              <a:rPr lang="en-US" dirty="0" err="1" smtClean="0"/>
              <a:t>NoC</a:t>
            </a:r>
            <a:r>
              <a:rPr lang="en-US" dirty="0" smtClean="0"/>
              <a:t> will save power but will slow down the network, potentially affecting the overall system performance. </a:t>
            </a:r>
          </a:p>
          <a:p>
            <a:endParaRPr lang="en-US" dirty="0" smtClean="0"/>
          </a:p>
          <a:p>
            <a:r>
              <a:rPr lang="en-US" dirty="0" smtClean="0"/>
              <a:t>The graph on the left will show the overall on-chip energy savings achieved by each scheme and the graph on the right the corresponding slowdowns, for the refer applications. </a:t>
            </a:r>
          </a:p>
          <a:p>
            <a:endParaRPr lang="en-US" dirty="0" smtClean="0"/>
          </a:p>
          <a:p>
            <a:r>
              <a:rPr lang="en-US" dirty="0" smtClean="0"/>
              <a:t>All the results will be shown with respect to the baseline scheme, where the </a:t>
            </a:r>
            <a:r>
              <a:rPr lang="en-US" dirty="0" err="1" smtClean="0"/>
              <a:t>NoC</a:t>
            </a:r>
            <a:r>
              <a:rPr lang="en-US" dirty="0" smtClean="0"/>
              <a:t> operates at full frequency f100%.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Reducing more the frequency of the </a:t>
            </a:r>
            <a:r>
              <a:rPr lang="en-US" dirty="0" err="1" smtClean="0"/>
              <a:t>NoC</a:t>
            </a:r>
            <a:r>
              <a:rPr lang="en-US" dirty="0" smtClean="0"/>
              <a:t> will reduce more the power consumption in the </a:t>
            </a:r>
            <a:r>
              <a:rPr lang="en-US" dirty="0" err="1" smtClean="0"/>
              <a:t>NoC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However, the overall system-wide energy savings do not show much improvement here. </a:t>
            </a:r>
          </a:p>
          <a:p>
            <a:r>
              <a:rPr lang="en-US" dirty="0" smtClean="0"/>
              <a:t>In fact most of the applications show that energy savings are </a:t>
            </a:r>
            <a:r>
              <a:rPr lang="en-US" dirty="0" err="1" smtClean="0"/>
              <a:t>worsed</a:t>
            </a:r>
            <a:r>
              <a:rPr lang="en-US" dirty="0" smtClean="0"/>
              <a:t> compared with the previous case of f75%. </a:t>
            </a:r>
          </a:p>
          <a:p>
            <a:r>
              <a:rPr lang="en-US" dirty="0" smtClean="0"/>
              <a:t>This is caused by the large slowdowns seen by the application, as you can see on the right graph.</a:t>
            </a:r>
          </a:p>
          <a:p>
            <a:r>
              <a:rPr lang="en-US" dirty="0" smtClean="0"/>
              <a:t>The time the application needs to complete is large enough to adverse the power reductions in the </a:t>
            </a:r>
            <a:r>
              <a:rPr lang="en-US" dirty="0" err="1" smtClean="0"/>
              <a:t>NoC</a:t>
            </a:r>
            <a:r>
              <a:rPr lang="en-US" dirty="0" smtClean="0"/>
              <a:t> to less overall energy savings.</a:t>
            </a:r>
          </a:p>
          <a:p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This is </a:t>
            </a:r>
            <a:r>
              <a:rPr lang="en-US" dirty="0" err="1" smtClean="0"/>
              <a:t>exagerated</a:t>
            </a:r>
            <a:r>
              <a:rPr lang="en-US" dirty="0" smtClean="0"/>
              <a:t> when we reduce further the frequency, for example at f25%. </a:t>
            </a:r>
          </a:p>
          <a:p>
            <a:r>
              <a:rPr lang="en-US" dirty="0" smtClean="0"/>
              <a:t>Here, all applications have very large slowdowns that eventually cause </a:t>
            </a:r>
            <a:r>
              <a:rPr lang="en-US" dirty="0" err="1" smtClean="0"/>
              <a:t>significan</a:t>
            </a:r>
            <a:r>
              <a:rPr lang="en-US" dirty="0" smtClean="0"/>
              <a:t> energy loss. 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all cases, both epoch-based dynamic schemes outperform the static schemes. </a:t>
            </a:r>
          </a:p>
          <a:p>
            <a:r>
              <a:rPr lang="en-US" dirty="0"/>
              <a:t>The run-time epoch adaptive scheme follows closely and consistently the off-line based scheme, </a:t>
            </a:r>
          </a:p>
          <a:p>
            <a:r>
              <a:rPr lang="en-US" dirty="0"/>
              <a:t>indicating the strength of the runt-time barrier watch approach in capturing correctly the changes in program behavior. </a:t>
            </a:r>
          </a:p>
          <a:p>
            <a:endParaRPr lang="en-US" dirty="0"/>
          </a:p>
          <a:p>
            <a:r>
              <a:rPr lang="en-US" dirty="0"/>
              <a:t>Also, a side-result here shows that operating the </a:t>
            </a:r>
            <a:r>
              <a:rPr lang="en-US" dirty="0" err="1"/>
              <a:t>NoC</a:t>
            </a:r>
            <a:r>
              <a:rPr lang="en-US" dirty="0"/>
              <a:t> at 75% of full frequency is on average a better ED choice than having the </a:t>
            </a:r>
            <a:r>
              <a:rPr lang="en-US" dirty="0" err="1"/>
              <a:t>NoC</a:t>
            </a:r>
            <a:r>
              <a:rPr lang="en-US" dirty="0"/>
              <a:t> running at full frequency. </a:t>
            </a:r>
          </a:p>
          <a:p>
            <a:endParaRPr lang="en-US" dirty="0"/>
          </a:p>
          <a:p>
            <a:r>
              <a:rPr lang="en-US" dirty="0"/>
              <a:t>Lastly, there are cases where epoch-based adaptation has no room for significant improvements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Hello, I am Socrates Demetriades from UPitt and today I will talk about ….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Simple:</a:t>
            </a:r>
            <a:r>
              <a:rPr lang="en-US" baseline="0" dirty="0" smtClean="0"/>
              <a:t> </a:t>
            </a:r>
            <a:r>
              <a:rPr lang="en-US" dirty="0" smtClean="0"/>
              <a:t>No continues interval monitoring is required, no profile analysis and complicated algorithms. </a:t>
            </a:r>
          </a:p>
          <a:p>
            <a:pPr eaLnBrk="1" hangingPunct="1"/>
            <a:r>
              <a:rPr lang="en-US" dirty="0" smtClean="0"/>
              <a:t>Low cost: Requires minimal architectural support and no modifications to the application source</a:t>
            </a:r>
            <a:r>
              <a:rPr lang="en-US" baseline="0" dirty="0" smtClean="0"/>
              <a:t> code. </a:t>
            </a:r>
            <a:endParaRPr lang="en-US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Our proposal is motivated by a strong observation.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vertical </a:t>
            </a:r>
            <a:r>
              <a:rPr lang="en-US" dirty="0" smtClean="0"/>
              <a:t>lines </a:t>
            </a:r>
            <a:r>
              <a:rPr lang="en-US" dirty="0"/>
              <a:t>indicated the points in execution where the parallel threads of the program are globally synchronized, or in programming terms, the barrier points.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the these observations, </a:t>
            </a:r>
            <a:r>
              <a:rPr lang="en-US" dirty="0"/>
              <a:t>we propose a new, simple and more relaxed program behavior representation based on the what we call now “epoch” granularity. 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sz="2400" smtClean="0">
              <a:latin typeface="Times" charset="0"/>
              <a:cs typeface="+mn-cs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B52C91B5-6EDF-0140-8BF6-85561D88D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CE9DA-9B20-DD4F-AA16-AEBBE48EB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9650" y="341313"/>
            <a:ext cx="1911350" cy="5651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341313"/>
            <a:ext cx="5584825" cy="5651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4C4E-D624-FA47-8B80-9A453F34D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90613" y="1314450"/>
            <a:ext cx="6907212" cy="46783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5FBFC-3008-0E45-8DAB-1495EDADF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5236C-C7A6-F247-AFD5-DEFD02E1F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0F5D1-B117-4043-83DC-73F1B0A68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02CB3-34DF-FB4D-B005-EC82D2688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FE88A-E61B-0141-8A8B-F44A778E5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DBE6-6FD8-0343-8F1E-1C6EFB361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69BD1-94DE-F848-9DCA-3159C69CD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EF88-1225-1342-80EC-E2B49F4B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715F-5D47-3948-9E7D-2C13331BC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341313"/>
            <a:ext cx="7648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0613" y="1314450"/>
            <a:ext cx="690721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41"/>
          <p:cNvSpPr>
            <a:spLocks noChangeShapeType="1"/>
          </p:cNvSpPr>
          <p:nvPr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Line 47"/>
          <p:cNvSpPr>
            <a:spLocks noChangeShapeType="1"/>
          </p:cNvSpPr>
          <p:nvPr/>
        </p:nvSpPr>
        <p:spPr bwMode="auto">
          <a:xfrm>
            <a:off x="304800" y="61976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324600"/>
            <a:ext cx="1143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B1F7814E-DD59-D74E-963D-CF09F78C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56127A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1663700"/>
            <a:ext cx="8534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BarrierWatch:</a:t>
            </a:r>
            <a:br>
              <a:rPr lang="en-US" sz="3600" b="1"/>
            </a:br>
            <a:r>
              <a:rPr lang="en-US" sz="3100" b="1"/>
              <a:t>Characterizing Multithreaded Workloads across and within Program-Defined Epochs</a:t>
            </a:r>
            <a:endParaRPr lang="en-US" sz="3100" b="1">
              <a:latin typeface="Helvetica" charset="0"/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549525" y="3770313"/>
            <a:ext cx="4460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Socrates Demetriades and Sangyeun Cho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2382838" y="6248400"/>
            <a:ext cx="439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500F64"/>
                </a:solidFill>
              </a:rPr>
              <a:t>Computer Frontiers 2011, Ischia, Italy. </a:t>
            </a:r>
          </a:p>
        </p:txBody>
      </p:sp>
      <p:pic>
        <p:nvPicPr>
          <p:cNvPr id="16391" name="Picture 10" descr="\\ad.cs.pitt.edu\Users\Users1\socrates\Desktop\present\banner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6800" y="5105400"/>
            <a:ext cx="429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5"/>
          <p:cNvGrpSpPr>
            <a:grpSpLocks/>
          </p:cNvGrpSpPr>
          <p:nvPr/>
        </p:nvGrpSpPr>
        <p:grpSpPr bwMode="auto">
          <a:xfrm>
            <a:off x="39688" y="1260475"/>
            <a:ext cx="8659812" cy="3025775"/>
            <a:chOff x="39688" y="1260474"/>
            <a:chExt cx="8659812" cy="3025836"/>
          </a:xfrm>
        </p:grpSpPr>
        <p:pic>
          <p:nvPicPr>
            <p:cNvPr id="34824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88" y="1587500"/>
              <a:ext cx="8659812" cy="264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4825" name="Group 81"/>
            <p:cNvGrpSpPr>
              <a:grpSpLocks/>
            </p:cNvGrpSpPr>
            <p:nvPr/>
          </p:nvGrpSpPr>
          <p:grpSpPr bwMode="auto">
            <a:xfrm>
              <a:off x="101601" y="1260474"/>
              <a:ext cx="8051799" cy="3025836"/>
              <a:chOff x="101601" y="1260474"/>
              <a:chExt cx="8051799" cy="3025836"/>
            </a:xfrm>
          </p:grpSpPr>
          <p:sp>
            <p:nvSpPr>
              <p:cNvPr id="34826" name="TextBox 15"/>
              <p:cNvSpPr txBox="1">
                <a:spLocks noChangeArrowheads="1"/>
              </p:cNvSpPr>
              <p:nvPr/>
            </p:nvSpPr>
            <p:spPr bwMode="auto">
              <a:xfrm rot="-5400000">
                <a:off x="-1125507" y="2487582"/>
                <a:ext cx="2854326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latin typeface="Arial" charset="0"/>
                    <a:ea typeface="Arial" charset="0"/>
                    <a:cs typeface="Arial" charset="0"/>
                  </a:rPr>
                  <a:t>NoC Traffic</a:t>
                </a:r>
              </a:p>
            </p:txBody>
          </p:sp>
          <p:sp>
            <p:nvSpPr>
              <p:cNvPr id="34827" name="TextBox 15"/>
              <p:cNvSpPr txBox="1">
                <a:spLocks noChangeArrowheads="1"/>
              </p:cNvSpPr>
              <p:nvPr/>
            </p:nvSpPr>
            <p:spPr bwMode="auto">
              <a:xfrm>
                <a:off x="838200" y="3886200"/>
                <a:ext cx="7315200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latin typeface="Arial" charset="0"/>
                    <a:ea typeface="Arial" charset="0"/>
                    <a:cs typeface="Arial" charset="0"/>
                  </a:rPr>
                  <a:t>Time</a:t>
                </a:r>
              </a:p>
            </p:txBody>
          </p:sp>
        </p:grpSp>
      </p:grpSp>
      <p:sp>
        <p:nvSpPr>
          <p:cNvPr id="34819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Program epochs</a:t>
            </a:r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>
          <a:xfrm>
            <a:off x="381000" y="5322888"/>
            <a:ext cx="8458200" cy="1001712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Epoch: An execution interval between two consecutive barriers.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2743200" y="3048000"/>
            <a:ext cx="1676400" cy="1066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100">
              <a:latin typeface="Calibri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6172200" y="3048000"/>
            <a:ext cx="1676400" cy="10668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100">
              <a:latin typeface="Calibri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4597400" y="1828800"/>
            <a:ext cx="685800" cy="10668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1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2" grpId="1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791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Epochs’ effectiveness: characterization</a:t>
            </a:r>
          </a:p>
        </p:txBody>
      </p:sp>
      <p:sp>
        <p:nvSpPr>
          <p:cNvPr id="34820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</a:rPr>
              <a:t>	Are epochs effective in characterizing the variability of program behavior?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How similar is program behavior among the different dynamic instances of the same epoch? 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How different is the behavior across different epochs? 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How the program behaves within the epochs? </a:t>
            </a: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738" y="1246188"/>
            <a:ext cx="7564437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Characterization across epochs.</a:t>
            </a:r>
          </a:p>
        </p:txBody>
      </p:sp>
      <p:grpSp>
        <p:nvGrpSpPr>
          <p:cNvPr id="38916" name="Group 3"/>
          <p:cNvGrpSpPr>
            <a:grpSpLocks/>
          </p:cNvGrpSpPr>
          <p:nvPr/>
        </p:nvGrpSpPr>
        <p:grpSpPr bwMode="auto">
          <a:xfrm>
            <a:off x="693738" y="1276350"/>
            <a:ext cx="7564437" cy="3527425"/>
            <a:chOff x="693738" y="1276350"/>
            <a:chExt cx="7564437" cy="3527425"/>
          </a:xfrm>
        </p:grpSpPr>
        <p:sp>
          <p:nvSpPr>
            <p:cNvPr id="38923" name="Rectangle 7"/>
            <p:cNvSpPr>
              <a:spLocks noChangeArrowheads="1"/>
            </p:cNvSpPr>
            <p:nvPr/>
          </p:nvSpPr>
          <p:spPr bwMode="auto">
            <a:xfrm>
              <a:off x="693738" y="1276350"/>
              <a:ext cx="3954631" cy="3520893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4" name="Rectangle 8"/>
            <p:cNvSpPr>
              <a:spLocks noChangeArrowheads="1"/>
            </p:cNvSpPr>
            <p:nvPr/>
          </p:nvSpPr>
          <p:spPr bwMode="auto">
            <a:xfrm>
              <a:off x="6491675" y="1282882"/>
              <a:ext cx="1766500" cy="3520893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70" name="Text Box 41"/>
          <p:cNvSpPr txBox="1">
            <a:spLocks noChangeArrowheads="1"/>
          </p:cNvSpPr>
          <p:nvPr/>
        </p:nvSpPr>
        <p:spPr bwMode="auto">
          <a:xfrm>
            <a:off x="700088" y="1638300"/>
            <a:ext cx="34591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u="sng">
                <a:solidFill>
                  <a:srgbClr val="C00000"/>
                </a:solidFill>
              </a:rPr>
              <a:t>Error bars:</a:t>
            </a:r>
          </a:p>
          <a:p>
            <a:pPr eaLnBrk="0" hangingPunct="0"/>
            <a:r>
              <a:rPr lang="en-US" sz="2400">
                <a:solidFill>
                  <a:srgbClr val="C00000"/>
                </a:solidFill>
              </a:rPr>
              <a:t>variability across the dynamic  instances of an epoch</a:t>
            </a:r>
          </a:p>
        </p:txBody>
      </p:sp>
      <p:sp>
        <p:nvSpPr>
          <p:cNvPr id="36871" name="Text Box 41"/>
          <p:cNvSpPr txBox="1">
            <a:spLocks noChangeArrowheads="1"/>
          </p:cNvSpPr>
          <p:nvPr/>
        </p:nvSpPr>
        <p:spPr bwMode="auto">
          <a:xfrm>
            <a:off x="596900" y="4057650"/>
            <a:ext cx="3822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u="sng">
                <a:solidFill>
                  <a:srgbClr val="0000CC"/>
                </a:solidFill>
              </a:rPr>
              <a:t>Dispersion across points:</a:t>
            </a:r>
          </a:p>
          <a:p>
            <a:pPr eaLnBrk="0" hangingPunct="0"/>
            <a:r>
              <a:rPr lang="en-US" sz="2400">
                <a:solidFill>
                  <a:srgbClr val="0000CC"/>
                </a:solidFill>
              </a:rPr>
              <a:t>variability across different epochs</a:t>
            </a:r>
          </a:p>
        </p:txBody>
      </p:sp>
      <p:sp>
        <p:nvSpPr>
          <p:cNvPr id="23" name="Text Box 41"/>
          <p:cNvSpPr txBox="1">
            <a:spLocks noChangeArrowheads="1"/>
          </p:cNvSpPr>
          <p:nvPr/>
        </p:nvSpPr>
        <p:spPr bwMode="auto">
          <a:xfrm>
            <a:off x="782638" y="3195638"/>
            <a:ext cx="2982912" cy="461962"/>
          </a:xfrm>
          <a:prstGeom prst="rect">
            <a:avLst/>
          </a:prstGeom>
          <a:solidFill>
            <a:srgbClr val="FAC09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LOW variability</a:t>
            </a:r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685800" y="5257800"/>
            <a:ext cx="3033713" cy="461963"/>
          </a:xfrm>
          <a:prstGeom prst="rect">
            <a:avLst/>
          </a:prstGeom>
          <a:solidFill>
            <a:srgbClr val="FAC09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HIGH variability</a:t>
            </a:r>
          </a:p>
        </p:txBody>
      </p:sp>
      <p:sp>
        <p:nvSpPr>
          <p:cNvPr id="38921" name="TextBox 21"/>
          <p:cNvSpPr txBox="1">
            <a:spLocks noChangeArrowheads="1"/>
          </p:cNvSpPr>
          <p:nvPr/>
        </p:nvSpPr>
        <p:spPr bwMode="auto">
          <a:xfrm rot="-5400000">
            <a:off x="3467100" y="2705100"/>
            <a:ext cx="2514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Arial" charset="0"/>
                <a:ea typeface="Arial" charset="0"/>
                <a:cs typeface="Arial" charset="0"/>
              </a:rPr>
              <a:t>NoC Traffic</a:t>
            </a:r>
          </a:p>
        </p:txBody>
      </p:sp>
      <p:sp>
        <p:nvSpPr>
          <p:cNvPr id="38922" name="TextBox 24"/>
          <p:cNvSpPr txBox="1">
            <a:spLocks noChangeArrowheads="1"/>
          </p:cNvSpPr>
          <p:nvPr/>
        </p:nvSpPr>
        <p:spPr bwMode="auto">
          <a:xfrm>
            <a:off x="4419600" y="1295400"/>
            <a:ext cx="2514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140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738" y="1246188"/>
            <a:ext cx="7564437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Characterization across epochs.</a:t>
            </a:r>
          </a:p>
        </p:txBody>
      </p:sp>
      <p:sp>
        <p:nvSpPr>
          <p:cNvPr id="38916" name="Content Placeholder 2"/>
          <p:cNvSpPr>
            <a:spLocks noGrp="1"/>
          </p:cNvSpPr>
          <p:nvPr>
            <p:ph idx="1"/>
          </p:nvPr>
        </p:nvSpPr>
        <p:spPr>
          <a:xfrm>
            <a:off x="461963" y="4889500"/>
            <a:ext cx="8458200" cy="13589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Comic Sans MS" charset="0"/>
              </a:rPr>
              <a:t>fundamental correlation between epoch boundaries and changes in program behavior</a:t>
            </a:r>
          </a:p>
          <a:p>
            <a:r>
              <a:rPr lang="en-US">
                <a:solidFill>
                  <a:srgbClr val="FF0000"/>
                </a:solidFill>
                <a:latin typeface="Comic Sans MS" charset="0"/>
              </a:rPr>
              <a:t>High predictability of behavior across epoch instances </a:t>
            </a:r>
          </a:p>
        </p:txBody>
      </p:sp>
      <p:sp>
        <p:nvSpPr>
          <p:cNvPr id="40965" name="TextBox 7"/>
          <p:cNvSpPr txBox="1">
            <a:spLocks noChangeArrowheads="1"/>
          </p:cNvSpPr>
          <p:nvPr/>
        </p:nvSpPr>
        <p:spPr bwMode="auto">
          <a:xfrm>
            <a:off x="1295400" y="1295400"/>
            <a:ext cx="7239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140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609600" y="1600200"/>
            <a:ext cx="6096000" cy="2514600"/>
            <a:chOff x="609598" y="1600199"/>
            <a:chExt cx="6096001" cy="2514602"/>
          </a:xfrm>
        </p:grpSpPr>
        <p:sp>
          <p:nvSpPr>
            <p:cNvPr id="40972" name="TextBox 8"/>
            <p:cNvSpPr txBox="1">
              <a:spLocks noChangeArrowheads="1"/>
            </p:cNvSpPr>
            <p:nvPr/>
          </p:nvSpPr>
          <p:spPr bwMode="auto">
            <a:xfrm rot="-5400000">
              <a:off x="3467101" y="2705098"/>
              <a:ext cx="2514600" cy="3048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Arial" charset="0"/>
                  <a:ea typeface="Arial" charset="0"/>
                  <a:cs typeface="Arial" charset="0"/>
                </a:rPr>
                <a:t>NoC Traffic</a:t>
              </a:r>
            </a:p>
          </p:txBody>
        </p:sp>
        <p:sp>
          <p:nvSpPr>
            <p:cNvPr id="40973" name="TextBox 9"/>
            <p:cNvSpPr txBox="1">
              <a:spLocks noChangeArrowheads="1"/>
            </p:cNvSpPr>
            <p:nvPr/>
          </p:nvSpPr>
          <p:spPr bwMode="auto">
            <a:xfrm rot="-5400000">
              <a:off x="1638301" y="2705100"/>
              <a:ext cx="2514600" cy="3048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Arial" charset="0"/>
                  <a:ea typeface="Arial" charset="0"/>
                  <a:cs typeface="Arial" charset="0"/>
                </a:rPr>
                <a:t>L2 Miss Ratio</a:t>
              </a:r>
            </a:p>
          </p:txBody>
        </p:sp>
        <p:sp>
          <p:nvSpPr>
            <p:cNvPr id="40974" name="TextBox 10"/>
            <p:cNvSpPr txBox="1">
              <a:spLocks noChangeArrowheads="1"/>
            </p:cNvSpPr>
            <p:nvPr/>
          </p:nvSpPr>
          <p:spPr bwMode="auto">
            <a:xfrm rot="-5400000">
              <a:off x="-177799" y="2705098"/>
              <a:ext cx="2514600" cy="3048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Arial" charset="0"/>
                  <a:ea typeface="Arial" charset="0"/>
                  <a:cs typeface="Arial" charset="0"/>
                </a:rPr>
                <a:t>Global  IPC</a:t>
              </a:r>
            </a:p>
          </p:txBody>
        </p:sp>
        <p:sp>
          <p:nvSpPr>
            <p:cNvPr id="40975" name="TextBox 11"/>
            <p:cNvSpPr txBox="1">
              <a:spLocks noChangeArrowheads="1"/>
            </p:cNvSpPr>
            <p:nvPr/>
          </p:nvSpPr>
          <p:spPr bwMode="auto">
            <a:xfrm rot="-5400000">
              <a:off x="5295899" y="2705098"/>
              <a:ext cx="2514600" cy="3048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Arial" charset="0"/>
                  <a:ea typeface="Arial" charset="0"/>
                  <a:cs typeface="Arial" charset="0"/>
                </a:rPr>
                <a:t>C2C Tranfers</a:t>
              </a:r>
            </a:p>
          </p:txBody>
        </p:sp>
        <p:sp>
          <p:nvSpPr>
            <p:cNvPr id="40976" name="TextBox 12"/>
            <p:cNvSpPr txBox="1">
              <a:spLocks noChangeArrowheads="1"/>
            </p:cNvSpPr>
            <p:nvPr/>
          </p:nvSpPr>
          <p:spPr bwMode="auto">
            <a:xfrm rot="-5400000">
              <a:off x="-495301" y="2705100"/>
              <a:ext cx="2514600" cy="3048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93738" y="1276350"/>
            <a:ext cx="7564437" cy="3527425"/>
            <a:chOff x="693738" y="1276350"/>
            <a:chExt cx="7564437" cy="3527425"/>
          </a:xfrm>
        </p:grpSpPr>
        <p:sp>
          <p:nvSpPr>
            <p:cNvPr id="40970" name="Rectangle 7"/>
            <p:cNvSpPr>
              <a:spLocks noChangeArrowheads="1"/>
            </p:cNvSpPr>
            <p:nvPr/>
          </p:nvSpPr>
          <p:spPr bwMode="auto">
            <a:xfrm>
              <a:off x="693738" y="1276350"/>
              <a:ext cx="3954631" cy="3520893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1" name="Rectangle 8"/>
            <p:cNvSpPr>
              <a:spLocks noChangeArrowheads="1"/>
            </p:cNvSpPr>
            <p:nvPr/>
          </p:nvSpPr>
          <p:spPr bwMode="auto">
            <a:xfrm>
              <a:off x="6491675" y="1282882"/>
              <a:ext cx="1766500" cy="3520893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1460500" y="1917700"/>
            <a:ext cx="6645275" cy="461963"/>
          </a:xfrm>
          <a:prstGeom prst="rect">
            <a:avLst/>
          </a:prstGeom>
          <a:solidFill>
            <a:srgbClr val="FF9900">
              <a:alpha val="5686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Low variability across instances of an epoch</a:t>
            </a:r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1460500" y="2698750"/>
            <a:ext cx="6645275" cy="461963"/>
          </a:xfrm>
          <a:prstGeom prst="rect">
            <a:avLst/>
          </a:prstGeom>
          <a:solidFill>
            <a:srgbClr val="FF9900">
              <a:alpha val="5686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High variability across different epochs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Characterization across epochs.</a:t>
            </a:r>
          </a:p>
        </p:txBody>
      </p:sp>
      <p:sp>
        <p:nvSpPr>
          <p:cNvPr id="43011" name="Text Box 41"/>
          <p:cNvSpPr txBox="1">
            <a:spLocks noChangeArrowheads="1"/>
          </p:cNvSpPr>
          <p:nvPr/>
        </p:nvSpPr>
        <p:spPr bwMode="auto">
          <a:xfrm>
            <a:off x="1460500" y="1917700"/>
            <a:ext cx="6645275" cy="461963"/>
          </a:xfrm>
          <a:prstGeom prst="rect">
            <a:avLst/>
          </a:prstGeom>
          <a:solidFill>
            <a:srgbClr val="FF9900">
              <a:alpha val="5686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Low </a:t>
            </a:r>
            <a:r>
              <a:rPr lang="en-US" sz="2400"/>
              <a:t>variability across instances of an epoch</a:t>
            </a:r>
          </a:p>
        </p:txBody>
      </p:sp>
      <p:sp>
        <p:nvSpPr>
          <p:cNvPr id="43012" name="Text Box 41"/>
          <p:cNvSpPr txBox="1">
            <a:spLocks noChangeArrowheads="1"/>
          </p:cNvSpPr>
          <p:nvPr/>
        </p:nvSpPr>
        <p:spPr bwMode="auto">
          <a:xfrm>
            <a:off x="1460500" y="2698750"/>
            <a:ext cx="6645275" cy="461963"/>
          </a:xfrm>
          <a:prstGeom prst="rect">
            <a:avLst/>
          </a:prstGeom>
          <a:solidFill>
            <a:srgbClr val="FF9900">
              <a:alpha val="5686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High </a:t>
            </a:r>
            <a:r>
              <a:rPr lang="en-US" sz="2400"/>
              <a:t>variability across different epochs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-76200" y="2286000"/>
            <a:ext cx="8534400" cy="461963"/>
            <a:chOff x="-76200" y="2286000"/>
            <a:chExt cx="8534400" cy="461665"/>
          </a:xfrm>
        </p:grpSpPr>
        <p:cxnSp>
          <p:nvCxnSpPr>
            <p:cNvPr id="43016" name="Straight Connector 8"/>
            <p:cNvCxnSpPr>
              <a:cxnSpLocks noChangeShapeType="1"/>
            </p:cNvCxnSpPr>
            <p:nvPr/>
          </p:nvCxnSpPr>
          <p:spPr bwMode="auto">
            <a:xfrm>
              <a:off x="1143000" y="2540000"/>
              <a:ext cx="7315200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017" name="TextBox 7"/>
            <p:cNvSpPr txBox="1">
              <a:spLocks noChangeArrowheads="1"/>
            </p:cNvSpPr>
            <p:nvPr/>
          </p:nvSpPr>
          <p:spPr bwMode="auto">
            <a:xfrm>
              <a:off x="-76200" y="2286000"/>
              <a:ext cx="1295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/>
                <a:t>Ratio =</a:t>
              </a:r>
            </a:p>
          </p:txBody>
        </p:sp>
      </p:grp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>
            <a:off x="7430294" y="2704306"/>
            <a:ext cx="2514600" cy="15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8458200" cy="1676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kern="1200" dirty="0" smtClean="0">
                <a:latin typeface="Comic Sans MS" charset="0"/>
                <a:ea typeface="+mn-ea"/>
                <a:cs typeface="+mn-cs"/>
              </a:rPr>
              <a:t>The smaller the ratio, </a:t>
            </a:r>
          </a:p>
          <a:p>
            <a:pPr>
              <a:defRPr/>
            </a:pPr>
            <a:r>
              <a:rPr lang="en-US" kern="1200" dirty="0" smtClean="0">
                <a:latin typeface="Comic Sans MS" charset="0"/>
                <a:ea typeface="+mn-ea"/>
                <a:cs typeface="+mn-cs"/>
              </a:rPr>
              <a:t>the sharper the behavioral shifts on epoch boundaries</a:t>
            </a:r>
          </a:p>
          <a:p>
            <a:pPr>
              <a:defRPr/>
            </a:pPr>
            <a:r>
              <a:rPr lang="en-US" kern="1200" dirty="0" smtClean="0">
                <a:latin typeface="Comic Sans MS" charset="0"/>
                <a:ea typeface="+mn-ea"/>
                <a:cs typeface="+mn-cs"/>
              </a:rPr>
              <a:t>the more predictable the program behavior across repeating epoch instances.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 smtClean="0">
                <a:latin typeface="Comic Sans MS" charset="0"/>
              </a:rPr>
              <a:t>PARSEC and SPLASH2 programs.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676400"/>
          <a:ext cx="868680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2057400" y="4572000"/>
            <a:ext cx="5410200" cy="461963"/>
          </a:xfrm>
          <a:prstGeom prst="rect">
            <a:avLst/>
          </a:prstGeom>
          <a:solidFill>
            <a:srgbClr val="FF9900">
              <a:alpha val="5686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Less than 0.2 for most benchmarks. 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977900" y="3479800"/>
            <a:ext cx="7924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791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Epochs’ effectiveness: characterization</a:t>
            </a:r>
          </a:p>
        </p:txBody>
      </p:sp>
      <p:sp>
        <p:nvSpPr>
          <p:cNvPr id="47107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</a:rPr>
              <a:t>	Are epochs effective in characterizing the variability of program behavior?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How similar is program behavior among the different dynamic instances of the same epoch? 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How different is the behavior across different epochs? 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How the program behaves within the epochs? 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152400" y="2547938"/>
            <a:ext cx="846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sym typeface="Wingdings" charset="2"/>
              </a:rPr>
              <a:t>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152400" y="3810000"/>
            <a:ext cx="846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sym typeface="Wingdings" charset="2"/>
              </a:rPr>
              <a:t>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58738" y="5291138"/>
            <a:ext cx="381000" cy="228600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ex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Characterization within epochs. 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467100" y="2286000"/>
            <a:ext cx="774700" cy="698500"/>
            <a:chOff x="3467100" y="2286001"/>
            <a:chExt cx="774699" cy="698499"/>
          </a:xfrm>
        </p:grpSpPr>
        <p:cxnSp>
          <p:nvCxnSpPr>
            <p:cNvPr id="49204" name="Straight Connector 10"/>
            <p:cNvCxnSpPr>
              <a:cxnSpLocks noChangeShapeType="1"/>
            </p:cNvCxnSpPr>
            <p:nvPr/>
          </p:nvCxnSpPr>
          <p:spPr bwMode="auto">
            <a:xfrm>
              <a:off x="3505200" y="2603500"/>
              <a:ext cx="685800" cy="1588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</p:cxnSp>
        <p:grpSp>
          <p:nvGrpSpPr>
            <p:cNvPr id="49205" name="Group 36"/>
            <p:cNvGrpSpPr>
              <a:grpSpLocks/>
            </p:cNvGrpSpPr>
            <p:nvPr/>
          </p:nvGrpSpPr>
          <p:grpSpPr bwMode="auto">
            <a:xfrm>
              <a:off x="3467100" y="2286001"/>
              <a:ext cx="774699" cy="698499"/>
              <a:chOff x="3695700" y="1587500"/>
              <a:chExt cx="774699" cy="698501"/>
            </a:xfrm>
          </p:grpSpPr>
          <p:cxnSp>
            <p:nvCxnSpPr>
              <p:cNvPr id="49206" name="Straight Connector 28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2801" y="1930399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207" name="Straight Connector 35"/>
              <p:cNvCxnSpPr>
                <a:cxnSpLocks noChangeShapeType="1"/>
              </p:cNvCxnSpPr>
              <p:nvPr/>
            </p:nvCxnSpPr>
            <p:spPr bwMode="auto">
              <a:xfrm rot="16200000" flipH="1">
                <a:off x="4127499" y="1943100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343400" y="2286000"/>
            <a:ext cx="3556000" cy="698500"/>
            <a:chOff x="4343400" y="2286000"/>
            <a:chExt cx="3556000" cy="698499"/>
          </a:xfrm>
        </p:grpSpPr>
        <p:cxnSp>
          <p:nvCxnSpPr>
            <p:cNvPr id="49194" name="Straight Connector 11"/>
            <p:cNvCxnSpPr>
              <a:cxnSpLocks noChangeShapeType="1"/>
            </p:cNvCxnSpPr>
            <p:nvPr/>
          </p:nvCxnSpPr>
          <p:spPr bwMode="auto">
            <a:xfrm>
              <a:off x="5334000" y="2603500"/>
              <a:ext cx="685800" cy="1588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9195" name="Straight Connector 22"/>
            <p:cNvCxnSpPr>
              <a:cxnSpLocks noChangeShapeType="1"/>
            </p:cNvCxnSpPr>
            <p:nvPr/>
          </p:nvCxnSpPr>
          <p:spPr bwMode="auto">
            <a:xfrm>
              <a:off x="7162800" y="2603500"/>
              <a:ext cx="685800" cy="1588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9196" name="Straight Connector 37"/>
            <p:cNvCxnSpPr>
              <a:cxnSpLocks noChangeShapeType="1"/>
            </p:cNvCxnSpPr>
            <p:nvPr/>
          </p:nvCxnSpPr>
          <p:spPr bwMode="auto">
            <a:xfrm rot="10800000">
              <a:off x="4343400" y="2603501"/>
              <a:ext cx="787403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ot"/>
              <a:round/>
              <a:headEnd/>
              <a:tailEnd/>
            </a:ln>
          </p:spPr>
        </p:cxnSp>
        <p:grpSp>
          <p:nvGrpSpPr>
            <p:cNvPr id="49197" name="Group 39"/>
            <p:cNvGrpSpPr>
              <a:grpSpLocks/>
            </p:cNvGrpSpPr>
            <p:nvPr/>
          </p:nvGrpSpPr>
          <p:grpSpPr bwMode="auto">
            <a:xfrm>
              <a:off x="5283200" y="2286000"/>
              <a:ext cx="774699" cy="698499"/>
              <a:chOff x="3695700" y="1587500"/>
              <a:chExt cx="774699" cy="698501"/>
            </a:xfrm>
          </p:grpSpPr>
          <p:cxnSp>
            <p:nvCxnSpPr>
              <p:cNvPr id="49202" name="Straight Connector 40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2801" y="1930399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203" name="Straight Connector 41"/>
              <p:cNvCxnSpPr>
                <a:cxnSpLocks noChangeShapeType="1"/>
              </p:cNvCxnSpPr>
              <p:nvPr/>
            </p:nvCxnSpPr>
            <p:spPr bwMode="auto">
              <a:xfrm rot="16200000" flipH="1">
                <a:off x="4127499" y="1943100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49198" name="Group 42"/>
            <p:cNvGrpSpPr>
              <a:grpSpLocks/>
            </p:cNvGrpSpPr>
            <p:nvPr/>
          </p:nvGrpSpPr>
          <p:grpSpPr bwMode="auto">
            <a:xfrm>
              <a:off x="7124701" y="2286000"/>
              <a:ext cx="774699" cy="698499"/>
              <a:chOff x="3695700" y="1587500"/>
              <a:chExt cx="774699" cy="698501"/>
            </a:xfrm>
          </p:grpSpPr>
          <p:cxnSp>
            <p:nvCxnSpPr>
              <p:cNvPr id="49200" name="Straight Connector 43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2801" y="1930399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201" name="Straight Connector 44"/>
              <p:cNvCxnSpPr>
                <a:cxnSpLocks noChangeShapeType="1"/>
              </p:cNvCxnSpPr>
              <p:nvPr/>
            </p:nvCxnSpPr>
            <p:spPr bwMode="auto">
              <a:xfrm rot="16200000" flipH="1">
                <a:off x="4127499" y="1943100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49199" name="Straight Connector 45"/>
            <p:cNvCxnSpPr>
              <a:cxnSpLocks noChangeShapeType="1"/>
            </p:cNvCxnSpPr>
            <p:nvPr/>
          </p:nvCxnSpPr>
          <p:spPr bwMode="auto">
            <a:xfrm rot="10800000">
              <a:off x="6222997" y="2603501"/>
              <a:ext cx="787403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ot"/>
              <a:round/>
              <a:headEnd/>
              <a:tailEnd/>
            </a:ln>
          </p:spPr>
        </p:cxn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3467100" y="4165600"/>
            <a:ext cx="774700" cy="698500"/>
            <a:chOff x="3467100" y="4165601"/>
            <a:chExt cx="774699" cy="698499"/>
          </a:xfrm>
        </p:grpSpPr>
        <p:cxnSp>
          <p:nvCxnSpPr>
            <p:cNvPr id="49190" name="Elbow Connector 16"/>
            <p:cNvCxnSpPr>
              <a:cxnSpLocks noChangeShapeType="1"/>
            </p:cNvCxnSpPr>
            <p:nvPr/>
          </p:nvCxnSpPr>
          <p:spPr bwMode="auto">
            <a:xfrm>
              <a:off x="3517900" y="4203702"/>
              <a:ext cx="685800" cy="60959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</p:cxnSp>
        <p:grpSp>
          <p:nvGrpSpPr>
            <p:cNvPr id="49191" name="Group 36"/>
            <p:cNvGrpSpPr>
              <a:grpSpLocks/>
            </p:cNvGrpSpPr>
            <p:nvPr/>
          </p:nvGrpSpPr>
          <p:grpSpPr bwMode="auto">
            <a:xfrm>
              <a:off x="3467100" y="4165601"/>
              <a:ext cx="774699" cy="698499"/>
              <a:chOff x="3695700" y="1587500"/>
              <a:chExt cx="774699" cy="698501"/>
            </a:xfrm>
          </p:grpSpPr>
          <p:cxnSp>
            <p:nvCxnSpPr>
              <p:cNvPr id="49192" name="Straight Connector 58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2801" y="1930399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193" name="Straight Connector 59"/>
              <p:cNvCxnSpPr>
                <a:cxnSpLocks noChangeShapeType="1"/>
              </p:cNvCxnSpPr>
              <p:nvPr/>
            </p:nvCxnSpPr>
            <p:spPr bwMode="auto">
              <a:xfrm rot="16200000" flipH="1">
                <a:off x="4127499" y="1943100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4343400" y="4165600"/>
            <a:ext cx="3556000" cy="698500"/>
            <a:chOff x="4343400" y="4165600"/>
            <a:chExt cx="3556000" cy="698499"/>
          </a:xfrm>
        </p:grpSpPr>
        <p:cxnSp>
          <p:nvCxnSpPr>
            <p:cNvPr id="49180" name="Elbow Connector 23"/>
            <p:cNvCxnSpPr>
              <a:cxnSpLocks noChangeShapeType="1"/>
            </p:cNvCxnSpPr>
            <p:nvPr/>
          </p:nvCxnSpPr>
          <p:spPr bwMode="auto">
            <a:xfrm>
              <a:off x="5346700" y="4203702"/>
              <a:ext cx="685800" cy="60959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9181" name="Elbow Connector 24"/>
            <p:cNvCxnSpPr>
              <a:cxnSpLocks noChangeShapeType="1"/>
            </p:cNvCxnSpPr>
            <p:nvPr/>
          </p:nvCxnSpPr>
          <p:spPr bwMode="auto">
            <a:xfrm>
              <a:off x="7175500" y="4203702"/>
              <a:ext cx="685800" cy="60959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9182" name="Straight Connector 50"/>
            <p:cNvCxnSpPr>
              <a:cxnSpLocks noChangeShapeType="1"/>
            </p:cNvCxnSpPr>
            <p:nvPr/>
          </p:nvCxnSpPr>
          <p:spPr bwMode="auto">
            <a:xfrm rot="10800000">
              <a:off x="4343400" y="4483101"/>
              <a:ext cx="787403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ot"/>
              <a:round/>
              <a:headEnd/>
              <a:tailEnd/>
            </a:ln>
          </p:spPr>
        </p:cxnSp>
        <p:grpSp>
          <p:nvGrpSpPr>
            <p:cNvPr id="49183" name="Group 39"/>
            <p:cNvGrpSpPr>
              <a:grpSpLocks/>
            </p:cNvGrpSpPr>
            <p:nvPr/>
          </p:nvGrpSpPr>
          <p:grpSpPr bwMode="auto">
            <a:xfrm>
              <a:off x="5283200" y="4165600"/>
              <a:ext cx="774699" cy="698499"/>
              <a:chOff x="3695700" y="1587500"/>
              <a:chExt cx="774699" cy="698501"/>
            </a:xfrm>
          </p:grpSpPr>
          <p:cxnSp>
            <p:nvCxnSpPr>
              <p:cNvPr id="49188" name="Straight Connector 56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2801" y="1930399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189" name="Straight Connector 57"/>
              <p:cNvCxnSpPr>
                <a:cxnSpLocks noChangeShapeType="1"/>
              </p:cNvCxnSpPr>
              <p:nvPr/>
            </p:nvCxnSpPr>
            <p:spPr bwMode="auto">
              <a:xfrm rot="16200000" flipH="1">
                <a:off x="4127499" y="1943100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49184" name="Group 42"/>
            <p:cNvGrpSpPr>
              <a:grpSpLocks/>
            </p:cNvGrpSpPr>
            <p:nvPr/>
          </p:nvGrpSpPr>
          <p:grpSpPr bwMode="auto">
            <a:xfrm>
              <a:off x="7124701" y="4165600"/>
              <a:ext cx="774699" cy="698499"/>
              <a:chOff x="3695700" y="1587500"/>
              <a:chExt cx="774699" cy="698501"/>
            </a:xfrm>
          </p:grpSpPr>
          <p:cxnSp>
            <p:nvCxnSpPr>
              <p:cNvPr id="49186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2801" y="1930399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187" name="Straight Connector 55"/>
              <p:cNvCxnSpPr>
                <a:cxnSpLocks noChangeShapeType="1"/>
              </p:cNvCxnSpPr>
              <p:nvPr/>
            </p:nvCxnSpPr>
            <p:spPr bwMode="auto">
              <a:xfrm rot="16200000" flipH="1">
                <a:off x="4127499" y="1943100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49185" name="Straight Connector 53"/>
            <p:cNvCxnSpPr>
              <a:cxnSpLocks noChangeShapeType="1"/>
            </p:cNvCxnSpPr>
            <p:nvPr/>
          </p:nvCxnSpPr>
          <p:spPr bwMode="auto">
            <a:xfrm rot="10800000">
              <a:off x="6222997" y="4483101"/>
              <a:ext cx="787403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ot"/>
              <a:round/>
              <a:headEnd/>
              <a:tailEnd/>
            </a:ln>
          </p:spPr>
        </p:cxnSp>
      </p:grp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3467100" y="2997200"/>
            <a:ext cx="774700" cy="1003300"/>
            <a:chOff x="3467100" y="2997200"/>
            <a:chExt cx="774699" cy="1003300"/>
          </a:xfrm>
        </p:grpSpPr>
        <p:sp>
          <p:nvSpPr>
            <p:cNvPr id="49176" name="Freeform 21"/>
            <p:cNvSpPr>
              <a:spLocks noChangeArrowheads="1"/>
            </p:cNvSpPr>
            <p:nvPr/>
          </p:nvSpPr>
          <p:spPr bwMode="auto">
            <a:xfrm>
              <a:off x="3556000" y="2997200"/>
              <a:ext cx="571500" cy="1003300"/>
            </a:xfrm>
            <a:custGeom>
              <a:avLst/>
              <a:gdLst>
                <a:gd name="T0" fmla="*/ 0 w 571500"/>
                <a:gd name="T1" fmla="*/ 381000 h 1003300"/>
                <a:gd name="T2" fmla="*/ 63500 w 571500"/>
                <a:gd name="T3" fmla="*/ 711200 h 1003300"/>
                <a:gd name="T4" fmla="*/ 101600 w 571500"/>
                <a:gd name="T5" fmla="*/ 139700 h 1003300"/>
                <a:gd name="T6" fmla="*/ 127000 w 571500"/>
                <a:gd name="T7" fmla="*/ 711200 h 1003300"/>
                <a:gd name="T8" fmla="*/ 165100 w 571500"/>
                <a:gd name="T9" fmla="*/ 177800 h 1003300"/>
                <a:gd name="T10" fmla="*/ 215900 w 571500"/>
                <a:gd name="T11" fmla="*/ 914400 h 1003300"/>
                <a:gd name="T12" fmla="*/ 241300 w 571500"/>
                <a:gd name="T13" fmla="*/ 0 h 1003300"/>
                <a:gd name="T14" fmla="*/ 292100 w 571500"/>
                <a:gd name="T15" fmla="*/ 1003300 h 1003300"/>
                <a:gd name="T16" fmla="*/ 330200 w 571500"/>
                <a:gd name="T17" fmla="*/ 203200 h 1003300"/>
                <a:gd name="T18" fmla="*/ 355600 w 571500"/>
                <a:gd name="T19" fmla="*/ 812800 h 1003300"/>
                <a:gd name="T20" fmla="*/ 419100 w 571500"/>
                <a:gd name="T21" fmla="*/ 38100 h 1003300"/>
                <a:gd name="T22" fmla="*/ 457200 w 571500"/>
                <a:gd name="T23" fmla="*/ 952500 h 1003300"/>
                <a:gd name="T24" fmla="*/ 482600 w 571500"/>
                <a:gd name="T25" fmla="*/ 38100 h 1003300"/>
                <a:gd name="T26" fmla="*/ 533400 w 571500"/>
                <a:gd name="T27" fmla="*/ 977900 h 1003300"/>
                <a:gd name="T28" fmla="*/ 571500 w 571500"/>
                <a:gd name="T29" fmla="*/ 393700 h 10033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1500"/>
                <a:gd name="T46" fmla="*/ 0 h 1003300"/>
                <a:gd name="T47" fmla="*/ 571500 w 571500"/>
                <a:gd name="T48" fmla="*/ 1003300 h 10033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1500" h="1003300">
                  <a:moveTo>
                    <a:pt x="0" y="381000"/>
                  </a:moveTo>
                  <a:lnTo>
                    <a:pt x="63500" y="711200"/>
                  </a:lnTo>
                  <a:lnTo>
                    <a:pt x="101600" y="139700"/>
                  </a:lnTo>
                  <a:lnTo>
                    <a:pt x="127000" y="711200"/>
                  </a:lnTo>
                  <a:lnTo>
                    <a:pt x="165100" y="177800"/>
                  </a:lnTo>
                  <a:lnTo>
                    <a:pt x="215900" y="914400"/>
                  </a:lnTo>
                  <a:lnTo>
                    <a:pt x="241300" y="0"/>
                  </a:lnTo>
                  <a:lnTo>
                    <a:pt x="292100" y="1003300"/>
                  </a:lnTo>
                  <a:lnTo>
                    <a:pt x="330200" y="203200"/>
                  </a:lnTo>
                  <a:lnTo>
                    <a:pt x="355600" y="812800"/>
                  </a:lnTo>
                  <a:lnTo>
                    <a:pt x="419100" y="38100"/>
                  </a:lnTo>
                  <a:lnTo>
                    <a:pt x="457200" y="952500"/>
                  </a:lnTo>
                  <a:lnTo>
                    <a:pt x="482600" y="38100"/>
                  </a:lnTo>
                  <a:lnTo>
                    <a:pt x="533400" y="977900"/>
                  </a:lnTo>
                  <a:lnTo>
                    <a:pt x="571500" y="393700"/>
                  </a:lnTo>
                </a:path>
              </a:pathLst>
            </a:custGeom>
            <a:solidFill>
              <a:srgbClr val="000000"/>
            </a:solidFill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177" name="Group 36"/>
            <p:cNvGrpSpPr>
              <a:grpSpLocks/>
            </p:cNvGrpSpPr>
            <p:nvPr/>
          </p:nvGrpSpPr>
          <p:grpSpPr bwMode="auto">
            <a:xfrm>
              <a:off x="3467100" y="3136899"/>
              <a:ext cx="774699" cy="698501"/>
              <a:chOff x="3695700" y="1587500"/>
              <a:chExt cx="774699" cy="698501"/>
            </a:xfrm>
          </p:grpSpPr>
          <p:cxnSp>
            <p:nvCxnSpPr>
              <p:cNvPr id="49178" name="Straight Connector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2801" y="1930399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179" name="Straight Connector 71"/>
              <p:cNvCxnSpPr>
                <a:cxnSpLocks noChangeShapeType="1"/>
              </p:cNvCxnSpPr>
              <p:nvPr/>
            </p:nvCxnSpPr>
            <p:spPr bwMode="auto">
              <a:xfrm rot="16200000" flipH="1">
                <a:off x="4127499" y="1943100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4343400" y="2933700"/>
            <a:ext cx="3556000" cy="1003300"/>
            <a:chOff x="4343400" y="2933700"/>
            <a:chExt cx="3556000" cy="1003300"/>
          </a:xfrm>
        </p:grpSpPr>
        <p:sp>
          <p:nvSpPr>
            <p:cNvPr id="49166" name="Freeform 25"/>
            <p:cNvSpPr>
              <a:spLocks noChangeArrowheads="1"/>
            </p:cNvSpPr>
            <p:nvPr/>
          </p:nvSpPr>
          <p:spPr bwMode="auto">
            <a:xfrm>
              <a:off x="5422900" y="2933700"/>
              <a:ext cx="571500" cy="1003300"/>
            </a:xfrm>
            <a:custGeom>
              <a:avLst/>
              <a:gdLst>
                <a:gd name="T0" fmla="*/ 0 w 571500"/>
                <a:gd name="T1" fmla="*/ 381000 h 1003300"/>
                <a:gd name="T2" fmla="*/ 63500 w 571500"/>
                <a:gd name="T3" fmla="*/ 711200 h 1003300"/>
                <a:gd name="T4" fmla="*/ 101600 w 571500"/>
                <a:gd name="T5" fmla="*/ 139700 h 1003300"/>
                <a:gd name="T6" fmla="*/ 127000 w 571500"/>
                <a:gd name="T7" fmla="*/ 711200 h 1003300"/>
                <a:gd name="T8" fmla="*/ 165100 w 571500"/>
                <a:gd name="T9" fmla="*/ 177800 h 1003300"/>
                <a:gd name="T10" fmla="*/ 215900 w 571500"/>
                <a:gd name="T11" fmla="*/ 914400 h 1003300"/>
                <a:gd name="T12" fmla="*/ 241300 w 571500"/>
                <a:gd name="T13" fmla="*/ 0 h 1003300"/>
                <a:gd name="T14" fmla="*/ 292100 w 571500"/>
                <a:gd name="T15" fmla="*/ 1003300 h 1003300"/>
                <a:gd name="T16" fmla="*/ 330200 w 571500"/>
                <a:gd name="T17" fmla="*/ 203200 h 1003300"/>
                <a:gd name="T18" fmla="*/ 355600 w 571500"/>
                <a:gd name="T19" fmla="*/ 812800 h 1003300"/>
                <a:gd name="T20" fmla="*/ 419100 w 571500"/>
                <a:gd name="T21" fmla="*/ 38100 h 1003300"/>
                <a:gd name="T22" fmla="*/ 457200 w 571500"/>
                <a:gd name="T23" fmla="*/ 952500 h 1003300"/>
                <a:gd name="T24" fmla="*/ 482600 w 571500"/>
                <a:gd name="T25" fmla="*/ 38100 h 1003300"/>
                <a:gd name="T26" fmla="*/ 533400 w 571500"/>
                <a:gd name="T27" fmla="*/ 977900 h 1003300"/>
                <a:gd name="T28" fmla="*/ 571500 w 571500"/>
                <a:gd name="T29" fmla="*/ 393700 h 10033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1500"/>
                <a:gd name="T46" fmla="*/ 0 h 1003300"/>
                <a:gd name="T47" fmla="*/ 571500 w 571500"/>
                <a:gd name="T48" fmla="*/ 1003300 h 10033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1500" h="1003300">
                  <a:moveTo>
                    <a:pt x="0" y="381000"/>
                  </a:moveTo>
                  <a:lnTo>
                    <a:pt x="63500" y="711200"/>
                  </a:lnTo>
                  <a:lnTo>
                    <a:pt x="101600" y="139700"/>
                  </a:lnTo>
                  <a:lnTo>
                    <a:pt x="127000" y="711200"/>
                  </a:lnTo>
                  <a:lnTo>
                    <a:pt x="165100" y="177800"/>
                  </a:lnTo>
                  <a:lnTo>
                    <a:pt x="215900" y="914400"/>
                  </a:lnTo>
                  <a:lnTo>
                    <a:pt x="241300" y="0"/>
                  </a:lnTo>
                  <a:lnTo>
                    <a:pt x="292100" y="1003300"/>
                  </a:lnTo>
                  <a:lnTo>
                    <a:pt x="330200" y="203200"/>
                  </a:lnTo>
                  <a:lnTo>
                    <a:pt x="355600" y="812800"/>
                  </a:lnTo>
                  <a:lnTo>
                    <a:pt x="419100" y="38100"/>
                  </a:lnTo>
                  <a:lnTo>
                    <a:pt x="457200" y="952500"/>
                  </a:lnTo>
                  <a:lnTo>
                    <a:pt x="482600" y="38100"/>
                  </a:lnTo>
                  <a:lnTo>
                    <a:pt x="533400" y="977900"/>
                  </a:lnTo>
                  <a:lnTo>
                    <a:pt x="571500" y="393700"/>
                  </a:lnTo>
                </a:path>
              </a:pathLst>
            </a:custGeom>
            <a:solidFill>
              <a:srgbClr val="000000"/>
            </a:solidFill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7" name="Freeform 26"/>
            <p:cNvSpPr>
              <a:spLocks noChangeArrowheads="1"/>
            </p:cNvSpPr>
            <p:nvPr/>
          </p:nvSpPr>
          <p:spPr bwMode="auto">
            <a:xfrm>
              <a:off x="7251700" y="2933700"/>
              <a:ext cx="571500" cy="1003300"/>
            </a:xfrm>
            <a:custGeom>
              <a:avLst/>
              <a:gdLst>
                <a:gd name="T0" fmla="*/ 0 w 571500"/>
                <a:gd name="T1" fmla="*/ 381000 h 1003300"/>
                <a:gd name="T2" fmla="*/ 63500 w 571500"/>
                <a:gd name="T3" fmla="*/ 711200 h 1003300"/>
                <a:gd name="T4" fmla="*/ 101600 w 571500"/>
                <a:gd name="T5" fmla="*/ 139700 h 1003300"/>
                <a:gd name="T6" fmla="*/ 127000 w 571500"/>
                <a:gd name="T7" fmla="*/ 711200 h 1003300"/>
                <a:gd name="T8" fmla="*/ 165100 w 571500"/>
                <a:gd name="T9" fmla="*/ 177800 h 1003300"/>
                <a:gd name="T10" fmla="*/ 215900 w 571500"/>
                <a:gd name="T11" fmla="*/ 914400 h 1003300"/>
                <a:gd name="T12" fmla="*/ 241300 w 571500"/>
                <a:gd name="T13" fmla="*/ 0 h 1003300"/>
                <a:gd name="T14" fmla="*/ 292100 w 571500"/>
                <a:gd name="T15" fmla="*/ 1003300 h 1003300"/>
                <a:gd name="T16" fmla="*/ 330200 w 571500"/>
                <a:gd name="T17" fmla="*/ 203200 h 1003300"/>
                <a:gd name="T18" fmla="*/ 355600 w 571500"/>
                <a:gd name="T19" fmla="*/ 812800 h 1003300"/>
                <a:gd name="T20" fmla="*/ 419100 w 571500"/>
                <a:gd name="T21" fmla="*/ 38100 h 1003300"/>
                <a:gd name="T22" fmla="*/ 457200 w 571500"/>
                <a:gd name="T23" fmla="*/ 952500 h 1003300"/>
                <a:gd name="T24" fmla="*/ 482600 w 571500"/>
                <a:gd name="T25" fmla="*/ 38100 h 1003300"/>
                <a:gd name="T26" fmla="*/ 533400 w 571500"/>
                <a:gd name="T27" fmla="*/ 977900 h 1003300"/>
                <a:gd name="T28" fmla="*/ 571500 w 571500"/>
                <a:gd name="T29" fmla="*/ 393700 h 10033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1500"/>
                <a:gd name="T46" fmla="*/ 0 h 1003300"/>
                <a:gd name="T47" fmla="*/ 571500 w 571500"/>
                <a:gd name="T48" fmla="*/ 1003300 h 10033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1500" h="1003300">
                  <a:moveTo>
                    <a:pt x="0" y="381000"/>
                  </a:moveTo>
                  <a:lnTo>
                    <a:pt x="63500" y="711200"/>
                  </a:lnTo>
                  <a:lnTo>
                    <a:pt x="101600" y="139700"/>
                  </a:lnTo>
                  <a:lnTo>
                    <a:pt x="127000" y="711200"/>
                  </a:lnTo>
                  <a:lnTo>
                    <a:pt x="165100" y="177800"/>
                  </a:lnTo>
                  <a:lnTo>
                    <a:pt x="215900" y="914400"/>
                  </a:lnTo>
                  <a:lnTo>
                    <a:pt x="241300" y="0"/>
                  </a:lnTo>
                  <a:lnTo>
                    <a:pt x="292100" y="1003300"/>
                  </a:lnTo>
                  <a:lnTo>
                    <a:pt x="330200" y="203200"/>
                  </a:lnTo>
                  <a:lnTo>
                    <a:pt x="355600" y="812800"/>
                  </a:lnTo>
                  <a:lnTo>
                    <a:pt x="419100" y="38100"/>
                  </a:lnTo>
                  <a:lnTo>
                    <a:pt x="457200" y="952500"/>
                  </a:lnTo>
                  <a:lnTo>
                    <a:pt x="482600" y="38100"/>
                  </a:lnTo>
                  <a:lnTo>
                    <a:pt x="533400" y="977900"/>
                  </a:lnTo>
                  <a:lnTo>
                    <a:pt x="571500" y="393700"/>
                  </a:lnTo>
                </a:path>
              </a:pathLst>
            </a:custGeom>
            <a:solidFill>
              <a:srgbClr val="000000"/>
            </a:solidFill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168" name="Straight Connector 62"/>
            <p:cNvCxnSpPr>
              <a:cxnSpLocks noChangeShapeType="1"/>
            </p:cNvCxnSpPr>
            <p:nvPr/>
          </p:nvCxnSpPr>
          <p:spPr bwMode="auto">
            <a:xfrm rot="10800000">
              <a:off x="4343400" y="3454400"/>
              <a:ext cx="787403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ot"/>
              <a:round/>
              <a:headEnd/>
              <a:tailEnd/>
            </a:ln>
          </p:spPr>
        </p:cxnSp>
        <p:grpSp>
          <p:nvGrpSpPr>
            <p:cNvPr id="49169" name="Group 39"/>
            <p:cNvGrpSpPr>
              <a:grpSpLocks/>
            </p:cNvGrpSpPr>
            <p:nvPr/>
          </p:nvGrpSpPr>
          <p:grpSpPr bwMode="auto">
            <a:xfrm>
              <a:off x="5283200" y="3136898"/>
              <a:ext cx="774699" cy="698501"/>
              <a:chOff x="3695700" y="1587500"/>
              <a:chExt cx="774699" cy="698501"/>
            </a:xfrm>
          </p:grpSpPr>
          <p:cxnSp>
            <p:nvCxnSpPr>
              <p:cNvPr id="49174" name="Straight Connector 68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2801" y="1930399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175" name="Straight Connector 69"/>
              <p:cNvCxnSpPr>
                <a:cxnSpLocks noChangeShapeType="1"/>
              </p:cNvCxnSpPr>
              <p:nvPr/>
            </p:nvCxnSpPr>
            <p:spPr bwMode="auto">
              <a:xfrm rot="16200000" flipH="1">
                <a:off x="4127499" y="1943100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grpSp>
          <p:nvGrpSpPr>
            <p:cNvPr id="49170" name="Group 42"/>
            <p:cNvGrpSpPr>
              <a:grpSpLocks/>
            </p:cNvGrpSpPr>
            <p:nvPr/>
          </p:nvGrpSpPr>
          <p:grpSpPr bwMode="auto">
            <a:xfrm>
              <a:off x="7124701" y="3136898"/>
              <a:ext cx="774699" cy="698501"/>
              <a:chOff x="3695700" y="1587500"/>
              <a:chExt cx="774699" cy="698501"/>
            </a:xfrm>
          </p:grpSpPr>
          <p:cxnSp>
            <p:nvCxnSpPr>
              <p:cNvPr id="49172" name="Straight Connector 66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2801" y="1930399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49173" name="Straight Connector 67"/>
              <p:cNvCxnSpPr>
                <a:cxnSpLocks noChangeShapeType="1"/>
              </p:cNvCxnSpPr>
              <p:nvPr/>
            </p:nvCxnSpPr>
            <p:spPr bwMode="auto">
              <a:xfrm rot="16200000" flipH="1">
                <a:off x="4127499" y="1943100"/>
                <a:ext cx="685800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49171" name="Straight Connector 65"/>
            <p:cNvCxnSpPr>
              <a:cxnSpLocks noChangeShapeType="1"/>
            </p:cNvCxnSpPr>
            <p:nvPr/>
          </p:nvCxnSpPr>
          <p:spPr bwMode="auto">
            <a:xfrm rot="10800000">
              <a:off x="6222997" y="3454400"/>
              <a:ext cx="787403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ot"/>
              <a:round/>
              <a:headEnd/>
              <a:tailEnd/>
            </a:ln>
          </p:spPr>
        </p:cxnSp>
      </p:grpSp>
      <p:sp>
        <p:nvSpPr>
          <p:cNvPr id="49161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1060450"/>
          </a:xfrm>
        </p:spPr>
        <p:txBody>
          <a:bodyPr/>
          <a:lstStyle/>
          <a:p>
            <a:r>
              <a:rPr lang="en-US" smtClean="0">
                <a:latin typeface="Comic Sans MS" charset="0"/>
              </a:rPr>
              <a:t>Epochs may exhibit stable or other behavioral patterns within their boundaries.</a:t>
            </a:r>
          </a:p>
        </p:txBody>
      </p:sp>
      <p:sp>
        <p:nvSpPr>
          <p:cNvPr id="77" name="Content Placeholder 2"/>
          <p:cNvSpPr txBox="1">
            <a:spLocks/>
          </p:cNvSpPr>
          <p:nvPr/>
        </p:nvSpPr>
        <p:spPr bwMode="auto">
          <a:xfrm>
            <a:off x="533400" y="5111750"/>
            <a:ext cx="84582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cs typeface="+mn-cs"/>
              </a:rPr>
              <a:t>Internal behavior patterns reoccur and thus can be accurately predicted.</a:t>
            </a:r>
          </a:p>
        </p:txBody>
      </p:sp>
      <p:sp>
        <p:nvSpPr>
          <p:cNvPr id="78" name="Content Placeholder 2"/>
          <p:cNvSpPr txBox="1">
            <a:spLocks/>
          </p:cNvSpPr>
          <p:nvPr/>
        </p:nvSpPr>
        <p:spPr bwMode="auto">
          <a:xfrm>
            <a:off x="1244600" y="24003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Stable</a:t>
            </a:r>
          </a:p>
        </p:txBody>
      </p:sp>
      <p:sp>
        <p:nvSpPr>
          <p:cNvPr id="79" name="Content Placeholder 2"/>
          <p:cNvSpPr txBox="1">
            <a:spLocks/>
          </p:cNvSpPr>
          <p:nvPr/>
        </p:nvSpPr>
        <p:spPr bwMode="auto">
          <a:xfrm>
            <a:off x="1244600" y="3213100"/>
            <a:ext cx="149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Unstable</a:t>
            </a:r>
          </a:p>
        </p:txBody>
      </p:sp>
      <p:sp>
        <p:nvSpPr>
          <p:cNvPr id="80" name="Content Placeholder 2"/>
          <p:cNvSpPr txBox="1">
            <a:spLocks/>
          </p:cNvSpPr>
          <p:nvPr/>
        </p:nvSpPr>
        <p:spPr bwMode="auto">
          <a:xfrm>
            <a:off x="1231900" y="4191000"/>
            <a:ext cx="1739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Multiphase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Characterization within epochs. 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304800" y="1447800"/>
          <a:ext cx="84709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4" name="Content Placeholder 2"/>
          <p:cNvSpPr txBox="1">
            <a:spLocks/>
          </p:cNvSpPr>
          <p:nvPr/>
        </p:nvSpPr>
        <p:spPr bwMode="auto">
          <a:xfrm>
            <a:off x="762000" y="4038600"/>
            <a:ext cx="815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400">
                <a:latin typeface="Arial" charset="0"/>
                <a:ea typeface="Arial" charset="0"/>
                <a:cs typeface="Arial" charset="0"/>
              </a:rPr>
              <a:t>bodytrack   fluidan.   streamcl.   barnes       fmm           lu          ocean    radiosity   water-ns   </a:t>
            </a:r>
            <a:r>
              <a:rPr lang="en-US" sz="1400" b="1">
                <a:latin typeface="Arial" charset="0"/>
                <a:ea typeface="Arial" charset="0"/>
                <a:cs typeface="Arial" charset="0"/>
              </a:rPr>
              <a:t>average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304800" y="1447800"/>
          <a:ext cx="84709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1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Characterization within epochs. 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304800" y="1447800"/>
          <a:ext cx="84709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300" name="Content Placeholder 2"/>
          <p:cNvSpPr txBox="1">
            <a:spLocks/>
          </p:cNvSpPr>
          <p:nvPr/>
        </p:nvSpPr>
        <p:spPr bwMode="auto">
          <a:xfrm>
            <a:off x="762000" y="4038600"/>
            <a:ext cx="815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400">
                <a:latin typeface="Arial" charset="0"/>
                <a:ea typeface="Arial" charset="0"/>
                <a:cs typeface="Arial" charset="0"/>
              </a:rPr>
              <a:t>bodytrack   fluidan.   streamcl.   barnes       fmm           lu          ocean    radiosity   water-ns   </a:t>
            </a:r>
            <a:r>
              <a:rPr lang="en-US" sz="1400" b="1">
                <a:latin typeface="Arial" charset="0"/>
                <a:ea typeface="Arial" charset="0"/>
                <a:cs typeface="Arial" charset="0"/>
              </a:rPr>
              <a:t>average</a:t>
            </a:r>
          </a:p>
        </p:txBody>
      </p:sp>
      <p:sp>
        <p:nvSpPr>
          <p:cNvPr id="5530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138" y="1736725"/>
            <a:ext cx="808672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Program’s time-varying behavior.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22388"/>
            <a:ext cx="8458200" cy="5064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kern="1200" dirty="0" smtClean="0">
                <a:latin typeface="Comic Sans MS" charset="0"/>
                <a:ea typeface="+mn-ea"/>
                <a:cs typeface="+mn-cs"/>
              </a:rPr>
              <a:t>	</a:t>
            </a:r>
            <a:r>
              <a:rPr lang="en-US" kern="1200" dirty="0" err="1" smtClean="0">
                <a:latin typeface="Comic Sans MS" charset="0"/>
                <a:ea typeface="+mn-ea"/>
                <a:cs typeface="+mn-cs"/>
              </a:rPr>
              <a:t>Bodytrack</a:t>
            </a:r>
            <a:r>
              <a:rPr lang="en-US" kern="1200" dirty="0" smtClean="0">
                <a:latin typeface="Comic Sans MS" charset="0"/>
                <a:ea typeface="+mn-ea"/>
                <a:cs typeface="+mn-cs"/>
              </a:rPr>
              <a:t> / 16-threads parallel execution 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06438" y="4267200"/>
            <a:ext cx="8437562" cy="1588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1752600" y="4343400"/>
            <a:ext cx="5618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/>
              <a:t>Time</a:t>
            </a: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361950" y="5786438"/>
            <a:ext cx="8410575" cy="4619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dirty="0"/>
              <a:t>Challenge: How to detect behavioral changes?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-337344" y="2990057"/>
            <a:ext cx="2473325" cy="1588"/>
          </a:xfrm>
          <a:prstGeom prst="straightConnector1">
            <a:avLst/>
          </a:prstGeom>
          <a:ln w="76200">
            <a:solidFill>
              <a:schemeClr val="tx1"/>
            </a:solidFill>
            <a:headEnd type="diamond" w="sm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1" name="TextBox 15"/>
          <p:cNvSpPr txBox="1">
            <a:spLocks noChangeArrowheads="1"/>
          </p:cNvSpPr>
          <p:nvPr/>
        </p:nvSpPr>
        <p:spPr bwMode="auto">
          <a:xfrm rot="-5400000">
            <a:off x="-1453357" y="2790032"/>
            <a:ext cx="3643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/>
              <a:t>NoC Traffic</a:t>
            </a:r>
          </a:p>
        </p:txBody>
      </p:sp>
      <p:sp>
        <p:nvSpPr>
          <p:cNvPr id="18442" name="Content Placeholder 2"/>
          <p:cNvSpPr txBox="1">
            <a:spLocks/>
          </p:cNvSpPr>
          <p:nvPr/>
        </p:nvSpPr>
        <p:spPr bwMode="auto">
          <a:xfrm>
            <a:off x="0" y="4903788"/>
            <a:ext cx="84582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400"/>
              <a:t>	Adaptive CMP architectures can take advantage of this time varying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4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Characterization within epochs.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4495800"/>
            <a:ext cx="8458200" cy="1600200"/>
          </a:xfrm>
        </p:spPr>
        <p:txBody>
          <a:bodyPr/>
          <a:lstStyle/>
          <a:p>
            <a:pPr>
              <a:defRPr/>
            </a:pPr>
            <a:r>
              <a:rPr lang="en-US" kern="1200" dirty="0" smtClean="0">
                <a:latin typeface="Comic Sans MS" charset="0"/>
              </a:rPr>
              <a:t>Most epochs exhibit stable behavior within their boundaries.</a:t>
            </a:r>
          </a:p>
          <a:p>
            <a:pPr>
              <a:defRPr/>
            </a:pPr>
            <a:r>
              <a:rPr lang="en-US" kern="1200" dirty="0" smtClean="0">
                <a:latin typeface="Comic Sans MS" charset="0"/>
              </a:rPr>
              <a:t>Close relation to classic definition of program phase.  </a:t>
            </a:r>
          </a:p>
          <a:p>
            <a:pPr>
              <a:defRPr/>
            </a:pPr>
            <a:r>
              <a:rPr lang="en-US" kern="1200" dirty="0" smtClean="0">
                <a:latin typeface="Comic Sans MS" charset="0"/>
              </a:rPr>
              <a:t>Reoccurring Internal patterns can be predictable.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304800" y="1447800"/>
          <a:ext cx="84709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9" name="Content Placeholder 2"/>
          <p:cNvSpPr txBox="1">
            <a:spLocks/>
          </p:cNvSpPr>
          <p:nvPr/>
        </p:nvSpPr>
        <p:spPr bwMode="auto">
          <a:xfrm>
            <a:off x="762000" y="4038600"/>
            <a:ext cx="815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400">
                <a:latin typeface="Arial" charset="0"/>
                <a:ea typeface="Arial" charset="0"/>
                <a:cs typeface="Arial" charset="0"/>
              </a:rPr>
              <a:t>bodytrack   fluidan.   streamcl.   barnes       fmm           lu          ocean    radiosity   water-ns   </a:t>
            </a:r>
            <a:r>
              <a:rPr lang="en-US" sz="1400" b="1">
                <a:latin typeface="Arial" charset="0"/>
                <a:ea typeface="Arial" charset="0"/>
                <a:cs typeface="Arial" charset="0"/>
              </a:rPr>
              <a:t>average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924800" y="1828800"/>
            <a:ext cx="838200" cy="2743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1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Epoch characterization summary</a:t>
            </a: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381000" y="1752600"/>
            <a:ext cx="83820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Epochs repeat in a consistent and predictable way providing a reliable granularity of the cyclic pattern of program behavior.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Epoch boundaries are likely to naturally indicate changes of program behavior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Most epochs exhibit stable behavior within their boundaries or other reoccurring predictable patterns.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Epochs: Advantages</a:t>
            </a: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381000" y="1752600"/>
            <a:ext cx="83820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Independent from the underlying architecture. 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Naturally adopting variable-length intervals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Deterministic boundaries (global sync points).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Barriers can be easily captured at run time.  </a:t>
            </a:r>
          </a:p>
          <a:p>
            <a:pPr marL="342900" indent="-342900">
              <a:spcBef>
                <a:spcPct val="20000"/>
              </a:spcBef>
              <a:buFont typeface="Wingdings" charset="2"/>
              <a:buNone/>
            </a:pPr>
            <a:r>
              <a:rPr lang="en-US" sz="2400"/>
              <a:t>	</a:t>
            </a:r>
            <a:endParaRPr lang="en-US" sz="2000"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Many multithreaded workloads are written with barrier synchronizations.</a:t>
            </a:r>
            <a:endParaRPr lang="en-US" sz="2400"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None/>
            </a:pP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642938"/>
            <a:ext cx="8081963" cy="45085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Outline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989013" y="2046288"/>
            <a:ext cx="693578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Introduction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Program epochs and characterization</a:t>
            </a:r>
            <a:endParaRPr lang="en-US"/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/>
              <a:t>Run-time epoch change detection. </a:t>
            </a:r>
            <a:r>
              <a:rPr lang="en-US">
                <a:solidFill>
                  <a:schemeClr val="bg2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Case study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Summary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82600" y="3492500"/>
            <a:ext cx="381000" cy="228600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ex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48"/>
          <p:cNvGrpSpPr>
            <a:grpSpLocks/>
          </p:cNvGrpSpPr>
          <p:nvPr/>
        </p:nvGrpSpPr>
        <p:grpSpPr bwMode="auto">
          <a:xfrm>
            <a:off x="501650" y="1844675"/>
            <a:ext cx="2808288" cy="2122488"/>
            <a:chOff x="-1105480" y="417653"/>
            <a:chExt cx="2808445" cy="2121981"/>
          </a:xfrm>
        </p:grpSpPr>
        <p:sp>
          <p:nvSpPr>
            <p:cNvPr id="26" name="Vertical Scroll 25"/>
            <p:cNvSpPr/>
            <p:nvPr/>
          </p:nvSpPr>
          <p:spPr>
            <a:xfrm>
              <a:off x="-1105480" y="417653"/>
              <a:ext cx="2808445" cy="2121981"/>
            </a:xfrm>
            <a:prstGeom prst="verticalScroll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Ins="0" bIns="0" anchor="ctr"/>
            <a:lstStyle/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nsolas" pitchFamily="49" charset="0"/>
                </a:rPr>
                <a:t>...</a:t>
              </a:r>
            </a:p>
            <a:p>
              <a:pPr>
                <a:defRPr/>
              </a:pPr>
              <a:r>
                <a:rPr lang="en-US" sz="1400" b="1" dirty="0" err="1">
                  <a:solidFill>
                    <a:schemeClr val="tx1"/>
                  </a:solidFill>
                  <a:latin typeface="Consolas" pitchFamily="49" charset="0"/>
                </a:rPr>
                <a:t>barrier_wait(barrier</a:t>
              </a:r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</a:rPr>
                <a:t>)</a:t>
              </a: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nsolas" pitchFamily="49" charset="0"/>
                </a:rPr>
                <a:t>...</a:t>
              </a: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nsolas" pitchFamily="49" charset="0"/>
                </a:rPr>
                <a:t>...</a:t>
              </a:r>
            </a:p>
            <a:p>
              <a:pPr>
                <a:defRPr/>
              </a:pPr>
              <a:r>
                <a:rPr lang="en-US" sz="1400" b="1" dirty="0" err="1">
                  <a:solidFill>
                    <a:schemeClr val="tx1"/>
                  </a:solidFill>
                  <a:latin typeface="Consolas" pitchFamily="49" charset="0"/>
                </a:rPr>
                <a:t>barrier_wait(barrier</a:t>
              </a:r>
              <a:r>
                <a:rPr lang="en-US" sz="1400" dirty="0">
                  <a:solidFill>
                    <a:schemeClr val="tx1"/>
                  </a:solidFill>
                  <a:latin typeface="Consolas" pitchFamily="49" charset="0"/>
                </a:rPr>
                <a:t>)</a:t>
              </a:r>
            </a:p>
            <a:p>
              <a:pPr>
                <a:defRPr/>
              </a:pPr>
              <a:r>
                <a:rPr lang="en-US" sz="1400" dirty="0">
                  <a:solidFill>
                    <a:schemeClr val="tx1"/>
                  </a:solidFill>
                  <a:latin typeface="Consolas" pitchFamily="49" charset="0"/>
                </a:rPr>
                <a:t>...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491083" y="490661"/>
              <a:ext cx="1974960" cy="15236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000" b="1">
                  <a:solidFill>
                    <a:schemeClr val="tx1"/>
                  </a:solidFill>
                  <a:ea typeface="ＭＳ Ｐゴシック" charset="-128"/>
                  <a:cs typeface="ＭＳ Ｐゴシック" charset="-128"/>
                </a:rPr>
                <a:t>Application’s source code</a:t>
              </a: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879725" y="2573338"/>
            <a:ext cx="244475" cy="873125"/>
            <a:chOff x="2879725" y="2573338"/>
            <a:chExt cx="244475" cy="873125"/>
          </a:xfrm>
        </p:grpSpPr>
        <p:sp>
          <p:nvSpPr>
            <p:cNvPr id="65591" name="Oval 59"/>
            <p:cNvSpPr>
              <a:spLocks noChangeArrowheads="1"/>
            </p:cNvSpPr>
            <p:nvPr/>
          </p:nvSpPr>
          <p:spPr bwMode="auto">
            <a:xfrm>
              <a:off x="2879725" y="257333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92" name="Oval 60"/>
            <p:cNvSpPr>
              <a:spLocks noChangeArrowheads="1"/>
            </p:cNvSpPr>
            <p:nvPr/>
          </p:nvSpPr>
          <p:spPr bwMode="auto">
            <a:xfrm>
              <a:off x="2895600" y="3217863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02" name="Text Box 41"/>
          <p:cNvSpPr txBox="1">
            <a:spLocks noChangeArrowheads="1"/>
          </p:cNvSpPr>
          <p:nvPr/>
        </p:nvSpPr>
        <p:spPr bwMode="auto">
          <a:xfrm>
            <a:off x="385763" y="4343400"/>
            <a:ext cx="3071812" cy="8318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400" dirty="0"/>
              <a:t>Application’s </a:t>
            </a:r>
            <a:br>
              <a:rPr lang="en-US" sz="2400" dirty="0"/>
            </a:br>
            <a:r>
              <a:rPr lang="en-US" sz="2400" dirty="0"/>
              <a:t>Instruction  stream</a:t>
            </a:r>
          </a:p>
        </p:txBody>
      </p:sp>
      <p:sp>
        <p:nvSpPr>
          <p:cNvPr id="65541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Run-time epoch change detection.</a:t>
            </a:r>
          </a:p>
        </p:txBody>
      </p:sp>
      <p:grpSp>
        <p:nvGrpSpPr>
          <p:cNvPr id="65542" name="Group 21516"/>
          <p:cNvGrpSpPr>
            <a:grpSpLocks/>
          </p:cNvGrpSpPr>
          <p:nvPr/>
        </p:nvGrpSpPr>
        <p:grpSpPr bwMode="auto">
          <a:xfrm>
            <a:off x="4984750" y="1700213"/>
            <a:ext cx="3702050" cy="4479925"/>
            <a:chOff x="4984863" y="1700775"/>
            <a:chExt cx="3701902" cy="4479661"/>
          </a:xfrm>
        </p:grpSpPr>
        <p:grpSp>
          <p:nvGrpSpPr>
            <p:cNvPr id="65579" name="Group 96"/>
            <p:cNvGrpSpPr>
              <a:grpSpLocks/>
            </p:cNvGrpSpPr>
            <p:nvPr/>
          </p:nvGrpSpPr>
          <p:grpSpPr bwMode="auto">
            <a:xfrm>
              <a:off x="7145872" y="4278629"/>
              <a:ext cx="1169071" cy="481429"/>
              <a:chOff x="5081107" y="3805869"/>
              <a:chExt cx="696459" cy="232118"/>
            </a:xfrm>
          </p:grpSpPr>
          <p:sp>
            <p:nvSpPr>
              <p:cNvPr id="28" name="Flowchart: Manual Operation 27"/>
              <p:cNvSpPr/>
              <p:nvPr/>
            </p:nvSpPr>
            <p:spPr>
              <a:xfrm>
                <a:off x="5080805" y="3932964"/>
                <a:ext cx="476630" cy="104854"/>
              </a:xfrm>
              <a:prstGeom prst="flowChartManualOperation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9" name="Straight Connector 28"/>
              <p:cNvCxnSpPr>
                <a:stCxn id="110" idx="2"/>
                <a:endCxn id="28" idx="0"/>
              </p:cNvCxnSpPr>
              <p:nvPr/>
            </p:nvCxnSpPr>
            <p:spPr>
              <a:xfrm flipH="1">
                <a:off x="5319120" y="3805914"/>
                <a:ext cx="0" cy="1270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lbow Connector 29"/>
              <p:cNvCxnSpPr>
                <a:stCxn id="111" idx="2"/>
                <a:endCxn id="28" idx="3"/>
              </p:cNvCxnSpPr>
              <p:nvPr/>
            </p:nvCxnSpPr>
            <p:spPr>
              <a:xfrm rot="5400000">
                <a:off x="5554036" y="3762028"/>
                <a:ext cx="179859" cy="267631"/>
              </a:xfrm>
              <a:prstGeom prst="bentConnector2">
                <a:avLst/>
              </a:prstGeom>
              <a:ln w="222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6324659" y="5027979"/>
              <a:ext cx="2362106" cy="115245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tx1"/>
                  </a:solidFill>
                  <a:latin typeface="Comic Sans MS" charset="0"/>
                  <a:ea typeface="ＭＳ Ｐゴシック" charset="-128"/>
                </a:rPr>
                <a:t>Reconfiguration</a:t>
              </a:r>
              <a:br>
                <a:rPr lang="en-US" sz="2400" dirty="0">
                  <a:solidFill>
                    <a:schemeClr val="tx1"/>
                  </a:solidFill>
                  <a:latin typeface="Comic Sans MS" charset="0"/>
                  <a:ea typeface="ＭＳ Ｐゴシック" charset="-128"/>
                </a:rPr>
              </a:br>
              <a:r>
                <a:rPr lang="en-US" sz="800" dirty="0">
                  <a:solidFill>
                    <a:schemeClr val="tx1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Comic Sans MS" charset="0"/>
                  <a:ea typeface="ＭＳ Ｐゴシック" charset="-128"/>
                </a:rPr>
                <a:t>units</a:t>
              </a:r>
            </a:p>
          </p:txBody>
        </p:sp>
        <p:cxnSp>
          <p:nvCxnSpPr>
            <p:cNvPr id="21" name="Elbow Connector 62"/>
            <p:cNvCxnSpPr>
              <a:stCxn id="28" idx="2"/>
            </p:cNvCxnSpPr>
            <p:nvPr/>
          </p:nvCxnSpPr>
          <p:spPr>
            <a:xfrm rot="5400000">
              <a:off x="7277126" y="5027979"/>
              <a:ext cx="536543" cy="0"/>
            </a:xfrm>
            <a:prstGeom prst="bentConnector3">
              <a:avLst>
                <a:gd name="adj1" fmla="val 50000"/>
              </a:avLst>
            </a:prstGeom>
            <a:ln w="22225" cap="flat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4984863" y="1700775"/>
              <a:ext cx="2052556" cy="3968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EPOCH ID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037419" y="1705537"/>
              <a:ext cx="1015959" cy="3920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Decision 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signature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064490" y="1700775"/>
              <a:ext cx="501630" cy="3936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F </a:t>
              </a:r>
              <a:br>
                <a:rPr lang="en-US" sz="1200" b="1" dirty="0">
                  <a:solidFill>
                    <a:schemeClr val="tx1"/>
                  </a:solidFill>
                </a:rPr>
              </a:br>
              <a:r>
                <a:rPr lang="en-US" sz="1200" b="1" dirty="0">
                  <a:solidFill>
                    <a:schemeClr val="tx1"/>
                  </a:solidFill>
                </a:rPr>
                <a:t>bit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984863" y="2162710"/>
              <a:ext cx="2052556" cy="21160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037419" y="2165885"/>
              <a:ext cx="1015959" cy="21128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8064490" y="2162710"/>
              <a:ext cx="501630" cy="21160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2997200" y="2560638"/>
            <a:ext cx="1987550" cy="292100"/>
            <a:chOff x="-380140" y="4036645"/>
            <a:chExt cx="2055318" cy="304800"/>
          </a:xfrm>
        </p:grpSpPr>
        <p:sp>
          <p:nvSpPr>
            <p:cNvPr id="48" name="Rectangle 47"/>
            <p:cNvSpPr/>
            <p:nvPr/>
          </p:nvSpPr>
          <p:spPr>
            <a:xfrm>
              <a:off x="-46889" y="4036645"/>
              <a:ext cx="1295244" cy="3048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Barrier  A</a:t>
              </a:r>
            </a:p>
          </p:txBody>
        </p:sp>
        <p:cxnSp>
          <p:nvCxnSpPr>
            <p:cNvPr id="49" name="Elbow Connector 48"/>
            <p:cNvCxnSpPr>
              <a:stCxn id="48" idx="3"/>
            </p:cNvCxnSpPr>
            <p:nvPr/>
          </p:nvCxnSpPr>
          <p:spPr>
            <a:xfrm flipV="1">
              <a:off x="1248355" y="4187388"/>
              <a:ext cx="426823" cy="1657"/>
            </a:xfrm>
            <a:prstGeom prst="bentConnector3">
              <a:avLst>
                <a:gd name="adj1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0" name="Right Arrow 49"/>
            <p:cNvSpPr/>
            <p:nvPr/>
          </p:nvSpPr>
          <p:spPr>
            <a:xfrm>
              <a:off x="-380140" y="4073088"/>
              <a:ext cx="228187" cy="228600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/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4981575" y="2559050"/>
            <a:ext cx="3581400" cy="293688"/>
            <a:chOff x="4981575" y="2559050"/>
            <a:chExt cx="3581400" cy="293688"/>
          </a:xfrm>
        </p:grpSpPr>
        <p:sp>
          <p:nvSpPr>
            <p:cNvPr id="120" name="Rectangle 119"/>
            <p:cNvSpPr/>
            <p:nvPr/>
          </p:nvSpPr>
          <p:spPr bwMode="auto">
            <a:xfrm>
              <a:off x="4981575" y="2566988"/>
              <a:ext cx="1025525" cy="28416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Barrier A</a:t>
              </a: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8050213" y="2559050"/>
              <a:ext cx="512762" cy="2921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6008688" y="2559050"/>
              <a:ext cx="1025525" cy="2936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7034213" y="2559050"/>
              <a:ext cx="1027112" cy="2936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4"/>
          <p:cNvGrpSpPr/>
          <p:nvPr/>
        </p:nvGrpSpPr>
        <p:grpSpPr>
          <a:xfrm>
            <a:off x="2993924" y="2565996"/>
            <a:ext cx="1987468" cy="291504"/>
            <a:chOff x="-380140" y="4036645"/>
            <a:chExt cx="2055318" cy="304800"/>
          </a:xfrm>
          <a:solidFill>
            <a:srgbClr val="C00000"/>
          </a:solidFill>
        </p:grpSpPr>
        <p:sp>
          <p:nvSpPr>
            <p:cNvPr id="128" name="Rectangle 127"/>
            <p:cNvSpPr/>
            <p:nvPr/>
          </p:nvSpPr>
          <p:spPr>
            <a:xfrm>
              <a:off x="-47180" y="4036645"/>
              <a:ext cx="1295400" cy="304800"/>
            </a:xfrm>
            <a:prstGeom prst="rect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Barrier  A</a:t>
              </a:r>
            </a:p>
          </p:txBody>
        </p:sp>
        <p:cxnSp>
          <p:nvCxnSpPr>
            <p:cNvPr id="129" name="Elbow Connector 128"/>
            <p:cNvCxnSpPr>
              <a:stCxn id="128" idx="3"/>
            </p:cNvCxnSpPr>
            <p:nvPr/>
          </p:nvCxnSpPr>
          <p:spPr>
            <a:xfrm flipV="1">
              <a:off x="1248219" y="4186988"/>
              <a:ext cx="426959" cy="2057"/>
            </a:xfrm>
            <a:prstGeom prst="bentConnector3">
              <a:avLst>
                <a:gd name="adj1" fmla="val 50000"/>
              </a:avLst>
            </a:prstGeom>
            <a:grpFill/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0" name="Right Arrow 129"/>
            <p:cNvSpPr/>
            <p:nvPr/>
          </p:nvSpPr>
          <p:spPr>
            <a:xfrm>
              <a:off x="-380140" y="4072688"/>
              <a:ext cx="228601" cy="228600"/>
            </a:xfrm>
            <a:prstGeom prst="rightArrow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/>
            </a:p>
          </p:txBody>
        </p:sp>
      </p:grpSp>
      <p:sp>
        <p:nvSpPr>
          <p:cNvPr id="136" name="Right Arrow 135"/>
          <p:cNvSpPr/>
          <p:nvPr/>
        </p:nvSpPr>
        <p:spPr>
          <a:xfrm rot="5400000">
            <a:off x="6457950" y="3863975"/>
            <a:ext cx="2135188" cy="300038"/>
          </a:xfrm>
          <a:prstGeom prst="rightArrow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65547" name="Text Box 41"/>
          <p:cNvSpPr txBox="1">
            <a:spLocks noChangeArrowheads="1"/>
          </p:cNvSpPr>
          <p:nvPr/>
        </p:nvSpPr>
        <p:spPr bwMode="auto">
          <a:xfrm>
            <a:off x="4289425" y="4452938"/>
            <a:ext cx="1938338" cy="461962"/>
          </a:xfrm>
          <a:prstGeom prst="rect">
            <a:avLst/>
          </a:prstGeom>
          <a:solidFill>
            <a:srgbClr val="FAC09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Epoch Table</a:t>
            </a:r>
          </a:p>
        </p:txBody>
      </p: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>
            <a:off x="152400" y="2284413"/>
            <a:ext cx="609600" cy="1587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</p:cxn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2971800" y="2703513"/>
            <a:ext cx="2006600" cy="788987"/>
            <a:chOff x="-380140" y="3517319"/>
            <a:chExt cx="2075018" cy="824126"/>
          </a:xfrm>
        </p:grpSpPr>
        <p:sp>
          <p:nvSpPr>
            <p:cNvPr id="46" name="Rectangle 45"/>
            <p:cNvSpPr/>
            <p:nvPr/>
          </p:nvSpPr>
          <p:spPr>
            <a:xfrm>
              <a:off x="-46889" y="4036336"/>
              <a:ext cx="1295244" cy="30510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200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rPr>
                <a:t>Barrier  B</a:t>
              </a:r>
            </a:p>
          </p:txBody>
        </p:sp>
        <p:cxnSp>
          <p:nvCxnSpPr>
            <p:cNvPr id="47" name="Elbow Connector 46"/>
            <p:cNvCxnSpPr>
              <a:stCxn id="46" idx="3"/>
              <a:endCxn id="73" idx="1"/>
            </p:cNvCxnSpPr>
            <p:nvPr/>
          </p:nvCxnSpPr>
          <p:spPr>
            <a:xfrm flipV="1">
              <a:off x="1248355" y="3517319"/>
              <a:ext cx="446523" cy="671571"/>
            </a:xfrm>
            <a:prstGeom prst="bentConnector3">
              <a:avLst>
                <a:gd name="adj1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1" name="Right Arrow 50"/>
            <p:cNvSpPr/>
            <p:nvPr/>
          </p:nvSpPr>
          <p:spPr>
            <a:xfrm>
              <a:off x="-380140" y="4072816"/>
              <a:ext cx="228187" cy="228832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/>
            </a:p>
          </p:txBody>
        </p:sp>
      </p:grpSp>
      <p:cxnSp>
        <p:nvCxnSpPr>
          <p:cNvPr id="57" name="Elbow Connector 56"/>
          <p:cNvCxnSpPr>
            <a:stCxn id="46" idx="3"/>
          </p:cNvCxnSpPr>
          <p:nvPr/>
        </p:nvCxnSpPr>
        <p:spPr bwMode="auto">
          <a:xfrm flipV="1">
            <a:off x="4546600" y="3001963"/>
            <a:ext cx="447675" cy="344487"/>
          </a:xfrm>
          <a:prstGeom prst="bentConnector3">
            <a:avLst>
              <a:gd name="adj1" fmla="val 50000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4978400" y="2843213"/>
            <a:ext cx="3581400" cy="293687"/>
            <a:chOff x="4725620" y="2558511"/>
            <a:chExt cx="3581259" cy="293611"/>
          </a:xfrm>
        </p:grpSpPr>
        <p:sp>
          <p:nvSpPr>
            <p:cNvPr id="67" name="Rectangle 66"/>
            <p:cNvSpPr/>
            <p:nvPr/>
          </p:nvSpPr>
          <p:spPr>
            <a:xfrm>
              <a:off x="4725620" y="2566446"/>
              <a:ext cx="1025485" cy="28408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200" b="1">
                  <a:solidFill>
                    <a:schemeClr val="tx1"/>
                  </a:solidFill>
                  <a:ea typeface="ＭＳ Ｐゴシック" charset="-128"/>
                  <a:cs typeface="ＭＳ Ｐゴシック" charset="-128"/>
                </a:rPr>
                <a:t>Barrier B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794137" y="2558511"/>
              <a:ext cx="512742" cy="292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752693" y="2558511"/>
              <a:ext cx="1025485" cy="293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778177" y="2558511"/>
              <a:ext cx="1027072" cy="293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3" name="Rectangle 72"/>
          <p:cNvSpPr/>
          <p:nvPr/>
        </p:nvSpPr>
        <p:spPr bwMode="auto">
          <a:xfrm>
            <a:off x="4978400" y="2560638"/>
            <a:ext cx="1025525" cy="28416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Barrier A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059738" y="2552700"/>
            <a:ext cx="512762" cy="292100"/>
          </a:xfrm>
          <a:prstGeom prst="rect">
            <a:avLst/>
          </a:prstGeom>
          <a:solidFill>
            <a:schemeClr val="tx2">
              <a:lumMod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/>
              <a:t>T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6010275" y="2552700"/>
            <a:ext cx="1025525" cy="293688"/>
          </a:xfrm>
          <a:prstGeom prst="rect">
            <a:avLst/>
          </a:prstGeom>
          <a:solidFill>
            <a:schemeClr val="tx2">
              <a:lumMod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Barrier 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037388" y="2551113"/>
            <a:ext cx="1027112" cy="293687"/>
          </a:xfrm>
          <a:prstGeom prst="rect">
            <a:avLst/>
          </a:prstGeom>
          <a:solidFill>
            <a:schemeClr val="tx2">
              <a:lumMod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Config AB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6010275" y="2551113"/>
            <a:ext cx="1025525" cy="293687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Barrier B</a:t>
            </a: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7037388" y="2551113"/>
            <a:ext cx="1535112" cy="293687"/>
            <a:chOff x="7189788" y="3135312"/>
            <a:chExt cx="1535112" cy="293688"/>
          </a:xfrm>
        </p:grpSpPr>
        <p:sp>
          <p:nvSpPr>
            <p:cNvPr id="80" name="Rectangle 79"/>
            <p:cNvSpPr/>
            <p:nvPr/>
          </p:nvSpPr>
          <p:spPr bwMode="auto">
            <a:xfrm>
              <a:off x="8212138" y="3136899"/>
              <a:ext cx="512762" cy="2921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 err="1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7189788" y="3135312"/>
              <a:ext cx="1027112" cy="2936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 err="1">
                  <a:solidFill>
                    <a:schemeClr val="tx1"/>
                  </a:solidFill>
                </a:rPr>
                <a:t>Config</a:t>
              </a:r>
              <a:r>
                <a:rPr lang="en-US" sz="1200" b="1" dirty="0">
                  <a:solidFill>
                    <a:schemeClr val="tx1"/>
                  </a:solidFill>
                </a:rPr>
                <a:t> AB</a:t>
              </a:r>
            </a:p>
          </p:txBody>
        </p:sp>
      </p:grpSp>
      <p:grpSp>
        <p:nvGrpSpPr>
          <p:cNvPr id="12" name="Group 130"/>
          <p:cNvGrpSpPr>
            <a:grpSpLocks/>
          </p:cNvGrpSpPr>
          <p:nvPr/>
        </p:nvGrpSpPr>
        <p:grpSpPr bwMode="auto">
          <a:xfrm>
            <a:off x="4984750" y="2551113"/>
            <a:ext cx="3581400" cy="293687"/>
            <a:chOff x="4725620" y="2558511"/>
            <a:chExt cx="3581259" cy="293611"/>
          </a:xfrm>
        </p:grpSpPr>
        <p:sp>
          <p:nvSpPr>
            <p:cNvPr id="132" name="Rectangle 131"/>
            <p:cNvSpPr/>
            <p:nvPr/>
          </p:nvSpPr>
          <p:spPr>
            <a:xfrm>
              <a:off x="4725620" y="2566446"/>
              <a:ext cx="1025485" cy="284089"/>
            </a:xfrm>
            <a:prstGeom prst="rect">
              <a:avLst/>
            </a:prstGeom>
            <a:solidFill>
              <a:srgbClr val="C000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Bar</a:t>
              </a:r>
              <a:r>
                <a:rPr lang="en-US" sz="1200" dirty="0">
                  <a:solidFill>
                    <a:srgbClr val="FFFFFF"/>
                  </a:solidFill>
                </a:rPr>
                <a:t>rier</a:t>
              </a:r>
              <a:r>
                <a:rPr lang="en-US" sz="1200" b="1" dirty="0">
                  <a:solidFill>
                    <a:srgbClr val="FFFFFF"/>
                  </a:solidFill>
                </a:rPr>
                <a:t> A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794137" y="2558511"/>
              <a:ext cx="512742" cy="292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752693" y="2558511"/>
              <a:ext cx="1025485" cy="293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Barrier B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778177" y="2558511"/>
              <a:ext cx="1027072" cy="293611"/>
            </a:xfrm>
            <a:prstGeom prst="rect">
              <a:avLst/>
            </a:prstGeom>
            <a:solidFill>
              <a:srgbClr val="C000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200" b="1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rPr>
                <a:t>Config AB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0.00023 L 6.93889E-18 0.05579 " pathEditMode="relative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0.05579 L 6.93889E-18 0.14468 " pathEditMode="relative" ptsTypes="AA"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0.14468 C 0.00278 0.19514 0.00573 0.24561 6.93889E-18 0.23542 C -0.00573 0.22524 -0.03455 0.13241 -0.03472 0.08357 C -0.0349 0.03473 -0.00694 -0.05185 -0.00139 -0.05717 C 0.00417 -0.0625 0.00139 -0.00532 -0.00139 0.05209 " pathEditMode="relative" ptsTypes="aaaaA">
                                      <p:cBhvr>
                                        <p:cTn id="6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73" grpId="0" animBg="1"/>
      <p:bldP spid="75" grpId="0" animBg="1"/>
      <p:bldP spid="76" grpId="0" animBg="1"/>
      <p:bldP spid="77" grpId="0" animBg="1"/>
      <p:bldP spid="7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642938"/>
            <a:ext cx="8081963" cy="45085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Outline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989013" y="2046288"/>
            <a:ext cx="693578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Introduction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Program epochs and characterization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Run-time epoch change detection. </a:t>
            </a:r>
            <a:endParaRPr lang="en-US"/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/>
              <a:t>Case study. </a:t>
            </a:r>
            <a:r>
              <a:rPr lang="en-US">
                <a:solidFill>
                  <a:schemeClr val="bg2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Summary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82600" y="4114800"/>
            <a:ext cx="381000" cy="228600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ex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642938"/>
            <a:ext cx="7324725" cy="45085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Case study: Overview</a:t>
            </a:r>
          </a:p>
        </p:txBody>
      </p:sp>
      <p:sp>
        <p:nvSpPr>
          <p:cNvPr id="69635" name="Text Box 4"/>
          <p:cNvSpPr txBox="1">
            <a:spLocks noChangeArrowheads="1"/>
          </p:cNvSpPr>
          <p:nvPr/>
        </p:nvSpPr>
        <p:spPr bwMode="auto">
          <a:xfrm>
            <a:off x="552450" y="1627188"/>
            <a:ext cx="828198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sz="2400">
                <a:solidFill>
                  <a:srgbClr val="FF0000"/>
                </a:solidFill>
              </a:rPr>
              <a:t>Purpose: </a:t>
            </a:r>
            <a:r>
              <a:rPr lang="en-US" sz="2400"/>
              <a:t>Demonstrate the applicability of the BarrierWatch approach in the context of dynamic adaptation.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endParaRPr lang="en-US" sz="2400">
              <a:solidFill>
                <a:srgbClr val="FF0000"/>
              </a:solidFill>
            </a:endParaRP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sz="2400">
                <a:solidFill>
                  <a:srgbClr val="FF0000"/>
                </a:solidFill>
              </a:rPr>
              <a:t>Goal:</a:t>
            </a:r>
            <a:r>
              <a:rPr lang="en-US" sz="2400"/>
              <a:t> Optimize energy/performance trade-off in a CMP architecture using BarrierWatch. 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endParaRPr lang="en-US" sz="2400">
              <a:solidFill>
                <a:srgbClr val="FF0000"/>
              </a:solidFill>
            </a:endParaRP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sz="2400">
                <a:solidFill>
                  <a:srgbClr val="FF0000"/>
                </a:solidFill>
              </a:rPr>
              <a:t>Adaptation Technique:</a:t>
            </a:r>
            <a:r>
              <a:rPr lang="en-US" sz="2400"/>
              <a:t> DVFS applied to the NoC. </a:t>
            </a:r>
            <a:br>
              <a:rPr lang="en-US" sz="2400"/>
            </a:br>
            <a:r>
              <a:rPr lang="en-US" sz="2400"/>
              <a:t>(@ epoch granularity)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Experimental methodology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3625" cy="27495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charset="0"/>
              </a:rPr>
              <a:t>Benchmarks: </a:t>
            </a:r>
          </a:p>
          <a:p>
            <a:pPr marL="0" indent="0">
              <a:buFont typeface="Wingdings" charset="2"/>
              <a:buChar char="q"/>
            </a:pPr>
            <a:r>
              <a:rPr lang="en-US" smtClean="0">
                <a:latin typeface="Comic Sans MS" charset="0"/>
              </a:rPr>
              <a:t> From PARSEC &amp; Splash2 suites (pthread). </a:t>
            </a:r>
          </a:p>
          <a:p>
            <a:pPr marL="0" indent="0">
              <a:buFontTx/>
              <a:buNone/>
            </a:pPr>
            <a:endParaRPr lang="en-US" smtClean="0">
              <a:solidFill>
                <a:srgbClr val="0000CC"/>
              </a:solidFill>
              <a:latin typeface="Comic Sans MS" charset="0"/>
            </a:endParaRPr>
          </a:p>
          <a:p>
            <a:pPr marL="0" indent="0"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charset="0"/>
              </a:rPr>
              <a:t>Architectural </a:t>
            </a:r>
            <a:r>
              <a:rPr lang="en-US">
                <a:solidFill>
                  <a:srgbClr val="0000CC"/>
                </a:solidFill>
                <a:latin typeface="Comic Sans MS" charset="0"/>
              </a:rPr>
              <a:t>Model</a:t>
            </a:r>
          </a:p>
          <a:p>
            <a:pPr marL="0" indent="0">
              <a:buFont typeface="Wingdings" charset="2"/>
              <a:buChar char="q"/>
            </a:pPr>
            <a:r>
              <a:rPr lang="en-US">
                <a:latin typeface="Comic Sans MS" charset="0"/>
              </a:rPr>
              <a:t>Full system</a:t>
            </a:r>
            <a:r>
              <a:rPr lang="en-US" smtClean="0">
                <a:latin typeface="Comic Sans MS" charset="0"/>
              </a:rPr>
              <a:t> simulator (simics) augmented with a cycle accurate memory hierarchy model.</a:t>
            </a:r>
          </a:p>
          <a:p>
            <a:pPr marL="0" indent="0">
              <a:buFont typeface="Wingdings" charset="2"/>
              <a:buChar char="q"/>
            </a:pPr>
            <a:r>
              <a:rPr lang="en-US">
                <a:latin typeface="Comic Sans MS" charset="0"/>
              </a:rPr>
              <a:t>Tile-based CMP model / 16 in-order cores / 2-issue width</a:t>
            </a:r>
          </a:p>
          <a:p>
            <a:pPr marL="0" indent="0">
              <a:buFont typeface="Wingdings" charset="2"/>
              <a:buChar char="q"/>
            </a:pPr>
            <a:r>
              <a:rPr lang="en-US">
                <a:latin typeface="Comic Sans MS" charset="0"/>
              </a:rPr>
              <a:t>Shared, physically distributed L2 Cache. </a:t>
            </a:r>
          </a:p>
          <a:p>
            <a:pPr marL="0" indent="0">
              <a:buFont typeface="Wingdings" charset="2"/>
              <a:buChar char="q"/>
            </a:pPr>
            <a:r>
              <a:rPr lang="en-US">
                <a:latin typeface="Comic Sans MS" charset="0"/>
              </a:rPr>
              <a:t>Mesh NoC, x-y routing.</a:t>
            </a:r>
          </a:p>
          <a:p>
            <a:pPr marL="0" indent="0">
              <a:buFont typeface="Wingdings" charset="2"/>
              <a:buChar char="q"/>
            </a:pPr>
            <a:r>
              <a:rPr lang="en-US">
                <a:latin typeface="Comic Sans MS" charset="0"/>
              </a:rPr>
              <a:t>Two-stage router pipeline, buffer size 2 per VC.</a:t>
            </a:r>
            <a:r>
              <a:rPr lang="en-US" smtClean="0">
                <a:latin typeface="Comic Sans MS" charset="0"/>
              </a:rPr>
              <a:t> </a:t>
            </a:r>
          </a:p>
          <a:p>
            <a:pPr marL="0" indent="0"/>
            <a:endParaRPr lang="en-US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CC"/>
                </a:solidFill>
              </a:rPr>
              <a:t>On-Chip DVFS</a:t>
            </a:r>
            <a:endParaRPr lang="en-US" smtClean="0"/>
          </a:p>
        </p:txBody>
      </p:sp>
      <p:sp>
        <p:nvSpPr>
          <p:cNvPr id="73731" name="Content Placeholder 2"/>
          <p:cNvSpPr txBox="1">
            <a:spLocks/>
          </p:cNvSpPr>
          <p:nvPr/>
        </p:nvSpPr>
        <p:spPr bwMode="auto">
          <a:xfrm>
            <a:off x="304800" y="1524000"/>
            <a:ext cx="8605838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400">
                <a:solidFill>
                  <a:srgbClr val="0000CC"/>
                </a:solidFill>
              </a:rPr>
              <a:t>On-Chip Power consumption Model </a:t>
            </a:r>
            <a:r>
              <a:rPr lang="en-US" sz="2400"/>
              <a:t> 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NoC power +  Background power 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charset="2"/>
              <a:buChar char="q"/>
            </a:pPr>
            <a:r>
              <a:rPr lang="en-US" sz="2400"/>
              <a:t>NoC Voltage/Frequency levels</a:t>
            </a:r>
            <a:r>
              <a:rPr lang="en-US" sz="2400">
                <a:solidFill>
                  <a:srgbClr val="0000CC"/>
                </a:solidFill>
              </a:rPr>
              <a:t>:</a:t>
            </a:r>
            <a:endParaRPr lang="en-US" sz="240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971800"/>
          <a:ext cx="6096000" cy="1854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33600"/>
                <a:gridCol w="19304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Frequency  (GHz)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Voltage</a:t>
                      </a:r>
                      <a:r>
                        <a:rPr lang="en-US" baseline="0" dirty="0" smtClean="0">
                          <a:latin typeface="Comic Sans MS"/>
                          <a:cs typeface="Comic Sans MS"/>
                        </a:rPr>
                        <a:t>  (V)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alias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3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0.8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f100%</a:t>
                      </a:r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 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2.25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0.65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f75%</a:t>
                      </a:r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 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1.5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0.5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f50%</a:t>
                      </a:r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 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0.75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/>
                          <a:cs typeface="Comic Sans MS"/>
                        </a:rPr>
                        <a:t>0.35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f25%</a:t>
                      </a:r>
                      <a:r>
                        <a:rPr lang="en-US" sz="1800" dirty="0" smtClean="0">
                          <a:latin typeface="Comic Sans MS"/>
                          <a:cs typeface="Comic Sans MS"/>
                        </a:rPr>
                        <a:t> 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Evaluated schemes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mic Sans MS" charset="0"/>
              </a:rPr>
              <a:t>Schemes with fixed/static </a:t>
            </a:r>
            <a:r>
              <a:rPr lang="en-US" dirty="0" err="1" smtClean="0">
                <a:latin typeface="Comic Sans MS" charset="0"/>
              </a:rPr>
              <a:t>NoC</a:t>
            </a:r>
            <a:r>
              <a:rPr lang="en-US" dirty="0" smtClean="0">
                <a:latin typeface="Comic Sans MS" charset="0"/>
              </a:rPr>
              <a:t> frequency.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 smtClean="0">
                <a:latin typeface="Comic Sans MS" charset="0"/>
              </a:rPr>
              <a:t>f100% </a:t>
            </a:r>
            <a:r>
              <a:rPr lang="en-US" dirty="0" smtClean="0">
                <a:ln>
                  <a:solidFill>
                    <a:srgbClr val="FF0000"/>
                  </a:solidFill>
                </a:ln>
                <a:latin typeface="Comic Sans MS" charset="0"/>
              </a:rPr>
              <a:t>(baseline)</a:t>
            </a:r>
            <a:r>
              <a:rPr lang="en-US" dirty="0" smtClean="0">
                <a:latin typeface="Comic Sans MS" charset="0"/>
              </a:rPr>
              <a:t>.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 smtClean="0">
                <a:latin typeface="Comic Sans MS" charset="0"/>
              </a:rPr>
              <a:t>f75% 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 smtClean="0">
                <a:latin typeface="Comic Sans MS" charset="0"/>
              </a:rPr>
              <a:t>f50%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 smtClean="0">
                <a:latin typeface="Comic Sans MS" charset="0"/>
              </a:rPr>
              <a:t>f25% </a:t>
            </a:r>
          </a:p>
          <a:p>
            <a:pPr marL="800100" lvl="1" indent="-342900">
              <a:buFontTx/>
              <a:buNone/>
              <a:defRPr/>
            </a:pPr>
            <a:endParaRPr lang="en-US" dirty="0" smtClean="0">
              <a:latin typeface="Comic Sans MS" charset="0"/>
            </a:endParaRPr>
          </a:p>
          <a:p>
            <a:pPr>
              <a:defRPr/>
            </a:pPr>
            <a:r>
              <a:rPr lang="en-US" dirty="0" smtClean="0">
                <a:latin typeface="Comic Sans MS" charset="0"/>
              </a:rPr>
              <a:t>Epoch</a:t>
            </a:r>
            <a:r>
              <a:rPr lang="en-US" dirty="0">
                <a:latin typeface="Comic Sans MS" charset="0"/>
              </a:rPr>
              <a:t>-based DVFS schemes (adaptive </a:t>
            </a:r>
            <a:r>
              <a:rPr lang="en-US" dirty="0" smtClean="0">
                <a:latin typeface="Comic Sans MS" charset="0"/>
              </a:rPr>
              <a:t>architectures)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 smtClean="0">
                <a:latin typeface="Comic Sans MS" charset="0"/>
              </a:rPr>
              <a:t>f-DVFS </a:t>
            </a:r>
            <a:r>
              <a:rPr lang="en-US" dirty="0" err="1" smtClean="0">
                <a:latin typeface="Comic Sans MS" charset="0"/>
              </a:rPr>
              <a:t>dyn</a:t>
            </a:r>
            <a:r>
              <a:rPr lang="en-US" dirty="0" smtClean="0">
                <a:latin typeface="Comic Sans MS" charset="0"/>
              </a:rPr>
              <a:t>  (Run-time DVFS)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 smtClean="0">
                <a:latin typeface="Comic Sans MS" charset="0"/>
              </a:rPr>
              <a:t>F-DVFS stat (off</a:t>
            </a:r>
            <a:r>
              <a:rPr lang="en-US" dirty="0">
                <a:latin typeface="Comic Sans MS" charset="0"/>
              </a:rPr>
              <a:t>-line</a:t>
            </a:r>
            <a:r>
              <a:rPr lang="en-US" dirty="0" smtClean="0">
                <a:latin typeface="Comic Sans MS" charset="0"/>
              </a:rPr>
              <a:t> predefined </a:t>
            </a:r>
            <a:r>
              <a:rPr lang="en-US" dirty="0">
                <a:latin typeface="Comic Sans MS" charset="0"/>
              </a:rPr>
              <a:t>DVFS settings).</a:t>
            </a:r>
            <a:r>
              <a:rPr lang="en-US" dirty="0" smtClean="0">
                <a:latin typeface="Comic Sans MS" charset="0"/>
              </a:rPr>
              <a:t> </a:t>
            </a:r>
          </a:p>
          <a:p>
            <a:pPr marL="800100" lvl="1" indent="-342900">
              <a:buFontTx/>
              <a:buNone/>
              <a:defRPr/>
            </a:pPr>
            <a:endParaRPr lang="en-US" dirty="0" smtClean="0">
              <a:latin typeface="Comic Sans MS" charset="0"/>
            </a:endParaRPr>
          </a:p>
          <a:p>
            <a:pPr>
              <a:defRPr/>
            </a:pPr>
            <a:r>
              <a:rPr lang="en-US" dirty="0" smtClean="0">
                <a:latin typeface="Comic Sans MS" charset="0"/>
              </a:rPr>
              <a:t>Best </a:t>
            </a:r>
            <a:r>
              <a:rPr lang="en-US" dirty="0">
                <a:latin typeface="Comic Sans MS" charset="0"/>
              </a:rPr>
              <a:t>frequency: The one that minimizes the</a:t>
            </a:r>
            <a:r>
              <a:rPr lang="en-US" dirty="0" smtClean="0">
                <a:latin typeface="Comic Sans MS" charset="0"/>
              </a:rPr>
              <a:t> </a:t>
            </a:r>
            <a:br>
              <a:rPr lang="en-US" dirty="0" smtClean="0">
                <a:latin typeface="Comic Sans MS" charset="0"/>
              </a:rPr>
            </a:br>
            <a:r>
              <a:rPr lang="en-US" dirty="0" smtClean="0">
                <a:latin typeface="Comic Sans MS" charset="0"/>
              </a:rPr>
              <a:t>Energy </a:t>
            </a:r>
            <a:r>
              <a:rPr lang="en-US" dirty="0" err="1" smtClean="0">
                <a:latin typeface="Comic Sans MS" charset="0"/>
              </a:rPr>
              <a:t>x</a:t>
            </a:r>
            <a:r>
              <a:rPr lang="en-US" dirty="0" smtClean="0">
                <a:latin typeface="Comic Sans MS" charset="0"/>
              </a:rPr>
              <a:t> Delay (ED product). </a:t>
            </a:r>
            <a:endParaRPr lang="en-US" dirty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Tracking program behavior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CC"/>
                </a:solidFill>
                <a:latin typeface="Comic Sans MS" charset="0"/>
              </a:rPr>
              <a:t>Traditionally, two methods for tracking program phases</a:t>
            </a:r>
            <a:endParaRPr lang="en-US" smtClean="0">
              <a:solidFill>
                <a:srgbClr val="0000CC"/>
              </a:solidFill>
              <a:latin typeface="Comic Sans MS" charset="0"/>
            </a:endParaRPr>
          </a:p>
          <a:p>
            <a:pPr>
              <a:buFont typeface="Verdana" charset="0"/>
              <a:buAutoNum type="arabicPeriod"/>
            </a:pPr>
            <a:endParaRPr lang="en-US" smtClean="0">
              <a:latin typeface="Comic Sans MS" charset="0"/>
            </a:endParaRPr>
          </a:p>
          <a:p>
            <a:pPr>
              <a:buFont typeface="Verdana" charset="0"/>
              <a:buAutoNum type="arabicPeriod"/>
            </a:pPr>
            <a:r>
              <a:rPr lang="en-US" smtClean="0">
                <a:latin typeface="Comic Sans MS" charset="0"/>
              </a:rPr>
              <a:t>Run</a:t>
            </a:r>
            <a:r>
              <a:rPr lang="en-US">
                <a:latin typeface="Comic Sans MS" charset="0"/>
              </a:rPr>
              <a:t>-time monitoring of the program execution.</a:t>
            </a:r>
            <a:endParaRPr lang="en-US" smtClean="0">
              <a:latin typeface="Comic Sans MS" charset="0"/>
            </a:endParaRPr>
          </a:p>
          <a:p>
            <a:pPr lvl="1"/>
            <a:r>
              <a:rPr lang="en-US" smtClean="0">
                <a:latin typeface="Comic Sans MS" charset="0"/>
              </a:rPr>
              <a:t>Observations are limited by the monitoring metric. </a:t>
            </a:r>
          </a:p>
          <a:p>
            <a:pPr lvl="1"/>
            <a:r>
              <a:rPr lang="en-US" smtClean="0">
                <a:latin typeface="Comic Sans MS" charset="0"/>
              </a:rPr>
              <a:t>Cost of monitoring mechanisms. </a:t>
            </a:r>
          </a:p>
          <a:p>
            <a:pPr lvl="1"/>
            <a:r>
              <a:rPr lang="en-US" smtClean="0">
                <a:latin typeface="Comic Sans MS" charset="0"/>
              </a:rPr>
              <a:t>Granularity of monitoring intervals? Fine- vs coarse- grain?  </a:t>
            </a:r>
          </a:p>
          <a:p>
            <a:pPr lvl="1">
              <a:buFontTx/>
              <a:buNone/>
            </a:pPr>
            <a:r>
              <a:rPr lang="en-US" smtClean="0">
                <a:latin typeface="Comic Sans MS" charset="0"/>
              </a:rPr>
              <a:t> </a:t>
            </a:r>
          </a:p>
          <a:p>
            <a:pPr>
              <a:buFont typeface="Verdana" charset="0"/>
              <a:buAutoNum type="arabicPeriod"/>
            </a:pPr>
            <a:r>
              <a:rPr lang="en-US">
                <a:latin typeface="Comic Sans MS" charset="0"/>
              </a:rPr>
              <a:t>Profile based analysis.  </a:t>
            </a:r>
          </a:p>
          <a:p>
            <a:pPr lvl="1"/>
            <a:r>
              <a:rPr lang="en-US">
                <a:latin typeface="Comic Sans MS" charset="0"/>
              </a:rPr>
              <a:t>Static</a:t>
            </a:r>
            <a:r>
              <a:rPr lang="en-US" smtClean="0">
                <a:latin typeface="Comic Sans MS" charset="0"/>
              </a:rPr>
              <a:t> program analysis, complicated algorithms.   </a:t>
            </a:r>
            <a:endParaRPr lang="en-US">
              <a:latin typeface="Comic Sans MS" charset="0"/>
            </a:endParaRPr>
          </a:p>
          <a:p>
            <a:pPr lvl="1"/>
            <a:r>
              <a:rPr lang="en-US">
                <a:latin typeface="Comic Sans MS" charset="0"/>
              </a:rPr>
              <a:t>Binary rewriting</a:t>
            </a:r>
          </a:p>
          <a:p>
            <a:pPr lvl="1"/>
            <a:r>
              <a:rPr lang="en-US">
                <a:latin typeface="Comic Sans MS" charset="0"/>
              </a:rPr>
              <a:t>Architectural support.</a:t>
            </a:r>
            <a:r>
              <a:rPr lang="en-US" smtClean="0">
                <a:latin typeface="Comic Sans MS" charset="0"/>
              </a:rPr>
              <a:t> </a:t>
            </a:r>
            <a:br>
              <a:rPr lang="en-US" smtClean="0">
                <a:latin typeface="Comic Sans MS" charset="0"/>
              </a:rPr>
            </a:br>
            <a:endParaRPr lang="en-US" smtClean="0">
              <a:latin typeface="Comic Sans MS" charset="0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charset="0"/>
              </a:rPr>
              <a:t>Code-based metrics</a:t>
            </a:r>
            <a:r>
              <a:rPr lang="en-US" sz="1800" smtClean="0">
                <a:solidFill>
                  <a:srgbClr val="56127A"/>
                </a:solidFill>
                <a:latin typeface="Comic Sans MS" charset="0"/>
              </a:rPr>
              <a:t>: not directly suitable for parallel workloads.</a:t>
            </a:r>
            <a:endParaRPr lang="en-US" smtClean="0">
              <a:solidFill>
                <a:srgbClr val="56127A"/>
              </a:solidFill>
              <a:latin typeface="Comic Sans MS" charset="0"/>
            </a:endParaRPr>
          </a:p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/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7828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Case study: Results</a:t>
            </a:r>
          </a:p>
        </p:txBody>
      </p:sp>
      <p:sp>
        <p:nvSpPr>
          <p:cNvPr id="77829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/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9876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Case study: Results</a:t>
            </a:r>
          </a:p>
        </p:txBody>
      </p:sp>
      <p:sp>
        <p:nvSpPr>
          <p:cNvPr id="79877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/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924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Case study: Results</a:t>
            </a:r>
          </a:p>
        </p:txBody>
      </p:sp>
      <p:sp>
        <p:nvSpPr>
          <p:cNvPr id="81925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/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397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Case study: Results</a:t>
            </a:r>
          </a:p>
        </p:txBody>
      </p:sp>
      <p:sp>
        <p:nvSpPr>
          <p:cNvPr id="83973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TextBox 21"/>
          <p:cNvSpPr txBox="1">
            <a:spLocks noChangeArrowheads="1"/>
          </p:cNvSpPr>
          <p:nvPr/>
        </p:nvSpPr>
        <p:spPr bwMode="auto">
          <a:xfrm>
            <a:off x="4025900" y="5080000"/>
            <a:ext cx="533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/>
              <a:t>-38.5 </a:t>
            </a:r>
          </a:p>
        </p:txBody>
      </p:sp>
      <p:sp>
        <p:nvSpPr>
          <p:cNvPr id="83975" name="TextBox 22"/>
          <p:cNvSpPr txBox="1">
            <a:spLocks noChangeArrowheads="1"/>
          </p:cNvSpPr>
          <p:nvPr/>
        </p:nvSpPr>
        <p:spPr bwMode="auto">
          <a:xfrm>
            <a:off x="8356600" y="2032000"/>
            <a:ext cx="533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/>
              <a:t>-83.2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/>
        </p:nvGraphicFramePr>
        <p:xfrm>
          <a:off x="228600" y="13716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495800" y="1524000"/>
          <a:ext cx="4267199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6020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Case study: Results</a:t>
            </a:r>
          </a:p>
        </p:txBody>
      </p:sp>
      <p:sp>
        <p:nvSpPr>
          <p:cNvPr id="86021" name="TextBox 20"/>
          <p:cNvSpPr txBox="1">
            <a:spLocks noChangeArrowheads="1"/>
          </p:cNvSpPr>
          <p:nvPr/>
        </p:nvSpPr>
        <p:spPr bwMode="auto">
          <a:xfrm>
            <a:off x="4114800" y="5029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022" name="TextBox 21"/>
          <p:cNvSpPr txBox="1">
            <a:spLocks noChangeArrowheads="1"/>
          </p:cNvSpPr>
          <p:nvPr/>
        </p:nvSpPr>
        <p:spPr bwMode="auto">
          <a:xfrm>
            <a:off x="4025900" y="5080000"/>
            <a:ext cx="533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/>
              <a:t>-38.5 </a:t>
            </a:r>
          </a:p>
        </p:txBody>
      </p:sp>
      <p:sp>
        <p:nvSpPr>
          <p:cNvPr id="86023" name="TextBox 22"/>
          <p:cNvSpPr txBox="1">
            <a:spLocks noChangeArrowheads="1"/>
          </p:cNvSpPr>
          <p:nvPr/>
        </p:nvSpPr>
        <p:spPr bwMode="auto">
          <a:xfrm>
            <a:off x="8356600" y="2032000"/>
            <a:ext cx="533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/>
              <a:t>-83.2 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8315325" y="4838700"/>
            <a:ext cx="422275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100">
              <a:latin typeface="Calibri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959225" y="2489200"/>
            <a:ext cx="498475" cy="1409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100">
              <a:latin typeface="Calibri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219200" y="3124200"/>
            <a:ext cx="7456488" cy="1016000"/>
          </a:xfrm>
          <a:prstGeom prst="rect">
            <a:avLst/>
          </a:prstGeom>
          <a:solidFill>
            <a:srgbClr val="FAC09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Run-time Epoch-based DVFS: </a:t>
            </a:r>
          </a:p>
          <a:p>
            <a:pPr>
              <a:spcBef>
                <a:spcPct val="50000"/>
              </a:spcBef>
            </a:pPr>
            <a:r>
              <a:rPr lang="en-US" sz="2400"/>
              <a:t>12.5% energy savings for 2.7% slowdown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066" name="Straight Connector 12"/>
          <p:cNvCxnSpPr>
            <a:cxnSpLocks noChangeShapeType="1"/>
          </p:cNvCxnSpPr>
          <p:nvPr/>
        </p:nvCxnSpPr>
        <p:spPr bwMode="auto">
          <a:xfrm>
            <a:off x="1066800" y="2946400"/>
            <a:ext cx="7620000" cy="158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</p:cxnSp>
      <p:sp>
        <p:nvSpPr>
          <p:cNvPr id="88067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Case study: Results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960563" y="5387975"/>
            <a:ext cx="5722937" cy="83026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Epoch-based dynamic schemes outperform all static scheme. 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228600" y="1371600"/>
          <a:ext cx="8534400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8191500" y="2362200"/>
            <a:ext cx="384175" cy="2986088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45425" y="2514600"/>
            <a:ext cx="231775" cy="2819400"/>
          </a:xfrm>
          <a:prstGeom prst="rect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619500" y="2438400"/>
            <a:ext cx="762000" cy="28956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134100" y="2438400"/>
            <a:ext cx="762000" cy="28956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630" grpId="0" animBg="1"/>
      <p:bldP spid="7" grpId="0" animBg="1"/>
      <p:bldP spid="8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642938"/>
            <a:ext cx="8081963" cy="45085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Outline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89013" y="2046288"/>
            <a:ext cx="693578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Introduction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Program epochs and characterization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Run-time epoch change detection. 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Case study.</a:t>
            </a:r>
            <a:endParaRPr lang="en-US"/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/>
              <a:t>Summary. </a:t>
            </a:r>
            <a:r>
              <a:rPr lang="en-US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82600" y="4762500"/>
            <a:ext cx="381000" cy="228600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ex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642938"/>
            <a:ext cx="2244725" cy="45085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Summary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2555875"/>
            <a:ext cx="8180387" cy="3463925"/>
          </a:xfrm>
        </p:spPr>
        <p:txBody>
          <a:bodyPr/>
          <a:lstStyle/>
          <a:p>
            <a:pPr lvl="2" eaLnBrk="1" hangingPunct="1">
              <a:buFontTx/>
              <a:buNone/>
            </a:pPr>
            <a:endParaRPr lang="en-US" sz="2800">
              <a:solidFill>
                <a:schemeClr val="tx1"/>
              </a:solidFill>
              <a:latin typeface="Comic Sans MS" charset="0"/>
            </a:endParaRPr>
          </a:p>
          <a:p>
            <a:pPr eaLnBrk="1" hangingPunct="1">
              <a:buFont typeface="Wingdings" charset="2"/>
              <a:buNone/>
            </a:pPr>
            <a:endParaRPr lang="en-US">
              <a:latin typeface="Comic Sans MS" charset="0"/>
            </a:endParaRPr>
          </a:p>
        </p:txBody>
      </p:sp>
      <p:sp>
        <p:nvSpPr>
          <p:cNvPr id="2911236" name="Text Box 4"/>
          <p:cNvSpPr txBox="1">
            <a:spLocks noChangeArrowheads="1"/>
          </p:cNvSpPr>
          <p:nvPr/>
        </p:nvSpPr>
        <p:spPr bwMode="auto">
          <a:xfrm>
            <a:off x="385763" y="1470025"/>
            <a:ext cx="848836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sz="2400"/>
              <a:t>Program-defined epochs </a:t>
            </a:r>
            <a:br>
              <a:rPr lang="en-US" sz="2400"/>
            </a:br>
            <a:r>
              <a:rPr lang="en-US" sz="2000">
                <a:solidFill>
                  <a:srgbClr val="FF0000"/>
                </a:solidFill>
              </a:rPr>
              <a:t>represent well the repetitive and varying behavior of multithreaded programs</a:t>
            </a:r>
            <a:r>
              <a:rPr lang="en-US" sz="2400"/>
              <a:t>.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sz="2400"/>
              <a:t>BarrierWatch </a:t>
            </a:r>
            <a:br>
              <a:rPr lang="en-US" sz="2400"/>
            </a:br>
            <a:r>
              <a:rPr lang="en-US" sz="2000">
                <a:solidFill>
                  <a:srgbClr val="FF0000"/>
                </a:solidFill>
              </a:rPr>
              <a:t>prominent method for effective run-time management in CMPs. </a:t>
            </a:r>
            <a:endParaRPr lang="en-US" sz="2400">
              <a:solidFill>
                <a:srgbClr val="FF0000"/>
              </a:solidFill>
            </a:endParaRP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 sz="2400"/>
              <a:t>Desirable properties: </a:t>
            </a:r>
            <a:r>
              <a:rPr lang="en-US" sz="2400">
                <a:solidFill>
                  <a:srgbClr val="FF0000"/>
                </a:solidFill>
              </a:rPr>
              <a:t/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1. Simple and lightweight. 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2. Effective at run-time. 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3. Independent of the underlying architecture.  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4. Well suited for Parallel applications.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123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04800" y="2744788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Thank you!</a:t>
            </a:r>
            <a:endParaRPr lang="en-US" sz="3100" b="1">
              <a:latin typeface="Helvetica" charset="0"/>
            </a:endParaRPr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304800" y="6096000"/>
            <a:ext cx="853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13" name="Rectangle 7"/>
          <p:cNvSpPr>
            <a:spLocks noChangeArrowheads="1"/>
          </p:cNvSpPr>
          <p:nvPr/>
        </p:nvSpPr>
        <p:spPr bwMode="auto">
          <a:xfrm>
            <a:off x="2382838" y="6248400"/>
            <a:ext cx="439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500F64"/>
                </a:solidFill>
              </a:rPr>
              <a:t>Computer Frontiers 2011, Ischia, Italy. </a:t>
            </a:r>
          </a:p>
        </p:txBody>
      </p:sp>
      <p:pic>
        <p:nvPicPr>
          <p:cNvPr id="94214" name="Picture 10" descr="\\ad.cs.pitt.edu\Users\Users1\socrates\Desktop\present\banner-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50" y="203200"/>
            <a:ext cx="429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2938"/>
            <a:ext cx="6248400" cy="45085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Overview of our proposal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2282825"/>
            <a:ext cx="8393113" cy="3355975"/>
          </a:xfrm>
        </p:spPr>
        <p:txBody>
          <a:bodyPr/>
          <a:lstStyle/>
          <a:p>
            <a:pPr eaLnBrk="1" hangingPunct="1">
              <a:buFont typeface="Wingdings" charset="2"/>
              <a:buChar char="q"/>
            </a:pPr>
            <a:r>
              <a:rPr lang="en-US" smtClean="0">
                <a:latin typeface="Comic Sans MS" charset="0"/>
              </a:rPr>
              <a:t>Track the program behavior at Run Time.  </a:t>
            </a:r>
          </a:p>
          <a:p>
            <a:pPr eaLnBrk="1" hangingPunct="1">
              <a:buFont typeface="Wingdings" charset="2"/>
              <a:buChar char="q"/>
            </a:pPr>
            <a:endParaRPr lang="en-US" smtClean="0">
              <a:latin typeface="Comic Sans MS" charset="0"/>
              <a:sym typeface="Wingdings" charset="2"/>
            </a:endParaRPr>
          </a:p>
          <a:p>
            <a:pPr eaLnBrk="1" hangingPunct="1">
              <a:buFont typeface="Wingdings" charset="2"/>
              <a:buChar char="q"/>
            </a:pPr>
            <a:r>
              <a:rPr lang="en-US" smtClean="0">
                <a:latin typeface="Comic Sans MS" charset="0"/>
                <a:sym typeface="Wingdings" charset="2"/>
              </a:rPr>
              <a:t>Effective</a:t>
            </a:r>
          </a:p>
          <a:p>
            <a:pPr eaLnBrk="1" hangingPunct="1">
              <a:buFont typeface="Wingdings" charset="2"/>
              <a:buChar char="q"/>
            </a:pPr>
            <a:endParaRPr lang="en-US" smtClean="0">
              <a:latin typeface="Comic Sans MS" charset="0"/>
            </a:endParaRPr>
          </a:p>
          <a:p>
            <a:pPr eaLnBrk="1" hangingPunct="1">
              <a:buFont typeface="Wingdings" charset="2"/>
              <a:buChar char="q"/>
            </a:pPr>
            <a:r>
              <a:rPr lang="en-US">
                <a:latin typeface="Comic Sans MS" charset="0"/>
              </a:rPr>
              <a:t>Simple</a:t>
            </a:r>
          </a:p>
          <a:p>
            <a:pPr eaLnBrk="1" hangingPunct="1">
              <a:buFont typeface="Wingdings" charset="2"/>
              <a:buChar char="q"/>
            </a:pPr>
            <a:endParaRPr lang="en-US">
              <a:latin typeface="Comic Sans MS" charset="0"/>
            </a:endParaRPr>
          </a:p>
          <a:p>
            <a:pPr eaLnBrk="1" hangingPunct="1">
              <a:buFont typeface="Wingdings" charset="2"/>
              <a:buChar char="q"/>
            </a:pPr>
            <a:r>
              <a:rPr lang="en-US">
                <a:latin typeface="Comic Sans MS" charset="0"/>
              </a:rPr>
              <a:t>Low-</a:t>
            </a:r>
            <a:r>
              <a:rPr lang="en-US" smtClean="0">
                <a:latin typeface="Comic Sans MS" charset="0"/>
              </a:rPr>
              <a:t>cost</a:t>
            </a:r>
          </a:p>
        </p:txBody>
      </p:sp>
      <p:sp>
        <p:nvSpPr>
          <p:cNvPr id="2" name="Text Box 41"/>
          <p:cNvSpPr txBox="1">
            <a:spLocks noChangeArrowheads="1"/>
          </p:cNvSpPr>
          <p:nvPr/>
        </p:nvSpPr>
        <p:spPr bwMode="auto">
          <a:xfrm>
            <a:off x="457200" y="1447800"/>
            <a:ext cx="8410575" cy="461963"/>
          </a:xfrm>
          <a:prstGeom prst="rect">
            <a:avLst/>
          </a:prstGeom>
          <a:solidFill>
            <a:srgbClr val="FAC09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 View the program execution on ‘epoch’ granularity.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642938"/>
            <a:ext cx="8081963" cy="45085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Outline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89013" y="2046288"/>
            <a:ext cx="693578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Introduction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/>
              <a:t>Program epochs and characterization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Run-time epoch change detection. 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Case study</a:t>
            </a:r>
          </a:p>
          <a:p>
            <a:pPr marL="457200" indent="-457200">
              <a:spcBef>
                <a:spcPct val="50000"/>
              </a:spcBef>
              <a:buFont typeface="Wingdings" charset="2"/>
              <a:buChar char="q"/>
            </a:pPr>
            <a:r>
              <a:rPr lang="en-US">
                <a:solidFill>
                  <a:schemeClr val="bg2"/>
                </a:solidFill>
              </a:rPr>
              <a:t>Summary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482600" y="2844800"/>
            <a:ext cx="381000" cy="228600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ex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Observation / Motivation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458200" cy="1524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Natural alignment of barriers with the changes in program behavior. </a:t>
            </a:r>
          </a:p>
          <a:p>
            <a:r>
              <a:rPr lang="en-US">
                <a:latin typeface="Comic Sans MS" charset="0"/>
              </a:rPr>
              <a:t>Intervals enclosed by barriers repeat with consistent behavior. </a:t>
            </a: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9725"/>
            <a:ext cx="8734425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88" y="1587500"/>
            <a:ext cx="86598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0" name="Group 8"/>
          <p:cNvGrpSpPr>
            <a:grpSpLocks/>
          </p:cNvGrpSpPr>
          <p:nvPr/>
        </p:nvGrpSpPr>
        <p:grpSpPr bwMode="auto">
          <a:xfrm>
            <a:off x="101600" y="1260475"/>
            <a:ext cx="8051800" cy="3025775"/>
            <a:chOff x="101601" y="1260474"/>
            <a:chExt cx="8051799" cy="3025836"/>
          </a:xfrm>
        </p:grpSpPr>
        <p:sp>
          <p:nvSpPr>
            <p:cNvPr id="26631" name="TextBox 15"/>
            <p:cNvSpPr txBox="1">
              <a:spLocks noChangeArrowheads="1"/>
            </p:cNvSpPr>
            <p:nvPr/>
          </p:nvSpPr>
          <p:spPr bwMode="auto">
            <a:xfrm rot="-5400000">
              <a:off x="-1125507" y="2487582"/>
              <a:ext cx="2854326" cy="4001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NoC Traffic</a:t>
              </a:r>
            </a:p>
          </p:txBody>
        </p:sp>
        <p:sp>
          <p:nvSpPr>
            <p:cNvPr id="26632" name="TextBox 15"/>
            <p:cNvSpPr txBox="1">
              <a:spLocks noChangeArrowheads="1"/>
            </p:cNvSpPr>
            <p:nvPr/>
          </p:nvSpPr>
          <p:spPr bwMode="auto">
            <a:xfrm>
              <a:off x="838200" y="3886200"/>
              <a:ext cx="7315200" cy="4001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Time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84"/>
          <p:cNvGrpSpPr>
            <a:grpSpLocks/>
          </p:cNvGrpSpPr>
          <p:nvPr/>
        </p:nvGrpSpPr>
        <p:grpSpPr bwMode="auto">
          <a:xfrm>
            <a:off x="39688" y="1260475"/>
            <a:ext cx="8659812" cy="3025775"/>
            <a:chOff x="39688" y="1260474"/>
            <a:chExt cx="8659812" cy="3025836"/>
          </a:xfrm>
        </p:grpSpPr>
        <p:pic>
          <p:nvPicPr>
            <p:cNvPr id="28753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88" y="1587500"/>
              <a:ext cx="8659812" cy="264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8754" name="Group 81"/>
            <p:cNvGrpSpPr>
              <a:grpSpLocks/>
            </p:cNvGrpSpPr>
            <p:nvPr/>
          </p:nvGrpSpPr>
          <p:grpSpPr bwMode="auto">
            <a:xfrm>
              <a:off x="101601" y="1260474"/>
              <a:ext cx="8051799" cy="3025836"/>
              <a:chOff x="101601" y="1260474"/>
              <a:chExt cx="8051799" cy="3025836"/>
            </a:xfrm>
          </p:grpSpPr>
          <p:sp>
            <p:nvSpPr>
              <p:cNvPr id="28755" name="TextBox 15"/>
              <p:cNvSpPr txBox="1">
                <a:spLocks noChangeArrowheads="1"/>
              </p:cNvSpPr>
              <p:nvPr/>
            </p:nvSpPr>
            <p:spPr bwMode="auto">
              <a:xfrm rot="-5400000">
                <a:off x="-1125507" y="2487582"/>
                <a:ext cx="2854326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latin typeface="Arial" charset="0"/>
                    <a:ea typeface="Arial" charset="0"/>
                    <a:cs typeface="Arial" charset="0"/>
                  </a:rPr>
                  <a:t>NoC Traffic</a:t>
                </a:r>
              </a:p>
            </p:txBody>
          </p:sp>
          <p:sp>
            <p:nvSpPr>
              <p:cNvPr id="28756" name="TextBox 15"/>
              <p:cNvSpPr txBox="1">
                <a:spLocks noChangeArrowheads="1"/>
              </p:cNvSpPr>
              <p:nvPr/>
            </p:nvSpPr>
            <p:spPr bwMode="auto">
              <a:xfrm>
                <a:off x="838200" y="3886200"/>
                <a:ext cx="7315200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latin typeface="Arial" charset="0"/>
                    <a:ea typeface="Arial" charset="0"/>
                    <a:cs typeface="Arial" charset="0"/>
                  </a:rPr>
                  <a:t>Time</a:t>
                </a:r>
              </a:p>
            </p:txBody>
          </p:sp>
        </p:grpSp>
      </p:grp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Program epochs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381000" y="5322888"/>
            <a:ext cx="8458200" cy="1001712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Epoch: An execution interval between two consecutive barriers.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23838" y="1587500"/>
            <a:ext cx="1044575" cy="2933700"/>
            <a:chOff x="223558" y="1587500"/>
            <a:chExt cx="1045612" cy="2933176"/>
          </a:xfrm>
        </p:grpSpPr>
        <p:cxnSp>
          <p:nvCxnSpPr>
            <p:cNvPr id="28751" name="Straight Connector 2"/>
            <p:cNvCxnSpPr>
              <a:cxnSpLocks noChangeShapeType="1"/>
            </p:cNvCxnSpPr>
            <p:nvPr/>
          </p:nvCxnSpPr>
          <p:spPr bwMode="auto">
            <a:xfrm>
              <a:off x="693633" y="1587500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28752" name="TextBox 7"/>
            <p:cNvSpPr txBox="1">
              <a:spLocks noChangeArrowheads="1"/>
            </p:cNvSpPr>
            <p:nvPr/>
          </p:nvSpPr>
          <p:spPr bwMode="auto">
            <a:xfrm>
              <a:off x="223558" y="4120566"/>
              <a:ext cx="10456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rgbClr val="C00000"/>
                  </a:solidFill>
                </a:rPr>
                <a:t>A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508000" y="1598613"/>
            <a:ext cx="1046163" cy="2933700"/>
            <a:chOff x="100111" y="1587320"/>
            <a:chExt cx="1045462" cy="2933065"/>
          </a:xfrm>
        </p:grpSpPr>
        <p:cxnSp>
          <p:nvCxnSpPr>
            <p:cNvPr id="28749" name="Straight Connector 11"/>
            <p:cNvCxnSpPr>
              <a:cxnSpLocks noChangeShapeType="1"/>
            </p:cNvCxnSpPr>
            <p:nvPr/>
          </p:nvCxnSpPr>
          <p:spPr bwMode="auto">
            <a:xfrm>
              <a:off x="693095" y="1587320"/>
              <a:ext cx="0" cy="253297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28750" name="TextBox 7"/>
            <p:cNvSpPr txBox="1">
              <a:spLocks noChangeArrowheads="1"/>
            </p:cNvSpPr>
            <p:nvPr/>
          </p:nvSpPr>
          <p:spPr bwMode="auto">
            <a:xfrm>
              <a:off x="100111" y="4120290"/>
              <a:ext cx="1045462" cy="400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rgbClr val="C00000"/>
                  </a:solidFill>
                </a:rPr>
                <a:t>B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35000" y="1598613"/>
            <a:ext cx="466725" cy="4033837"/>
            <a:chOff x="635109" y="1598792"/>
            <a:chExt cx="465502" cy="4034114"/>
          </a:xfrm>
        </p:grpSpPr>
        <p:sp>
          <p:nvSpPr>
            <p:cNvPr id="28747" name="Rectangle 4"/>
            <p:cNvSpPr>
              <a:spLocks noChangeArrowheads="1"/>
            </p:cNvSpPr>
            <p:nvPr/>
          </p:nvSpPr>
          <p:spPr bwMode="auto">
            <a:xfrm>
              <a:off x="693095" y="1598792"/>
              <a:ext cx="407516" cy="2532967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8" name="TextBox 7"/>
            <p:cNvSpPr txBox="1">
              <a:spLocks noChangeArrowheads="1"/>
            </p:cNvSpPr>
            <p:nvPr/>
          </p:nvSpPr>
          <p:spPr bwMode="auto">
            <a:xfrm rot="-5400000">
              <a:off x="116942" y="4653121"/>
              <a:ext cx="1497952" cy="461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C00000"/>
                  </a:solidFill>
                </a:rPr>
                <a:t>epoch</a:t>
              </a: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4897438" y="1624013"/>
            <a:ext cx="4244975" cy="2765425"/>
            <a:chOff x="4896694" y="1662370"/>
            <a:chExt cx="4245501" cy="2764989"/>
          </a:xfrm>
        </p:grpSpPr>
        <p:grpSp>
          <p:nvGrpSpPr>
            <p:cNvPr id="28731" name="Group 25"/>
            <p:cNvGrpSpPr>
              <a:grpSpLocks/>
            </p:cNvGrpSpPr>
            <p:nvPr/>
          </p:nvGrpSpPr>
          <p:grpSpPr bwMode="auto">
            <a:xfrm>
              <a:off x="4896694" y="1662370"/>
              <a:ext cx="4245501" cy="2764989"/>
              <a:chOff x="577880" y="2511622"/>
              <a:chExt cx="3686970" cy="2362203"/>
            </a:xfrm>
          </p:grpSpPr>
          <p:sp>
            <p:nvSpPr>
              <p:cNvPr id="28733" name="Rectangle 26"/>
              <p:cNvSpPr>
                <a:spLocks noChangeArrowheads="1"/>
              </p:cNvSpPr>
              <p:nvPr/>
            </p:nvSpPr>
            <p:spPr bwMode="auto">
              <a:xfrm>
                <a:off x="577880" y="2511623"/>
                <a:ext cx="3302830" cy="236220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734" name="Group 159"/>
              <p:cNvGrpSpPr>
                <a:grpSpLocks/>
              </p:cNvGrpSpPr>
              <p:nvPr/>
            </p:nvGrpSpPr>
            <p:grpSpPr bwMode="auto">
              <a:xfrm>
                <a:off x="762838" y="2511622"/>
                <a:ext cx="3502012" cy="2362201"/>
                <a:chOff x="3848623" y="1752600"/>
                <a:chExt cx="3502012" cy="2362200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6364777" y="2080759"/>
                  <a:ext cx="985858" cy="3078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  <a:cs typeface="+mn-cs"/>
                    </a:rPr>
                    <a:t>Barriers</a:t>
                  </a:r>
                </a:p>
              </p:txBody>
            </p:sp>
            <p:cxnSp>
              <p:nvCxnSpPr>
                <p:cNvPr id="28736" name="Straight Connector 2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81500" y="2933700"/>
                  <a:ext cx="236220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31" name="Oval 30"/>
                <p:cNvSpPr/>
                <p:nvPr/>
              </p:nvSpPr>
              <p:spPr>
                <a:xfrm>
                  <a:off x="5493362" y="3246943"/>
                  <a:ext cx="144777" cy="153231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254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28738" name="Elbow Connector 31"/>
                <p:cNvCxnSpPr>
                  <a:cxnSpLocks noChangeShapeType="1"/>
                  <a:stCxn id="31" idx="6"/>
                  <a:endCxn id="33" idx="6"/>
                </p:cNvCxnSpPr>
                <p:nvPr/>
              </p:nvCxnSpPr>
              <p:spPr bwMode="auto">
                <a:xfrm flipH="1" flipV="1">
                  <a:off x="5585900" y="1847928"/>
                  <a:ext cx="52900" cy="1475544"/>
                </a:xfrm>
                <a:prstGeom prst="bentConnector3">
                  <a:avLst>
                    <a:gd name="adj1" fmla="val -1247023"/>
                  </a:avLst>
                </a:prstGeom>
                <a:noFill/>
                <a:ln w="3810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</p:cxnSp>
            <p:sp>
              <p:nvSpPr>
                <p:cNvPr id="33" name="Oval 32"/>
                <p:cNvSpPr/>
                <p:nvPr/>
              </p:nvSpPr>
              <p:spPr>
                <a:xfrm>
                  <a:off x="5540242" y="1824469"/>
                  <a:ext cx="45502" cy="46105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254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5105913" y="2285519"/>
                  <a:ext cx="914158" cy="77294"/>
                </a:xfrm>
                <a:prstGeom prst="roundRect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5105913" y="3123544"/>
                  <a:ext cx="914158" cy="77294"/>
                </a:xfrm>
                <a:prstGeom prst="roundRect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742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4682435" y="2171385"/>
                  <a:ext cx="304800" cy="3944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rgbClr val="C00000"/>
                      </a:solidFill>
                    </a:rPr>
                    <a:t>A</a:t>
                  </a:r>
                </a:p>
              </p:txBody>
            </p:sp>
            <p:sp>
              <p:nvSpPr>
                <p:cNvPr id="28743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4682435" y="3008410"/>
                  <a:ext cx="304800" cy="3944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rgbClr val="C00000"/>
                      </a:solidFill>
                    </a:rPr>
                    <a:t>B</a:t>
                  </a:r>
                </a:p>
              </p:txBody>
            </p:sp>
            <p:sp>
              <p:nvSpPr>
                <p:cNvPr id="28744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3848623" y="2539362"/>
                  <a:ext cx="1744120" cy="3944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rgbClr val="C00000"/>
                      </a:solidFill>
                    </a:rPr>
                    <a:t>epoch</a:t>
                  </a:r>
                </a:p>
              </p:txBody>
            </p:sp>
            <p:cxnSp>
              <p:nvCxnSpPr>
                <p:cNvPr id="28745" name="Straight Arrow Connector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6019801" y="2171385"/>
                  <a:ext cx="396966" cy="57308"/>
                </a:xfrm>
                <a:prstGeom prst="straightConnector1">
                  <a:avLst/>
                </a:prstGeom>
                <a:noFill/>
                <a:ln w="9525">
                  <a:solidFill>
                    <a:srgbClr val="4A7EBB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28746" name="Straight Arrow Connector 39"/>
                <p:cNvCxnSpPr>
                  <a:cxnSpLocks noChangeShapeType="1"/>
                </p:cNvCxnSpPr>
                <p:nvPr/>
              </p:nvCxnSpPr>
              <p:spPr bwMode="auto">
                <a:xfrm flipH="1">
                  <a:off x="6019800" y="2171385"/>
                  <a:ext cx="396966" cy="837026"/>
                </a:xfrm>
                <a:prstGeom prst="straightConnector1">
                  <a:avLst/>
                </a:prstGeom>
                <a:noFill/>
                <a:ln w="9525">
                  <a:solidFill>
                    <a:srgbClr val="4A7EBB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sp>
          <p:nvSpPr>
            <p:cNvPr id="28732" name="Rectangle 54"/>
            <p:cNvSpPr>
              <a:spLocks noChangeArrowheads="1"/>
            </p:cNvSpPr>
            <p:nvPr/>
          </p:nvSpPr>
          <p:spPr bwMode="auto">
            <a:xfrm>
              <a:off x="6556834" y="2392064"/>
              <a:ext cx="1052922" cy="87578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785813" y="1585913"/>
            <a:ext cx="1258887" cy="4032250"/>
            <a:chOff x="282034" y="1587320"/>
            <a:chExt cx="1260076" cy="4032020"/>
          </a:xfrm>
        </p:grpSpPr>
        <p:grpSp>
          <p:nvGrpSpPr>
            <p:cNvPr id="28722" name="Group 59"/>
            <p:cNvGrpSpPr>
              <a:grpSpLocks/>
            </p:cNvGrpSpPr>
            <p:nvPr/>
          </p:nvGrpSpPr>
          <p:grpSpPr bwMode="auto">
            <a:xfrm>
              <a:off x="282034" y="1587320"/>
              <a:ext cx="1045462" cy="2940814"/>
              <a:chOff x="282034" y="1587320"/>
              <a:chExt cx="1045462" cy="2940814"/>
            </a:xfrm>
          </p:grpSpPr>
          <p:cxnSp>
            <p:nvCxnSpPr>
              <p:cNvPr id="28729" name="Straight Connector 66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730" name="TextBox 7"/>
              <p:cNvSpPr txBox="1">
                <a:spLocks noChangeArrowheads="1"/>
              </p:cNvSpPr>
              <p:nvPr/>
            </p:nvSpPr>
            <p:spPr bwMode="auto">
              <a:xfrm>
                <a:off x="282034" y="4128039"/>
                <a:ext cx="1045462" cy="4000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A</a:t>
                </a:r>
              </a:p>
            </p:txBody>
          </p:sp>
        </p:grpSp>
        <p:grpSp>
          <p:nvGrpSpPr>
            <p:cNvPr id="28723" name="Group 60"/>
            <p:cNvGrpSpPr>
              <a:grpSpLocks/>
            </p:cNvGrpSpPr>
            <p:nvPr/>
          </p:nvGrpSpPr>
          <p:grpSpPr bwMode="auto">
            <a:xfrm>
              <a:off x="496648" y="1598794"/>
              <a:ext cx="1045462" cy="2933065"/>
              <a:chOff x="89132" y="1587320"/>
              <a:chExt cx="1045462" cy="2933065"/>
            </a:xfrm>
          </p:grpSpPr>
          <p:cxnSp>
            <p:nvCxnSpPr>
              <p:cNvPr id="28727" name="Straight Connector 64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728" name="TextBox 7"/>
              <p:cNvSpPr txBox="1">
                <a:spLocks noChangeArrowheads="1"/>
              </p:cNvSpPr>
              <p:nvPr/>
            </p:nvSpPr>
            <p:spPr bwMode="auto">
              <a:xfrm>
                <a:off x="89132" y="4120290"/>
                <a:ext cx="1045462" cy="4000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  <p:grpSp>
          <p:nvGrpSpPr>
            <p:cNvPr id="28724" name="Group 61"/>
            <p:cNvGrpSpPr>
              <a:grpSpLocks/>
            </p:cNvGrpSpPr>
            <p:nvPr/>
          </p:nvGrpSpPr>
          <p:grpSpPr bwMode="auto">
            <a:xfrm>
              <a:off x="634866" y="1598794"/>
              <a:ext cx="465745" cy="4020546"/>
              <a:chOff x="634866" y="1598794"/>
              <a:chExt cx="465745" cy="4020546"/>
            </a:xfrm>
          </p:grpSpPr>
          <p:sp>
            <p:nvSpPr>
              <p:cNvPr id="28725" name="Rectangle 62"/>
              <p:cNvSpPr>
                <a:spLocks noChangeArrowheads="1"/>
              </p:cNvSpPr>
              <p:nvPr/>
            </p:nvSpPr>
            <p:spPr bwMode="auto">
              <a:xfrm>
                <a:off x="693095" y="1598794"/>
                <a:ext cx="407516" cy="2532970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26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117731" y="4640101"/>
                <a:ext cx="1496374" cy="4621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grpSp>
        <p:nvGrpSpPr>
          <p:cNvPr id="14" name="Group 68"/>
          <p:cNvGrpSpPr>
            <a:grpSpLocks/>
          </p:cNvGrpSpPr>
          <p:nvPr/>
        </p:nvGrpSpPr>
        <p:grpSpPr bwMode="auto">
          <a:xfrm>
            <a:off x="1284288" y="1598613"/>
            <a:ext cx="1263650" cy="4019550"/>
            <a:chOff x="281891" y="1587320"/>
            <a:chExt cx="1263971" cy="4021253"/>
          </a:xfrm>
        </p:grpSpPr>
        <p:grpSp>
          <p:nvGrpSpPr>
            <p:cNvPr id="28713" name="Group 69"/>
            <p:cNvGrpSpPr>
              <a:grpSpLocks/>
            </p:cNvGrpSpPr>
            <p:nvPr/>
          </p:nvGrpSpPr>
          <p:grpSpPr bwMode="auto">
            <a:xfrm>
              <a:off x="281891" y="1587320"/>
              <a:ext cx="1045462" cy="2933257"/>
              <a:chOff x="281891" y="1587320"/>
              <a:chExt cx="1045462" cy="2933257"/>
            </a:xfrm>
          </p:grpSpPr>
          <p:cxnSp>
            <p:nvCxnSpPr>
              <p:cNvPr id="28720" name="Straight Connector 76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721" name="TextBox 7"/>
              <p:cNvSpPr txBox="1">
                <a:spLocks noChangeArrowheads="1"/>
              </p:cNvSpPr>
              <p:nvPr/>
            </p:nvSpPr>
            <p:spPr bwMode="auto">
              <a:xfrm>
                <a:off x="281891" y="4120290"/>
                <a:ext cx="1045462" cy="400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A</a:t>
                </a:r>
              </a:p>
            </p:txBody>
          </p:sp>
        </p:grpSp>
        <p:grpSp>
          <p:nvGrpSpPr>
            <p:cNvPr id="28714" name="Group 70"/>
            <p:cNvGrpSpPr>
              <a:grpSpLocks/>
            </p:cNvGrpSpPr>
            <p:nvPr/>
          </p:nvGrpSpPr>
          <p:grpSpPr bwMode="auto">
            <a:xfrm>
              <a:off x="500400" y="1598794"/>
              <a:ext cx="1045462" cy="2933257"/>
              <a:chOff x="92884" y="1587320"/>
              <a:chExt cx="1045462" cy="2933257"/>
            </a:xfrm>
          </p:grpSpPr>
          <p:cxnSp>
            <p:nvCxnSpPr>
              <p:cNvPr id="28718" name="Straight Connector 74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719" name="TextBox 7"/>
              <p:cNvSpPr txBox="1">
                <a:spLocks noChangeArrowheads="1"/>
              </p:cNvSpPr>
              <p:nvPr/>
            </p:nvSpPr>
            <p:spPr bwMode="auto">
              <a:xfrm>
                <a:off x="92884" y="4120290"/>
                <a:ext cx="1045462" cy="400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  <p:grpSp>
          <p:nvGrpSpPr>
            <p:cNvPr id="28715" name="Group 71"/>
            <p:cNvGrpSpPr>
              <a:grpSpLocks/>
            </p:cNvGrpSpPr>
            <p:nvPr/>
          </p:nvGrpSpPr>
          <p:grpSpPr bwMode="auto">
            <a:xfrm>
              <a:off x="635221" y="1598794"/>
              <a:ext cx="465390" cy="4009779"/>
              <a:chOff x="635221" y="1598794"/>
              <a:chExt cx="465390" cy="4009779"/>
            </a:xfrm>
          </p:grpSpPr>
          <p:sp>
            <p:nvSpPr>
              <p:cNvPr id="28716" name="Rectangle 72"/>
              <p:cNvSpPr>
                <a:spLocks noChangeArrowheads="1"/>
              </p:cNvSpPr>
              <p:nvPr/>
            </p:nvSpPr>
            <p:spPr bwMode="auto">
              <a:xfrm>
                <a:off x="693095" y="1598794"/>
                <a:ext cx="407516" cy="2532970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7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116581" y="4628540"/>
                <a:ext cx="1498673" cy="461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grpSp>
        <p:nvGrpSpPr>
          <p:cNvPr id="18" name="Group 78"/>
          <p:cNvGrpSpPr>
            <a:grpSpLocks/>
          </p:cNvGrpSpPr>
          <p:nvPr/>
        </p:nvGrpSpPr>
        <p:grpSpPr bwMode="auto">
          <a:xfrm>
            <a:off x="1798638" y="1598613"/>
            <a:ext cx="1262062" cy="4019550"/>
            <a:chOff x="275272" y="1587320"/>
            <a:chExt cx="1262842" cy="4019321"/>
          </a:xfrm>
        </p:grpSpPr>
        <p:grpSp>
          <p:nvGrpSpPr>
            <p:cNvPr id="28704" name="Group 79"/>
            <p:cNvGrpSpPr>
              <a:grpSpLocks/>
            </p:cNvGrpSpPr>
            <p:nvPr/>
          </p:nvGrpSpPr>
          <p:grpSpPr bwMode="auto">
            <a:xfrm>
              <a:off x="275272" y="1587320"/>
              <a:ext cx="1045462" cy="2940814"/>
              <a:chOff x="275272" y="1587320"/>
              <a:chExt cx="1045462" cy="2940814"/>
            </a:xfrm>
          </p:grpSpPr>
          <p:cxnSp>
            <p:nvCxnSpPr>
              <p:cNvPr id="28711" name="Straight Connector 86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712" name="TextBox 7"/>
              <p:cNvSpPr txBox="1">
                <a:spLocks noChangeArrowheads="1"/>
              </p:cNvSpPr>
              <p:nvPr/>
            </p:nvSpPr>
            <p:spPr bwMode="auto">
              <a:xfrm>
                <a:off x="275272" y="4128039"/>
                <a:ext cx="1045462" cy="4000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A</a:t>
                </a:r>
              </a:p>
            </p:txBody>
          </p:sp>
        </p:grpSp>
        <p:grpSp>
          <p:nvGrpSpPr>
            <p:cNvPr id="28705" name="Group 80"/>
            <p:cNvGrpSpPr>
              <a:grpSpLocks/>
            </p:cNvGrpSpPr>
            <p:nvPr/>
          </p:nvGrpSpPr>
          <p:grpSpPr bwMode="auto">
            <a:xfrm>
              <a:off x="492652" y="1598794"/>
              <a:ext cx="1045462" cy="2933065"/>
              <a:chOff x="85136" y="1587320"/>
              <a:chExt cx="1045462" cy="2933065"/>
            </a:xfrm>
          </p:grpSpPr>
          <p:cxnSp>
            <p:nvCxnSpPr>
              <p:cNvPr id="28709" name="Straight Connector 84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710" name="TextBox 7"/>
              <p:cNvSpPr txBox="1">
                <a:spLocks noChangeArrowheads="1"/>
              </p:cNvSpPr>
              <p:nvPr/>
            </p:nvSpPr>
            <p:spPr bwMode="auto">
              <a:xfrm>
                <a:off x="85136" y="4120290"/>
                <a:ext cx="1045462" cy="4000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  <p:grpSp>
          <p:nvGrpSpPr>
            <p:cNvPr id="28706" name="Group 81"/>
            <p:cNvGrpSpPr>
              <a:grpSpLocks/>
            </p:cNvGrpSpPr>
            <p:nvPr/>
          </p:nvGrpSpPr>
          <p:grpSpPr bwMode="auto">
            <a:xfrm>
              <a:off x="635108" y="1598794"/>
              <a:ext cx="465503" cy="4007847"/>
              <a:chOff x="635108" y="1598794"/>
              <a:chExt cx="465503" cy="4007847"/>
            </a:xfrm>
          </p:grpSpPr>
          <p:sp>
            <p:nvSpPr>
              <p:cNvPr id="28707" name="Rectangle 82"/>
              <p:cNvSpPr>
                <a:spLocks noChangeArrowheads="1"/>
              </p:cNvSpPr>
              <p:nvPr/>
            </p:nvSpPr>
            <p:spPr bwMode="auto">
              <a:xfrm>
                <a:off x="693095" y="1598794"/>
                <a:ext cx="407516" cy="2532970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08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116941" y="4626856"/>
                <a:ext cx="1497952" cy="4616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grpSp>
        <p:nvGrpSpPr>
          <p:cNvPr id="22" name="Group 88"/>
          <p:cNvGrpSpPr>
            <a:grpSpLocks/>
          </p:cNvGrpSpPr>
          <p:nvPr/>
        </p:nvGrpSpPr>
        <p:grpSpPr bwMode="auto">
          <a:xfrm>
            <a:off x="2305050" y="1598613"/>
            <a:ext cx="1276350" cy="4019550"/>
            <a:chOff x="282565" y="1587320"/>
            <a:chExt cx="1276446" cy="4019320"/>
          </a:xfrm>
        </p:grpSpPr>
        <p:grpSp>
          <p:nvGrpSpPr>
            <p:cNvPr id="28695" name="Group 89"/>
            <p:cNvGrpSpPr>
              <a:grpSpLocks/>
            </p:cNvGrpSpPr>
            <p:nvPr/>
          </p:nvGrpSpPr>
          <p:grpSpPr bwMode="auto">
            <a:xfrm>
              <a:off x="282565" y="1587320"/>
              <a:ext cx="1045462" cy="2933065"/>
              <a:chOff x="282565" y="1587320"/>
              <a:chExt cx="1045462" cy="2933065"/>
            </a:xfrm>
          </p:grpSpPr>
          <p:cxnSp>
            <p:nvCxnSpPr>
              <p:cNvPr id="28702" name="Straight Connector 96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703" name="TextBox 7"/>
              <p:cNvSpPr txBox="1">
                <a:spLocks noChangeArrowheads="1"/>
              </p:cNvSpPr>
              <p:nvPr/>
            </p:nvSpPr>
            <p:spPr bwMode="auto">
              <a:xfrm>
                <a:off x="282565" y="4120290"/>
                <a:ext cx="1045462" cy="4000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A</a:t>
                </a:r>
              </a:p>
            </p:txBody>
          </p:sp>
        </p:grpSp>
        <p:grpSp>
          <p:nvGrpSpPr>
            <p:cNvPr id="28696" name="Group 90"/>
            <p:cNvGrpSpPr>
              <a:grpSpLocks/>
            </p:cNvGrpSpPr>
            <p:nvPr/>
          </p:nvGrpSpPr>
          <p:grpSpPr bwMode="auto">
            <a:xfrm>
              <a:off x="513549" y="1598794"/>
              <a:ext cx="1045462" cy="2917567"/>
              <a:chOff x="106033" y="1587320"/>
              <a:chExt cx="1045462" cy="2917567"/>
            </a:xfrm>
          </p:grpSpPr>
          <p:cxnSp>
            <p:nvCxnSpPr>
              <p:cNvPr id="28700" name="Straight Connector 94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701" name="TextBox 7"/>
              <p:cNvSpPr txBox="1">
                <a:spLocks noChangeArrowheads="1"/>
              </p:cNvSpPr>
              <p:nvPr/>
            </p:nvSpPr>
            <p:spPr bwMode="auto">
              <a:xfrm>
                <a:off x="106033" y="4104792"/>
                <a:ext cx="1045462" cy="4000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  <p:grpSp>
          <p:nvGrpSpPr>
            <p:cNvPr id="28697" name="Group 91"/>
            <p:cNvGrpSpPr>
              <a:grpSpLocks/>
            </p:cNvGrpSpPr>
            <p:nvPr/>
          </p:nvGrpSpPr>
          <p:grpSpPr bwMode="auto">
            <a:xfrm>
              <a:off x="635109" y="1598794"/>
              <a:ext cx="465502" cy="4007846"/>
              <a:chOff x="635109" y="1598794"/>
              <a:chExt cx="465502" cy="4007846"/>
            </a:xfrm>
          </p:grpSpPr>
          <p:sp>
            <p:nvSpPr>
              <p:cNvPr id="28698" name="Rectangle 92"/>
              <p:cNvSpPr>
                <a:spLocks noChangeArrowheads="1"/>
              </p:cNvSpPr>
              <p:nvPr/>
            </p:nvSpPr>
            <p:spPr bwMode="auto">
              <a:xfrm>
                <a:off x="693095" y="1598794"/>
                <a:ext cx="407516" cy="2532970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9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116941" y="4626855"/>
                <a:ext cx="1497953" cy="4616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3757613" y="1611313"/>
            <a:ext cx="1314450" cy="4006850"/>
            <a:chOff x="249557" y="1587320"/>
            <a:chExt cx="1315524" cy="4006622"/>
          </a:xfrm>
        </p:grpSpPr>
        <p:grpSp>
          <p:nvGrpSpPr>
            <p:cNvPr id="28686" name="Group 99"/>
            <p:cNvGrpSpPr>
              <a:grpSpLocks/>
            </p:cNvGrpSpPr>
            <p:nvPr/>
          </p:nvGrpSpPr>
          <p:grpSpPr bwMode="auto">
            <a:xfrm>
              <a:off x="249557" y="1587320"/>
              <a:ext cx="1045462" cy="2933065"/>
              <a:chOff x="249557" y="1587320"/>
              <a:chExt cx="1045462" cy="2933065"/>
            </a:xfrm>
          </p:grpSpPr>
          <p:cxnSp>
            <p:nvCxnSpPr>
              <p:cNvPr id="28693" name="Straight Connector 106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694" name="TextBox 7"/>
              <p:cNvSpPr txBox="1">
                <a:spLocks noChangeArrowheads="1"/>
              </p:cNvSpPr>
              <p:nvPr/>
            </p:nvSpPr>
            <p:spPr bwMode="auto">
              <a:xfrm>
                <a:off x="249557" y="4120290"/>
                <a:ext cx="1045462" cy="4000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A</a:t>
                </a:r>
              </a:p>
            </p:txBody>
          </p:sp>
        </p:grpSp>
        <p:grpSp>
          <p:nvGrpSpPr>
            <p:cNvPr id="28687" name="Group 100"/>
            <p:cNvGrpSpPr>
              <a:grpSpLocks/>
            </p:cNvGrpSpPr>
            <p:nvPr/>
          </p:nvGrpSpPr>
          <p:grpSpPr bwMode="auto">
            <a:xfrm>
              <a:off x="519619" y="1598794"/>
              <a:ext cx="1045462" cy="2933065"/>
              <a:chOff x="112103" y="1587320"/>
              <a:chExt cx="1045462" cy="2933065"/>
            </a:xfrm>
          </p:grpSpPr>
          <p:cxnSp>
            <p:nvCxnSpPr>
              <p:cNvPr id="28691" name="Straight Connector 104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28692" name="TextBox 7"/>
              <p:cNvSpPr txBox="1">
                <a:spLocks noChangeArrowheads="1"/>
              </p:cNvSpPr>
              <p:nvPr/>
            </p:nvSpPr>
            <p:spPr bwMode="auto">
              <a:xfrm>
                <a:off x="112103" y="4120290"/>
                <a:ext cx="1045462" cy="4000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  <p:grpSp>
          <p:nvGrpSpPr>
            <p:cNvPr id="28688" name="Group 101"/>
            <p:cNvGrpSpPr>
              <a:grpSpLocks/>
            </p:cNvGrpSpPr>
            <p:nvPr/>
          </p:nvGrpSpPr>
          <p:grpSpPr bwMode="auto">
            <a:xfrm>
              <a:off x="635108" y="1598794"/>
              <a:ext cx="465503" cy="3995148"/>
              <a:chOff x="635108" y="1598794"/>
              <a:chExt cx="465503" cy="3995148"/>
            </a:xfrm>
          </p:grpSpPr>
          <p:sp>
            <p:nvSpPr>
              <p:cNvPr id="28689" name="Rectangle 102"/>
              <p:cNvSpPr>
                <a:spLocks noChangeArrowheads="1"/>
              </p:cNvSpPr>
              <p:nvPr/>
            </p:nvSpPr>
            <p:spPr bwMode="auto">
              <a:xfrm>
                <a:off x="693095" y="1598794"/>
                <a:ext cx="407516" cy="2532970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0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116941" y="4614157"/>
                <a:ext cx="1497952" cy="4616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58"/>
          <p:cNvGrpSpPr>
            <a:grpSpLocks/>
          </p:cNvGrpSpPr>
          <p:nvPr/>
        </p:nvGrpSpPr>
        <p:grpSpPr bwMode="auto">
          <a:xfrm>
            <a:off x="39688" y="1260475"/>
            <a:ext cx="8659812" cy="3025775"/>
            <a:chOff x="39688" y="1260474"/>
            <a:chExt cx="8659812" cy="3025836"/>
          </a:xfrm>
        </p:grpSpPr>
        <p:pic>
          <p:nvPicPr>
            <p:cNvPr id="30777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88" y="1587500"/>
              <a:ext cx="8659812" cy="264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778" name="Group 81"/>
            <p:cNvGrpSpPr>
              <a:grpSpLocks/>
            </p:cNvGrpSpPr>
            <p:nvPr/>
          </p:nvGrpSpPr>
          <p:grpSpPr bwMode="auto">
            <a:xfrm>
              <a:off x="101601" y="1260474"/>
              <a:ext cx="8051799" cy="3025836"/>
              <a:chOff x="101601" y="1260474"/>
              <a:chExt cx="8051799" cy="3025836"/>
            </a:xfrm>
          </p:grpSpPr>
          <p:sp>
            <p:nvSpPr>
              <p:cNvPr id="30779" name="TextBox 15"/>
              <p:cNvSpPr txBox="1">
                <a:spLocks noChangeArrowheads="1"/>
              </p:cNvSpPr>
              <p:nvPr/>
            </p:nvSpPr>
            <p:spPr bwMode="auto">
              <a:xfrm rot="-5400000">
                <a:off x="-1125507" y="2487582"/>
                <a:ext cx="2854326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latin typeface="Arial" charset="0"/>
                    <a:ea typeface="Arial" charset="0"/>
                    <a:cs typeface="Arial" charset="0"/>
                  </a:rPr>
                  <a:t>NoC Traffic</a:t>
                </a:r>
              </a:p>
            </p:txBody>
          </p:sp>
          <p:sp>
            <p:nvSpPr>
              <p:cNvPr id="30780" name="TextBox 15"/>
              <p:cNvSpPr txBox="1">
                <a:spLocks noChangeArrowheads="1"/>
              </p:cNvSpPr>
              <p:nvPr/>
            </p:nvSpPr>
            <p:spPr bwMode="auto">
              <a:xfrm>
                <a:off x="838200" y="3886200"/>
                <a:ext cx="7315200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latin typeface="Arial" charset="0"/>
                    <a:ea typeface="Arial" charset="0"/>
                    <a:cs typeface="Arial" charset="0"/>
                  </a:rPr>
                  <a:t>Time</a:t>
                </a:r>
              </a:p>
            </p:txBody>
          </p:sp>
        </p:grpSp>
      </p:grp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Program epochs</a:t>
            </a:r>
          </a:p>
        </p:txBody>
      </p:sp>
      <p:grpSp>
        <p:nvGrpSpPr>
          <p:cNvPr id="30724" name="Group 48"/>
          <p:cNvGrpSpPr>
            <a:grpSpLocks/>
          </p:cNvGrpSpPr>
          <p:nvPr/>
        </p:nvGrpSpPr>
        <p:grpSpPr bwMode="auto">
          <a:xfrm>
            <a:off x="4897438" y="1624013"/>
            <a:ext cx="4244975" cy="2765425"/>
            <a:chOff x="4896694" y="1662370"/>
            <a:chExt cx="4245501" cy="2764989"/>
          </a:xfrm>
        </p:grpSpPr>
        <p:grpSp>
          <p:nvGrpSpPr>
            <p:cNvPr id="30761" name="Group 25"/>
            <p:cNvGrpSpPr>
              <a:grpSpLocks/>
            </p:cNvGrpSpPr>
            <p:nvPr/>
          </p:nvGrpSpPr>
          <p:grpSpPr bwMode="auto">
            <a:xfrm>
              <a:off x="4896694" y="1662370"/>
              <a:ext cx="4245501" cy="2764989"/>
              <a:chOff x="577880" y="2511622"/>
              <a:chExt cx="3686970" cy="2362203"/>
            </a:xfrm>
          </p:grpSpPr>
          <p:sp>
            <p:nvSpPr>
              <p:cNvPr id="30763" name="Rectangle 26"/>
              <p:cNvSpPr>
                <a:spLocks noChangeArrowheads="1"/>
              </p:cNvSpPr>
              <p:nvPr/>
            </p:nvSpPr>
            <p:spPr bwMode="auto">
              <a:xfrm>
                <a:off x="577880" y="2511623"/>
                <a:ext cx="3302830" cy="236220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0764" name="Group 159"/>
              <p:cNvGrpSpPr>
                <a:grpSpLocks/>
              </p:cNvGrpSpPr>
              <p:nvPr/>
            </p:nvGrpSpPr>
            <p:grpSpPr bwMode="auto">
              <a:xfrm>
                <a:off x="762838" y="2511622"/>
                <a:ext cx="3502012" cy="2362201"/>
                <a:chOff x="3848623" y="1752600"/>
                <a:chExt cx="3502012" cy="2362200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6364777" y="2080759"/>
                  <a:ext cx="985858" cy="30781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kern="0" dirty="0">
                      <a:solidFill>
                        <a:sysClr val="windowText" lastClr="000000"/>
                      </a:solidFill>
                      <a:cs typeface="+mn-cs"/>
                    </a:rPr>
                    <a:t>Barriers</a:t>
                  </a:r>
                </a:p>
              </p:txBody>
            </p:sp>
            <p:cxnSp>
              <p:nvCxnSpPr>
                <p:cNvPr id="30766" name="Straight Connector 2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81500" y="2933700"/>
                  <a:ext cx="236220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31" name="Oval 30"/>
                <p:cNvSpPr/>
                <p:nvPr/>
              </p:nvSpPr>
              <p:spPr>
                <a:xfrm>
                  <a:off x="5493362" y="3246943"/>
                  <a:ext cx="144777" cy="153231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254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30768" name="Elbow Connector 31"/>
                <p:cNvCxnSpPr>
                  <a:cxnSpLocks noChangeShapeType="1"/>
                  <a:stCxn id="31" idx="6"/>
                  <a:endCxn id="33" idx="6"/>
                </p:cNvCxnSpPr>
                <p:nvPr/>
              </p:nvCxnSpPr>
              <p:spPr bwMode="auto">
                <a:xfrm flipH="1" flipV="1">
                  <a:off x="5585900" y="1847928"/>
                  <a:ext cx="52900" cy="1475544"/>
                </a:xfrm>
                <a:prstGeom prst="bentConnector3">
                  <a:avLst>
                    <a:gd name="adj1" fmla="val -1247023"/>
                  </a:avLst>
                </a:prstGeom>
                <a:noFill/>
                <a:ln w="3810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</p:cxnSp>
            <p:sp>
              <p:nvSpPr>
                <p:cNvPr id="33" name="Oval 32"/>
                <p:cNvSpPr/>
                <p:nvPr/>
              </p:nvSpPr>
              <p:spPr>
                <a:xfrm>
                  <a:off x="5540242" y="1824469"/>
                  <a:ext cx="45502" cy="46105"/>
                </a:xfrm>
                <a:prstGeom prst="ellipse">
                  <a:avLst/>
                </a:prstGeom>
                <a:solidFill>
                  <a:sysClr val="windowText" lastClr="000000"/>
                </a:solidFill>
                <a:ln w="254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5105913" y="2285519"/>
                  <a:ext cx="914158" cy="77294"/>
                </a:xfrm>
                <a:prstGeom prst="roundRect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5105913" y="3123544"/>
                  <a:ext cx="914158" cy="77294"/>
                </a:xfrm>
                <a:prstGeom prst="roundRect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sysClr val="window" lastClr="FFFFFF"/>
                    </a:solidFill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0772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4682435" y="2171385"/>
                  <a:ext cx="304800" cy="3944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rgbClr val="C00000"/>
                      </a:solidFill>
                    </a:rPr>
                    <a:t>A</a:t>
                  </a:r>
                </a:p>
              </p:txBody>
            </p:sp>
            <p:sp>
              <p:nvSpPr>
                <p:cNvPr id="30773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4682435" y="3008410"/>
                  <a:ext cx="304800" cy="3944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rgbClr val="C00000"/>
                      </a:solidFill>
                    </a:rPr>
                    <a:t>B</a:t>
                  </a:r>
                </a:p>
              </p:txBody>
            </p:sp>
            <p:sp>
              <p:nvSpPr>
                <p:cNvPr id="30774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3848623" y="2539362"/>
                  <a:ext cx="1744120" cy="3944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rgbClr val="C00000"/>
                      </a:solidFill>
                    </a:rPr>
                    <a:t>epoch</a:t>
                  </a:r>
                </a:p>
              </p:txBody>
            </p:sp>
            <p:cxnSp>
              <p:nvCxnSpPr>
                <p:cNvPr id="30775" name="Straight Arrow Connector 38"/>
                <p:cNvCxnSpPr>
                  <a:cxnSpLocks noChangeShapeType="1"/>
                </p:cNvCxnSpPr>
                <p:nvPr/>
              </p:nvCxnSpPr>
              <p:spPr bwMode="auto">
                <a:xfrm flipH="1">
                  <a:off x="6019801" y="2171385"/>
                  <a:ext cx="396966" cy="57308"/>
                </a:xfrm>
                <a:prstGeom prst="straightConnector1">
                  <a:avLst/>
                </a:prstGeom>
                <a:noFill/>
                <a:ln w="9525">
                  <a:solidFill>
                    <a:srgbClr val="4A7EBB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30776" name="Straight Arrow Connector 39"/>
                <p:cNvCxnSpPr>
                  <a:cxnSpLocks noChangeShapeType="1"/>
                </p:cNvCxnSpPr>
                <p:nvPr/>
              </p:nvCxnSpPr>
              <p:spPr bwMode="auto">
                <a:xfrm flipH="1">
                  <a:off x="6019800" y="2171385"/>
                  <a:ext cx="396966" cy="837026"/>
                </a:xfrm>
                <a:prstGeom prst="straightConnector1">
                  <a:avLst/>
                </a:prstGeom>
                <a:noFill/>
                <a:ln w="9525">
                  <a:solidFill>
                    <a:srgbClr val="4A7EBB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sp>
          <p:nvSpPr>
            <p:cNvPr id="30762" name="Rectangle 54"/>
            <p:cNvSpPr>
              <a:spLocks noChangeArrowheads="1"/>
            </p:cNvSpPr>
            <p:nvPr/>
          </p:nvSpPr>
          <p:spPr bwMode="auto">
            <a:xfrm>
              <a:off x="6556834" y="2392064"/>
              <a:ext cx="1052922" cy="87578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862013" y="1587500"/>
            <a:ext cx="576262" cy="4068763"/>
            <a:chOff x="862213" y="1587500"/>
            <a:chExt cx="576636" cy="4068990"/>
          </a:xfrm>
        </p:grpSpPr>
        <p:cxnSp>
          <p:nvCxnSpPr>
            <p:cNvPr id="30755" name="Straight Connector 2"/>
            <p:cNvCxnSpPr>
              <a:cxnSpLocks noChangeShapeType="1"/>
            </p:cNvCxnSpPr>
            <p:nvPr/>
          </p:nvCxnSpPr>
          <p:spPr bwMode="auto">
            <a:xfrm>
              <a:off x="1104023" y="1587500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30756" name="Straight Connector 11"/>
            <p:cNvCxnSpPr>
              <a:cxnSpLocks noChangeShapeType="1"/>
            </p:cNvCxnSpPr>
            <p:nvPr/>
          </p:nvCxnSpPr>
          <p:spPr bwMode="auto">
            <a:xfrm>
              <a:off x="1205446" y="1598974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30757" name="Rectangle 4"/>
            <p:cNvSpPr>
              <a:spLocks noChangeArrowheads="1"/>
            </p:cNvSpPr>
            <p:nvPr/>
          </p:nvSpPr>
          <p:spPr bwMode="auto">
            <a:xfrm>
              <a:off x="1100578" y="1598974"/>
              <a:ext cx="115277" cy="253306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758" name="Group 1"/>
            <p:cNvGrpSpPr>
              <a:grpSpLocks/>
            </p:cNvGrpSpPr>
            <p:nvPr/>
          </p:nvGrpSpPr>
          <p:grpSpPr bwMode="auto">
            <a:xfrm>
              <a:off x="862213" y="4145104"/>
              <a:ext cx="576636" cy="1511386"/>
              <a:chOff x="862213" y="4145104"/>
              <a:chExt cx="576636" cy="1511386"/>
            </a:xfrm>
          </p:grpSpPr>
          <p:sp>
            <p:nvSpPr>
              <p:cNvPr id="30759" name="TextBox 7"/>
              <p:cNvSpPr txBox="1">
                <a:spLocks noChangeArrowheads="1"/>
              </p:cNvSpPr>
              <p:nvPr/>
            </p:nvSpPr>
            <p:spPr bwMode="auto">
              <a:xfrm>
                <a:off x="862213" y="4145104"/>
                <a:ext cx="57663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BA</a:t>
                </a:r>
              </a:p>
            </p:txBody>
          </p:sp>
          <p:sp>
            <p:nvSpPr>
              <p:cNvPr id="30760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366133" y="4676643"/>
                <a:ext cx="1498010" cy="461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376363" y="1598613"/>
            <a:ext cx="576262" cy="4056062"/>
            <a:chOff x="1376415" y="1598613"/>
            <a:chExt cx="576636" cy="4056310"/>
          </a:xfrm>
        </p:grpSpPr>
        <p:cxnSp>
          <p:nvCxnSpPr>
            <p:cNvPr id="30749" name="Straight Connector 116"/>
            <p:cNvCxnSpPr>
              <a:cxnSpLocks noChangeShapeType="1"/>
            </p:cNvCxnSpPr>
            <p:nvPr/>
          </p:nvCxnSpPr>
          <p:spPr bwMode="auto">
            <a:xfrm>
              <a:off x="1603365" y="1598613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30750" name="Straight Connector 114"/>
            <p:cNvCxnSpPr>
              <a:cxnSpLocks noChangeShapeType="1"/>
            </p:cNvCxnSpPr>
            <p:nvPr/>
          </p:nvCxnSpPr>
          <p:spPr bwMode="auto">
            <a:xfrm>
              <a:off x="1704680" y="1610087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30751" name="Rectangle 112"/>
            <p:cNvSpPr>
              <a:spLocks noChangeArrowheads="1"/>
            </p:cNvSpPr>
            <p:nvPr/>
          </p:nvSpPr>
          <p:spPr bwMode="auto">
            <a:xfrm>
              <a:off x="1599923" y="1610087"/>
              <a:ext cx="115155" cy="253306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752" name="Group 64"/>
            <p:cNvGrpSpPr>
              <a:grpSpLocks/>
            </p:cNvGrpSpPr>
            <p:nvPr/>
          </p:nvGrpSpPr>
          <p:grpSpPr bwMode="auto">
            <a:xfrm>
              <a:off x="1376415" y="4143537"/>
              <a:ext cx="576636" cy="1511386"/>
              <a:chOff x="862213" y="4145104"/>
              <a:chExt cx="576636" cy="1511386"/>
            </a:xfrm>
          </p:grpSpPr>
          <p:sp>
            <p:nvSpPr>
              <p:cNvPr id="30753" name="TextBox 7"/>
              <p:cNvSpPr txBox="1">
                <a:spLocks noChangeArrowheads="1"/>
              </p:cNvSpPr>
              <p:nvPr/>
            </p:nvSpPr>
            <p:spPr bwMode="auto">
              <a:xfrm>
                <a:off x="862213" y="4145104"/>
                <a:ext cx="57663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BA</a:t>
                </a:r>
              </a:p>
            </p:txBody>
          </p:sp>
          <p:sp>
            <p:nvSpPr>
              <p:cNvPr id="30754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366133" y="4676643"/>
                <a:ext cx="1498010" cy="461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874838" y="1598613"/>
            <a:ext cx="577850" cy="4057650"/>
            <a:chOff x="1875340" y="1598613"/>
            <a:chExt cx="576636" cy="4057877"/>
          </a:xfrm>
        </p:grpSpPr>
        <p:cxnSp>
          <p:nvCxnSpPr>
            <p:cNvPr id="30743" name="Straight Connector 126"/>
            <p:cNvCxnSpPr>
              <a:cxnSpLocks noChangeShapeType="1"/>
            </p:cNvCxnSpPr>
            <p:nvPr/>
          </p:nvCxnSpPr>
          <p:spPr bwMode="auto">
            <a:xfrm>
              <a:off x="2102560" y="1598613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30744" name="Straight Connector 124"/>
            <p:cNvCxnSpPr>
              <a:cxnSpLocks noChangeShapeType="1"/>
            </p:cNvCxnSpPr>
            <p:nvPr/>
          </p:nvCxnSpPr>
          <p:spPr bwMode="auto">
            <a:xfrm>
              <a:off x="2203983" y="1610087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30745" name="Rectangle 122"/>
            <p:cNvSpPr>
              <a:spLocks noChangeArrowheads="1"/>
            </p:cNvSpPr>
            <p:nvPr/>
          </p:nvSpPr>
          <p:spPr bwMode="auto">
            <a:xfrm>
              <a:off x="2099115" y="1610087"/>
              <a:ext cx="115277" cy="253306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746" name="Group 67"/>
            <p:cNvGrpSpPr>
              <a:grpSpLocks/>
            </p:cNvGrpSpPr>
            <p:nvPr/>
          </p:nvGrpSpPr>
          <p:grpSpPr bwMode="auto">
            <a:xfrm>
              <a:off x="1875340" y="4145104"/>
              <a:ext cx="576636" cy="1511386"/>
              <a:chOff x="862213" y="4145104"/>
              <a:chExt cx="576636" cy="1511386"/>
            </a:xfrm>
          </p:grpSpPr>
          <p:sp>
            <p:nvSpPr>
              <p:cNvPr id="30747" name="TextBox 7"/>
              <p:cNvSpPr txBox="1">
                <a:spLocks noChangeArrowheads="1"/>
              </p:cNvSpPr>
              <p:nvPr/>
            </p:nvSpPr>
            <p:spPr bwMode="auto">
              <a:xfrm>
                <a:off x="862213" y="4145104"/>
                <a:ext cx="57663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BA</a:t>
                </a:r>
              </a:p>
            </p:txBody>
          </p:sp>
          <p:sp>
            <p:nvSpPr>
              <p:cNvPr id="30748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366133" y="4676643"/>
                <a:ext cx="1498010" cy="461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2397125" y="1585913"/>
            <a:ext cx="576263" cy="4068762"/>
            <a:chOff x="2397512" y="1585913"/>
            <a:chExt cx="576636" cy="4069010"/>
          </a:xfrm>
        </p:grpSpPr>
        <p:cxnSp>
          <p:nvCxnSpPr>
            <p:cNvPr id="30737" name="Straight Connector 136"/>
            <p:cNvCxnSpPr>
              <a:cxnSpLocks noChangeShapeType="1"/>
            </p:cNvCxnSpPr>
            <p:nvPr/>
          </p:nvCxnSpPr>
          <p:spPr bwMode="auto">
            <a:xfrm>
              <a:off x="2613735" y="1585913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30738" name="Straight Connector 134"/>
            <p:cNvCxnSpPr>
              <a:cxnSpLocks noChangeShapeType="1"/>
            </p:cNvCxnSpPr>
            <p:nvPr/>
          </p:nvCxnSpPr>
          <p:spPr bwMode="auto">
            <a:xfrm>
              <a:off x="2715158" y="1597387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30739" name="Rectangle 132"/>
            <p:cNvSpPr>
              <a:spLocks noChangeArrowheads="1"/>
            </p:cNvSpPr>
            <p:nvPr/>
          </p:nvSpPr>
          <p:spPr bwMode="auto">
            <a:xfrm>
              <a:off x="2610290" y="1597387"/>
              <a:ext cx="115277" cy="253306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740" name="Group 70"/>
            <p:cNvGrpSpPr>
              <a:grpSpLocks/>
            </p:cNvGrpSpPr>
            <p:nvPr/>
          </p:nvGrpSpPr>
          <p:grpSpPr bwMode="auto">
            <a:xfrm>
              <a:off x="2397512" y="4143537"/>
              <a:ext cx="576636" cy="1511386"/>
              <a:chOff x="862213" y="4145104"/>
              <a:chExt cx="576636" cy="1511386"/>
            </a:xfrm>
          </p:grpSpPr>
          <p:sp>
            <p:nvSpPr>
              <p:cNvPr id="30741" name="TextBox 7"/>
              <p:cNvSpPr txBox="1">
                <a:spLocks noChangeArrowheads="1"/>
              </p:cNvSpPr>
              <p:nvPr/>
            </p:nvSpPr>
            <p:spPr bwMode="auto">
              <a:xfrm>
                <a:off x="862213" y="4145104"/>
                <a:ext cx="57663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BA</a:t>
                </a:r>
              </a:p>
            </p:txBody>
          </p:sp>
          <p:sp>
            <p:nvSpPr>
              <p:cNvPr id="30742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366133" y="4676643"/>
                <a:ext cx="1498010" cy="461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4394200" y="1593850"/>
            <a:ext cx="576263" cy="4060825"/>
            <a:chOff x="4394572" y="1593309"/>
            <a:chExt cx="576636" cy="4061274"/>
          </a:xfrm>
        </p:grpSpPr>
        <p:cxnSp>
          <p:nvCxnSpPr>
            <p:cNvPr id="30731" name="Straight Connector 136"/>
            <p:cNvCxnSpPr>
              <a:cxnSpLocks noChangeShapeType="1"/>
            </p:cNvCxnSpPr>
            <p:nvPr/>
          </p:nvCxnSpPr>
          <p:spPr bwMode="auto">
            <a:xfrm>
              <a:off x="4621537" y="1593309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30732" name="Straight Connector 134"/>
            <p:cNvCxnSpPr>
              <a:cxnSpLocks noChangeShapeType="1"/>
            </p:cNvCxnSpPr>
            <p:nvPr/>
          </p:nvCxnSpPr>
          <p:spPr bwMode="auto">
            <a:xfrm>
              <a:off x="4722960" y="1604783"/>
              <a:ext cx="0" cy="25330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30733" name="Rectangle 132"/>
            <p:cNvSpPr>
              <a:spLocks noChangeArrowheads="1"/>
            </p:cNvSpPr>
            <p:nvPr/>
          </p:nvSpPr>
          <p:spPr bwMode="auto">
            <a:xfrm>
              <a:off x="4618092" y="1604783"/>
              <a:ext cx="115277" cy="253306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734" name="Group 76"/>
            <p:cNvGrpSpPr>
              <a:grpSpLocks/>
            </p:cNvGrpSpPr>
            <p:nvPr/>
          </p:nvGrpSpPr>
          <p:grpSpPr bwMode="auto">
            <a:xfrm>
              <a:off x="4394572" y="4143197"/>
              <a:ext cx="576636" cy="1511386"/>
              <a:chOff x="862213" y="4145104"/>
              <a:chExt cx="576636" cy="1511386"/>
            </a:xfrm>
          </p:grpSpPr>
          <p:sp>
            <p:nvSpPr>
              <p:cNvPr id="30735" name="TextBox 7"/>
              <p:cNvSpPr txBox="1">
                <a:spLocks noChangeArrowheads="1"/>
              </p:cNvSpPr>
              <p:nvPr/>
            </p:nvSpPr>
            <p:spPr bwMode="auto">
              <a:xfrm>
                <a:off x="862213" y="4145104"/>
                <a:ext cx="57663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C00000"/>
                    </a:solidFill>
                  </a:rPr>
                  <a:t>BA</a:t>
                </a:r>
              </a:p>
            </p:txBody>
          </p:sp>
          <p:sp>
            <p:nvSpPr>
              <p:cNvPr id="30736" name="TextBox 7"/>
              <p:cNvSpPr txBox="1">
                <a:spLocks noChangeArrowheads="1"/>
              </p:cNvSpPr>
              <p:nvPr/>
            </p:nvSpPr>
            <p:spPr bwMode="auto">
              <a:xfrm rot="-5400000">
                <a:off x="366133" y="4676643"/>
                <a:ext cx="1498010" cy="461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sp>
        <p:nvSpPr>
          <p:cNvPr id="30730" name="Content Placeholder 2"/>
          <p:cNvSpPr>
            <a:spLocks noGrp="1"/>
          </p:cNvSpPr>
          <p:nvPr>
            <p:ph idx="1"/>
          </p:nvPr>
        </p:nvSpPr>
        <p:spPr>
          <a:xfrm>
            <a:off x="381000" y="5322888"/>
            <a:ext cx="8458200" cy="1001712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Epoch: An execution interval between two consecutive barriers.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5"/>
          <p:cNvGrpSpPr>
            <a:grpSpLocks/>
          </p:cNvGrpSpPr>
          <p:nvPr/>
        </p:nvGrpSpPr>
        <p:grpSpPr bwMode="auto">
          <a:xfrm>
            <a:off x="39688" y="1260475"/>
            <a:ext cx="8659812" cy="3025775"/>
            <a:chOff x="39688" y="1260474"/>
            <a:chExt cx="8659812" cy="3025836"/>
          </a:xfrm>
        </p:grpSpPr>
        <p:pic>
          <p:nvPicPr>
            <p:cNvPr id="32793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88" y="1587500"/>
              <a:ext cx="8659812" cy="264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2794" name="Group 81"/>
            <p:cNvGrpSpPr>
              <a:grpSpLocks/>
            </p:cNvGrpSpPr>
            <p:nvPr/>
          </p:nvGrpSpPr>
          <p:grpSpPr bwMode="auto">
            <a:xfrm>
              <a:off x="101601" y="1260474"/>
              <a:ext cx="8051799" cy="3025836"/>
              <a:chOff x="101601" y="1260474"/>
              <a:chExt cx="8051799" cy="3025836"/>
            </a:xfrm>
          </p:grpSpPr>
          <p:sp>
            <p:nvSpPr>
              <p:cNvPr id="32795" name="TextBox 15"/>
              <p:cNvSpPr txBox="1">
                <a:spLocks noChangeArrowheads="1"/>
              </p:cNvSpPr>
              <p:nvPr/>
            </p:nvSpPr>
            <p:spPr bwMode="auto">
              <a:xfrm rot="-5400000">
                <a:off x="-1125507" y="2487582"/>
                <a:ext cx="2854326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latin typeface="Arial" charset="0"/>
                    <a:ea typeface="Arial" charset="0"/>
                    <a:cs typeface="Arial" charset="0"/>
                  </a:rPr>
                  <a:t>NoC Traffic</a:t>
                </a:r>
              </a:p>
            </p:txBody>
          </p:sp>
          <p:sp>
            <p:nvSpPr>
              <p:cNvPr id="32796" name="TextBox 15"/>
              <p:cNvSpPr txBox="1">
                <a:spLocks noChangeArrowheads="1"/>
              </p:cNvSpPr>
              <p:nvPr/>
            </p:nvSpPr>
            <p:spPr bwMode="auto">
              <a:xfrm>
                <a:off x="838200" y="3886200"/>
                <a:ext cx="7315200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>
                    <a:latin typeface="Arial" charset="0"/>
                    <a:ea typeface="Arial" charset="0"/>
                    <a:cs typeface="Arial" charset="0"/>
                  </a:rPr>
                  <a:t>Time</a:t>
                </a:r>
              </a:p>
            </p:txBody>
          </p:sp>
        </p:grpSp>
      </p:grp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10575" cy="83185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Program epochs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630488" y="1597025"/>
            <a:ext cx="1890712" cy="3292475"/>
            <a:chOff x="2630160" y="1597055"/>
            <a:chExt cx="1890372" cy="3291969"/>
          </a:xfrm>
        </p:grpSpPr>
        <p:grpSp>
          <p:nvGrpSpPr>
            <p:cNvPr id="32784" name="Group 16"/>
            <p:cNvGrpSpPr>
              <a:grpSpLocks/>
            </p:cNvGrpSpPr>
            <p:nvPr/>
          </p:nvGrpSpPr>
          <p:grpSpPr bwMode="auto">
            <a:xfrm>
              <a:off x="3475070" y="1597055"/>
              <a:ext cx="1045462" cy="2994635"/>
              <a:chOff x="170364" y="1587320"/>
              <a:chExt cx="1045462" cy="2994635"/>
            </a:xfrm>
          </p:grpSpPr>
          <p:cxnSp>
            <p:nvCxnSpPr>
              <p:cNvPr id="32791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32792" name="TextBox 7"/>
              <p:cNvSpPr txBox="1">
                <a:spLocks noChangeArrowheads="1"/>
              </p:cNvSpPr>
              <p:nvPr/>
            </p:nvSpPr>
            <p:spPr bwMode="auto">
              <a:xfrm>
                <a:off x="170364" y="4120290"/>
                <a:ext cx="104546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D</a:t>
                </a:r>
              </a:p>
            </p:txBody>
          </p:sp>
        </p:grpSp>
        <p:grpSp>
          <p:nvGrpSpPr>
            <p:cNvPr id="32785" name="Group 19"/>
            <p:cNvGrpSpPr>
              <a:grpSpLocks/>
            </p:cNvGrpSpPr>
            <p:nvPr/>
          </p:nvGrpSpPr>
          <p:grpSpPr bwMode="auto">
            <a:xfrm>
              <a:off x="2630160" y="1598623"/>
              <a:ext cx="1045462" cy="2994635"/>
              <a:chOff x="170364" y="1587320"/>
              <a:chExt cx="1045462" cy="2994635"/>
            </a:xfrm>
          </p:grpSpPr>
          <p:cxnSp>
            <p:nvCxnSpPr>
              <p:cNvPr id="32789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32790" name="TextBox 7"/>
              <p:cNvSpPr txBox="1">
                <a:spLocks noChangeArrowheads="1"/>
              </p:cNvSpPr>
              <p:nvPr/>
            </p:nvSpPr>
            <p:spPr bwMode="auto">
              <a:xfrm>
                <a:off x="170364" y="4120290"/>
                <a:ext cx="104546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C</a:t>
                </a:r>
              </a:p>
            </p:txBody>
          </p:sp>
        </p:grpSp>
        <p:grpSp>
          <p:nvGrpSpPr>
            <p:cNvPr id="32786" name="Group 22"/>
            <p:cNvGrpSpPr>
              <a:grpSpLocks/>
            </p:cNvGrpSpPr>
            <p:nvPr/>
          </p:nvGrpSpPr>
          <p:grpSpPr bwMode="auto">
            <a:xfrm>
              <a:off x="2832892" y="1598623"/>
              <a:ext cx="1497795" cy="3290401"/>
              <a:chOff x="349630" y="1598794"/>
              <a:chExt cx="1497795" cy="3290401"/>
            </a:xfrm>
          </p:grpSpPr>
          <p:sp>
            <p:nvSpPr>
              <p:cNvPr id="32787" name="Rectangle 23"/>
              <p:cNvSpPr>
                <a:spLocks noChangeArrowheads="1"/>
              </p:cNvSpPr>
              <p:nvPr/>
            </p:nvSpPr>
            <p:spPr bwMode="auto">
              <a:xfrm>
                <a:off x="693095" y="1598794"/>
                <a:ext cx="821444" cy="2532970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8" name="TextBox 7"/>
              <p:cNvSpPr txBox="1">
                <a:spLocks noChangeArrowheads="1"/>
              </p:cNvSpPr>
              <p:nvPr/>
            </p:nvSpPr>
            <p:spPr bwMode="auto">
              <a:xfrm>
                <a:off x="349630" y="4427530"/>
                <a:ext cx="149779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6088063" y="1598613"/>
            <a:ext cx="1795462" cy="3292475"/>
            <a:chOff x="2630160" y="1597055"/>
            <a:chExt cx="1795963" cy="3291969"/>
          </a:xfrm>
        </p:grpSpPr>
        <p:grpSp>
          <p:nvGrpSpPr>
            <p:cNvPr id="32775" name="Group 42"/>
            <p:cNvGrpSpPr>
              <a:grpSpLocks/>
            </p:cNvGrpSpPr>
            <p:nvPr/>
          </p:nvGrpSpPr>
          <p:grpSpPr bwMode="auto">
            <a:xfrm>
              <a:off x="3380661" y="1597055"/>
              <a:ext cx="1045462" cy="2994635"/>
              <a:chOff x="75955" y="1587320"/>
              <a:chExt cx="1045462" cy="2994635"/>
            </a:xfrm>
          </p:grpSpPr>
          <p:cxnSp>
            <p:nvCxnSpPr>
              <p:cNvPr id="32782" name="Straight Connector 50"/>
              <p:cNvCxnSpPr>
                <a:cxnSpLocks noChangeShapeType="1"/>
              </p:cNvCxnSpPr>
              <p:nvPr/>
            </p:nvCxnSpPr>
            <p:spPr bwMode="auto">
              <a:xfrm>
                <a:off x="596026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32783" name="TextBox 7"/>
              <p:cNvSpPr txBox="1">
                <a:spLocks noChangeArrowheads="1"/>
              </p:cNvSpPr>
              <p:nvPr/>
            </p:nvSpPr>
            <p:spPr bwMode="auto">
              <a:xfrm>
                <a:off x="75955" y="4120290"/>
                <a:ext cx="104546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D</a:t>
                </a:r>
              </a:p>
            </p:txBody>
          </p:sp>
        </p:grpSp>
        <p:grpSp>
          <p:nvGrpSpPr>
            <p:cNvPr id="32776" name="Group 43"/>
            <p:cNvGrpSpPr>
              <a:grpSpLocks/>
            </p:cNvGrpSpPr>
            <p:nvPr/>
          </p:nvGrpSpPr>
          <p:grpSpPr bwMode="auto">
            <a:xfrm>
              <a:off x="2630160" y="1598623"/>
              <a:ext cx="1045462" cy="2994635"/>
              <a:chOff x="170364" y="1587320"/>
              <a:chExt cx="1045462" cy="2994635"/>
            </a:xfrm>
          </p:grpSpPr>
          <p:cxnSp>
            <p:nvCxnSpPr>
              <p:cNvPr id="32780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693095" y="1587320"/>
                <a:ext cx="0" cy="253297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32781" name="TextBox 7"/>
              <p:cNvSpPr txBox="1">
                <a:spLocks noChangeArrowheads="1"/>
              </p:cNvSpPr>
              <p:nvPr/>
            </p:nvSpPr>
            <p:spPr bwMode="auto">
              <a:xfrm>
                <a:off x="170364" y="4120290"/>
                <a:ext cx="104546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C</a:t>
                </a:r>
              </a:p>
            </p:txBody>
          </p:sp>
        </p:grpSp>
        <p:grpSp>
          <p:nvGrpSpPr>
            <p:cNvPr id="32777" name="Group 44"/>
            <p:cNvGrpSpPr>
              <a:grpSpLocks/>
            </p:cNvGrpSpPr>
            <p:nvPr/>
          </p:nvGrpSpPr>
          <p:grpSpPr bwMode="auto">
            <a:xfrm>
              <a:off x="2832892" y="1598623"/>
              <a:ext cx="1497795" cy="3290401"/>
              <a:chOff x="349630" y="1598794"/>
              <a:chExt cx="1497795" cy="3290401"/>
            </a:xfrm>
          </p:grpSpPr>
          <p:sp>
            <p:nvSpPr>
              <p:cNvPr id="32778" name="Rectangle 45"/>
              <p:cNvSpPr>
                <a:spLocks noChangeArrowheads="1"/>
              </p:cNvSpPr>
              <p:nvPr/>
            </p:nvSpPr>
            <p:spPr bwMode="auto">
              <a:xfrm>
                <a:off x="693095" y="1598794"/>
                <a:ext cx="724375" cy="2532970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9" name="TextBox 7"/>
              <p:cNvSpPr txBox="1">
                <a:spLocks noChangeArrowheads="1"/>
              </p:cNvSpPr>
              <p:nvPr/>
            </p:nvSpPr>
            <p:spPr bwMode="auto">
              <a:xfrm>
                <a:off x="349630" y="4427530"/>
                <a:ext cx="149779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rgbClr val="C00000"/>
                    </a:solidFill>
                  </a:rPr>
                  <a:t>epoch</a:t>
                </a:r>
              </a:p>
            </p:txBody>
          </p:sp>
        </p:grpSp>
      </p:grpSp>
      <p:sp>
        <p:nvSpPr>
          <p:cNvPr id="32774" name="Content Placeholder 2"/>
          <p:cNvSpPr>
            <a:spLocks noGrp="1"/>
          </p:cNvSpPr>
          <p:nvPr>
            <p:ph idx="1"/>
          </p:nvPr>
        </p:nvSpPr>
        <p:spPr>
          <a:xfrm>
            <a:off x="381000" y="5322888"/>
            <a:ext cx="8458200" cy="1001712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Epoch: An execution interval between two consecutive barriers.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1A67C"/>
        </a:accent1>
        <a:accent2>
          <a:srgbClr val="686EA8"/>
        </a:accent2>
        <a:accent3>
          <a:srgbClr val="FFFFFF"/>
        </a:accent3>
        <a:accent4>
          <a:srgbClr val="000000"/>
        </a:accent4>
        <a:accent5>
          <a:srgbClr val="C7D0BF"/>
        </a:accent5>
        <a:accent6>
          <a:srgbClr val="5E6398"/>
        </a:accent6>
        <a:hlink>
          <a:srgbClr val="2104D2"/>
        </a:hlink>
        <a:folHlink>
          <a:srgbClr val="7F67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101747</TotalTime>
  <Words>1702</Words>
  <Application>Microsoft Office PowerPoint</Application>
  <PresentationFormat>On-screen Show (4:3)</PresentationFormat>
  <Paragraphs>350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PowerPoint Presentation</vt:lpstr>
      <vt:lpstr>Program’s time-varying behavior.</vt:lpstr>
      <vt:lpstr>Tracking program behavior</vt:lpstr>
      <vt:lpstr>Overview of our proposal</vt:lpstr>
      <vt:lpstr>Outline</vt:lpstr>
      <vt:lpstr>Observation / Motivation </vt:lpstr>
      <vt:lpstr>Program epochs</vt:lpstr>
      <vt:lpstr>Program epochs</vt:lpstr>
      <vt:lpstr>Program epochs</vt:lpstr>
      <vt:lpstr>Program epochs</vt:lpstr>
      <vt:lpstr>Epochs’ effectiveness: characterization</vt:lpstr>
      <vt:lpstr>Characterization across epochs.</vt:lpstr>
      <vt:lpstr>Characterization across epochs.</vt:lpstr>
      <vt:lpstr>Characterization across epochs.</vt:lpstr>
      <vt:lpstr>PARSEC and SPLASH2 programs. </vt:lpstr>
      <vt:lpstr>Epochs’ effectiveness: characterization</vt:lpstr>
      <vt:lpstr>Characterization within epochs. </vt:lpstr>
      <vt:lpstr>Characterization within epochs. </vt:lpstr>
      <vt:lpstr>Characterization within epochs. </vt:lpstr>
      <vt:lpstr>Characterization within epochs. </vt:lpstr>
      <vt:lpstr>Epoch characterization summary</vt:lpstr>
      <vt:lpstr>Epochs: Advantages</vt:lpstr>
      <vt:lpstr>Outline</vt:lpstr>
      <vt:lpstr>Run-time epoch change detection.</vt:lpstr>
      <vt:lpstr>Outline</vt:lpstr>
      <vt:lpstr>Case study: Overview</vt:lpstr>
      <vt:lpstr>Experimental methodology</vt:lpstr>
      <vt:lpstr>On-Chip DVFS</vt:lpstr>
      <vt:lpstr>Evaluated schemes</vt:lpstr>
      <vt:lpstr>Case study: Results</vt:lpstr>
      <vt:lpstr>Case study: Results</vt:lpstr>
      <vt:lpstr>Case study: Results</vt:lpstr>
      <vt:lpstr>Case study: Results</vt:lpstr>
      <vt:lpstr>Case study: Results</vt:lpstr>
      <vt:lpstr>Case study: Results</vt:lpstr>
      <vt:lpstr>Outline</vt:lpstr>
      <vt:lpstr>Summary 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labyex</dc:creator>
  <cp:lastModifiedBy>Sangyeun Cho</cp:lastModifiedBy>
  <cp:revision>3261</cp:revision>
  <cp:lastPrinted>2000-11-03T14:05:27Z</cp:lastPrinted>
  <dcterms:created xsi:type="dcterms:W3CDTF">2011-05-06T00:14:16Z</dcterms:created>
  <dcterms:modified xsi:type="dcterms:W3CDTF">2011-05-06T21:06:35Z</dcterms:modified>
</cp:coreProperties>
</file>