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5.xml" ContentType="application/vnd.openxmlformats-officedocument.presentationml.notesSlide+xml"/>
  <Override PartName="/ppt/charts/chart12.xml" ContentType="application/vnd.openxmlformats-officedocument.drawingml.chart+xml"/>
  <Override PartName="/ppt/notesSlides/notesSlide36.xml" ContentType="application/vnd.openxmlformats-officedocument.presentationml.notesSlide+xml"/>
  <Override PartName="/ppt/charts/chart13.xml" ContentType="application/vnd.openxmlformats-officedocument.drawingml.chart+xml"/>
  <Override PartName="/ppt/notesSlides/notesSlide37.xml" ContentType="application/vnd.openxmlformats-officedocument.presentationml.notesSlide+xml"/>
  <Override PartName="/ppt/charts/chart14.xml" ContentType="application/vnd.openxmlformats-officedocument.drawingml.chart+xml"/>
  <Override PartName="/ppt/notesSlides/notesSlide3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743" r:id="rId3"/>
    <p:sldId id="744" r:id="rId4"/>
    <p:sldId id="745" r:id="rId5"/>
    <p:sldId id="746" r:id="rId6"/>
    <p:sldId id="766" r:id="rId7"/>
    <p:sldId id="747" r:id="rId8"/>
    <p:sldId id="748" r:id="rId9"/>
    <p:sldId id="763" r:id="rId10"/>
    <p:sldId id="764" r:id="rId11"/>
    <p:sldId id="765" r:id="rId12"/>
    <p:sldId id="749" r:id="rId13"/>
    <p:sldId id="767" r:id="rId14"/>
    <p:sldId id="768" r:id="rId15"/>
    <p:sldId id="769" r:id="rId16"/>
    <p:sldId id="770" r:id="rId17"/>
    <p:sldId id="771" r:id="rId18"/>
    <p:sldId id="772" r:id="rId19"/>
    <p:sldId id="773" r:id="rId20"/>
    <p:sldId id="775" r:id="rId21"/>
    <p:sldId id="776" r:id="rId22"/>
    <p:sldId id="774" r:id="rId23"/>
    <p:sldId id="778" r:id="rId24"/>
    <p:sldId id="780" r:id="rId25"/>
    <p:sldId id="779" r:id="rId26"/>
    <p:sldId id="781" r:id="rId27"/>
    <p:sldId id="782" r:id="rId28"/>
    <p:sldId id="783" r:id="rId29"/>
    <p:sldId id="752" r:id="rId30"/>
    <p:sldId id="760" r:id="rId31"/>
    <p:sldId id="761" r:id="rId32"/>
    <p:sldId id="753" r:id="rId33"/>
    <p:sldId id="784" r:id="rId34"/>
    <p:sldId id="754" r:id="rId35"/>
    <p:sldId id="785" r:id="rId36"/>
    <p:sldId id="786" r:id="rId37"/>
    <p:sldId id="787" r:id="rId38"/>
    <p:sldId id="788" r:id="rId39"/>
    <p:sldId id="790" r:id="rId40"/>
    <p:sldId id="757" r:id="rId41"/>
    <p:sldId id="791" r:id="rId42"/>
    <p:sldId id="793" r:id="rId43"/>
    <p:sldId id="794" r:id="rId44"/>
    <p:sldId id="795" r:id="rId45"/>
    <p:sldId id="758" r:id="rId46"/>
    <p:sldId id="759" r:id="rId47"/>
    <p:sldId id="789" r:id="rId48"/>
    <p:sldId id="777" r:id="rId49"/>
  </p:sldIdLst>
  <p:sldSz cx="9144000" cy="6858000" type="letter"/>
  <p:notesSz cx="7086600" cy="9429750"/>
  <p:embeddedFontLst>
    <p:embeddedFont>
      <p:font typeface="Aldine721 Lt BT"/>
      <p:regular r:id="rId52"/>
      <p:italic r:id="rId53"/>
    </p:embeddedFont>
    <p:embeddedFont>
      <p:font typeface="굴림" pitchFamily="34" charset="-127"/>
      <p:regular r:id="rId54"/>
    </p:embeddedFont>
    <p:embeddedFont>
      <p:font typeface="Humnst777 BT"/>
      <p:regular r:id="rId55"/>
      <p:bold r:id="rId56"/>
      <p:italic r:id="rId57"/>
      <p:boldItalic r:id="rId5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CC6600" mc:Ignorable=""/>
    <a:srgbClr xmlns:mc="http://schemas.openxmlformats.org/markup-compatibility/2006" xmlns:a14="http://schemas.microsoft.com/office/drawing/2010/main" val="0066FF" mc:Ignorable=""/>
    <a:srgbClr xmlns:mc="http://schemas.openxmlformats.org/markup-compatibility/2006" xmlns:a14="http://schemas.microsoft.com/office/drawing/2010/main" val="FF6600" mc:Ignorable=""/>
    <a:srgbClr xmlns:mc="http://schemas.openxmlformats.org/markup-compatibility/2006" xmlns:a14="http://schemas.microsoft.com/office/drawing/2010/main" val="800000" mc:Ignorable=""/>
    <a:srgbClr xmlns:mc="http://schemas.openxmlformats.org/markup-compatibility/2006" xmlns:a14="http://schemas.microsoft.com/office/drawing/2010/main" val="3333CC" mc:Ignorable=""/>
    <a:srgbClr xmlns:mc="http://schemas.openxmlformats.org/markup-compatibility/2006" xmlns:a14="http://schemas.microsoft.com/office/drawing/2010/main" val="99CC00" mc:Ignorable=""/>
    <a:srgbClr xmlns:mc="http://schemas.openxmlformats.org/markup-compatibility/2006" xmlns:a14="http://schemas.microsoft.com/office/drawing/2010/main" val="6666FF" mc:Ignorable=""/>
    <a:srgbClr xmlns:mc="http://schemas.openxmlformats.org/markup-compatibility/2006" xmlns:a14="http://schemas.microsoft.com/office/drawing/2010/main" val="6699FF" mc:Ignorable=""/>
    <a:srgbClr xmlns:mc="http://schemas.openxmlformats.org/markup-compatibility/2006" xmlns:a14="http://schemas.microsoft.com/office/drawing/2010/main" val="808000" mc:Ignorable=""/>
    <a:srgbClr xmlns:mc="http://schemas.openxmlformats.org/markup-compatibility/2006" xmlns:a14="http://schemas.microsoft.com/office/drawing/2010/main" val="0000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1" autoAdjust="0"/>
    <p:restoredTop sz="94714" autoAdjust="0"/>
  </p:normalViewPr>
  <p:slideViewPr>
    <p:cSldViewPr snapToGrid="0" showGuides="1">
      <p:cViewPr varScale="1">
        <p:scale>
          <a:sx n="72" d="100"/>
          <a:sy n="72" d="100"/>
        </p:scale>
        <p:origin x="-114" y="-252"/>
      </p:cViewPr>
      <p:guideLst>
        <p:guide orient="horz" pos="9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1794" y="-90"/>
      </p:cViewPr>
      <p:guideLst>
        <p:guide orient="horz" pos="2970"/>
        <p:guide pos="22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micro09\fig_camera\resul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micro09\fig_camera\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micro09\fig_camera\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5\cho\paper\pram\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Sheet1!$K$13</c:f>
              <c:strCache>
                <c:ptCount val="1"/>
                <c:pt idx="0">
                  <c:v>Improvement</c:v>
                </c:pt>
              </c:strCache>
            </c:strRef>
          </c:tx>
          <c:spPr>
            <a:ln w="50800">
              <a:solidFill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solidFill>
            </a:ln>
          </c:spPr>
          <c:marker>
            <c:symbol val="none"/>
          </c:marker>
          <c:cat>
            <c:numRef>
              <c:f>Sheet1!$E$14:$E$18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Sheet1!$K$14:$K$18</c:f>
              <c:numCache>
                <c:formatCode>0%</c:formatCode>
                <c:ptCount val="5"/>
                <c:pt idx="0">
                  <c:v>0.25</c:v>
                </c:pt>
                <c:pt idx="1">
                  <c:v>0.21875000000000044</c:v>
                </c:pt>
                <c:pt idx="2">
                  <c:v>0.18261718750000119</c:v>
                </c:pt>
                <c:pt idx="3">
                  <c:v>0.14615440374999999</c:v>
                </c:pt>
                <c:pt idx="4">
                  <c:v>0.11307336937500002</c:v>
                </c:pt>
              </c:numCache>
            </c:numRef>
          </c:val>
          <c:smooth val="0"/>
        </c:ser>
        <c:ser>
          <c:idx val="2"/>
          <c:order val="1"/>
          <c:spPr>
            <a:ln w="508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val>
            <c:numRef>
              <c:f>Sheet1!$H$14:$H$18</c:f>
              <c:numCache>
                <c:formatCode>0%</c:formatCode>
                <c:ptCount val="5"/>
                <c:pt idx="0">
                  <c:v>0.62500000000000244</c:v>
                </c:pt>
                <c:pt idx="1">
                  <c:v>0.60937500000000244</c:v>
                </c:pt>
                <c:pt idx="2">
                  <c:v>0.59130859374999967</c:v>
                </c:pt>
                <c:pt idx="3">
                  <c:v>0.573077201875</c:v>
                </c:pt>
                <c:pt idx="4">
                  <c:v>0.55653668468749951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20096"/>
        <c:axId val="75028096"/>
      </c:lineChart>
      <c:catAx>
        <c:axId val="8602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028096"/>
        <c:crosses val="autoZero"/>
        <c:auto val="0"/>
        <c:lblAlgn val="ctr"/>
        <c:lblOffset val="100"/>
        <c:noMultiLvlLbl val="0"/>
      </c:catAx>
      <c:valAx>
        <c:axId val="75028096"/>
        <c:scaling>
          <c:orientation val="minMax"/>
          <c:max val="0.7000000000000004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02009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3521328126731"/>
          <c:y val="2.8968985680587388E-2"/>
          <c:w val="0.8336835563237549"/>
          <c:h val="0.6908925545699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firmware!$B$5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firmware!$C$5:$T$5</c:f>
              <c:numCache>
                <c:formatCode>General</c:formatCode>
                <c:ptCount val="18"/>
                <c:pt idx="0">
                  <c:v>754.94999999999948</c:v>
                </c:pt>
                <c:pt idx="1">
                  <c:v>145.6</c:v>
                </c:pt>
                <c:pt idx="2">
                  <c:v>152.14999999999998</c:v>
                </c:pt>
                <c:pt idx="3">
                  <c:v>737.34999999999798</c:v>
                </c:pt>
                <c:pt idx="4">
                  <c:v>157.4</c:v>
                </c:pt>
                <c:pt idx="5">
                  <c:v>166.10000000000002</c:v>
                </c:pt>
                <c:pt idx="6">
                  <c:v>771.4</c:v>
                </c:pt>
                <c:pt idx="7">
                  <c:v>140.69999999999999</c:v>
                </c:pt>
                <c:pt idx="8">
                  <c:v>146.65</c:v>
                </c:pt>
                <c:pt idx="9">
                  <c:v>772.5</c:v>
                </c:pt>
                <c:pt idx="10">
                  <c:v>123.85</c:v>
                </c:pt>
                <c:pt idx="11">
                  <c:v>129.05000000000001</c:v>
                </c:pt>
                <c:pt idx="12">
                  <c:v>661.15000000000009</c:v>
                </c:pt>
                <c:pt idx="13">
                  <c:v>203.35000000000059</c:v>
                </c:pt>
                <c:pt idx="14">
                  <c:v>215.9</c:v>
                </c:pt>
                <c:pt idx="15">
                  <c:v>739.47</c:v>
                </c:pt>
                <c:pt idx="16">
                  <c:v>154.18</c:v>
                </c:pt>
                <c:pt idx="17">
                  <c:v>161.97</c:v>
                </c:pt>
              </c:numCache>
            </c:numRef>
          </c:val>
        </c:ser>
        <c:ser>
          <c:idx val="1"/>
          <c:order val="1"/>
          <c:tx>
            <c:strRef>
              <c:f>firmware!$B$6</c:f>
              <c:strCache>
                <c:ptCount val="1"/>
                <c:pt idx="0">
                  <c:v>RESET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firmware!$C$6:$T$6</c:f>
              <c:numCache>
                <c:formatCode>General</c:formatCode>
                <c:ptCount val="18"/>
                <c:pt idx="0">
                  <c:v>269.10000000000002</c:v>
                </c:pt>
                <c:pt idx="1">
                  <c:v>145.6</c:v>
                </c:pt>
                <c:pt idx="2">
                  <c:v>115.85</c:v>
                </c:pt>
                <c:pt idx="3">
                  <c:v>286.70000000000005</c:v>
                </c:pt>
                <c:pt idx="4">
                  <c:v>156.9</c:v>
                </c:pt>
                <c:pt idx="5">
                  <c:v>120.75</c:v>
                </c:pt>
                <c:pt idx="6">
                  <c:v>252.6</c:v>
                </c:pt>
                <c:pt idx="7">
                  <c:v>140.69999999999999</c:v>
                </c:pt>
                <c:pt idx="8">
                  <c:v>113.25</c:v>
                </c:pt>
                <c:pt idx="9">
                  <c:v>251.55</c:v>
                </c:pt>
                <c:pt idx="10">
                  <c:v>123.85</c:v>
                </c:pt>
                <c:pt idx="11">
                  <c:v>97.5</c:v>
                </c:pt>
                <c:pt idx="12">
                  <c:v>363.25</c:v>
                </c:pt>
                <c:pt idx="13">
                  <c:v>190.4</c:v>
                </c:pt>
                <c:pt idx="14">
                  <c:v>135.69999999999999</c:v>
                </c:pt>
                <c:pt idx="15">
                  <c:v>284.64000000000038</c:v>
                </c:pt>
                <c:pt idx="16">
                  <c:v>151.49</c:v>
                </c:pt>
                <c:pt idx="17">
                  <c:v>116.60999999999999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698944"/>
        <c:axId val="111628224"/>
      </c:barChart>
      <c:catAx>
        <c:axId val="11169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28224"/>
        <c:crosses val="autoZero"/>
        <c:auto val="1"/>
        <c:lblAlgn val="ctr"/>
        <c:lblOffset val="100"/>
        <c:noMultiLvlLbl val="0"/>
      </c:catAx>
      <c:valAx>
        <c:axId val="111628224"/>
        <c:scaling>
          <c:orientation val="minMax"/>
          <c:max val="1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1698944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firmware!$B$21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firmware!$C$19:$T$20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firmware!$C$21:$T$21</c:f>
              <c:numCache>
                <c:formatCode>General</c:formatCode>
                <c:ptCount val="18"/>
                <c:pt idx="0">
                  <c:v>654.44999999999948</c:v>
                </c:pt>
                <c:pt idx="1">
                  <c:v>147.9</c:v>
                </c:pt>
                <c:pt idx="2">
                  <c:v>148.75</c:v>
                </c:pt>
                <c:pt idx="3">
                  <c:v>674.25</c:v>
                </c:pt>
                <c:pt idx="4">
                  <c:v>225.85000000000051</c:v>
                </c:pt>
                <c:pt idx="5">
                  <c:v>230.8</c:v>
                </c:pt>
                <c:pt idx="6">
                  <c:v>675.94999999999948</c:v>
                </c:pt>
                <c:pt idx="7">
                  <c:v>182.8</c:v>
                </c:pt>
                <c:pt idx="8">
                  <c:v>185.4</c:v>
                </c:pt>
                <c:pt idx="9">
                  <c:v>668.75</c:v>
                </c:pt>
                <c:pt idx="10">
                  <c:v>189.2</c:v>
                </c:pt>
                <c:pt idx="11">
                  <c:v>191.3</c:v>
                </c:pt>
                <c:pt idx="12">
                  <c:v>663.05</c:v>
                </c:pt>
                <c:pt idx="13">
                  <c:v>227</c:v>
                </c:pt>
                <c:pt idx="14">
                  <c:v>225</c:v>
                </c:pt>
                <c:pt idx="15">
                  <c:v>667.29000000000053</c:v>
                </c:pt>
                <c:pt idx="16">
                  <c:v>194.55</c:v>
                </c:pt>
                <c:pt idx="17">
                  <c:v>196.25</c:v>
                </c:pt>
              </c:numCache>
            </c:numRef>
          </c:val>
        </c:ser>
        <c:ser>
          <c:idx val="1"/>
          <c:order val="1"/>
          <c:tx>
            <c:strRef>
              <c:f>firmware!$B$22</c:f>
              <c:strCache>
                <c:ptCount val="1"/>
                <c:pt idx="0">
                  <c:v>RESET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firmware!$C$19:$T$20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firmware!$C$22:$T$22</c:f>
              <c:numCache>
                <c:formatCode>General</c:formatCode>
                <c:ptCount val="18"/>
                <c:pt idx="0">
                  <c:v>369.75</c:v>
                </c:pt>
                <c:pt idx="1">
                  <c:v>147.9</c:v>
                </c:pt>
                <c:pt idx="2">
                  <c:v>102.25</c:v>
                </c:pt>
                <c:pt idx="3">
                  <c:v>349.79999999999899</c:v>
                </c:pt>
                <c:pt idx="4">
                  <c:v>214.9</c:v>
                </c:pt>
                <c:pt idx="5">
                  <c:v>155.94999999999999</c:v>
                </c:pt>
                <c:pt idx="6">
                  <c:v>348.1</c:v>
                </c:pt>
                <c:pt idx="7">
                  <c:v>182.75</c:v>
                </c:pt>
                <c:pt idx="8">
                  <c:v>129.35000000000051</c:v>
                </c:pt>
                <c:pt idx="9">
                  <c:v>355.4</c:v>
                </c:pt>
                <c:pt idx="10">
                  <c:v>189.15</c:v>
                </c:pt>
                <c:pt idx="11">
                  <c:v>133.44999999999999</c:v>
                </c:pt>
                <c:pt idx="12">
                  <c:v>361.3</c:v>
                </c:pt>
                <c:pt idx="13">
                  <c:v>217.64999999999998</c:v>
                </c:pt>
                <c:pt idx="14">
                  <c:v>154</c:v>
                </c:pt>
                <c:pt idx="15">
                  <c:v>356.87</c:v>
                </c:pt>
                <c:pt idx="16">
                  <c:v>190.46999999999997</c:v>
                </c:pt>
                <c:pt idx="17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67072"/>
        <c:axId val="111630528"/>
      </c:barChart>
      <c:catAx>
        <c:axId val="11366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30528"/>
        <c:crosses val="autoZero"/>
        <c:auto val="1"/>
        <c:lblAlgn val="ctr"/>
        <c:lblOffset val="100"/>
        <c:noMultiLvlLbl val="0"/>
      </c:catAx>
      <c:valAx>
        <c:axId val="111630528"/>
        <c:scaling>
          <c:orientation val="minMax"/>
          <c:max val="1024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3667072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photo!$B$51:$M$52</c:f>
              <c:multiLvlStrCache>
                <c:ptCount val="12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</c:lvl>
                <c:lvl>
                  <c:pt idx="0">
                    <c:v>Krall-Medium</c:v>
                  </c:pt>
                  <c:pt idx="3">
                    <c:v>Stravinsky-Medium</c:v>
                  </c:pt>
                  <c:pt idx="6">
                    <c:v>Krall-High</c:v>
                  </c:pt>
                  <c:pt idx="9">
                    <c:v>Stravinsky-High</c:v>
                  </c:pt>
                </c:lvl>
              </c:multiLvlStrCache>
            </c:multiLvlStrRef>
          </c:cat>
          <c:val>
            <c:numRef>
              <c:f>photo!$B$53:$M$53</c:f>
              <c:numCache>
                <c:formatCode>0.0</c:formatCode>
                <c:ptCount val="12"/>
                <c:pt idx="0">
                  <c:v>506.6</c:v>
                </c:pt>
                <c:pt idx="1">
                  <c:v>218.2</c:v>
                </c:pt>
                <c:pt idx="2">
                  <c:v>183.1</c:v>
                </c:pt>
                <c:pt idx="3">
                  <c:v>516.1</c:v>
                </c:pt>
                <c:pt idx="4">
                  <c:v>227.3</c:v>
                </c:pt>
                <c:pt idx="5">
                  <c:v>191.6</c:v>
                </c:pt>
                <c:pt idx="6">
                  <c:v>454</c:v>
                </c:pt>
                <c:pt idx="7">
                  <c:v>208.9</c:v>
                </c:pt>
                <c:pt idx="8">
                  <c:v>173.3</c:v>
                </c:pt>
                <c:pt idx="9">
                  <c:v>497.1</c:v>
                </c:pt>
                <c:pt idx="10">
                  <c:v>228.3</c:v>
                </c:pt>
                <c:pt idx="11">
                  <c:v>191.6</c:v>
                </c:pt>
              </c:numCache>
            </c:numRef>
          </c:val>
        </c:ser>
        <c:ser>
          <c:idx val="1"/>
          <c:order val="1"/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photo!$B$51:$M$52</c:f>
              <c:multiLvlStrCache>
                <c:ptCount val="12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</c:lvl>
                <c:lvl>
                  <c:pt idx="0">
                    <c:v>Krall-Medium</c:v>
                  </c:pt>
                  <c:pt idx="3">
                    <c:v>Stravinsky-Medium</c:v>
                  </c:pt>
                  <c:pt idx="6">
                    <c:v>Krall-High</c:v>
                  </c:pt>
                  <c:pt idx="9">
                    <c:v>Stravinsky-High</c:v>
                  </c:pt>
                </c:lvl>
              </c:multiLvlStrCache>
            </c:multiLvlStrRef>
          </c:cat>
          <c:val>
            <c:numRef>
              <c:f>photo!$B$54:$M$54</c:f>
              <c:numCache>
                <c:formatCode>0.0</c:formatCode>
                <c:ptCount val="12"/>
                <c:pt idx="0">
                  <c:v>517.4</c:v>
                </c:pt>
                <c:pt idx="1">
                  <c:v>279</c:v>
                </c:pt>
                <c:pt idx="2">
                  <c:v>242</c:v>
                </c:pt>
                <c:pt idx="3">
                  <c:v>507.9</c:v>
                </c:pt>
                <c:pt idx="4">
                  <c:v>267.2</c:v>
                </c:pt>
                <c:pt idx="5">
                  <c:v>233.1</c:v>
                </c:pt>
                <c:pt idx="6">
                  <c:v>570</c:v>
                </c:pt>
                <c:pt idx="7">
                  <c:v>273.39999999999969</c:v>
                </c:pt>
                <c:pt idx="8">
                  <c:v>230.9</c:v>
                </c:pt>
                <c:pt idx="9">
                  <c:v>526.9</c:v>
                </c:pt>
                <c:pt idx="10">
                  <c:v>269.5</c:v>
                </c:pt>
                <c:pt idx="11">
                  <c:v>233.1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813504"/>
        <c:axId val="111631680"/>
      </c:barChart>
      <c:catAx>
        <c:axId val="11381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631680"/>
        <c:crosses val="autoZero"/>
        <c:auto val="1"/>
        <c:lblAlgn val="ctr"/>
        <c:lblOffset val="100"/>
        <c:noMultiLvlLbl val="0"/>
      </c:catAx>
      <c:valAx>
        <c:axId val="111631680"/>
        <c:scaling>
          <c:orientation val="minMax"/>
          <c:max val="1024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813504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system!$D$18:$J$18</c:f>
              <c:numCache>
                <c:formatCode>General</c:formatCode>
                <c:ptCount val="7"/>
                <c:pt idx="0">
                  <c:v>903.51949999999999</c:v>
                </c:pt>
                <c:pt idx="1">
                  <c:v>1027.7963999999999</c:v>
                </c:pt>
                <c:pt idx="2">
                  <c:v>1185.2738999999999</c:v>
                </c:pt>
                <c:pt idx="3">
                  <c:v>582.25630000000001</c:v>
                </c:pt>
                <c:pt idx="4">
                  <c:v>954.53030000000001</c:v>
                </c:pt>
                <c:pt idx="5">
                  <c:v>1072.1780999999999</c:v>
                </c:pt>
                <c:pt idx="6">
                  <c:v>664.12819999999999</c:v>
                </c:pt>
              </c:numCache>
            </c:numRef>
          </c:val>
        </c:ser>
        <c:ser>
          <c:idx val="1"/>
          <c:order val="1"/>
          <c:spPr>
            <a:solidFill>
              <a:srgbClr xmlns:mc="http://schemas.openxmlformats.org/markup-compatibility/2006" xmlns:a14="http://schemas.microsoft.com/office/drawing/2010/main" val="0066FF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system!$D$19:$J$19</c:f>
              <c:numCache>
                <c:formatCode>General</c:formatCode>
                <c:ptCount val="7"/>
                <c:pt idx="0">
                  <c:v>923.60259999999948</c:v>
                </c:pt>
                <c:pt idx="1">
                  <c:v>1050.7433999999998</c:v>
                </c:pt>
                <c:pt idx="2">
                  <c:v>1207.7202</c:v>
                </c:pt>
                <c:pt idx="3">
                  <c:v>592.16659999999899</c:v>
                </c:pt>
                <c:pt idx="4">
                  <c:v>979.35799999999836</c:v>
                </c:pt>
                <c:pt idx="5">
                  <c:v>1085.5907999999999</c:v>
                </c:pt>
                <c:pt idx="6">
                  <c:v>677.75519999999949</c:v>
                </c:pt>
              </c:numCache>
            </c:numRef>
          </c:val>
        </c:ser>
        <c:ser>
          <c:idx val="2"/>
          <c:order val="2"/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system!$D$20:$J$20</c:f>
              <c:numCache>
                <c:formatCode>General</c:formatCode>
                <c:ptCount val="7"/>
                <c:pt idx="0">
                  <c:v>487.77379999999926</c:v>
                </c:pt>
                <c:pt idx="1">
                  <c:v>556.88930000000005</c:v>
                </c:pt>
                <c:pt idx="2">
                  <c:v>655.90409999999997</c:v>
                </c:pt>
                <c:pt idx="3">
                  <c:v>304.57129999999944</c:v>
                </c:pt>
                <c:pt idx="4">
                  <c:v>551.33389999999997</c:v>
                </c:pt>
                <c:pt idx="5">
                  <c:v>595.50279999999998</c:v>
                </c:pt>
                <c:pt idx="6">
                  <c:v>359.11470000000008</c:v>
                </c:pt>
              </c:numCache>
            </c:numRef>
          </c:val>
        </c:ser>
        <c:ser>
          <c:idx val="3"/>
          <c:order val="3"/>
          <c:spPr>
            <a:solidFill>
              <a:srgbClr xmlns:mc="http://schemas.openxmlformats.org/markup-compatibility/2006" xmlns:a14="http://schemas.microsoft.com/office/drawing/2010/main" val="002060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system!$D$21:$J$21</c:f>
              <c:numCache>
                <c:formatCode>General</c:formatCode>
                <c:ptCount val="7"/>
                <c:pt idx="0">
                  <c:v>128.82310000000001</c:v>
                </c:pt>
                <c:pt idx="1">
                  <c:v>128.97790000000001</c:v>
                </c:pt>
                <c:pt idx="2">
                  <c:v>129.69369999999998</c:v>
                </c:pt>
                <c:pt idx="3">
                  <c:v>128.57079999999999</c:v>
                </c:pt>
                <c:pt idx="4">
                  <c:v>128.48720000000029</c:v>
                </c:pt>
                <c:pt idx="5">
                  <c:v>129.148</c:v>
                </c:pt>
                <c:pt idx="6">
                  <c:v>128.85830000000036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709568"/>
        <c:axId val="111666880"/>
      </c:barChart>
      <c:catAx>
        <c:axId val="113709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66880"/>
        <c:crosses val="autoZero"/>
        <c:auto val="1"/>
        <c:lblAlgn val="ctr"/>
        <c:lblOffset val="100"/>
        <c:noMultiLvlLbl val="0"/>
      </c:catAx>
      <c:valAx>
        <c:axId val="111666880"/>
        <c:scaling>
          <c:orientation val="minMax"/>
          <c:max val="12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3709568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system!$D$18:$J$18</c:f>
              <c:numCache>
                <c:formatCode>General</c:formatCode>
                <c:ptCount val="7"/>
                <c:pt idx="0">
                  <c:v>903.51949999999999</c:v>
                </c:pt>
                <c:pt idx="1">
                  <c:v>1027.7963999999999</c:v>
                </c:pt>
                <c:pt idx="2">
                  <c:v>1185.2738999999999</c:v>
                </c:pt>
                <c:pt idx="3">
                  <c:v>582.25630000000001</c:v>
                </c:pt>
                <c:pt idx="4">
                  <c:v>954.53030000000001</c:v>
                </c:pt>
                <c:pt idx="5">
                  <c:v>1072.1780999999999</c:v>
                </c:pt>
                <c:pt idx="6">
                  <c:v>664.12819999999999</c:v>
                </c:pt>
              </c:numCache>
            </c:numRef>
          </c:val>
        </c:ser>
        <c:ser>
          <c:idx val="1"/>
          <c:order val="1"/>
          <c:spPr>
            <a:solidFill>
              <a:srgbClr xmlns:mc="http://schemas.openxmlformats.org/markup-compatibility/2006" xmlns:a14="http://schemas.microsoft.com/office/drawing/2010/main" val="0066FF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system!$D$19:$J$19</c:f>
              <c:numCache>
                <c:formatCode>General</c:formatCode>
                <c:ptCount val="7"/>
                <c:pt idx="0">
                  <c:v>923.60259999999948</c:v>
                </c:pt>
                <c:pt idx="1">
                  <c:v>1050.7433999999998</c:v>
                </c:pt>
                <c:pt idx="2">
                  <c:v>1207.7202</c:v>
                </c:pt>
                <c:pt idx="3">
                  <c:v>592.16659999999877</c:v>
                </c:pt>
                <c:pt idx="4">
                  <c:v>979.35799999999801</c:v>
                </c:pt>
                <c:pt idx="5">
                  <c:v>1085.5907999999999</c:v>
                </c:pt>
                <c:pt idx="6">
                  <c:v>677.75519999999949</c:v>
                </c:pt>
              </c:numCache>
            </c:numRef>
          </c:val>
        </c:ser>
        <c:ser>
          <c:idx val="2"/>
          <c:order val="2"/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system!$D$20:$J$20</c:f>
              <c:numCache>
                <c:formatCode>General</c:formatCode>
                <c:ptCount val="7"/>
                <c:pt idx="0">
                  <c:v>487.77379999999914</c:v>
                </c:pt>
                <c:pt idx="1">
                  <c:v>556.88930000000005</c:v>
                </c:pt>
                <c:pt idx="2">
                  <c:v>655.90409999999997</c:v>
                </c:pt>
                <c:pt idx="3">
                  <c:v>304.57129999999927</c:v>
                </c:pt>
                <c:pt idx="4">
                  <c:v>551.33389999999997</c:v>
                </c:pt>
                <c:pt idx="5">
                  <c:v>595.50279999999998</c:v>
                </c:pt>
                <c:pt idx="6">
                  <c:v>359.11470000000008</c:v>
                </c:pt>
              </c:numCache>
            </c:numRef>
          </c:val>
        </c:ser>
        <c:ser>
          <c:idx val="3"/>
          <c:order val="3"/>
          <c:spPr>
            <a:solidFill>
              <a:srgbClr xmlns:mc="http://schemas.openxmlformats.org/markup-compatibility/2006" xmlns:a14="http://schemas.microsoft.com/office/drawing/2010/main" val="002060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system!$D$21:$J$21</c:f>
              <c:numCache>
                <c:formatCode>General</c:formatCode>
                <c:ptCount val="7"/>
                <c:pt idx="0">
                  <c:v>128.82310000000001</c:v>
                </c:pt>
                <c:pt idx="1">
                  <c:v>128.97790000000001</c:v>
                </c:pt>
                <c:pt idx="2">
                  <c:v>129.69369999999998</c:v>
                </c:pt>
                <c:pt idx="3">
                  <c:v>128.57079999999999</c:v>
                </c:pt>
                <c:pt idx="4">
                  <c:v>128.48720000000034</c:v>
                </c:pt>
                <c:pt idx="5">
                  <c:v>129.148</c:v>
                </c:pt>
                <c:pt idx="6">
                  <c:v>128.85830000000044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51584"/>
        <c:axId val="111669184"/>
      </c:barChart>
      <c:catAx>
        <c:axId val="12525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69184"/>
        <c:crosses val="autoZero"/>
        <c:auto val="1"/>
        <c:lblAlgn val="ctr"/>
        <c:lblOffset val="100"/>
        <c:noMultiLvlLbl val="0"/>
      </c:catAx>
      <c:valAx>
        <c:axId val="111669184"/>
        <c:scaling>
          <c:orientation val="minMax"/>
          <c:max val="12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5251584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system!$D$18:$J$18</c:f>
              <c:numCache>
                <c:formatCode>General</c:formatCode>
                <c:ptCount val="7"/>
                <c:pt idx="0">
                  <c:v>903.51949999999999</c:v>
                </c:pt>
                <c:pt idx="1">
                  <c:v>1027.7963999999999</c:v>
                </c:pt>
                <c:pt idx="2">
                  <c:v>1185.2738999999999</c:v>
                </c:pt>
                <c:pt idx="3">
                  <c:v>582.25630000000001</c:v>
                </c:pt>
                <c:pt idx="4">
                  <c:v>954.53030000000001</c:v>
                </c:pt>
                <c:pt idx="5">
                  <c:v>1072.1780999999999</c:v>
                </c:pt>
                <c:pt idx="6">
                  <c:v>664.12819999999999</c:v>
                </c:pt>
              </c:numCache>
            </c:numRef>
          </c:val>
        </c:ser>
        <c:ser>
          <c:idx val="1"/>
          <c:order val="1"/>
          <c:spPr>
            <a:solidFill>
              <a:srgbClr xmlns:mc="http://schemas.openxmlformats.org/markup-compatibility/2006" xmlns:a14="http://schemas.microsoft.com/office/drawing/2010/main" val="0066FF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system!$D$19:$J$19</c:f>
              <c:numCache>
                <c:formatCode>General</c:formatCode>
                <c:ptCount val="7"/>
                <c:pt idx="0">
                  <c:v>923.60259999999948</c:v>
                </c:pt>
                <c:pt idx="1">
                  <c:v>1050.7433999999998</c:v>
                </c:pt>
                <c:pt idx="2">
                  <c:v>1207.7202</c:v>
                </c:pt>
                <c:pt idx="3">
                  <c:v>592.16659999999843</c:v>
                </c:pt>
                <c:pt idx="4">
                  <c:v>979.35799999999767</c:v>
                </c:pt>
                <c:pt idx="5">
                  <c:v>1085.5907999999999</c:v>
                </c:pt>
                <c:pt idx="6">
                  <c:v>677.75519999999949</c:v>
                </c:pt>
              </c:numCache>
            </c:numRef>
          </c:val>
        </c:ser>
        <c:ser>
          <c:idx val="2"/>
          <c:order val="2"/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system!$D$20:$J$20</c:f>
              <c:numCache>
                <c:formatCode>General</c:formatCode>
                <c:ptCount val="7"/>
                <c:pt idx="0">
                  <c:v>487.77379999999897</c:v>
                </c:pt>
                <c:pt idx="1">
                  <c:v>556.88930000000005</c:v>
                </c:pt>
                <c:pt idx="2">
                  <c:v>655.90409999999997</c:v>
                </c:pt>
                <c:pt idx="3">
                  <c:v>304.57129999999916</c:v>
                </c:pt>
                <c:pt idx="4">
                  <c:v>551.33389999999997</c:v>
                </c:pt>
                <c:pt idx="5">
                  <c:v>595.50279999999998</c:v>
                </c:pt>
                <c:pt idx="6">
                  <c:v>359.11470000000008</c:v>
                </c:pt>
              </c:numCache>
            </c:numRef>
          </c:val>
        </c:ser>
        <c:ser>
          <c:idx val="3"/>
          <c:order val="3"/>
          <c:spPr>
            <a:solidFill>
              <a:srgbClr xmlns:mc="http://schemas.openxmlformats.org/markup-compatibility/2006" xmlns:a14="http://schemas.microsoft.com/office/drawing/2010/main" val="002060" mc:Ignorable=""/>
            </a:solidFill>
          </c:spPr>
          <c:invertIfNegative val="0"/>
          <c:cat>
            <c:strRef>
              <c:f>system!$D$17:$J$17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system!$D$21:$J$21</c:f>
              <c:numCache>
                <c:formatCode>General</c:formatCode>
                <c:ptCount val="7"/>
                <c:pt idx="0">
                  <c:v>128.82310000000001</c:v>
                </c:pt>
                <c:pt idx="1">
                  <c:v>128.97790000000001</c:v>
                </c:pt>
                <c:pt idx="2">
                  <c:v>129.69369999999998</c:v>
                </c:pt>
                <c:pt idx="3">
                  <c:v>128.57079999999999</c:v>
                </c:pt>
                <c:pt idx="4">
                  <c:v>128.4872000000004</c:v>
                </c:pt>
                <c:pt idx="5">
                  <c:v>129.148</c:v>
                </c:pt>
                <c:pt idx="6">
                  <c:v>128.8583000000005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12512"/>
        <c:axId val="111671488"/>
      </c:barChart>
      <c:catAx>
        <c:axId val="12531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71488"/>
        <c:crosses val="autoZero"/>
        <c:auto val="1"/>
        <c:lblAlgn val="ctr"/>
        <c:lblOffset val="100"/>
        <c:noMultiLvlLbl val="0"/>
      </c:catAx>
      <c:valAx>
        <c:axId val="111671488"/>
        <c:scaling>
          <c:orientation val="minMax"/>
          <c:max val="12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5312512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system!$D$43:$J$43</c:f>
              <c:numCache>
                <c:formatCode>General</c:formatCode>
                <c:ptCount val="7"/>
                <c:pt idx="0">
                  <c:v>0.34653578033859722</c:v>
                </c:pt>
                <c:pt idx="1">
                  <c:v>0.26759047119551732</c:v>
                </c:pt>
                <c:pt idx="2">
                  <c:v>0.11723203438930953</c:v>
                </c:pt>
                <c:pt idx="3">
                  <c:v>0.6040111745819956</c:v>
                </c:pt>
                <c:pt idx="4">
                  <c:v>0.29111289788582612</c:v>
                </c:pt>
                <c:pt idx="5">
                  <c:v>0.27351433134403685</c:v>
                </c:pt>
                <c:pt idx="6">
                  <c:v>0.21540545213532428</c:v>
                </c:pt>
              </c:numCache>
            </c:numRef>
          </c:val>
        </c:ser>
        <c:ser>
          <c:idx val="1"/>
          <c:order val="1"/>
          <c:spPr>
            <a:solidFill>
              <a:srgbClr xmlns:mc="http://schemas.openxmlformats.org/markup-compatibility/2006" xmlns:a14="http://schemas.microsoft.com/office/drawing/2010/main" val="0066FF" mc:Ignorable=""/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system!$D$44:$J$44</c:f>
              <c:numCache>
                <c:formatCode>General</c:formatCode>
                <c:ptCount val="7"/>
                <c:pt idx="0">
                  <c:v>0.34161331626120356</c:v>
                </c:pt>
                <c:pt idx="1">
                  <c:v>0.26154525630054926</c:v>
                </c:pt>
                <c:pt idx="2">
                  <c:v>0.11526960097187203</c:v>
                </c:pt>
                <c:pt idx="3">
                  <c:v>0.56842346662219179</c:v>
                </c:pt>
                <c:pt idx="4">
                  <c:v>0.28747103060114459</c:v>
                </c:pt>
                <c:pt idx="5">
                  <c:v>0.26401613852231653</c:v>
                </c:pt>
                <c:pt idx="6">
                  <c:v>0.21148636966169126</c:v>
                </c:pt>
              </c:numCache>
            </c:numRef>
          </c:val>
        </c:ser>
        <c:ser>
          <c:idx val="2"/>
          <c:order val="2"/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system!$D$45:$J$45</c:f>
              <c:numCache>
                <c:formatCode>General</c:formatCode>
                <c:ptCount val="7"/>
                <c:pt idx="0">
                  <c:v>0.54736093327642621</c:v>
                </c:pt>
                <c:pt idx="1">
                  <c:v>0.42700195986418982</c:v>
                </c:pt>
                <c:pt idx="2">
                  <c:v>0.21418559013176341</c:v>
                </c:pt>
                <c:pt idx="3">
                  <c:v>0.77271400575407678</c:v>
                </c:pt>
                <c:pt idx="4">
                  <c:v>0.4832332213971528</c:v>
                </c:pt>
                <c:pt idx="5">
                  <c:v>0.42932391919531604</c:v>
                </c:pt>
                <c:pt idx="6">
                  <c:v>0.36819203504120801</c:v>
                </c:pt>
              </c:numCache>
            </c:numRef>
          </c:val>
        </c:ser>
        <c:ser>
          <c:idx val="3"/>
          <c:order val="3"/>
          <c:spPr>
            <a:solidFill>
              <a:srgbClr xmlns:mc="http://schemas.openxmlformats.org/markup-compatibility/2006" xmlns:a14="http://schemas.microsoft.com/office/drawing/2010/main" val="002060" mc:Ignorable=""/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system!$D$46:$J$46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06720"/>
        <c:axId val="125559936"/>
      </c:barChart>
      <c:catAx>
        <c:axId val="125406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559936"/>
        <c:crosses val="autoZero"/>
        <c:auto val="1"/>
        <c:lblAlgn val="ctr"/>
        <c:lblOffset val="100"/>
        <c:noMultiLvlLbl val="0"/>
      </c:catAx>
      <c:valAx>
        <c:axId val="12555993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406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system!$D$43:$J$43</c:f>
              <c:numCache>
                <c:formatCode>General</c:formatCode>
                <c:ptCount val="7"/>
                <c:pt idx="0">
                  <c:v>0.34653578033859722</c:v>
                </c:pt>
                <c:pt idx="1">
                  <c:v>0.26759047119551732</c:v>
                </c:pt>
                <c:pt idx="2">
                  <c:v>0.11723203438930956</c:v>
                </c:pt>
                <c:pt idx="3">
                  <c:v>0.6040111745819956</c:v>
                </c:pt>
                <c:pt idx="4">
                  <c:v>0.29111289788582639</c:v>
                </c:pt>
                <c:pt idx="5">
                  <c:v>0.27351433134403697</c:v>
                </c:pt>
                <c:pt idx="6">
                  <c:v>0.21540545213532444</c:v>
                </c:pt>
              </c:numCache>
            </c:numRef>
          </c:val>
        </c:ser>
        <c:ser>
          <c:idx val="1"/>
          <c:order val="1"/>
          <c:spPr>
            <a:solidFill>
              <a:srgbClr xmlns:mc="http://schemas.openxmlformats.org/markup-compatibility/2006" xmlns:a14="http://schemas.microsoft.com/office/drawing/2010/main" val="0066FF" mc:Ignorable=""/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system!$D$44:$J$44</c:f>
              <c:numCache>
                <c:formatCode>General</c:formatCode>
                <c:ptCount val="7"/>
                <c:pt idx="0">
                  <c:v>0.34161331626120356</c:v>
                </c:pt>
                <c:pt idx="1">
                  <c:v>0.26154525630054926</c:v>
                </c:pt>
                <c:pt idx="2">
                  <c:v>0.11526960097187208</c:v>
                </c:pt>
                <c:pt idx="3">
                  <c:v>0.56842346662219201</c:v>
                </c:pt>
                <c:pt idx="4">
                  <c:v>0.28747103060114459</c:v>
                </c:pt>
                <c:pt idx="5">
                  <c:v>0.26401613852231653</c:v>
                </c:pt>
                <c:pt idx="6">
                  <c:v>0.21148636966169132</c:v>
                </c:pt>
              </c:numCache>
            </c:numRef>
          </c:val>
        </c:ser>
        <c:ser>
          <c:idx val="2"/>
          <c:order val="2"/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system!$D$45:$J$45</c:f>
              <c:numCache>
                <c:formatCode>General</c:formatCode>
                <c:ptCount val="7"/>
                <c:pt idx="0">
                  <c:v>0.54736093327642621</c:v>
                </c:pt>
                <c:pt idx="1">
                  <c:v>0.42700195986418982</c:v>
                </c:pt>
                <c:pt idx="2">
                  <c:v>0.21418559013176341</c:v>
                </c:pt>
                <c:pt idx="3">
                  <c:v>0.772714005754077</c:v>
                </c:pt>
                <c:pt idx="4">
                  <c:v>0.4832332213971528</c:v>
                </c:pt>
                <c:pt idx="5">
                  <c:v>0.42932391919531626</c:v>
                </c:pt>
                <c:pt idx="6">
                  <c:v>0.36819203504120801</c:v>
                </c:pt>
              </c:numCache>
            </c:numRef>
          </c:val>
        </c:ser>
        <c:ser>
          <c:idx val="3"/>
          <c:order val="3"/>
          <c:spPr>
            <a:solidFill>
              <a:srgbClr xmlns:mc="http://schemas.openxmlformats.org/markup-compatibility/2006" xmlns:a14="http://schemas.microsoft.com/office/drawing/2010/main" val="002060" mc:Ignorable=""/>
            </a:solidFill>
          </c:spPr>
          <c:invertIfNegative val="0"/>
          <c:cat>
            <c:strRef>
              <c:f>system!$D$42:$J$42</c:f>
              <c:strCache>
                <c:ptCount val="7"/>
                <c:pt idx="0">
                  <c:v>LLMM</c:v>
                </c:pt>
                <c:pt idx="1">
                  <c:v>LLHH</c:v>
                </c:pt>
                <c:pt idx="2">
                  <c:v>MMHH</c:v>
                </c:pt>
                <c:pt idx="3">
                  <c:v>cholesky</c:v>
                </c:pt>
                <c:pt idx="4">
                  <c:v>lu</c:v>
                </c:pt>
                <c:pt idx="5">
                  <c:v>ocean</c:v>
                </c:pt>
                <c:pt idx="6">
                  <c:v>SPECjbb</c:v>
                </c:pt>
              </c:strCache>
            </c:strRef>
          </c:cat>
          <c:val>
            <c:numRef>
              <c:f>system!$D$46:$J$46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91136"/>
        <c:axId val="125562240"/>
      </c:barChart>
      <c:catAx>
        <c:axId val="12489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562240"/>
        <c:crosses val="autoZero"/>
        <c:auto val="1"/>
        <c:lblAlgn val="ctr"/>
        <c:lblOffset val="100"/>
        <c:noMultiLvlLbl val="0"/>
      </c:catAx>
      <c:valAx>
        <c:axId val="12556224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8911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strRef>
              <c:f>sensitivity!$B$4:$B$7</c:f>
              <c:strCache>
                <c:ptCount val="4"/>
                <c:pt idx="0">
                  <c:v>16 banks</c:v>
                </c:pt>
                <c:pt idx="1">
                  <c:v>32 banks</c:v>
                </c:pt>
                <c:pt idx="2">
                  <c:v>64 banks</c:v>
                </c:pt>
                <c:pt idx="3">
                  <c:v>128 banks</c:v>
                </c:pt>
              </c:strCache>
            </c:strRef>
          </c:cat>
          <c:val>
            <c:numRef>
              <c:f>sensitivity!$C$4:$F$4</c:f>
              <c:numCache>
                <c:formatCode>General</c:formatCode>
                <c:ptCount val="4"/>
                <c:pt idx="0">
                  <c:v>1158.9486857142879</c:v>
                </c:pt>
                <c:pt idx="1">
                  <c:v>912.35655714285645</c:v>
                </c:pt>
                <c:pt idx="2">
                  <c:v>739.99257142857152</c:v>
                </c:pt>
                <c:pt idx="3">
                  <c:v>560.03607142857152</c:v>
                </c:pt>
              </c:numCache>
            </c:numRef>
          </c:val>
          <c:smooth val="0"/>
        </c:ser>
        <c:ser>
          <c:idx val="1"/>
          <c:order val="1"/>
          <c:spPr>
            <a:ln w="508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sensitivity!$B$4:$B$7</c:f>
              <c:strCache>
                <c:ptCount val="4"/>
                <c:pt idx="0">
                  <c:v>16 banks</c:v>
                </c:pt>
                <c:pt idx="1">
                  <c:v>32 banks</c:v>
                </c:pt>
                <c:pt idx="2">
                  <c:v>64 banks</c:v>
                </c:pt>
                <c:pt idx="3">
                  <c:v>128 banks</c:v>
                </c:pt>
              </c:strCache>
            </c:strRef>
          </c:cat>
          <c:val>
            <c:numRef>
              <c:f>sensitivity!$C$5:$F$5</c:f>
              <c:numCache>
                <c:formatCode>General</c:formatCode>
                <c:ptCount val="4"/>
                <c:pt idx="0">
                  <c:v>1205.5790857142861</c:v>
                </c:pt>
                <c:pt idx="1">
                  <c:v>931.6925</c:v>
                </c:pt>
                <c:pt idx="2">
                  <c:v>765.13914285714304</c:v>
                </c:pt>
                <c:pt idx="3">
                  <c:v>571.48725714285717</c:v>
                </c:pt>
              </c:numCache>
            </c:numRef>
          </c:val>
          <c:smooth val="0"/>
        </c:ser>
        <c:ser>
          <c:idx val="2"/>
          <c:order val="2"/>
          <c:spPr>
            <a:ln w="508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cat>
            <c:strRef>
              <c:f>sensitivity!$B$4:$B$7</c:f>
              <c:strCache>
                <c:ptCount val="4"/>
                <c:pt idx="0">
                  <c:v>16 banks</c:v>
                </c:pt>
                <c:pt idx="1">
                  <c:v>32 banks</c:v>
                </c:pt>
                <c:pt idx="2">
                  <c:v>64 banks</c:v>
                </c:pt>
                <c:pt idx="3">
                  <c:v>128 banks</c:v>
                </c:pt>
              </c:strCache>
            </c:strRef>
          </c:cat>
          <c:val>
            <c:numRef>
              <c:f>sensitivity!$C$6:$F$6</c:f>
              <c:numCache>
                <c:formatCode>General</c:formatCode>
                <c:ptCount val="4"/>
                <c:pt idx="0">
                  <c:v>615.71284285714353</c:v>
                </c:pt>
                <c:pt idx="1">
                  <c:v>502.76910000000004</c:v>
                </c:pt>
                <c:pt idx="2">
                  <c:v>417.40017142857073</c:v>
                </c:pt>
                <c:pt idx="3">
                  <c:v>333.47248571428565</c:v>
                </c:pt>
              </c:numCache>
            </c:numRef>
          </c:val>
          <c:smooth val="0"/>
        </c:ser>
        <c:ser>
          <c:idx val="3"/>
          <c:order val="3"/>
          <c:spPr>
            <a:ln w="50800">
              <a:solidFill>
                <a:srgbClr xmlns:mc="http://schemas.openxmlformats.org/markup-compatibility/2006" xmlns:a14="http://schemas.microsoft.com/office/drawing/2010/main" val="002060" mc:Ignorable=""/>
              </a:solidFill>
            </a:ln>
          </c:spPr>
          <c:marker>
            <c:symbol val="none"/>
          </c:marker>
          <c:cat>
            <c:strRef>
              <c:f>sensitivity!$B$4:$B$7</c:f>
              <c:strCache>
                <c:ptCount val="4"/>
                <c:pt idx="0">
                  <c:v>16 banks</c:v>
                </c:pt>
                <c:pt idx="1">
                  <c:v>32 banks</c:v>
                </c:pt>
                <c:pt idx="2">
                  <c:v>64 banks</c:v>
                </c:pt>
                <c:pt idx="3">
                  <c:v>128 banks</c:v>
                </c:pt>
              </c:strCache>
            </c:strRef>
          </c:cat>
          <c:val>
            <c:numRef>
              <c:f>sensitivity!$C$7:$F$7</c:f>
              <c:numCache>
                <c:formatCode>General</c:formatCode>
                <c:ptCount val="4"/>
                <c:pt idx="0">
                  <c:v>127.68554285714272</c:v>
                </c:pt>
                <c:pt idx="1">
                  <c:v>128.93092857142861</c:v>
                </c:pt>
                <c:pt idx="2">
                  <c:v>128.48594285714287</c:v>
                </c:pt>
                <c:pt idx="3">
                  <c:v>128.24938571428549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54112"/>
        <c:axId val="125564544"/>
      </c:lineChart>
      <c:catAx>
        <c:axId val="1249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564544"/>
        <c:crosses val="autoZero"/>
        <c:auto val="1"/>
        <c:lblAlgn val="ctr"/>
        <c:lblOffset val="100"/>
        <c:noMultiLvlLbl val="0"/>
      </c:catAx>
      <c:valAx>
        <c:axId val="1255645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495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strRef>
              <c:f>sensitivity!$C$27:$F$27</c:f>
              <c:strCache>
                <c:ptCount val="4"/>
                <c:pt idx="0">
                  <c:v>400ns</c:v>
                </c:pt>
                <c:pt idx="1">
                  <c:v>200ns</c:v>
                </c:pt>
                <c:pt idx="2">
                  <c:v>100ns</c:v>
                </c:pt>
                <c:pt idx="3">
                  <c:v>50ns</c:v>
                </c:pt>
              </c:strCache>
            </c:strRef>
          </c:cat>
          <c:val>
            <c:numRef>
              <c:f>sensitivity!$C$28:$F$28</c:f>
              <c:numCache>
                <c:formatCode>General</c:formatCode>
                <c:ptCount val="4"/>
                <c:pt idx="0">
                  <c:v>1158.9486857142879</c:v>
                </c:pt>
                <c:pt idx="1">
                  <c:v>594.04777142857154</c:v>
                </c:pt>
                <c:pt idx="2">
                  <c:v>320.76487142857144</c:v>
                </c:pt>
                <c:pt idx="3">
                  <c:v>204.48864285714302</c:v>
                </c:pt>
              </c:numCache>
            </c:numRef>
          </c:val>
          <c:smooth val="0"/>
        </c:ser>
        <c:ser>
          <c:idx val="1"/>
          <c:order val="1"/>
          <c:spPr>
            <a:ln w="508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sensitivity!$C$27:$F$27</c:f>
              <c:strCache>
                <c:ptCount val="4"/>
                <c:pt idx="0">
                  <c:v>400ns</c:v>
                </c:pt>
                <c:pt idx="1">
                  <c:v>200ns</c:v>
                </c:pt>
                <c:pt idx="2">
                  <c:v>100ns</c:v>
                </c:pt>
                <c:pt idx="3">
                  <c:v>50ns</c:v>
                </c:pt>
              </c:strCache>
            </c:strRef>
          </c:cat>
          <c:val>
            <c:numRef>
              <c:f>sensitivity!$C$29:$F$29</c:f>
              <c:numCache>
                <c:formatCode>General</c:formatCode>
                <c:ptCount val="4"/>
                <c:pt idx="0">
                  <c:v>1205.5790857142861</c:v>
                </c:pt>
                <c:pt idx="1">
                  <c:v>615.71284285714353</c:v>
                </c:pt>
                <c:pt idx="2">
                  <c:v>339.87401428571428</c:v>
                </c:pt>
                <c:pt idx="3">
                  <c:v>222.81775714285712</c:v>
                </c:pt>
              </c:numCache>
            </c:numRef>
          </c:val>
          <c:smooth val="0"/>
        </c:ser>
        <c:ser>
          <c:idx val="2"/>
          <c:order val="2"/>
          <c:spPr>
            <a:ln w="508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cat>
            <c:strRef>
              <c:f>sensitivity!$C$27:$F$27</c:f>
              <c:strCache>
                <c:ptCount val="4"/>
                <c:pt idx="0">
                  <c:v>400ns</c:v>
                </c:pt>
                <c:pt idx="1">
                  <c:v>200ns</c:v>
                </c:pt>
                <c:pt idx="2">
                  <c:v>100ns</c:v>
                </c:pt>
                <c:pt idx="3">
                  <c:v>50ns</c:v>
                </c:pt>
              </c:strCache>
            </c:strRef>
          </c:cat>
          <c:val>
            <c:numRef>
              <c:f>sensitivity!$C$30:$F$30</c:f>
              <c:numCache>
                <c:formatCode>General</c:formatCode>
                <c:ptCount val="4"/>
                <c:pt idx="0">
                  <c:v>615.71284285714353</c:v>
                </c:pt>
                <c:pt idx="1">
                  <c:v>339.87401428571428</c:v>
                </c:pt>
                <c:pt idx="2">
                  <c:v>222.81775714285712</c:v>
                </c:pt>
                <c:pt idx="3">
                  <c:v>171.62650000000002</c:v>
                </c:pt>
              </c:numCache>
            </c:numRef>
          </c:val>
          <c:smooth val="0"/>
        </c:ser>
        <c:ser>
          <c:idx val="3"/>
          <c:order val="3"/>
          <c:spPr>
            <a:ln w="50800">
              <a:solidFill>
                <a:srgbClr xmlns:mc="http://schemas.openxmlformats.org/markup-compatibility/2006" xmlns:a14="http://schemas.microsoft.com/office/drawing/2010/main" val="002060" mc:Ignorable=""/>
              </a:solidFill>
            </a:ln>
          </c:spPr>
          <c:marker>
            <c:symbol val="none"/>
          </c:marker>
          <c:cat>
            <c:strRef>
              <c:f>sensitivity!$C$27:$F$27</c:f>
              <c:strCache>
                <c:ptCount val="4"/>
                <c:pt idx="0">
                  <c:v>400ns</c:v>
                </c:pt>
                <c:pt idx="1">
                  <c:v>200ns</c:v>
                </c:pt>
                <c:pt idx="2">
                  <c:v>100ns</c:v>
                </c:pt>
                <c:pt idx="3">
                  <c:v>50ns</c:v>
                </c:pt>
              </c:strCache>
            </c:strRef>
          </c:cat>
          <c:val>
            <c:numRef>
              <c:f>sensitivity!$C$31:$F$31</c:f>
              <c:numCache>
                <c:formatCode>General</c:formatCode>
                <c:ptCount val="4"/>
                <c:pt idx="0">
                  <c:v>127.68554285714272</c:v>
                </c:pt>
                <c:pt idx="1">
                  <c:v>127.68554285714272</c:v>
                </c:pt>
                <c:pt idx="2">
                  <c:v>127.68554285714272</c:v>
                </c:pt>
                <c:pt idx="3">
                  <c:v>127.68554285714272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54624"/>
        <c:axId val="125566272"/>
      </c:lineChart>
      <c:catAx>
        <c:axId val="12495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5566272"/>
        <c:crosses val="autoZero"/>
        <c:auto val="1"/>
        <c:lblAlgn val="ctr"/>
        <c:lblOffset val="100"/>
        <c:noMultiLvlLbl val="0"/>
      </c:catAx>
      <c:valAx>
        <c:axId val="1255662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495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Sheet1!$K$13</c:f>
              <c:strCache>
                <c:ptCount val="1"/>
                <c:pt idx="0">
                  <c:v>Improvement</c:v>
                </c:pt>
              </c:strCache>
            </c:strRef>
          </c:tx>
          <c:spPr>
            <a:ln w="508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numRef>
              <c:f>Sheet1!$E$14:$E$18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Sheet1!$K$14:$K$18</c:f>
              <c:numCache>
                <c:formatCode>0%</c:formatCode>
                <c:ptCount val="5"/>
                <c:pt idx="0">
                  <c:v>0.25</c:v>
                </c:pt>
                <c:pt idx="1">
                  <c:v>0.21875000000000044</c:v>
                </c:pt>
                <c:pt idx="2">
                  <c:v>0.1826171875000013</c:v>
                </c:pt>
                <c:pt idx="3">
                  <c:v>0.14615440374999999</c:v>
                </c:pt>
                <c:pt idx="4">
                  <c:v>0.11307336937500001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Sheet1!$L$13</c:f>
              <c:strCache>
                <c:ptCount val="1"/>
                <c:pt idx="0">
                  <c:v>Overhead</c:v>
                </c:pt>
              </c:strCache>
            </c:strRef>
          </c:tx>
          <c:spPr>
            <a:ln w="50800">
              <a:solidFill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solidFill>
            </a:ln>
          </c:spPr>
          <c:marker>
            <c:symbol val="none"/>
          </c:marker>
          <c:cat>
            <c:numRef>
              <c:f>Sheet1!$E$14:$E$18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Sheet1!$L$14:$L$18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6.2500000000000111E-2</c:v>
                </c:pt>
                <c:pt idx="4">
                  <c:v>3.1250000000000056E-2</c:v>
                </c:pt>
              </c:numCache>
            </c:numRef>
          </c:val>
          <c:smooth val="0"/>
        </c:ser>
        <c:ser>
          <c:idx val="2"/>
          <c:order val="2"/>
          <c:spPr>
            <a:ln w="508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val>
            <c:numRef>
              <c:f>Sheet1!$H$14:$H$18</c:f>
              <c:numCache>
                <c:formatCode>0%</c:formatCode>
                <c:ptCount val="5"/>
                <c:pt idx="0">
                  <c:v>0.62500000000000266</c:v>
                </c:pt>
                <c:pt idx="1">
                  <c:v>0.60937500000000266</c:v>
                </c:pt>
                <c:pt idx="2">
                  <c:v>0.59130859374999956</c:v>
                </c:pt>
                <c:pt idx="3">
                  <c:v>0.573077201875</c:v>
                </c:pt>
                <c:pt idx="4">
                  <c:v>0.55653668468749951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65984"/>
        <c:axId val="84418560"/>
      </c:lineChart>
      <c:catAx>
        <c:axId val="11146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418560"/>
        <c:crosses val="autoZero"/>
        <c:auto val="1"/>
        <c:lblAlgn val="ctr"/>
        <c:lblOffset val="100"/>
        <c:noMultiLvlLbl val="0"/>
      </c:catAx>
      <c:valAx>
        <c:axId val="84418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4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strRef>
              <c:f>sensitivity!$C$43:$F$43</c:f>
              <c:strCache>
                <c:ptCount val="4"/>
                <c:pt idx="0">
                  <c:v>2MB</c:v>
                </c:pt>
                <c:pt idx="1">
                  <c:v>4MB</c:v>
                </c:pt>
                <c:pt idx="2">
                  <c:v>8MB</c:v>
                </c:pt>
                <c:pt idx="3">
                  <c:v>16MB</c:v>
                </c:pt>
              </c:strCache>
            </c:strRef>
          </c:cat>
          <c:val>
            <c:numRef>
              <c:f>sensitivity!$C$44:$F$44</c:f>
              <c:numCache>
                <c:formatCode>General</c:formatCode>
                <c:ptCount val="4"/>
                <c:pt idx="0">
                  <c:v>1158.9486857142879</c:v>
                </c:pt>
                <c:pt idx="1">
                  <c:v>1159.0088714285728</c:v>
                </c:pt>
                <c:pt idx="2">
                  <c:v>1111.2193714285715</c:v>
                </c:pt>
                <c:pt idx="3">
                  <c:v>939.73750000000007</c:v>
                </c:pt>
              </c:numCache>
            </c:numRef>
          </c:val>
          <c:smooth val="0"/>
        </c:ser>
        <c:ser>
          <c:idx val="1"/>
          <c:order val="1"/>
          <c:spPr>
            <a:ln w="508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sensitivity!$C$43:$F$43</c:f>
              <c:strCache>
                <c:ptCount val="4"/>
                <c:pt idx="0">
                  <c:v>2MB</c:v>
                </c:pt>
                <c:pt idx="1">
                  <c:v>4MB</c:v>
                </c:pt>
                <c:pt idx="2">
                  <c:v>8MB</c:v>
                </c:pt>
                <c:pt idx="3">
                  <c:v>16MB</c:v>
                </c:pt>
              </c:strCache>
            </c:strRef>
          </c:cat>
          <c:val>
            <c:numRef>
              <c:f>sensitivity!$C$45:$F$45</c:f>
              <c:numCache>
                <c:formatCode>General</c:formatCode>
                <c:ptCount val="4"/>
                <c:pt idx="0">
                  <c:v>1205.5790857142861</c:v>
                </c:pt>
                <c:pt idx="1">
                  <c:v>1165.703</c:v>
                </c:pt>
                <c:pt idx="2">
                  <c:v>1136.3020714285715</c:v>
                </c:pt>
                <c:pt idx="3">
                  <c:v>953.37405714285705</c:v>
                </c:pt>
              </c:numCache>
            </c:numRef>
          </c:val>
          <c:smooth val="0"/>
        </c:ser>
        <c:ser>
          <c:idx val="2"/>
          <c:order val="2"/>
          <c:spPr>
            <a:ln w="508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cat>
            <c:strRef>
              <c:f>sensitivity!$C$43:$F$43</c:f>
              <c:strCache>
                <c:ptCount val="4"/>
                <c:pt idx="0">
                  <c:v>2MB</c:v>
                </c:pt>
                <c:pt idx="1">
                  <c:v>4MB</c:v>
                </c:pt>
                <c:pt idx="2">
                  <c:v>8MB</c:v>
                </c:pt>
                <c:pt idx="3">
                  <c:v>16MB</c:v>
                </c:pt>
              </c:strCache>
            </c:strRef>
          </c:cat>
          <c:val>
            <c:numRef>
              <c:f>sensitivity!$C$46:$F$46</c:f>
              <c:numCache>
                <c:formatCode>General</c:formatCode>
                <c:ptCount val="4"/>
                <c:pt idx="0">
                  <c:v>615.71284285714353</c:v>
                </c:pt>
                <c:pt idx="1">
                  <c:v>602.67147142857254</c:v>
                </c:pt>
                <c:pt idx="2">
                  <c:v>583.67688571428573</c:v>
                </c:pt>
                <c:pt idx="3">
                  <c:v>511.7868285714286</c:v>
                </c:pt>
              </c:numCache>
            </c:numRef>
          </c:val>
          <c:smooth val="0"/>
        </c:ser>
        <c:ser>
          <c:idx val="3"/>
          <c:order val="3"/>
          <c:spPr>
            <a:ln w="50800">
              <a:solidFill>
                <a:srgbClr xmlns:mc="http://schemas.openxmlformats.org/markup-compatibility/2006" xmlns:a14="http://schemas.microsoft.com/office/drawing/2010/main" val="002060" mc:Ignorable=""/>
              </a:solidFill>
            </a:ln>
          </c:spPr>
          <c:marker>
            <c:symbol val="none"/>
          </c:marker>
          <c:cat>
            <c:strRef>
              <c:f>sensitivity!$C$43:$F$43</c:f>
              <c:strCache>
                <c:ptCount val="4"/>
                <c:pt idx="0">
                  <c:v>2MB</c:v>
                </c:pt>
                <c:pt idx="1">
                  <c:v>4MB</c:v>
                </c:pt>
                <c:pt idx="2">
                  <c:v>8MB</c:v>
                </c:pt>
                <c:pt idx="3">
                  <c:v>16MB</c:v>
                </c:pt>
              </c:strCache>
            </c:strRef>
          </c:cat>
          <c:val>
            <c:numRef>
              <c:f>sensitivity!$C$47:$F$47</c:f>
              <c:numCache>
                <c:formatCode>General</c:formatCode>
                <c:ptCount val="4"/>
                <c:pt idx="0">
                  <c:v>127.68554285714272</c:v>
                </c:pt>
                <c:pt idx="1">
                  <c:v>126.83044285714278</c:v>
                </c:pt>
                <c:pt idx="2">
                  <c:v>126.40937142857138</c:v>
                </c:pt>
                <c:pt idx="3">
                  <c:v>125.85008571428564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55648"/>
        <c:axId val="125617280"/>
      </c:lineChart>
      <c:catAx>
        <c:axId val="12495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5617280"/>
        <c:crosses val="autoZero"/>
        <c:auto val="1"/>
        <c:lblAlgn val="ctr"/>
        <c:lblOffset val="100"/>
        <c:noMultiLvlLbl val="0"/>
      </c:catAx>
      <c:valAx>
        <c:axId val="1256172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95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Sheet1!$K$13</c:f>
              <c:strCache>
                <c:ptCount val="1"/>
                <c:pt idx="0">
                  <c:v>Improvement</c:v>
                </c:pt>
              </c:strCache>
            </c:strRef>
          </c:tx>
          <c:spPr>
            <a:ln w="508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numRef>
              <c:f>Sheet1!$E$14:$E$18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Sheet1!$K$14:$K$18</c:f>
              <c:numCache>
                <c:formatCode>0%</c:formatCode>
                <c:ptCount val="5"/>
                <c:pt idx="0">
                  <c:v>0.25</c:v>
                </c:pt>
                <c:pt idx="1">
                  <c:v>0.21875000000000044</c:v>
                </c:pt>
                <c:pt idx="2">
                  <c:v>0.1826171875000013</c:v>
                </c:pt>
                <c:pt idx="3">
                  <c:v>0.14615440374999999</c:v>
                </c:pt>
                <c:pt idx="4">
                  <c:v>0.11307336937500001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Sheet1!$L$13</c:f>
              <c:strCache>
                <c:ptCount val="1"/>
                <c:pt idx="0">
                  <c:v>Overhead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Sheet1!$E$14:$E$18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Sheet1!$L$14:$L$18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6.2500000000000111E-2</c:v>
                </c:pt>
                <c:pt idx="4">
                  <c:v>3.1250000000000056E-2</c:v>
                </c:pt>
              </c:numCache>
            </c:numRef>
          </c:val>
          <c:smooth val="0"/>
        </c:ser>
        <c:ser>
          <c:idx val="2"/>
          <c:order val="2"/>
          <c:spPr>
            <a:ln w="508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val>
            <c:numRef>
              <c:f>Sheet1!$H$14:$H$18</c:f>
              <c:numCache>
                <c:formatCode>0%</c:formatCode>
                <c:ptCount val="5"/>
                <c:pt idx="0">
                  <c:v>0.62500000000000266</c:v>
                </c:pt>
                <c:pt idx="1">
                  <c:v>0.60937500000000266</c:v>
                </c:pt>
                <c:pt idx="2">
                  <c:v>0.59130859374999956</c:v>
                </c:pt>
                <c:pt idx="3">
                  <c:v>0.573077201875</c:v>
                </c:pt>
                <c:pt idx="4">
                  <c:v>0.55653668468749951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64960"/>
        <c:axId val="84420864"/>
      </c:lineChart>
      <c:catAx>
        <c:axId val="1114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420864"/>
        <c:crosses val="autoZero"/>
        <c:auto val="1"/>
        <c:lblAlgn val="ctr"/>
        <c:lblOffset val="100"/>
        <c:noMultiLvlLbl val="0"/>
      </c:catAx>
      <c:valAx>
        <c:axId val="84420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46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'bit variance'!$D$51</c:f>
              <c:strCache>
                <c:ptCount val="1"/>
                <c:pt idx="0">
                  <c:v>DCW</c:v>
                </c:pt>
              </c:strCache>
            </c:strRef>
          </c:tx>
          <c:spPr>
            <a:ln w="762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numRef>
              <c:f>'bit variance'!$C$52:$C$152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0.31000000000000111</c:v>
                </c:pt>
                <c:pt idx="32">
                  <c:v>0.32000000000000123</c:v>
                </c:pt>
                <c:pt idx="33">
                  <c:v>0.33000000000000146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0.38000000000000123</c:v>
                </c:pt>
                <c:pt idx="39">
                  <c:v>0.39000000000000123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0.62000000000000222</c:v>
                </c:pt>
                <c:pt idx="63">
                  <c:v>0.63000000000000245</c:v>
                </c:pt>
                <c:pt idx="64">
                  <c:v>0.64000000000000246</c:v>
                </c:pt>
                <c:pt idx="65">
                  <c:v>0.65000000000000269</c:v>
                </c:pt>
                <c:pt idx="66">
                  <c:v>0.66000000000000292</c:v>
                </c:pt>
                <c:pt idx="67">
                  <c:v>0.67000000000000293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0.74000000000000221</c:v>
                </c:pt>
                <c:pt idx="75">
                  <c:v>0.75000000000000233</c:v>
                </c:pt>
                <c:pt idx="76">
                  <c:v>0.76000000000000245</c:v>
                </c:pt>
                <c:pt idx="77">
                  <c:v>0.77000000000000246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0.87000000000000222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'bit variance'!$D$52:$D$152</c:f>
              <c:numCache>
                <c:formatCode>General</c:formatCode>
                <c:ptCount val="101"/>
                <c:pt idx="0">
                  <c:v>0</c:v>
                </c:pt>
                <c:pt idx="1">
                  <c:v>0.161</c:v>
                </c:pt>
                <c:pt idx="2">
                  <c:v>0.32100000000000123</c:v>
                </c:pt>
                <c:pt idx="3">
                  <c:v>0.48500000000000032</c:v>
                </c:pt>
                <c:pt idx="4">
                  <c:v>0.64000000000000246</c:v>
                </c:pt>
                <c:pt idx="5">
                  <c:v>0.8</c:v>
                </c:pt>
                <c:pt idx="6">
                  <c:v>0.95800000000000063</c:v>
                </c:pt>
                <c:pt idx="7">
                  <c:v>1.117</c:v>
                </c:pt>
                <c:pt idx="8">
                  <c:v>1.278999999999995</c:v>
                </c:pt>
                <c:pt idx="9">
                  <c:v>1.4389999999999936</c:v>
                </c:pt>
                <c:pt idx="10">
                  <c:v>1.593</c:v>
                </c:pt>
                <c:pt idx="11">
                  <c:v>1.754</c:v>
                </c:pt>
                <c:pt idx="12">
                  <c:v>1.9300000000000044</c:v>
                </c:pt>
                <c:pt idx="13">
                  <c:v>2.08</c:v>
                </c:pt>
                <c:pt idx="14">
                  <c:v>2.2410000000000001</c:v>
                </c:pt>
                <c:pt idx="15">
                  <c:v>2.4039999999999999</c:v>
                </c:pt>
                <c:pt idx="16">
                  <c:v>2.5579999999999998</c:v>
                </c:pt>
                <c:pt idx="17">
                  <c:v>2.7280000000000002</c:v>
                </c:pt>
                <c:pt idx="18">
                  <c:v>2.8769999999999967</c:v>
                </c:pt>
                <c:pt idx="19">
                  <c:v>3.0409999999999999</c:v>
                </c:pt>
                <c:pt idx="20">
                  <c:v>3.2</c:v>
                </c:pt>
                <c:pt idx="21">
                  <c:v>3.363</c:v>
                </c:pt>
                <c:pt idx="22">
                  <c:v>3.52</c:v>
                </c:pt>
                <c:pt idx="23">
                  <c:v>3.677</c:v>
                </c:pt>
                <c:pt idx="24">
                  <c:v>3.8449999999999998</c:v>
                </c:pt>
                <c:pt idx="25">
                  <c:v>4.008</c:v>
                </c:pt>
                <c:pt idx="26">
                  <c:v>4.1659999999999817</c:v>
                </c:pt>
                <c:pt idx="27">
                  <c:v>4.319</c:v>
                </c:pt>
                <c:pt idx="28">
                  <c:v>4.4779999999999998</c:v>
                </c:pt>
                <c:pt idx="29">
                  <c:v>4.6349999999999945</c:v>
                </c:pt>
                <c:pt idx="30">
                  <c:v>4.8069999999999995</c:v>
                </c:pt>
                <c:pt idx="31">
                  <c:v>4.9560000000000004</c:v>
                </c:pt>
                <c:pt idx="32">
                  <c:v>5.1179999999999799</c:v>
                </c:pt>
                <c:pt idx="33">
                  <c:v>5.2850000000000001</c:v>
                </c:pt>
                <c:pt idx="34">
                  <c:v>5.4450000000000003</c:v>
                </c:pt>
                <c:pt idx="35">
                  <c:v>5.5819999999999999</c:v>
                </c:pt>
                <c:pt idx="36">
                  <c:v>5.7539999999999996</c:v>
                </c:pt>
                <c:pt idx="37">
                  <c:v>5.9189999999999996</c:v>
                </c:pt>
                <c:pt idx="38">
                  <c:v>6.0750000000000002</c:v>
                </c:pt>
                <c:pt idx="39">
                  <c:v>6.2389999999999999</c:v>
                </c:pt>
                <c:pt idx="40">
                  <c:v>6.3959999999999955</c:v>
                </c:pt>
                <c:pt idx="41">
                  <c:v>6.5629999999999855</c:v>
                </c:pt>
                <c:pt idx="42">
                  <c:v>6.7139999999999995</c:v>
                </c:pt>
                <c:pt idx="43">
                  <c:v>6.8789999999999996</c:v>
                </c:pt>
                <c:pt idx="44">
                  <c:v>7.0380000000000003</c:v>
                </c:pt>
                <c:pt idx="45">
                  <c:v>7.2030000000000003</c:v>
                </c:pt>
                <c:pt idx="46">
                  <c:v>7.3619999999999965</c:v>
                </c:pt>
                <c:pt idx="47">
                  <c:v>7.5229999999999855</c:v>
                </c:pt>
                <c:pt idx="48">
                  <c:v>7.6890000000000001</c:v>
                </c:pt>
                <c:pt idx="49">
                  <c:v>7.8419999999999996</c:v>
                </c:pt>
                <c:pt idx="50">
                  <c:v>8.0030000000000001</c:v>
                </c:pt>
                <c:pt idx="51">
                  <c:v>8.168000000000001</c:v>
                </c:pt>
                <c:pt idx="52">
                  <c:v>8.3220000000000027</c:v>
                </c:pt>
                <c:pt idx="53">
                  <c:v>8.4830000000000005</c:v>
                </c:pt>
                <c:pt idx="54">
                  <c:v>8.6470000000000002</c:v>
                </c:pt>
                <c:pt idx="55">
                  <c:v>8.7950000000000017</c:v>
                </c:pt>
                <c:pt idx="56">
                  <c:v>8.9650000000000247</c:v>
                </c:pt>
                <c:pt idx="57">
                  <c:v>9.1240000000000006</c:v>
                </c:pt>
                <c:pt idx="58">
                  <c:v>9.2760000000000016</c:v>
                </c:pt>
                <c:pt idx="59">
                  <c:v>9.4350000000000005</c:v>
                </c:pt>
                <c:pt idx="60">
                  <c:v>9.6</c:v>
                </c:pt>
                <c:pt idx="61">
                  <c:v>9.76</c:v>
                </c:pt>
                <c:pt idx="62">
                  <c:v>9.9250000000000007</c:v>
                </c:pt>
                <c:pt idx="63">
                  <c:v>10.09</c:v>
                </c:pt>
                <c:pt idx="64">
                  <c:v>10.241</c:v>
                </c:pt>
                <c:pt idx="65">
                  <c:v>10.398</c:v>
                </c:pt>
                <c:pt idx="66">
                  <c:v>10.562000000000006</c:v>
                </c:pt>
                <c:pt idx="67">
                  <c:v>10.718999999999999</c:v>
                </c:pt>
                <c:pt idx="68">
                  <c:v>10.873000000000006</c:v>
                </c:pt>
                <c:pt idx="69">
                  <c:v>11.044</c:v>
                </c:pt>
                <c:pt idx="70">
                  <c:v>11.195</c:v>
                </c:pt>
                <c:pt idx="71">
                  <c:v>11.361000000000002</c:v>
                </c:pt>
                <c:pt idx="72">
                  <c:v>11.524000000000001</c:v>
                </c:pt>
                <c:pt idx="73">
                  <c:v>11.67</c:v>
                </c:pt>
                <c:pt idx="74">
                  <c:v>11.834</c:v>
                </c:pt>
                <c:pt idx="75">
                  <c:v>12.004</c:v>
                </c:pt>
                <c:pt idx="76">
                  <c:v>12.161</c:v>
                </c:pt>
                <c:pt idx="77">
                  <c:v>12.32</c:v>
                </c:pt>
                <c:pt idx="78">
                  <c:v>12.469000000000024</c:v>
                </c:pt>
                <c:pt idx="79">
                  <c:v>12.643000000000001</c:v>
                </c:pt>
                <c:pt idx="80">
                  <c:v>12.803000000000004</c:v>
                </c:pt>
                <c:pt idx="81">
                  <c:v>12.961</c:v>
                </c:pt>
                <c:pt idx="82">
                  <c:v>13.123000000000001</c:v>
                </c:pt>
                <c:pt idx="83">
                  <c:v>13.283000000000001</c:v>
                </c:pt>
                <c:pt idx="84">
                  <c:v>13.445</c:v>
                </c:pt>
                <c:pt idx="85">
                  <c:v>13.6</c:v>
                </c:pt>
                <c:pt idx="86">
                  <c:v>13.765000000000002</c:v>
                </c:pt>
                <c:pt idx="87">
                  <c:v>13.921000000000001</c:v>
                </c:pt>
                <c:pt idx="88">
                  <c:v>14.082000000000004</c:v>
                </c:pt>
                <c:pt idx="89">
                  <c:v>14.24</c:v>
                </c:pt>
                <c:pt idx="90">
                  <c:v>14.403</c:v>
                </c:pt>
                <c:pt idx="91">
                  <c:v>14.563000000000002</c:v>
                </c:pt>
                <c:pt idx="92">
                  <c:v>14.72</c:v>
                </c:pt>
                <c:pt idx="93">
                  <c:v>14.88</c:v>
                </c:pt>
                <c:pt idx="94">
                  <c:v>15.042</c:v>
                </c:pt>
                <c:pt idx="95">
                  <c:v>15.197000000000001</c:v>
                </c:pt>
                <c:pt idx="96">
                  <c:v>15.364000000000004</c:v>
                </c:pt>
                <c:pt idx="97">
                  <c:v>15.516</c:v>
                </c:pt>
                <c:pt idx="98">
                  <c:v>15.678000000000001</c:v>
                </c:pt>
                <c:pt idx="99">
                  <c:v>15.842000000000002</c:v>
                </c:pt>
                <c:pt idx="100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'bit variance'!$E$51</c:f>
              <c:strCache>
                <c:ptCount val="1"/>
                <c:pt idx="0">
                  <c:v>FNW</c:v>
                </c:pt>
              </c:strCache>
            </c:strRef>
          </c:tx>
          <c:spPr>
            <a:ln w="76200">
              <a:solidFill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solidFill>
            </a:ln>
          </c:spPr>
          <c:marker>
            <c:symbol val="none"/>
          </c:marker>
          <c:cat>
            <c:numRef>
              <c:f>'bit variance'!$C$52:$C$152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0.31000000000000111</c:v>
                </c:pt>
                <c:pt idx="32">
                  <c:v>0.32000000000000123</c:v>
                </c:pt>
                <c:pt idx="33">
                  <c:v>0.33000000000000146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0.38000000000000123</c:v>
                </c:pt>
                <c:pt idx="39">
                  <c:v>0.39000000000000123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0.62000000000000222</c:v>
                </c:pt>
                <c:pt idx="63">
                  <c:v>0.63000000000000245</c:v>
                </c:pt>
                <c:pt idx="64">
                  <c:v>0.64000000000000246</c:v>
                </c:pt>
                <c:pt idx="65">
                  <c:v>0.65000000000000269</c:v>
                </c:pt>
                <c:pt idx="66">
                  <c:v>0.66000000000000292</c:v>
                </c:pt>
                <c:pt idx="67">
                  <c:v>0.67000000000000293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0.74000000000000221</c:v>
                </c:pt>
                <c:pt idx="75">
                  <c:v>0.75000000000000233</c:v>
                </c:pt>
                <c:pt idx="76">
                  <c:v>0.76000000000000245</c:v>
                </c:pt>
                <c:pt idx="77">
                  <c:v>0.77000000000000246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0.87000000000000222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'bit variance'!$E$52:$E$152</c:f>
              <c:numCache>
                <c:formatCode>General</c:formatCode>
                <c:ptCount val="101"/>
                <c:pt idx="0">
                  <c:v>0</c:v>
                </c:pt>
                <c:pt idx="1">
                  <c:v>0.17100000000000001</c:v>
                </c:pt>
                <c:pt idx="2">
                  <c:v>0.34100000000000008</c:v>
                </c:pt>
                <c:pt idx="3">
                  <c:v>0.51600000000000001</c:v>
                </c:pt>
                <c:pt idx="4">
                  <c:v>0.67900000000000293</c:v>
                </c:pt>
                <c:pt idx="5">
                  <c:v>0.84900000000000064</c:v>
                </c:pt>
                <c:pt idx="6">
                  <c:v>1.018</c:v>
                </c:pt>
                <c:pt idx="7">
                  <c:v>1.1859999999999955</c:v>
                </c:pt>
                <c:pt idx="8">
                  <c:v>1.3580000000000001</c:v>
                </c:pt>
                <c:pt idx="9">
                  <c:v>1.53</c:v>
                </c:pt>
                <c:pt idx="10">
                  <c:v>1.6930000000000001</c:v>
                </c:pt>
                <c:pt idx="11">
                  <c:v>1.863</c:v>
                </c:pt>
                <c:pt idx="12">
                  <c:v>2.0489999999999999</c:v>
                </c:pt>
                <c:pt idx="13">
                  <c:v>2.21</c:v>
                </c:pt>
                <c:pt idx="14">
                  <c:v>2.38</c:v>
                </c:pt>
                <c:pt idx="15">
                  <c:v>2.5529999999999977</c:v>
                </c:pt>
                <c:pt idx="16">
                  <c:v>2.718</c:v>
                </c:pt>
                <c:pt idx="17">
                  <c:v>2.8989999999999987</c:v>
                </c:pt>
                <c:pt idx="18">
                  <c:v>3.0559999999999987</c:v>
                </c:pt>
                <c:pt idx="19">
                  <c:v>3.2309999999999999</c:v>
                </c:pt>
                <c:pt idx="20">
                  <c:v>3.3949999999999987</c:v>
                </c:pt>
                <c:pt idx="21">
                  <c:v>3.569</c:v>
                </c:pt>
                <c:pt idx="22">
                  <c:v>3.7319999999999998</c:v>
                </c:pt>
                <c:pt idx="23">
                  <c:v>3.8969999999999967</c:v>
                </c:pt>
                <c:pt idx="24">
                  <c:v>4.0720000000000001</c:v>
                </c:pt>
                <c:pt idx="25">
                  <c:v>4.2370000000000001</c:v>
                </c:pt>
                <c:pt idx="26">
                  <c:v>4.4009999999999998</c:v>
                </c:pt>
                <c:pt idx="27">
                  <c:v>4.5569999999999995</c:v>
                </c:pt>
                <c:pt idx="28">
                  <c:v>4.7089999999999996</c:v>
                </c:pt>
                <c:pt idx="29">
                  <c:v>4.8659999999999846</c:v>
                </c:pt>
                <c:pt idx="30">
                  <c:v>5.0350000000000001</c:v>
                </c:pt>
                <c:pt idx="31">
                  <c:v>5.1739999999999995</c:v>
                </c:pt>
                <c:pt idx="32">
                  <c:v>5.3229999999999817</c:v>
                </c:pt>
                <c:pt idx="33">
                  <c:v>5.4740000000000002</c:v>
                </c:pt>
                <c:pt idx="34">
                  <c:v>5.6119999999999965</c:v>
                </c:pt>
                <c:pt idx="35">
                  <c:v>5.73</c:v>
                </c:pt>
                <c:pt idx="36">
                  <c:v>5.8689999999999856</c:v>
                </c:pt>
                <c:pt idx="37">
                  <c:v>5.992</c:v>
                </c:pt>
                <c:pt idx="38">
                  <c:v>6.1059999999999945</c:v>
                </c:pt>
                <c:pt idx="39">
                  <c:v>6.218</c:v>
                </c:pt>
                <c:pt idx="40">
                  <c:v>6.3149999999999817</c:v>
                </c:pt>
                <c:pt idx="41">
                  <c:v>6.4139999999999997</c:v>
                </c:pt>
                <c:pt idx="42">
                  <c:v>6.4950000000000001</c:v>
                </c:pt>
                <c:pt idx="43">
                  <c:v>6.5720000000000001</c:v>
                </c:pt>
                <c:pt idx="44">
                  <c:v>6.6419999999999995</c:v>
                </c:pt>
                <c:pt idx="45">
                  <c:v>6.6989999999999945</c:v>
                </c:pt>
                <c:pt idx="46">
                  <c:v>6.7489999999999997</c:v>
                </c:pt>
                <c:pt idx="47">
                  <c:v>6.7930000000000001</c:v>
                </c:pt>
                <c:pt idx="48">
                  <c:v>6.8139999999999965</c:v>
                </c:pt>
                <c:pt idx="49">
                  <c:v>6.8269999999999955</c:v>
                </c:pt>
                <c:pt idx="50">
                  <c:v>6.83</c:v>
                </c:pt>
                <c:pt idx="51">
                  <c:v>6.83</c:v>
                </c:pt>
                <c:pt idx="52">
                  <c:v>6.8119999999999985</c:v>
                </c:pt>
                <c:pt idx="53">
                  <c:v>6.782</c:v>
                </c:pt>
                <c:pt idx="54">
                  <c:v>6.7450000000000001</c:v>
                </c:pt>
                <c:pt idx="55">
                  <c:v>6.6969999999999965</c:v>
                </c:pt>
                <c:pt idx="56">
                  <c:v>6.64</c:v>
                </c:pt>
                <c:pt idx="57">
                  <c:v>6.5730000000000004</c:v>
                </c:pt>
                <c:pt idx="58">
                  <c:v>6.5019999999999998</c:v>
                </c:pt>
                <c:pt idx="59">
                  <c:v>6.4169999999999998</c:v>
                </c:pt>
                <c:pt idx="60">
                  <c:v>6.3229999999999817</c:v>
                </c:pt>
                <c:pt idx="61">
                  <c:v>6.2219999999999995</c:v>
                </c:pt>
                <c:pt idx="62">
                  <c:v>6.1099999999999985</c:v>
                </c:pt>
                <c:pt idx="63">
                  <c:v>5.9889999999999999</c:v>
                </c:pt>
                <c:pt idx="64">
                  <c:v>5.87</c:v>
                </c:pt>
                <c:pt idx="65">
                  <c:v>5.7480000000000002</c:v>
                </c:pt>
                <c:pt idx="66">
                  <c:v>5.6099999999999985</c:v>
                </c:pt>
                <c:pt idx="67">
                  <c:v>5.4690000000000003</c:v>
                </c:pt>
                <c:pt idx="68">
                  <c:v>5.3330000000000002</c:v>
                </c:pt>
                <c:pt idx="69">
                  <c:v>5.1739999999999995</c:v>
                </c:pt>
                <c:pt idx="70">
                  <c:v>5.03</c:v>
                </c:pt>
                <c:pt idx="71">
                  <c:v>4.875</c:v>
                </c:pt>
                <c:pt idx="72">
                  <c:v>4.71</c:v>
                </c:pt>
                <c:pt idx="73">
                  <c:v>4.5659999999999945</c:v>
                </c:pt>
                <c:pt idx="74">
                  <c:v>4.4000000000000004</c:v>
                </c:pt>
                <c:pt idx="75">
                  <c:v>4.226</c:v>
                </c:pt>
                <c:pt idx="76">
                  <c:v>4.0649999999999817</c:v>
                </c:pt>
                <c:pt idx="77">
                  <c:v>3.8969999999999967</c:v>
                </c:pt>
                <c:pt idx="78">
                  <c:v>3.7429999999999999</c:v>
                </c:pt>
                <c:pt idx="79">
                  <c:v>3.5619999999999998</c:v>
                </c:pt>
                <c:pt idx="80">
                  <c:v>3.3909999999999987</c:v>
                </c:pt>
                <c:pt idx="81">
                  <c:v>3.2269999999999999</c:v>
                </c:pt>
                <c:pt idx="82">
                  <c:v>3.0549999999999997</c:v>
                </c:pt>
                <c:pt idx="83">
                  <c:v>2.8859999999999997</c:v>
                </c:pt>
                <c:pt idx="84">
                  <c:v>2.714</c:v>
                </c:pt>
                <c:pt idx="85">
                  <c:v>2.5489999999999999</c:v>
                </c:pt>
                <c:pt idx="86">
                  <c:v>2.3749999999999987</c:v>
                </c:pt>
                <c:pt idx="87">
                  <c:v>2.2090000000000001</c:v>
                </c:pt>
                <c:pt idx="88">
                  <c:v>2.0369999999999977</c:v>
                </c:pt>
                <c:pt idx="89">
                  <c:v>1.871</c:v>
                </c:pt>
                <c:pt idx="90">
                  <c:v>1.6970000000000001</c:v>
                </c:pt>
                <c:pt idx="91">
                  <c:v>1.526</c:v>
                </c:pt>
                <c:pt idx="92">
                  <c:v>1.359</c:v>
                </c:pt>
                <c:pt idx="93">
                  <c:v>1.1910000000000001</c:v>
                </c:pt>
                <c:pt idx="94">
                  <c:v>1.018</c:v>
                </c:pt>
                <c:pt idx="95">
                  <c:v>0.85300000000000065</c:v>
                </c:pt>
                <c:pt idx="96">
                  <c:v>0.67700000000000293</c:v>
                </c:pt>
                <c:pt idx="97">
                  <c:v>0.51300000000000001</c:v>
                </c:pt>
                <c:pt idx="98">
                  <c:v>0.34200000000000008</c:v>
                </c:pt>
                <c:pt idx="99">
                  <c:v>0.16800000000000001</c:v>
                </c:pt>
                <c:pt idx="1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44320"/>
        <c:axId val="84423168"/>
      </c:lineChart>
      <c:catAx>
        <c:axId val="10834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423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4423168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44320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'bit variance'!$D$51</c:f>
              <c:strCache>
                <c:ptCount val="1"/>
                <c:pt idx="0">
                  <c:v>DCW</c:v>
                </c:pt>
              </c:strCache>
            </c:strRef>
          </c:tx>
          <c:spPr>
            <a:ln w="76200">
              <a:solidFill>
                <a:srgbClr xmlns:mc="http://schemas.openxmlformats.org/markup-compatibility/2006" xmlns:a14="http://schemas.microsoft.com/office/drawing/2010/main" val="0066FF" mc:Ignorable=""/>
              </a:solidFill>
            </a:ln>
          </c:spPr>
          <c:marker>
            <c:symbol val="none"/>
          </c:marker>
          <c:cat>
            <c:numRef>
              <c:f>'bit variance'!$C$52:$C$152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0.31000000000000122</c:v>
                </c:pt>
                <c:pt idx="32">
                  <c:v>0.32000000000000139</c:v>
                </c:pt>
                <c:pt idx="33">
                  <c:v>0.33000000000000157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0.38000000000000139</c:v>
                </c:pt>
                <c:pt idx="39">
                  <c:v>0.3900000000000014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0.62000000000000244</c:v>
                </c:pt>
                <c:pt idx="63">
                  <c:v>0.63000000000000278</c:v>
                </c:pt>
                <c:pt idx="64">
                  <c:v>0.64000000000000279</c:v>
                </c:pt>
                <c:pt idx="65">
                  <c:v>0.65000000000000291</c:v>
                </c:pt>
                <c:pt idx="66">
                  <c:v>0.66000000000000314</c:v>
                </c:pt>
                <c:pt idx="67">
                  <c:v>0.67000000000000315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0.74000000000000243</c:v>
                </c:pt>
                <c:pt idx="75">
                  <c:v>0.75000000000000255</c:v>
                </c:pt>
                <c:pt idx="76">
                  <c:v>0.76000000000000278</c:v>
                </c:pt>
                <c:pt idx="77">
                  <c:v>0.77000000000000279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0.87000000000000244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'bit variance'!$D$52:$D$152</c:f>
              <c:numCache>
                <c:formatCode>General</c:formatCode>
                <c:ptCount val="101"/>
                <c:pt idx="0">
                  <c:v>0</c:v>
                </c:pt>
                <c:pt idx="1">
                  <c:v>0.161</c:v>
                </c:pt>
                <c:pt idx="2">
                  <c:v>0.3210000000000014</c:v>
                </c:pt>
                <c:pt idx="3">
                  <c:v>0.48500000000000032</c:v>
                </c:pt>
                <c:pt idx="4">
                  <c:v>0.64000000000000279</c:v>
                </c:pt>
                <c:pt idx="5">
                  <c:v>0.8</c:v>
                </c:pt>
                <c:pt idx="6">
                  <c:v>0.95800000000000063</c:v>
                </c:pt>
                <c:pt idx="7">
                  <c:v>1.117</c:v>
                </c:pt>
                <c:pt idx="8">
                  <c:v>1.2789999999999946</c:v>
                </c:pt>
                <c:pt idx="9">
                  <c:v>1.4389999999999932</c:v>
                </c:pt>
                <c:pt idx="10">
                  <c:v>1.593</c:v>
                </c:pt>
                <c:pt idx="11">
                  <c:v>1.754</c:v>
                </c:pt>
                <c:pt idx="12">
                  <c:v>1.9300000000000048</c:v>
                </c:pt>
                <c:pt idx="13">
                  <c:v>2.08</c:v>
                </c:pt>
                <c:pt idx="14">
                  <c:v>2.2410000000000001</c:v>
                </c:pt>
                <c:pt idx="15">
                  <c:v>2.4039999999999999</c:v>
                </c:pt>
                <c:pt idx="16">
                  <c:v>2.5579999999999998</c:v>
                </c:pt>
                <c:pt idx="17">
                  <c:v>2.7280000000000002</c:v>
                </c:pt>
                <c:pt idx="18">
                  <c:v>2.8769999999999967</c:v>
                </c:pt>
                <c:pt idx="19">
                  <c:v>3.0409999999999999</c:v>
                </c:pt>
                <c:pt idx="20">
                  <c:v>3.2</c:v>
                </c:pt>
                <c:pt idx="21">
                  <c:v>3.363</c:v>
                </c:pt>
                <c:pt idx="22">
                  <c:v>3.52</c:v>
                </c:pt>
                <c:pt idx="23">
                  <c:v>3.677</c:v>
                </c:pt>
                <c:pt idx="24">
                  <c:v>3.8449999999999998</c:v>
                </c:pt>
                <c:pt idx="25">
                  <c:v>4.008</c:v>
                </c:pt>
                <c:pt idx="26">
                  <c:v>4.1659999999999799</c:v>
                </c:pt>
                <c:pt idx="27">
                  <c:v>4.319</c:v>
                </c:pt>
                <c:pt idx="28">
                  <c:v>4.4779999999999998</c:v>
                </c:pt>
                <c:pt idx="29">
                  <c:v>4.6349999999999945</c:v>
                </c:pt>
                <c:pt idx="30">
                  <c:v>4.8069999999999995</c:v>
                </c:pt>
                <c:pt idx="31">
                  <c:v>4.9560000000000004</c:v>
                </c:pt>
                <c:pt idx="32">
                  <c:v>5.1179999999999781</c:v>
                </c:pt>
                <c:pt idx="33">
                  <c:v>5.2850000000000001</c:v>
                </c:pt>
                <c:pt idx="34">
                  <c:v>5.4450000000000003</c:v>
                </c:pt>
                <c:pt idx="35">
                  <c:v>5.5819999999999999</c:v>
                </c:pt>
                <c:pt idx="36">
                  <c:v>5.7539999999999996</c:v>
                </c:pt>
                <c:pt idx="37">
                  <c:v>5.9189999999999996</c:v>
                </c:pt>
                <c:pt idx="38">
                  <c:v>6.0750000000000002</c:v>
                </c:pt>
                <c:pt idx="39">
                  <c:v>6.2389999999999999</c:v>
                </c:pt>
                <c:pt idx="40">
                  <c:v>6.3959999999999955</c:v>
                </c:pt>
                <c:pt idx="41">
                  <c:v>6.5629999999999855</c:v>
                </c:pt>
                <c:pt idx="42">
                  <c:v>6.7139999999999995</c:v>
                </c:pt>
                <c:pt idx="43">
                  <c:v>6.8789999999999996</c:v>
                </c:pt>
                <c:pt idx="44">
                  <c:v>7.0380000000000003</c:v>
                </c:pt>
                <c:pt idx="45">
                  <c:v>7.2030000000000003</c:v>
                </c:pt>
                <c:pt idx="46">
                  <c:v>7.3619999999999965</c:v>
                </c:pt>
                <c:pt idx="47">
                  <c:v>7.5229999999999855</c:v>
                </c:pt>
                <c:pt idx="48">
                  <c:v>7.6890000000000001</c:v>
                </c:pt>
                <c:pt idx="49">
                  <c:v>7.8419999999999996</c:v>
                </c:pt>
                <c:pt idx="50">
                  <c:v>8.0030000000000001</c:v>
                </c:pt>
                <c:pt idx="51">
                  <c:v>8.168000000000001</c:v>
                </c:pt>
                <c:pt idx="52">
                  <c:v>8.3220000000000027</c:v>
                </c:pt>
                <c:pt idx="53">
                  <c:v>8.4830000000000005</c:v>
                </c:pt>
                <c:pt idx="54">
                  <c:v>8.6470000000000002</c:v>
                </c:pt>
                <c:pt idx="55">
                  <c:v>8.7950000000000017</c:v>
                </c:pt>
                <c:pt idx="56">
                  <c:v>8.9650000000000247</c:v>
                </c:pt>
                <c:pt idx="57">
                  <c:v>9.1240000000000006</c:v>
                </c:pt>
                <c:pt idx="58">
                  <c:v>9.2760000000000016</c:v>
                </c:pt>
                <c:pt idx="59">
                  <c:v>9.4350000000000005</c:v>
                </c:pt>
                <c:pt idx="60">
                  <c:v>9.6</c:v>
                </c:pt>
                <c:pt idx="61">
                  <c:v>9.76</c:v>
                </c:pt>
                <c:pt idx="62">
                  <c:v>9.9250000000000007</c:v>
                </c:pt>
                <c:pt idx="63">
                  <c:v>10.09</c:v>
                </c:pt>
                <c:pt idx="64">
                  <c:v>10.241</c:v>
                </c:pt>
                <c:pt idx="65">
                  <c:v>10.398</c:v>
                </c:pt>
                <c:pt idx="66">
                  <c:v>10.562000000000006</c:v>
                </c:pt>
                <c:pt idx="67">
                  <c:v>10.718999999999999</c:v>
                </c:pt>
                <c:pt idx="68">
                  <c:v>10.873000000000006</c:v>
                </c:pt>
                <c:pt idx="69">
                  <c:v>11.044</c:v>
                </c:pt>
                <c:pt idx="70">
                  <c:v>11.195</c:v>
                </c:pt>
                <c:pt idx="71">
                  <c:v>11.361000000000002</c:v>
                </c:pt>
                <c:pt idx="72">
                  <c:v>11.524000000000001</c:v>
                </c:pt>
                <c:pt idx="73">
                  <c:v>11.67</c:v>
                </c:pt>
                <c:pt idx="74">
                  <c:v>11.834</c:v>
                </c:pt>
                <c:pt idx="75">
                  <c:v>12.004</c:v>
                </c:pt>
                <c:pt idx="76">
                  <c:v>12.161</c:v>
                </c:pt>
                <c:pt idx="77">
                  <c:v>12.32</c:v>
                </c:pt>
                <c:pt idx="78">
                  <c:v>12.469000000000024</c:v>
                </c:pt>
                <c:pt idx="79">
                  <c:v>12.643000000000001</c:v>
                </c:pt>
                <c:pt idx="80">
                  <c:v>12.803000000000004</c:v>
                </c:pt>
                <c:pt idx="81">
                  <c:v>12.961</c:v>
                </c:pt>
                <c:pt idx="82">
                  <c:v>13.123000000000001</c:v>
                </c:pt>
                <c:pt idx="83">
                  <c:v>13.283000000000001</c:v>
                </c:pt>
                <c:pt idx="84">
                  <c:v>13.445</c:v>
                </c:pt>
                <c:pt idx="85">
                  <c:v>13.6</c:v>
                </c:pt>
                <c:pt idx="86">
                  <c:v>13.765000000000002</c:v>
                </c:pt>
                <c:pt idx="87">
                  <c:v>13.921000000000001</c:v>
                </c:pt>
                <c:pt idx="88">
                  <c:v>14.082000000000004</c:v>
                </c:pt>
                <c:pt idx="89">
                  <c:v>14.24</c:v>
                </c:pt>
                <c:pt idx="90">
                  <c:v>14.403</c:v>
                </c:pt>
                <c:pt idx="91">
                  <c:v>14.563000000000002</c:v>
                </c:pt>
                <c:pt idx="92">
                  <c:v>14.72</c:v>
                </c:pt>
                <c:pt idx="93">
                  <c:v>14.88</c:v>
                </c:pt>
                <c:pt idx="94">
                  <c:v>15.042</c:v>
                </c:pt>
                <c:pt idx="95">
                  <c:v>15.197000000000001</c:v>
                </c:pt>
                <c:pt idx="96">
                  <c:v>15.364000000000004</c:v>
                </c:pt>
                <c:pt idx="97">
                  <c:v>15.516</c:v>
                </c:pt>
                <c:pt idx="98">
                  <c:v>15.678000000000001</c:v>
                </c:pt>
                <c:pt idx="99">
                  <c:v>15.842000000000002</c:v>
                </c:pt>
                <c:pt idx="100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'bit variance'!$E$51</c:f>
              <c:strCache>
                <c:ptCount val="1"/>
                <c:pt idx="0">
                  <c:v>FNW</c:v>
                </c:pt>
              </c:strCache>
            </c:strRef>
          </c:tx>
          <c:spPr>
            <a:ln w="76200">
              <a:solidFill>
                <a:srgbClr xmlns:mc="http://schemas.openxmlformats.org/markup-compatibility/2006" xmlns:a14="http://schemas.microsoft.com/office/drawing/2010/main" val="C00000" mc:Ignorable=""/>
              </a:solidFill>
            </a:ln>
          </c:spPr>
          <c:marker>
            <c:symbol val="none"/>
          </c:marker>
          <c:cat>
            <c:numRef>
              <c:f>'bit variance'!$C$52:$C$152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0.31000000000000122</c:v>
                </c:pt>
                <c:pt idx="32">
                  <c:v>0.32000000000000139</c:v>
                </c:pt>
                <c:pt idx="33">
                  <c:v>0.33000000000000157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0.38000000000000139</c:v>
                </c:pt>
                <c:pt idx="39">
                  <c:v>0.3900000000000014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0.62000000000000244</c:v>
                </c:pt>
                <c:pt idx="63">
                  <c:v>0.63000000000000278</c:v>
                </c:pt>
                <c:pt idx="64">
                  <c:v>0.64000000000000279</c:v>
                </c:pt>
                <c:pt idx="65">
                  <c:v>0.65000000000000291</c:v>
                </c:pt>
                <c:pt idx="66">
                  <c:v>0.66000000000000314</c:v>
                </c:pt>
                <c:pt idx="67">
                  <c:v>0.67000000000000315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0.74000000000000243</c:v>
                </c:pt>
                <c:pt idx="75">
                  <c:v>0.75000000000000255</c:v>
                </c:pt>
                <c:pt idx="76">
                  <c:v>0.76000000000000278</c:v>
                </c:pt>
                <c:pt idx="77">
                  <c:v>0.77000000000000279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0.87000000000000244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'bit variance'!$E$52:$E$152</c:f>
              <c:numCache>
                <c:formatCode>General</c:formatCode>
                <c:ptCount val="101"/>
                <c:pt idx="0">
                  <c:v>0</c:v>
                </c:pt>
                <c:pt idx="1">
                  <c:v>0.17100000000000001</c:v>
                </c:pt>
                <c:pt idx="2">
                  <c:v>0.34100000000000008</c:v>
                </c:pt>
                <c:pt idx="3">
                  <c:v>0.51600000000000001</c:v>
                </c:pt>
                <c:pt idx="4">
                  <c:v>0.67900000000000316</c:v>
                </c:pt>
                <c:pt idx="5">
                  <c:v>0.84900000000000064</c:v>
                </c:pt>
                <c:pt idx="6">
                  <c:v>1.018</c:v>
                </c:pt>
                <c:pt idx="7">
                  <c:v>1.1859999999999951</c:v>
                </c:pt>
                <c:pt idx="8">
                  <c:v>1.3580000000000001</c:v>
                </c:pt>
                <c:pt idx="9">
                  <c:v>1.53</c:v>
                </c:pt>
                <c:pt idx="10">
                  <c:v>1.6930000000000001</c:v>
                </c:pt>
                <c:pt idx="11">
                  <c:v>1.863</c:v>
                </c:pt>
                <c:pt idx="12">
                  <c:v>2.0489999999999999</c:v>
                </c:pt>
                <c:pt idx="13">
                  <c:v>2.21</c:v>
                </c:pt>
                <c:pt idx="14">
                  <c:v>2.38</c:v>
                </c:pt>
                <c:pt idx="15">
                  <c:v>2.5529999999999977</c:v>
                </c:pt>
                <c:pt idx="16">
                  <c:v>2.718</c:v>
                </c:pt>
                <c:pt idx="17">
                  <c:v>2.8989999999999987</c:v>
                </c:pt>
                <c:pt idx="18">
                  <c:v>3.0559999999999987</c:v>
                </c:pt>
                <c:pt idx="19">
                  <c:v>3.2309999999999999</c:v>
                </c:pt>
                <c:pt idx="20">
                  <c:v>3.3949999999999987</c:v>
                </c:pt>
                <c:pt idx="21">
                  <c:v>3.569</c:v>
                </c:pt>
                <c:pt idx="22">
                  <c:v>3.7319999999999998</c:v>
                </c:pt>
                <c:pt idx="23">
                  <c:v>3.8969999999999967</c:v>
                </c:pt>
                <c:pt idx="24">
                  <c:v>4.0720000000000001</c:v>
                </c:pt>
                <c:pt idx="25">
                  <c:v>4.2370000000000001</c:v>
                </c:pt>
                <c:pt idx="26">
                  <c:v>4.4009999999999998</c:v>
                </c:pt>
                <c:pt idx="27">
                  <c:v>4.5569999999999995</c:v>
                </c:pt>
                <c:pt idx="28">
                  <c:v>4.7089999999999996</c:v>
                </c:pt>
                <c:pt idx="29">
                  <c:v>4.8659999999999846</c:v>
                </c:pt>
                <c:pt idx="30">
                  <c:v>5.0350000000000001</c:v>
                </c:pt>
                <c:pt idx="31">
                  <c:v>5.1739999999999995</c:v>
                </c:pt>
                <c:pt idx="32">
                  <c:v>5.32299999999998</c:v>
                </c:pt>
                <c:pt idx="33">
                  <c:v>5.4740000000000002</c:v>
                </c:pt>
                <c:pt idx="34">
                  <c:v>5.6119999999999965</c:v>
                </c:pt>
                <c:pt idx="35">
                  <c:v>5.73</c:v>
                </c:pt>
                <c:pt idx="36">
                  <c:v>5.8689999999999856</c:v>
                </c:pt>
                <c:pt idx="37">
                  <c:v>5.992</c:v>
                </c:pt>
                <c:pt idx="38">
                  <c:v>6.1059999999999945</c:v>
                </c:pt>
                <c:pt idx="39">
                  <c:v>6.218</c:v>
                </c:pt>
                <c:pt idx="40">
                  <c:v>6.31499999999998</c:v>
                </c:pt>
                <c:pt idx="41">
                  <c:v>6.4139999999999997</c:v>
                </c:pt>
                <c:pt idx="42">
                  <c:v>6.4950000000000001</c:v>
                </c:pt>
                <c:pt idx="43">
                  <c:v>6.5720000000000001</c:v>
                </c:pt>
                <c:pt idx="44">
                  <c:v>6.6419999999999995</c:v>
                </c:pt>
                <c:pt idx="45">
                  <c:v>6.6989999999999945</c:v>
                </c:pt>
                <c:pt idx="46">
                  <c:v>6.7489999999999997</c:v>
                </c:pt>
                <c:pt idx="47">
                  <c:v>6.7930000000000001</c:v>
                </c:pt>
                <c:pt idx="48">
                  <c:v>6.8139999999999965</c:v>
                </c:pt>
                <c:pt idx="49">
                  <c:v>6.8269999999999955</c:v>
                </c:pt>
                <c:pt idx="50">
                  <c:v>6.83</c:v>
                </c:pt>
                <c:pt idx="51">
                  <c:v>6.83</c:v>
                </c:pt>
                <c:pt idx="52">
                  <c:v>6.8119999999999985</c:v>
                </c:pt>
                <c:pt idx="53">
                  <c:v>6.782</c:v>
                </c:pt>
                <c:pt idx="54">
                  <c:v>6.7450000000000001</c:v>
                </c:pt>
                <c:pt idx="55">
                  <c:v>6.6969999999999965</c:v>
                </c:pt>
                <c:pt idx="56">
                  <c:v>6.64</c:v>
                </c:pt>
                <c:pt idx="57">
                  <c:v>6.5730000000000004</c:v>
                </c:pt>
                <c:pt idx="58">
                  <c:v>6.5019999999999998</c:v>
                </c:pt>
                <c:pt idx="59">
                  <c:v>6.4169999999999998</c:v>
                </c:pt>
                <c:pt idx="60">
                  <c:v>6.32299999999998</c:v>
                </c:pt>
                <c:pt idx="61">
                  <c:v>6.2219999999999995</c:v>
                </c:pt>
                <c:pt idx="62">
                  <c:v>6.1099999999999985</c:v>
                </c:pt>
                <c:pt idx="63">
                  <c:v>5.9889999999999999</c:v>
                </c:pt>
                <c:pt idx="64">
                  <c:v>5.87</c:v>
                </c:pt>
                <c:pt idx="65">
                  <c:v>5.7480000000000002</c:v>
                </c:pt>
                <c:pt idx="66">
                  <c:v>5.6099999999999985</c:v>
                </c:pt>
                <c:pt idx="67">
                  <c:v>5.4690000000000003</c:v>
                </c:pt>
                <c:pt idx="68">
                  <c:v>5.3330000000000002</c:v>
                </c:pt>
                <c:pt idx="69">
                  <c:v>5.1739999999999995</c:v>
                </c:pt>
                <c:pt idx="70">
                  <c:v>5.03</c:v>
                </c:pt>
                <c:pt idx="71">
                  <c:v>4.875</c:v>
                </c:pt>
                <c:pt idx="72">
                  <c:v>4.71</c:v>
                </c:pt>
                <c:pt idx="73">
                  <c:v>4.5659999999999945</c:v>
                </c:pt>
                <c:pt idx="74">
                  <c:v>4.4000000000000004</c:v>
                </c:pt>
                <c:pt idx="75">
                  <c:v>4.226</c:v>
                </c:pt>
                <c:pt idx="76">
                  <c:v>4.06499999999998</c:v>
                </c:pt>
                <c:pt idx="77">
                  <c:v>3.8969999999999967</c:v>
                </c:pt>
                <c:pt idx="78">
                  <c:v>3.7429999999999999</c:v>
                </c:pt>
                <c:pt idx="79">
                  <c:v>3.5619999999999998</c:v>
                </c:pt>
                <c:pt idx="80">
                  <c:v>3.3909999999999987</c:v>
                </c:pt>
                <c:pt idx="81">
                  <c:v>3.2269999999999999</c:v>
                </c:pt>
                <c:pt idx="82">
                  <c:v>3.0549999999999997</c:v>
                </c:pt>
                <c:pt idx="83">
                  <c:v>2.8859999999999997</c:v>
                </c:pt>
                <c:pt idx="84">
                  <c:v>2.714</c:v>
                </c:pt>
                <c:pt idx="85">
                  <c:v>2.5489999999999999</c:v>
                </c:pt>
                <c:pt idx="86">
                  <c:v>2.3749999999999987</c:v>
                </c:pt>
                <c:pt idx="87">
                  <c:v>2.2090000000000001</c:v>
                </c:pt>
                <c:pt idx="88">
                  <c:v>2.0369999999999977</c:v>
                </c:pt>
                <c:pt idx="89">
                  <c:v>1.871</c:v>
                </c:pt>
                <c:pt idx="90">
                  <c:v>1.6970000000000001</c:v>
                </c:pt>
                <c:pt idx="91">
                  <c:v>1.526</c:v>
                </c:pt>
                <c:pt idx="92">
                  <c:v>1.359</c:v>
                </c:pt>
                <c:pt idx="93">
                  <c:v>1.1910000000000001</c:v>
                </c:pt>
                <c:pt idx="94">
                  <c:v>1.018</c:v>
                </c:pt>
                <c:pt idx="95">
                  <c:v>0.85300000000000065</c:v>
                </c:pt>
                <c:pt idx="96">
                  <c:v>0.67700000000000315</c:v>
                </c:pt>
                <c:pt idx="97">
                  <c:v>0.51300000000000001</c:v>
                </c:pt>
                <c:pt idx="98">
                  <c:v>0.34200000000000008</c:v>
                </c:pt>
                <c:pt idx="99">
                  <c:v>0.16800000000000001</c:v>
                </c:pt>
                <c:pt idx="1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46880"/>
        <c:axId val="84425472"/>
      </c:lineChart>
      <c:catAx>
        <c:axId val="1083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4254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4425472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46880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3521328126717"/>
          <c:y val="2.8968985680587388E-2"/>
          <c:w val="0.83368355632375435"/>
          <c:h val="0.6908925545699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firmware!$B$5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firmware!$C$5:$T$5</c:f>
              <c:numCache>
                <c:formatCode>General</c:formatCode>
                <c:ptCount val="18"/>
                <c:pt idx="0">
                  <c:v>754.94999999999948</c:v>
                </c:pt>
                <c:pt idx="1">
                  <c:v>145.6</c:v>
                </c:pt>
                <c:pt idx="2">
                  <c:v>152.14999999999998</c:v>
                </c:pt>
                <c:pt idx="3">
                  <c:v>737.34999999999798</c:v>
                </c:pt>
                <c:pt idx="4">
                  <c:v>157.4</c:v>
                </c:pt>
                <c:pt idx="5">
                  <c:v>166.10000000000002</c:v>
                </c:pt>
                <c:pt idx="6">
                  <c:v>771.4</c:v>
                </c:pt>
                <c:pt idx="7">
                  <c:v>140.69999999999999</c:v>
                </c:pt>
                <c:pt idx="8">
                  <c:v>146.65</c:v>
                </c:pt>
                <c:pt idx="9">
                  <c:v>772.5</c:v>
                </c:pt>
                <c:pt idx="10">
                  <c:v>123.85</c:v>
                </c:pt>
                <c:pt idx="11">
                  <c:v>129.05000000000001</c:v>
                </c:pt>
                <c:pt idx="12">
                  <c:v>661.15000000000009</c:v>
                </c:pt>
                <c:pt idx="13">
                  <c:v>203.35000000000048</c:v>
                </c:pt>
                <c:pt idx="14">
                  <c:v>215.9</c:v>
                </c:pt>
                <c:pt idx="15">
                  <c:v>739.47</c:v>
                </c:pt>
                <c:pt idx="16">
                  <c:v>154.18</c:v>
                </c:pt>
                <c:pt idx="17">
                  <c:v>161.97</c:v>
                </c:pt>
              </c:numCache>
            </c:numRef>
          </c:val>
        </c:ser>
        <c:ser>
          <c:idx val="1"/>
          <c:order val="1"/>
          <c:tx>
            <c:strRef>
              <c:f>firmware!$B$6</c:f>
              <c:strCache>
                <c:ptCount val="1"/>
                <c:pt idx="0">
                  <c:v>RESET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firmware!$C$6:$T$6</c:f>
              <c:numCache>
                <c:formatCode>General</c:formatCode>
                <c:ptCount val="18"/>
                <c:pt idx="0">
                  <c:v>269.10000000000002</c:v>
                </c:pt>
                <c:pt idx="1">
                  <c:v>145.6</c:v>
                </c:pt>
                <c:pt idx="2">
                  <c:v>115.85</c:v>
                </c:pt>
                <c:pt idx="3">
                  <c:v>286.70000000000005</c:v>
                </c:pt>
                <c:pt idx="4">
                  <c:v>156.9</c:v>
                </c:pt>
                <c:pt idx="5">
                  <c:v>120.75</c:v>
                </c:pt>
                <c:pt idx="6">
                  <c:v>252.6</c:v>
                </c:pt>
                <c:pt idx="7">
                  <c:v>140.69999999999999</c:v>
                </c:pt>
                <c:pt idx="8">
                  <c:v>113.25</c:v>
                </c:pt>
                <c:pt idx="9">
                  <c:v>251.55</c:v>
                </c:pt>
                <c:pt idx="10">
                  <c:v>123.85</c:v>
                </c:pt>
                <c:pt idx="11">
                  <c:v>97.5</c:v>
                </c:pt>
                <c:pt idx="12">
                  <c:v>363.25</c:v>
                </c:pt>
                <c:pt idx="13">
                  <c:v>190.4</c:v>
                </c:pt>
                <c:pt idx="14">
                  <c:v>135.69999999999999</c:v>
                </c:pt>
                <c:pt idx="15">
                  <c:v>284.64000000000038</c:v>
                </c:pt>
                <c:pt idx="16">
                  <c:v>151.49</c:v>
                </c:pt>
                <c:pt idx="17">
                  <c:v>116.60999999999999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45184"/>
        <c:axId val="110012672"/>
      </c:barChart>
      <c:catAx>
        <c:axId val="10844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012672"/>
        <c:crosses val="autoZero"/>
        <c:auto val="1"/>
        <c:lblAlgn val="ctr"/>
        <c:lblOffset val="100"/>
        <c:noMultiLvlLbl val="0"/>
      </c:catAx>
      <c:valAx>
        <c:axId val="110012672"/>
        <c:scaling>
          <c:orientation val="minMax"/>
          <c:max val="1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8445184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3521328126711"/>
          <c:y val="2.8968985680587388E-2"/>
          <c:w val="0.83368355632375413"/>
          <c:h val="0.6908925545699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firmware!$B$5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firmware!$C$5:$T$5</c:f>
              <c:numCache>
                <c:formatCode>General</c:formatCode>
                <c:ptCount val="18"/>
                <c:pt idx="0">
                  <c:v>754.94999999999948</c:v>
                </c:pt>
                <c:pt idx="1">
                  <c:v>145.6</c:v>
                </c:pt>
                <c:pt idx="2">
                  <c:v>152.14999999999998</c:v>
                </c:pt>
                <c:pt idx="3">
                  <c:v>737.34999999999809</c:v>
                </c:pt>
                <c:pt idx="4">
                  <c:v>157.4</c:v>
                </c:pt>
                <c:pt idx="5">
                  <c:v>166.10000000000002</c:v>
                </c:pt>
                <c:pt idx="6">
                  <c:v>771.4</c:v>
                </c:pt>
                <c:pt idx="7">
                  <c:v>140.69999999999999</c:v>
                </c:pt>
                <c:pt idx="8">
                  <c:v>146.65</c:v>
                </c:pt>
                <c:pt idx="9">
                  <c:v>772.5</c:v>
                </c:pt>
                <c:pt idx="10">
                  <c:v>123.85</c:v>
                </c:pt>
                <c:pt idx="11">
                  <c:v>129.05000000000001</c:v>
                </c:pt>
                <c:pt idx="12">
                  <c:v>661.15000000000009</c:v>
                </c:pt>
                <c:pt idx="13">
                  <c:v>203.35000000000042</c:v>
                </c:pt>
                <c:pt idx="14">
                  <c:v>215.9</c:v>
                </c:pt>
                <c:pt idx="15">
                  <c:v>739.47</c:v>
                </c:pt>
                <c:pt idx="16">
                  <c:v>154.18</c:v>
                </c:pt>
                <c:pt idx="17">
                  <c:v>161.97</c:v>
                </c:pt>
              </c:numCache>
            </c:numRef>
          </c:val>
        </c:ser>
        <c:ser>
          <c:idx val="1"/>
          <c:order val="1"/>
          <c:tx>
            <c:strRef>
              <c:f>firmware!$B$6</c:f>
              <c:strCache>
                <c:ptCount val="1"/>
                <c:pt idx="0">
                  <c:v>RESET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firmware!$C$6:$T$6</c:f>
              <c:numCache>
                <c:formatCode>General</c:formatCode>
                <c:ptCount val="18"/>
                <c:pt idx="0">
                  <c:v>269.10000000000002</c:v>
                </c:pt>
                <c:pt idx="1">
                  <c:v>145.6</c:v>
                </c:pt>
                <c:pt idx="2">
                  <c:v>115.85</c:v>
                </c:pt>
                <c:pt idx="3">
                  <c:v>286.70000000000005</c:v>
                </c:pt>
                <c:pt idx="4">
                  <c:v>156.9</c:v>
                </c:pt>
                <c:pt idx="5">
                  <c:v>120.75</c:v>
                </c:pt>
                <c:pt idx="6">
                  <c:v>252.6</c:v>
                </c:pt>
                <c:pt idx="7">
                  <c:v>140.69999999999999</c:v>
                </c:pt>
                <c:pt idx="8">
                  <c:v>113.25</c:v>
                </c:pt>
                <c:pt idx="9">
                  <c:v>251.55</c:v>
                </c:pt>
                <c:pt idx="10">
                  <c:v>123.85</c:v>
                </c:pt>
                <c:pt idx="11">
                  <c:v>97.5</c:v>
                </c:pt>
                <c:pt idx="12">
                  <c:v>363.25</c:v>
                </c:pt>
                <c:pt idx="13">
                  <c:v>190.4</c:v>
                </c:pt>
                <c:pt idx="14">
                  <c:v>135.69999999999999</c:v>
                </c:pt>
                <c:pt idx="15">
                  <c:v>284.64000000000038</c:v>
                </c:pt>
                <c:pt idx="16">
                  <c:v>151.49</c:v>
                </c:pt>
                <c:pt idx="17">
                  <c:v>116.60999999999999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768576"/>
        <c:axId val="110014976"/>
      </c:barChart>
      <c:catAx>
        <c:axId val="11176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014976"/>
        <c:crosses val="autoZero"/>
        <c:auto val="1"/>
        <c:lblAlgn val="ctr"/>
        <c:lblOffset val="100"/>
        <c:noMultiLvlLbl val="0"/>
      </c:catAx>
      <c:valAx>
        <c:axId val="110014976"/>
        <c:scaling>
          <c:orientation val="minMax"/>
          <c:max val="1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1768576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3521328126717"/>
          <c:y val="2.8968985680587388E-2"/>
          <c:w val="0.83368355632375435"/>
          <c:h val="0.6908925545699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firmware!$B$5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firmware!$C$5:$T$5</c:f>
              <c:numCache>
                <c:formatCode>General</c:formatCode>
                <c:ptCount val="18"/>
                <c:pt idx="0">
                  <c:v>754.94999999999948</c:v>
                </c:pt>
                <c:pt idx="1">
                  <c:v>145.6</c:v>
                </c:pt>
                <c:pt idx="2">
                  <c:v>152.14999999999998</c:v>
                </c:pt>
                <c:pt idx="3">
                  <c:v>737.34999999999798</c:v>
                </c:pt>
                <c:pt idx="4">
                  <c:v>157.4</c:v>
                </c:pt>
                <c:pt idx="5">
                  <c:v>166.10000000000002</c:v>
                </c:pt>
                <c:pt idx="6">
                  <c:v>771.4</c:v>
                </c:pt>
                <c:pt idx="7">
                  <c:v>140.69999999999999</c:v>
                </c:pt>
                <c:pt idx="8">
                  <c:v>146.65</c:v>
                </c:pt>
                <c:pt idx="9">
                  <c:v>772.5</c:v>
                </c:pt>
                <c:pt idx="10">
                  <c:v>123.85</c:v>
                </c:pt>
                <c:pt idx="11">
                  <c:v>129.05000000000001</c:v>
                </c:pt>
                <c:pt idx="12">
                  <c:v>661.15000000000009</c:v>
                </c:pt>
                <c:pt idx="13">
                  <c:v>203.35000000000048</c:v>
                </c:pt>
                <c:pt idx="14">
                  <c:v>215.9</c:v>
                </c:pt>
                <c:pt idx="15">
                  <c:v>739.47</c:v>
                </c:pt>
                <c:pt idx="16">
                  <c:v>154.18</c:v>
                </c:pt>
                <c:pt idx="17">
                  <c:v>161.97</c:v>
                </c:pt>
              </c:numCache>
            </c:numRef>
          </c:val>
        </c:ser>
        <c:ser>
          <c:idx val="1"/>
          <c:order val="1"/>
          <c:tx>
            <c:strRef>
              <c:f>firmware!$B$6</c:f>
              <c:strCache>
                <c:ptCount val="1"/>
                <c:pt idx="0">
                  <c:v>RESET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firmware!$C$6:$T$6</c:f>
              <c:numCache>
                <c:formatCode>General</c:formatCode>
                <c:ptCount val="18"/>
                <c:pt idx="0">
                  <c:v>269.10000000000002</c:v>
                </c:pt>
                <c:pt idx="1">
                  <c:v>145.6</c:v>
                </c:pt>
                <c:pt idx="2">
                  <c:v>115.85</c:v>
                </c:pt>
                <c:pt idx="3">
                  <c:v>286.70000000000005</c:v>
                </c:pt>
                <c:pt idx="4">
                  <c:v>156.9</c:v>
                </c:pt>
                <c:pt idx="5">
                  <c:v>120.75</c:v>
                </c:pt>
                <c:pt idx="6">
                  <c:v>252.6</c:v>
                </c:pt>
                <c:pt idx="7">
                  <c:v>140.69999999999999</c:v>
                </c:pt>
                <c:pt idx="8">
                  <c:v>113.25</c:v>
                </c:pt>
                <c:pt idx="9">
                  <c:v>251.55</c:v>
                </c:pt>
                <c:pt idx="10">
                  <c:v>123.85</c:v>
                </c:pt>
                <c:pt idx="11">
                  <c:v>97.5</c:v>
                </c:pt>
                <c:pt idx="12">
                  <c:v>363.25</c:v>
                </c:pt>
                <c:pt idx="13">
                  <c:v>190.4</c:v>
                </c:pt>
                <c:pt idx="14">
                  <c:v>135.69999999999999</c:v>
                </c:pt>
                <c:pt idx="15">
                  <c:v>284.64000000000038</c:v>
                </c:pt>
                <c:pt idx="16">
                  <c:v>151.49</c:v>
                </c:pt>
                <c:pt idx="17">
                  <c:v>116.60999999999999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768064"/>
        <c:axId val="110017856"/>
      </c:barChart>
      <c:catAx>
        <c:axId val="11176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017856"/>
        <c:crosses val="autoZero"/>
        <c:auto val="1"/>
        <c:lblAlgn val="ctr"/>
        <c:lblOffset val="100"/>
        <c:noMultiLvlLbl val="0"/>
      </c:catAx>
      <c:valAx>
        <c:axId val="110017856"/>
        <c:scaling>
          <c:orientation val="minMax"/>
          <c:max val="1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1768064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3521328126725"/>
          <c:y val="2.8968985680587388E-2"/>
          <c:w val="0.83368355632375468"/>
          <c:h val="0.6908925545699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firmware!$B$5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firmware!$C$5:$T$5</c:f>
              <c:numCache>
                <c:formatCode>General</c:formatCode>
                <c:ptCount val="18"/>
                <c:pt idx="0">
                  <c:v>754.94999999999948</c:v>
                </c:pt>
                <c:pt idx="1">
                  <c:v>145.6</c:v>
                </c:pt>
                <c:pt idx="2">
                  <c:v>152.14999999999998</c:v>
                </c:pt>
                <c:pt idx="3">
                  <c:v>737.34999999999798</c:v>
                </c:pt>
                <c:pt idx="4">
                  <c:v>157.4</c:v>
                </c:pt>
                <c:pt idx="5">
                  <c:v>166.10000000000002</c:v>
                </c:pt>
                <c:pt idx="6">
                  <c:v>771.4</c:v>
                </c:pt>
                <c:pt idx="7">
                  <c:v>140.69999999999999</c:v>
                </c:pt>
                <c:pt idx="8">
                  <c:v>146.65</c:v>
                </c:pt>
                <c:pt idx="9">
                  <c:v>772.5</c:v>
                </c:pt>
                <c:pt idx="10">
                  <c:v>123.85</c:v>
                </c:pt>
                <c:pt idx="11">
                  <c:v>129.05000000000001</c:v>
                </c:pt>
                <c:pt idx="12">
                  <c:v>661.15000000000009</c:v>
                </c:pt>
                <c:pt idx="13">
                  <c:v>203.35000000000053</c:v>
                </c:pt>
                <c:pt idx="14">
                  <c:v>215.9</c:v>
                </c:pt>
                <c:pt idx="15">
                  <c:v>739.47</c:v>
                </c:pt>
                <c:pt idx="16">
                  <c:v>154.18</c:v>
                </c:pt>
                <c:pt idx="17">
                  <c:v>161.97</c:v>
                </c:pt>
              </c:numCache>
            </c:numRef>
          </c:val>
        </c:ser>
        <c:ser>
          <c:idx val="1"/>
          <c:order val="1"/>
          <c:tx>
            <c:strRef>
              <c:f>firmware!$B$6</c:f>
              <c:strCache>
                <c:ptCount val="1"/>
                <c:pt idx="0">
                  <c:v>RESET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C00000" mc:Ignorable=""/>
            </a:solidFill>
          </c:spPr>
          <c:invertIfNegative val="0"/>
          <c:cat>
            <c:multiLvlStrRef>
              <c:f>firmware!$C$3:$T$4</c:f>
              <c:multiLvlStrCache>
                <c:ptCount val="18"/>
                <c:lvl>
                  <c:pt idx="0">
                    <c:v>(a)</c:v>
                  </c:pt>
                  <c:pt idx="1">
                    <c:v>(b)</c:v>
                  </c:pt>
                  <c:pt idx="2">
                    <c:v>(c) </c:v>
                  </c:pt>
                  <c:pt idx="3">
                    <c:v>(a)</c:v>
                  </c:pt>
                  <c:pt idx="4">
                    <c:v>(b)</c:v>
                  </c:pt>
                  <c:pt idx="5">
                    <c:v>(c) </c:v>
                  </c:pt>
                  <c:pt idx="6">
                    <c:v>(a)</c:v>
                  </c:pt>
                  <c:pt idx="7">
                    <c:v>(b)</c:v>
                  </c:pt>
                  <c:pt idx="8">
                    <c:v>(c) </c:v>
                  </c:pt>
                  <c:pt idx="9">
                    <c:v>(a)</c:v>
                  </c:pt>
                  <c:pt idx="10">
                    <c:v>(b)</c:v>
                  </c:pt>
                  <c:pt idx="11">
                    <c:v>(c) </c:v>
                  </c:pt>
                  <c:pt idx="12">
                    <c:v>(a)</c:v>
                  </c:pt>
                  <c:pt idx="13">
                    <c:v>(b)</c:v>
                  </c:pt>
                  <c:pt idx="14">
                    <c:v>(c) </c:v>
                  </c:pt>
                  <c:pt idx="15">
                    <c:v>(a)</c:v>
                  </c:pt>
                  <c:pt idx="16">
                    <c:v>(b)</c:v>
                  </c:pt>
                  <c:pt idx="17">
                    <c:v>(c) </c:v>
                  </c:pt>
                </c:lvl>
                <c:lvl>
                  <c:pt idx="0">
                    <c:v>basicmath</c:v>
                  </c:pt>
                  <c:pt idx="3">
                    <c:v>typeset</c:v>
                  </c:pt>
                  <c:pt idx="6">
                    <c:v>stringsearch</c:v>
                  </c:pt>
                  <c:pt idx="9">
                    <c:v>patricia</c:v>
                  </c:pt>
                  <c:pt idx="12">
                    <c:v>pgp</c:v>
                  </c:pt>
                  <c:pt idx="15">
                    <c:v>Average</c:v>
                  </c:pt>
                </c:lvl>
              </c:multiLvlStrCache>
            </c:multiLvlStrRef>
          </c:cat>
          <c:val>
            <c:numRef>
              <c:f>firmware!$C$6:$T$6</c:f>
              <c:numCache>
                <c:formatCode>General</c:formatCode>
                <c:ptCount val="18"/>
                <c:pt idx="0">
                  <c:v>269.10000000000002</c:v>
                </c:pt>
                <c:pt idx="1">
                  <c:v>145.6</c:v>
                </c:pt>
                <c:pt idx="2">
                  <c:v>115.85</c:v>
                </c:pt>
                <c:pt idx="3">
                  <c:v>286.70000000000005</c:v>
                </c:pt>
                <c:pt idx="4">
                  <c:v>156.9</c:v>
                </c:pt>
                <c:pt idx="5">
                  <c:v>120.75</c:v>
                </c:pt>
                <c:pt idx="6">
                  <c:v>252.6</c:v>
                </c:pt>
                <c:pt idx="7">
                  <c:v>140.69999999999999</c:v>
                </c:pt>
                <c:pt idx="8">
                  <c:v>113.25</c:v>
                </c:pt>
                <c:pt idx="9">
                  <c:v>251.55</c:v>
                </c:pt>
                <c:pt idx="10">
                  <c:v>123.85</c:v>
                </c:pt>
                <c:pt idx="11">
                  <c:v>97.5</c:v>
                </c:pt>
                <c:pt idx="12">
                  <c:v>363.25</c:v>
                </c:pt>
                <c:pt idx="13">
                  <c:v>190.4</c:v>
                </c:pt>
                <c:pt idx="14">
                  <c:v>135.69999999999999</c:v>
                </c:pt>
                <c:pt idx="15">
                  <c:v>284.64000000000038</c:v>
                </c:pt>
                <c:pt idx="16">
                  <c:v>151.49</c:v>
                </c:pt>
                <c:pt idx="17">
                  <c:v>116.60999999999999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541248"/>
        <c:axId val="111625920"/>
      </c:barChart>
      <c:catAx>
        <c:axId val="11154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25920"/>
        <c:crosses val="autoZero"/>
        <c:auto val="1"/>
        <c:lblAlgn val="ctr"/>
        <c:lblOffset val="100"/>
        <c:noMultiLvlLbl val="0"/>
      </c:catAx>
      <c:valAx>
        <c:axId val="111625920"/>
        <c:scaling>
          <c:orientation val="minMax"/>
          <c:max val="1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1541248"/>
        <c:crosses val="autoZero"/>
        <c:crossBetween val="between"/>
        <c:majorUnit val="128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fld id="{B75E4CE5-024D-4711-AACB-CDACC8EDF6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072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마스터 텍스트 스타일을 편집합니다</a:t>
            </a:r>
          </a:p>
          <a:p>
            <a:pPr lvl="1"/>
            <a:r>
              <a:rPr lang="en-US" smtClean="0"/>
              <a:t>둘째 수준</a:t>
            </a:r>
          </a:p>
          <a:p>
            <a:pPr lvl="2"/>
            <a:r>
              <a:rPr lang="en-US" smtClean="0"/>
              <a:t>셋째 수준</a:t>
            </a:r>
          </a:p>
          <a:p>
            <a:pPr lvl="3"/>
            <a:r>
              <a:rPr lang="en-US" smtClean="0"/>
              <a:t>넷째 수준</a:t>
            </a:r>
          </a:p>
          <a:p>
            <a:pPr lvl="4"/>
            <a:r>
              <a:rPr lang="en-US" smtClean="0"/>
              <a:t>다섯째 수준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fld id="{B72D4F42-D943-47D7-AC29-FF8A7E60A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47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6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7295"/>
            <a:ext cx="8229600" cy="49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543674"/>
            <a:ext cx="9144000" cy="314325"/>
          </a:xfrm>
          <a:prstGeom prst="rect">
            <a:avLst/>
          </a:prstGeom>
          <a:gradFill>
            <a:gsLst>
              <a:gs pos="0">
                <a:schemeClr val="tx1"/>
              </a:gs>
              <a:gs pos="25000">
                <a:schemeClr val="tx1"/>
              </a:gs>
              <a:gs pos="75000">
                <a:srgbClr xmlns:mc="http://schemas.openxmlformats.org/markup-compatibility/2006" xmlns:a14="http://schemas.microsoft.com/office/drawing/2010/main" val="000066" mc:Ignorable=""/>
              </a:gs>
              <a:gs pos="100000">
                <a:srgbClr xmlns:mc="http://schemas.openxmlformats.org/markup-compatibility/2006" xmlns:a14="http://schemas.microsoft.com/office/drawing/2010/main" val="005CBF" mc:Ignorable="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03" y="6575428"/>
            <a:ext cx="152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 sz="1000" b="0" baseline="0" dirty="0" smtClean="0">
                <a:solidFill>
                  <a:schemeClr val="bg1"/>
                </a:solidFill>
                <a:latin typeface="Aldine721 Lt BT" pitchFamily="18" charset="0"/>
              </a:rPr>
              <a:t>University of Pittsburgh</a:t>
            </a:r>
            <a:endParaRPr lang="en-US" sz="1000" b="0" baseline="0" dirty="0">
              <a:solidFill>
                <a:schemeClr val="bg1"/>
              </a:solidFill>
              <a:latin typeface="Aldine721 Lt BT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143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25000">
                <a:srgbClr xmlns:mc="http://schemas.openxmlformats.org/markup-compatibility/2006" xmlns:a14="http://schemas.microsoft.com/office/drawing/2010/main" val="000066" mc:Ignorable=""/>
              </a:gs>
              <a:gs pos="75000">
                <a:schemeClr val="tx1"/>
              </a:gs>
              <a:gs pos="100000">
                <a:schemeClr val="tx1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xmlns:mc="http://schemas.openxmlformats.org/markup-compatibility/2006" xmlns:a14="http://schemas.microsoft.com/office/drawing/2010/main" val="003399" mc:Ignorable=""/>
          </a:solidFill>
          <a:latin typeface="Humnst777 BT" pitchFamily="34" charset="0"/>
          <a:ea typeface="굴림" pitchFamily="50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99" mc:Ignorable=""/>
        </a:buClr>
        <a:buSzPct val="80000"/>
        <a:buFont typeface="Wingdings" pitchFamily="2" charset="2"/>
        <a:buChar char="§"/>
        <a:defRPr kumimoji="1" sz="2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xmlns:mc="http://schemas.openxmlformats.org/markup-compatibility/2006" xmlns:a14="http://schemas.microsoft.com/office/drawing/2010/main" val="0066FF" mc:Ignorable=""/>
        </a:buClr>
        <a:buSzPct val="95000"/>
        <a:buChar char="•"/>
        <a:defRPr kumimoji="1" baseline="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kumimoji="1" sz="1600" baseline="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kumimoji="1" sz="1200" baseline="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kumimoji="1" sz="1000" baseline="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8208962" cy="2089150"/>
          </a:xfrm>
        </p:spPr>
        <p:txBody>
          <a:bodyPr/>
          <a:lstStyle/>
          <a:p>
            <a:pPr algn="ctr"/>
            <a:r>
              <a:rPr lang="en-US" altLang="ko-KR" sz="3400" dirty="0" smtClean="0">
                <a:solidFill>
                  <a:schemeClr val="accent2"/>
                </a:solidFill>
              </a:rPr>
              <a:t>Flip-N-Write: A Simple Deterministic Technique to Improve PRAM Write Performance, </a:t>
            </a:r>
            <a:r>
              <a:rPr lang="en-US" altLang="ko-KR" sz="3400" dirty="0" smtClean="0">
                <a:solidFill>
                  <a:schemeClr val="accent2"/>
                </a:solidFill>
              </a:rPr>
              <a:t>Energy </a:t>
            </a:r>
            <a:r>
              <a:rPr lang="en-US" altLang="ko-KR" sz="3400" dirty="0" smtClean="0">
                <a:solidFill>
                  <a:schemeClr val="accent2"/>
                </a:solidFill>
              </a:rPr>
              <a:t>and Endurance</a:t>
            </a:r>
            <a:endParaRPr lang="en-US" altLang="ko-KR" sz="3400" dirty="0">
              <a:solidFill>
                <a:srgbClr xmlns:mc="http://schemas.openxmlformats.org/markup-compatibility/2006" xmlns:a14="http://schemas.microsoft.com/office/drawing/2010/main" val="000066" mc:Ignorable="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4581525"/>
            <a:ext cx="6400800" cy="720725"/>
          </a:xfrm>
        </p:spPr>
        <p:txBody>
          <a:bodyPr/>
          <a:lstStyle/>
          <a:p>
            <a:r>
              <a:rPr lang="en-US" altLang="ko-KR" sz="2400" b="1" u="sng" dirty="0"/>
              <a:t>Sangyeun </a:t>
            </a:r>
            <a:r>
              <a:rPr lang="en-US" altLang="ko-KR" sz="2400" b="1" u="sng" dirty="0" smtClean="0"/>
              <a:t>Cho</a:t>
            </a:r>
            <a:r>
              <a:rPr lang="en-US" altLang="ko-KR" sz="2400" b="1" dirty="0" smtClean="0"/>
              <a:t>     Hyunjin Lee</a:t>
            </a:r>
            <a:endParaRPr lang="en-US" altLang="ko-KR" sz="2400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92275" y="5300663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latinLnBrk="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000099" mc:Ignorable="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Dept. of Computer Science</a:t>
            </a:r>
          </a:p>
          <a:p>
            <a:pPr algn="r" latinLnBrk="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000099" mc:Ignorable="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2053" name="Picture 5" descr="cas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373688"/>
            <a:ext cx="1008063" cy="3159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3143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207797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208261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0  0  0  1  0  1  1  0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write </a:t>
            </a:r>
            <a:r>
              <a:rPr lang="en-US" sz="2000" dirty="0" smtClean="0"/>
              <a:t>[Yang et al. ‘07][Zhou et al. ‘09]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132273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6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36274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0  0  0  1  0  1  1  0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0  1  0  1  0  0  0  1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Up-Down Arrow 30"/>
          <p:cNvSpPr/>
          <p:nvPr/>
        </p:nvSpPr>
        <p:spPr bwMode="auto">
          <a:xfrm>
            <a:off x="4048371" y="2157046"/>
            <a:ext cx="1039446" cy="1047262"/>
          </a:xfrm>
          <a:prstGeom prst="upDownArrow">
            <a:avLst>
              <a:gd name="adj1" fmla="val 43985"/>
              <a:gd name="adj2" fmla="val 35148"/>
            </a:avLst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16434" y="3203889"/>
            <a:ext cx="1070704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2224446" y="2469665"/>
            <a:ext cx="4695108" cy="422031"/>
            <a:chOff x="3493477" y="4470400"/>
            <a:chExt cx="4695108" cy="422031"/>
          </a:xfrm>
        </p:grpSpPr>
        <p:sp>
          <p:nvSpPr>
            <p:cNvPr id="19" name="TextBox 18"/>
            <p:cNvSpPr txBox="1"/>
            <p:nvPr/>
          </p:nvSpPr>
          <p:spPr>
            <a:xfrm>
              <a:off x="3901834" y="4477449"/>
              <a:ext cx="4286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Compare old and new data bit by bit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3493477" y="4470400"/>
              <a:ext cx="429846" cy="422031"/>
              <a:chOff x="3493477" y="4470400"/>
              <a:chExt cx="429846" cy="422031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0835" y="448135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 bwMode="auto">
          <a:xfrm>
            <a:off x="5310575" y="3207797"/>
            <a:ext cx="332151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603268" y="3203890"/>
            <a:ext cx="332151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6117" y="321217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1  1  1  1  0  1  1  0 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415309" y="1679331"/>
            <a:ext cx="1098378" cy="475488"/>
            <a:chOff x="7471507" y="4669274"/>
            <a:chExt cx="1098378" cy="475488"/>
          </a:xfrm>
        </p:grpSpPr>
        <p:sp>
          <p:nvSpPr>
            <p:cNvPr id="35" name="Rectangle 34"/>
            <p:cNvSpPr/>
            <p:nvPr/>
          </p:nvSpPr>
          <p:spPr bwMode="auto">
            <a:xfrm>
              <a:off x="7477741" y="4669274"/>
              <a:ext cx="107070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71507" y="4669739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0  0  1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94336" y="1675424"/>
            <a:ext cx="367408" cy="475488"/>
            <a:chOff x="7842740" y="3418813"/>
            <a:chExt cx="367408" cy="475488"/>
          </a:xfrm>
        </p:grpSpPr>
        <p:sp>
          <p:nvSpPr>
            <p:cNvPr id="42" name="Rectangle 41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85991" y="1679328"/>
            <a:ext cx="367408" cy="475488"/>
            <a:chOff x="7842740" y="3418813"/>
            <a:chExt cx="367408" cy="475488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8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678926" y="3203889"/>
            <a:ext cx="5914364" cy="479396"/>
            <a:chOff x="1678926" y="3203889"/>
            <a:chExt cx="5914364" cy="47939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683401" y="3207797"/>
              <a:ext cx="5806099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B0F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8926" y="3208261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0  0  0  1  0  1  1  0 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16434" y="3203889"/>
              <a:ext cx="107070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310575" y="3207797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03268" y="3203890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6117" y="3212170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1  1  1  1  0  1  1  0 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write </a:t>
            </a:r>
            <a:r>
              <a:rPr lang="en-US" sz="2000" dirty="0" smtClean="0"/>
              <a:t>[Yang et al. ‘07][Zhou et al. ‘09]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132273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36274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0  0  0  1  0  1  1  0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0  1  0  1  0  0  0  1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3043168" y="4720495"/>
            <a:ext cx="3060840" cy="422031"/>
            <a:chOff x="3493477" y="4470400"/>
            <a:chExt cx="3060840" cy="422031"/>
          </a:xfrm>
        </p:grpSpPr>
        <p:sp>
          <p:nvSpPr>
            <p:cNvPr id="19" name="TextBox 18"/>
            <p:cNvSpPr txBox="1"/>
            <p:nvPr/>
          </p:nvSpPr>
          <p:spPr>
            <a:xfrm>
              <a:off x="3940909" y="4477449"/>
              <a:ext cx="2613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Update bits that differ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21"/>
            <p:cNvGrpSpPr/>
            <p:nvPr/>
          </p:nvGrpSpPr>
          <p:grpSpPr>
            <a:xfrm>
              <a:off x="3493477" y="4470400"/>
              <a:ext cx="429846" cy="422031"/>
              <a:chOff x="3493477" y="4470400"/>
              <a:chExt cx="429846" cy="422031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0835" y="448135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408052" y="5482074"/>
            <a:ext cx="1098378" cy="475488"/>
            <a:chOff x="7471507" y="4669274"/>
            <a:chExt cx="1098378" cy="475488"/>
          </a:xfrm>
        </p:grpSpPr>
        <p:sp>
          <p:nvSpPr>
            <p:cNvPr id="42" name="Rectangle 41"/>
            <p:cNvSpPr/>
            <p:nvPr/>
          </p:nvSpPr>
          <p:spPr bwMode="auto">
            <a:xfrm>
              <a:off x="7477741" y="4669274"/>
              <a:ext cx="107070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71507" y="4669739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0  0  1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79823" y="5478168"/>
            <a:ext cx="367408" cy="475488"/>
            <a:chOff x="7842740" y="3418813"/>
            <a:chExt cx="367408" cy="475488"/>
          </a:xfrm>
        </p:grpSpPr>
        <p:sp>
          <p:nvSpPr>
            <p:cNvPr id="52" name="Rectangle 51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71478" y="5482072"/>
            <a:ext cx="367408" cy="475488"/>
            <a:chOff x="7842740" y="3418813"/>
            <a:chExt cx="367408" cy="4754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92533" y="2751739"/>
            <a:ext cx="8562109" cy="147732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Probabilistically, 50% of bits will be updated;</a:t>
            </a:r>
          </a:p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practice, (typically) fewer bits are updated as</a:t>
            </a:r>
          </a:p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bit-level redundancies are common in data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0  1  0  1  0  0  0  1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15309" y="1679331"/>
            <a:ext cx="1098378" cy="475488"/>
            <a:chOff x="7471507" y="4669274"/>
            <a:chExt cx="1098378" cy="475488"/>
          </a:xfrm>
        </p:grpSpPr>
        <p:sp>
          <p:nvSpPr>
            <p:cNvPr id="37" name="Rectangle 36"/>
            <p:cNvSpPr/>
            <p:nvPr/>
          </p:nvSpPr>
          <p:spPr bwMode="auto">
            <a:xfrm>
              <a:off x="7477741" y="4669274"/>
              <a:ext cx="107070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1507" y="4669739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0  0  1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94336" y="1675424"/>
            <a:ext cx="367408" cy="475488"/>
            <a:chOff x="7842740" y="3418813"/>
            <a:chExt cx="367408" cy="475488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85991" y="1679328"/>
            <a:ext cx="367408" cy="475488"/>
            <a:chOff x="7842740" y="3418813"/>
            <a:chExt cx="367408" cy="475488"/>
          </a:xfrm>
        </p:grpSpPr>
        <p:sp>
          <p:nvSpPr>
            <p:cNvPr id="58" name="Rectangle 57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4.44444E-6 0.38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 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</a:t>
            </a:r>
            <a:r>
              <a:rPr lang="en-US" dirty="0" smtClean="0"/>
              <a:t>, a differential write scheme based on </a:t>
            </a:r>
            <a:r>
              <a:rPr lang="en-US" u="sng" dirty="0" smtClean="0"/>
              <a:t>Read-Modify-Write</a:t>
            </a:r>
            <a:r>
              <a:rPr lang="en-US" dirty="0" smtClean="0"/>
              <a:t> and </a:t>
            </a:r>
            <a:r>
              <a:rPr lang="en-US" u="sng" dirty="0" smtClean="0"/>
              <a:t>data encoding</a:t>
            </a:r>
          </a:p>
          <a:p>
            <a:pPr lvl="1"/>
            <a:r>
              <a:rPr lang="en-US" dirty="0" smtClean="0"/>
              <a:t>We use a simple bi-modal data encoding strategy: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Intact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flipped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  <a:p>
            <a:pPr lvl="1"/>
            <a:r>
              <a:rPr lang="en-US" b="1" dirty="0" smtClean="0"/>
              <a:t>Flip bit</a:t>
            </a:r>
            <a:r>
              <a:rPr lang="en-US" dirty="0" smtClean="0"/>
              <a:t> is introduced to denote the mode</a:t>
            </a:r>
          </a:p>
          <a:p>
            <a:r>
              <a:rPr lang="en-US" dirty="0" smtClean="0"/>
              <a:t>Importantly, Flip-N-Write will update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at most 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N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/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2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bits</a:t>
            </a:r>
            <a:r>
              <a:rPr lang="en-US" dirty="0" smtClean="0"/>
              <a:t> at a time when updating </a:t>
            </a:r>
            <a:r>
              <a:rPr lang="en-US" i="1" dirty="0" smtClean="0"/>
              <a:t>N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c.f., Differential write updates at most </a:t>
            </a:r>
            <a:r>
              <a:rPr lang="en-US" i="1" dirty="0" smtClean="0"/>
              <a:t>N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Write power is deterministically bounded</a:t>
            </a:r>
          </a:p>
          <a:p>
            <a:endParaRPr lang="en-US" dirty="0" smtClean="0"/>
          </a:p>
          <a:p>
            <a:r>
              <a:rPr lang="en-US" dirty="0" smtClean="0"/>
              <a:t>We perform a comprehensive comparative study</a:t>
            </a:r>
          </a:p>
          <a:p>
            <a:pPr lvl="1"/>
            <a:r>
              <a:rPr lang="en-US" b="1" dirty="0" smtClean="0"/>
              <a:t>Conventional write scheme</a:t>
            </a:r>
          </a:p>
          <a:p>
            <a:pPr lvl="1"/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Differential write</a:t>
            </a:r>
          </a:p>
          <a:p>
            <a:pPr lvl="1"/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</a:t>
            </a:r>
          </a:p>
        </p:txBody>
      </p:sp>
    </p:spTree>
    <p:extLst>
      <p:ext uri="{BB962C8B-B14F-4D97-AF65-F5344CB8AC3E}">
        <p14:creationId xmlns:p14="http://schemas.microsoft.com/office/powerpoint/2010/main" val="11486242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96978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970246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0  0  0  1  0  1  1  0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6117" y="397415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1  1  1  1  0  1  1  0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basic idea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466095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80306" y="201366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201412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1  1  1  1  1  1  1  1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201802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0  0  0  1  0  0  0  1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401" y="204965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“New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517" y="400907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“Old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96978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970246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0  0  0  </a:t>
            </a:r>
            <a:r>
              <a:rPr lang="en-US" sz="2400" dirty="0" smtClean="0"/>
              <a:t>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0</a:t>
            </a:r>
            <a:r>
              <a:rPr lang="en-US" sz="2400" dirty="0" smtClean="0"/>
              <a:t>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0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800000" mc:Ignorable="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6117" y="397415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1  1  1  </a:t>
            </a:r>
            <a:r>
              <a:rPr lang="en-US" sz="2400" dirty="0" smtClean="0"/>
              <a:t>1  0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1  1  0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800000" mc:Ignorable="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basic idea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466095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80306" y="201366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201412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1  1  1</a:t>
            </a:r>
            <a:r>
              <a:rPr lang="en-US" sz="2400" dirty="0" smtClean="0">
                <a:solidFill>
                  <a:schemeClr val="bg1"/>
                </a:solidFill>
              </a:rPr>
              <a:t>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201802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0  0  0  </a:t>
            </a:r>
            <a:r>
              <a:rPr lang="en-US" sz="2400" dirty="0" smtClean="0">
                <a:solidFill>
                  <a:schemeClr val="bg1"/>
                </a:solidFill>
              </a:rPr>
              <a:t>1  0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0  0  1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401" y="204965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“New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517" y="400907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“Old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520" y="2911396"/>
            <a:ext cx="6967785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bits are different!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96978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970246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</a:t>
            </a:r>
            <a:r>
              <a:rPr lang="en-US" sz="2400" dirty="0" smtClean="0"/>
              <a:t>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1  1</a:t>
            </a:r>
            <a:r>
              <a:rPr lang="en-US" sz="2400" dirty="0" smtClean="0"/>
              <a:t>  0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6117" y="397415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1  0</a:t>
            </a:r>
            <a:r>
              <a:rPr lang="en-US" sz="2400" dirty="0" smtClean="0"/>
              <a:t>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basic idea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466095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80306" y="201366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201412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1  1  1</a:t>
            </a:r>
            <a:r>
              <a:rPr lang="en-US" sz="2400" dirty="0" smtClean="0">
                <a:solidFill>
                  <a:schemeClr val="bg1"/>
                </a:solidFill>
              </a:rPr>
              <a:t>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201802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0  0  0  </a:t>
            </a:r>
            <a:r>
              <a:rPr lang="en-US" sz="2400" dirty="0" smtClean="0">
                <a:solidFill>
                  <a:schemeClr val="bg1"/>
                </a:solidFill>
              </a:rPr>
              <a:t>1  0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0  0  1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401" y="204965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“New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517" y="400907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“Old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520" y="5023219"/>
            <a:ext cx="6967785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 five bits are different!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87566" y="2717594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1934" y="2718059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</a:t>
            </a:r>
            <a:r>
              <a:rPr lang="en-US" sz="2400" dirty="0" smtClean="0">
                <a:solidFill>
                  <a:schemeClr val="bg1"/>
                </a:solidFill>
              </a:rPr>
              <a:t>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0848" y="272195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0  1</a:t>
            </a:r>
            <a:r>
              <a:rPr lang="en-US" sz="2400" dirty="0" smtClean="0">
                <a:solidFill>
                  <a:schemeClr val="bg1"/>
                </a:solidFill>
              </a:rPr>
              <a:t>  1  1  0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313" y="2601187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“Flipped</a:t>
            </a:r>
          </a:p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new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96978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970246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</a:t>
            </a:r>
            <a:r>
              <a:rPr lang="en-US" sz="2400" dirty="0" smtClean="0"/>
              <a:t>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1  1</a:t>
            </a:r>
            <a:r>
              <a:rPr lang="en-US" sz="2400" dirty="0" smtClean="0"/>
              <a:t>  0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6117" y="397415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rPr>
              <a:t>1  0</a:t>
            </a:r>
            <a:r>
              <a:rPr lang="en-US" sz="2400" dirty="0" smtClean="0"/>
              <a:t>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basic idea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466095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80306" y="2013662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201412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1  1  1</a:t>
            </a:r>
            <a:r>
              <a:rPr lang="en-US" sz="2400" dirty="0" smtClean="0">
                <a:solidFill>
                  <a:schemeClr val="bg1"/>
                </a:solidFill>
              </a:rPr>
              <a:t>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1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201802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0  0  0  </a:t>
            </a:r>
            <a:r>
              <a:rPr lang="en-US" sz="2400" dirty="0" smtClean="0">
                <a:solidFill>
                  <a:schemeClr val="bg1"/>
                </a:solidFill>
              </a:rPr>
              <a:t>1  0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0  0  1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401" y="204965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“New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517" y="400907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“Old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520" y="5023219"/>
            <a:ext cx="6967785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(5+1) bits need be updated…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87566" y="2717594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1934" y="2718059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  0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0  0</a:t>
            </a:r>
            <a:r>
              <a:rPr lang="en-US" sz="2400" dirty="0" smtClean="0">
                <a:solidFill>
                  <a:schemeClr val="bg1"/>
                </a:solidFill>
              </a:rPr>
              <a:t>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0848" y="272195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0  1</a:t>
            </a:r>
            <a:r>
              <a:rPr lang="en-US" sz="2400" dirty="0" smtClean="0">
                <a:solidFill>
                  <a:schemeClr val="bg1"/>
                </a:solidFill>
              </a:rPr>
              <a:t>  1  1  0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313" y="2601187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“Flipped</a:t>
            </a:r>
          </a:p>
          <a:p>
            <a:pPr algn="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new data”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7585306" y="2717594"/>
            <a:ext cx="367408" cy="475488"/>
            <a:chOff x="7585306" y="2717594"/>
            <a:chExt cx="367408" cy="4754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7590970" y="2717594"/>
              <a:ext cx="345379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70C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85306" y="2729214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FFC000" mc:Ignorable=""/>
                  </a:solidFill>
                </a:rPr>
                <a:t>1</a:t>
              </a:r>
              <a:endParaRPr lang="en-US" sz="2400" dirty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7585306" y="3973079"/>
            <a:ext cx="367408" cy="475488"/>
            <a:chOff x="7585306" y="2717594"/>
            <a:chExt cx="367408" cy="475488"/>
          </a:xfrm>
          <a:solidFill>
            <a:srgbClr xmlns:mc="http://schemas.openxmlformats.org/markup-compatibility/2006" xmlns:a14="http://schemas.microsoft.com/office/drawing/2010/main" val="00B0F0" mc:Ignorable=""/>
          </a:solidFill>
        </p:grpSpPr>
        <p:sp>
          <p:nvSpPr>
            <p:cNvPr id="28" name="Rectangle 27"/>
            <p:cNvSpPr/>
            <p:nvPr/>
          </p:nvSpPr>
          <p:spPr bwMode="auto">
            <a:xfrm>
              <a:off x="7590970" y="2717594"/>
              <a:ext cx="345379" cy="47548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5306" y="2729214"/>
              <a:ext cx="36740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800000" mc:Ignorable=""/>
                  </a:solidFill>
                </a:rPr>
                <a:t>0</a:t>
              </a:r>
              <a:endParaRPr lang="en-US" sz="2400" dirty="0">
                <a:solidFill>
                  <a:srgbClr xmlns:mc="http://schemas.openxmlformats.org/markup-compatibility/2006" xmlns:a14="http://schemas.microsoft.com/office/drawing/2010/main" val="800000" mc:Ignorable="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7496629" y="2677886"/>
            <a:ext cx="551543" cy="544286"/>
          </a:xfrm>
          <a:prstGeom prst="ellipse">
            <a:avLst/>
          </a:prstGeom>
          <a:noFill/>
          <a:ln w="19050" cap="flat" cmpd="sng" algn="ctr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496629" y="3940629"/>
            <a:ext cx="551543" cy="544286"/>
          </a:xfrm>
          <a:prstGeom prst="ellipse">
            <a:avLst/>
          </a:prstGeom>
          <a:noFill/>
          <a:ln w="19050" cap="flat" cmpd="sng" algn="ctr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9399" y="3377702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0" dirty="0" smtClean="0">
                <a:solidFill>
                  <a:srgbClr xmlns:mc="http://schemas.openxmlformats.org/markup-compatibility/2006" xmlns:a14="http://schemas.microsoft.com/office/drawing/2010/main" val="800000" mc:Ignorable=""/>
                </a:solidFill>
                <a:latin typeface="Arial" pitchFamily="34" charset="0"/>
                <a:cs typeface="Arial" pitchFamily="34" charset="0"/>
              </a:rPr>
              <a:t>“Flip bit”</a:t>
            </a:r>
            <a:endParaRPr lang="en-US" sz="2000" b="0" dirty="0">
              <a:solidFill>
                <a:srgbClr xmlns:mc="http://schemas.openxmlformats.org/markup-compatibility/2006" xmlns:a14="http://schemas.microsoft.com/office/drawing/2010/main" val="800000" mc:Ignorable="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steps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4674" y="1680305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1  1  1  1  1  1  1  1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3588" y="1684203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0  0  0  1  0  0  0  1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6855" y="2234188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0" y="5477917"/>
            <a:ext cx="9144000" cy="1067285"/>
            <a:chOff x="0" y="5489823"/>
            <a:chExt cx="9144000" cy="1067285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1672493" y="5493699"/>
              <a:ext cx="5914364" cy="475488"/>
              <a:chOff x="1676397" y="3043625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43625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44089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7998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033508" y="5012557"/>
            <a:ext cx="50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content of the corresponding memory block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1678926" y="5481962"/>
            <a:ext cx="5914364" cy="475488"/>
            <a:chOff x="1676397" y="3043625"/>
            <a:chExt cx="5914364" cy="475488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680872" y="3043625"/>
              <a:ext cx="5806099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B0F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6397" y="3044089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0  0  0  1  0  1  1  0 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3588" y="3047998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1  1  1  1  0  1  1  0 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steps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2234188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5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44089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033508" y="5012557"/>
            <a:ext cx="50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content of the corresponding memory block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2451680" y="3923326"/>
            <a:ext cx="4240640" cy="422031"/>
            <a:chOff x="3493477" y="4470400"/>
            <a:chExt cx="4240640" cy="422031"/>
          </a:xfrm>
        </p:grpSpPr>
        <p:sp>
          <p:nvSpPr>
            <p:cNvPr id="19" name="TextBox 18"/>
            <p:cNvSpPr txBox="1"/>
            <p:nvPr/>
          </p:nvSpPr>
          <p:spPr>
            <a:xfrm>
              <a:off x="3918649" y="4477449"/>
              <a:ext cx="3815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READ out (old) memory content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3493477" y="4470400"/>
              <a:ext cx="429846" cy="422031"/>
              <a:chOff x="3493477" y="4470400"/>
              <a:chExt cx="429846" cy="422031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0835" y="448135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1  1  1  1  1  1  1  1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0  0  0  1  0  0  0  1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8  E" pathEditMode="relative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10042E-6 L 3.61111E-6 -0.160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207797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208261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0  0  0  1  0  1  1  0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steps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132273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36274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1  1  1  1  1  1  1  1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0  0  0  1  0  0  0  1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Up-Down Arrow 30"/>
          <p:cNvSpPr/>
          <p:nvPr/>
        </p:nvSpPr>
        <p:spPr bwMode="auto">
          <a:xfrm>
            <a:off x="4048371" y="2157046"/>
            <a:ext cx="1039446" cy="1047262"/>
          </a:xfrm>
          <a:prstGeom prst="upDownArrow">
            <a:avLst>
              <a:gd name="adj1" fmla="val 43985"/>
              <a:gd name="adj2" fmla="val 35148"/>
            </a:avLst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3500" y="2476714"/>
            <a:ext cx="696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Compare old and new data and compute hamming distance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939932" y="2476923"/>
            <a:ext cx="429846" cy="422031"/>
            <a:chOff x="3493477" y="4470400"/>
            <a:chExt cx="429846" cy="422031"/>
          </a:xfrm>
        </p:grpSpPr>
        <p:sp>
          <p:nvSpPr>
            <p:cNvPr id="20" name="Oval 19"/>
            <p:cNvSpPr/>
            <p:nvPr/>
          </p:nvSpPr>
          <p:spPr bwMode="auto">
            <a:xfrm>
              <a:off x="3493477" y="4470400"/>
              <a:ext cx="429846" cy="42203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0835" y="4481355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6117" y="321217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1  1  1  1  0  1  1  0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Phase-change RAM (PRAM)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375389" y="1426112"/>
            <a:ext cx="654843" cy="1448573"/>
            <a:chOff x="311946" y="1302545"/>
            <a:chExt cx="654843" cy="1448573"/>
          </a:xfrm>
        </p:grpSpPr>
        <p:sp>
          <p:nvSpPr>
            <p:cNvPr id="52" name="Rectangle 51"/>
            <p:cNvSpPr/>
            <p:nvPr/>
          </p:nvSpPr>
          <p:spPr>
            <a:xfrm>
              <a:off x="350045" y="1750219"/>
              <a:ext cx="585786" cy="2786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top</a:t>
              </a:r>
            </a:p>
            <a:p>
              <a:pPr algn="ctr"/>
              <a:r>
                <a:rPr lang="en-US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electrode</a:t>
              </a:r>
              <a:endPara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7663" y="2038347"/>
              <a:ext cx="590550" cy="280986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GST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4" name="Group 86"/>
            <p:cNvGrpSpPr/>
            <p:nvPr/>
          </p:nvGrpSpPr>
          <p:grpSpPr>
            <a:xfrm>
              <a:off x="350045" y="2319333"/>
              <a:ext cx="571500" cy="431785"/>
              <a:chOff x="873920" y="3254390"/>
              <a:chExt cx="571500" cy="43178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73920" y="3407569"/>
                <a:ext cx="571500" cy="278606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metal</a:t>
                </a:r>
                <a:endParaRPr lang="en-US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059658" y="3254390"/>
                <a:ext cx="195261" cy="160321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  <a:tileRect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11946" y="1302545"/>
              <a:ext cx="654843" cy="27860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bit line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779" y="1581150"/>
              <a:ext cx="292893" cy="16190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95632" y="1447542"/>
            <a:ext cx="1218371" cy="1447759"/>
            <a:chOff x="1017427" y="1323975"/>
            <a:chExt cx="1218371" cy="1447759"/>
          </a:xfrm>
        </p:grpSpPr>
        <p:sp>
          <p:nvSpPr>
            <p:cNvPr id="60" name="TextBox 59"/>
            <p:cNvSpPr txBox="1"/>
            <p:nvPr/>
          </p:nvSpPr>
          <p:spPr>
            <a:xfrm>
              <a:off x="1592673" y="2386000"/>
              <a:ext cx="64312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select TR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73686" y="1533512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current</a:t>
              </a:r>
            </a:p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pulse</a:t>
              </a:r>
            </a:p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17427" y="2030868"/>
              <a:ext cx="5854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90663" y="1323975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800" baseline="-25000" dirty="0" smtClean="0">
                  <a:latin typeface="Arial" pitchFamily="34" charset="0"/>
                  <a:cs typeface="Arial" pitchFamily="34" charset="0"/>
                </a:rPr>
                <a:t>CC</a:t>
              </a:r>
            </a:p>
          </p:txBody>
        </p:sp>
        <p:grpSp>
          <p:nvGrpSpPr>
            <p:cNvPr id="64" name="Group 239"/>
            <p:cNvGrpSpPr/>
            <p:nvPr/>
          </p:nvGrpSpPr>
          <p:grpSpPr>
            <a:xfrm>
              <a:off x="1384295" y="1516051"/>
              <a:ext cx="403225" cy="1255683"/>
              <a:chOff x="1384295" y="1373161"/>
              <a:chExt cx="403225" cy="1255683"/>
            </a:xfrm>
          </p:grpSpPr>
          <p:grpSp>
            <p:nvGrpSpPr>
              <p:cNvPr id="66" name="Group 127"/>
              <p:cNvGrpSpPr/>
              <p:nvPr/>
            </p:nvGrpSpPr>
            <p:grpSpPr>
              <a:xfrm>
                <a:off x="1562095" y="1550167"/>
                <a:ext cx="177800" cy="177800"/>
                <a:chOff x="5949950" y="2051050"/>
                <a:chExt cx="177800" cy="17780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5949950" y="2051050"/>
                  <a:ext cx="177800" cy="1778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5949950" y="2139950"/>
                  <a:ext cx="177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191"/>
              <p:cNvGrpSpPr/>
              <p:nvPr/>
            </p:nvGrpSpPr>
            <p:grpSpPr>
              <a:xfrm>
                <a:off x="1384295" y="2176416"/>
                <a:ext cx="266700" cy="452428"/>
                <a:chOff x="1922463" y="4338637"/>
                <a:chExt cx="266700" cy="452428"/>
              </a:xfrm>
            </p:grpSpPr>
            <p:grpSp>
              <p:nvGrpSpPr>
                <p:cNvPr id="86" name="Group 190"/>
                <p:cNvGrpSpPr/>
                <p:nvPr/>
              </p:nvGrpSpPr>
              <p:grpSpPr>
                <a:xfrm>
                  <a:off x="2011363" y="4338637"/>
                  <a:ext cx="177800" cy="452428"/>
                  <a:chOff x="2011363" y="4338637"/>
                  <a:chExt cx="177800" cy="452428"/>
                </a:xfrm>
              </p:grpSpPr>
              <p:grpSp>
                <p:nvGrpSpPr>
                  <p:cNvPr id="88" name="Group 118"/>
                  <p:cNvGrpSpPr/>
                  <p:nvPr/>
                </p:nvGrpSpPr>
                <p:grpSpPr>
                  <a:xfrm flipH="1" flipV="1">
                    <a:off x="2011363" y="4338637"/>
                    <a:ext cx="177800" cy="355600"/>
                    <a:chOff x="5416550" y="762000"/>
                    <a:chExt cx="177800" cy="355600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5400000">
                      <a:off x="5461000" y="939800"/>
                      <a:ext cx="1778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5400000">
                      <a:off x="5505450" y="939800"/>
                      <a:ext cx="1778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>
                      <a:off x="5416550" y="850900"/>
                      <a:ext cx="1333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0800000">
                      <a:off x="5416550" y="1028700"/>
                      <a:ext cx="1333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>
                      <a:off x="5372100" y="1073150"/>
                      <a:ext cx="889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5400000">
                      <a:off x="5372100" y="806450"/>
                      <a:ext cx="889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9" name="Straight Connector 88"/>
                  <p:cNvCxnSpPr/>
                  <p:nvPr/>
                </p:nvCxnSpPr>
                <p:spPr>
                  <a:xfrm rot="5400000">
                    <a:off x="2100263" y="4702165"/>
                    <a:ext cx="1778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rot="10800000">
                  <a:off x="1922463" y="4516437"/>
                  <a:ext cx="889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231"/>
              <p:cNvGrpSpPr/>
              <p:nvPr/>
            </p:nvGrpSpPr>
            <p:grpSpPr>
              <a:xfrm>
                <a:off x="1558921" y="1911325"/>
                <a:ext cx="177800" cy="179385"/>
                <a:chOff x="4238626" y="3732214"/>
                <a:chExt cx="177800" cy="179385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4238626" y="3733799"/>
                  <a:ext cx="177800" cy="1778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4325941" y="3744119"/>
                  <a:ext cx="23810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229"/>
                <p:cNvGrpSpPr/>
                <p:nvPr/>
              </p:nvGrpSpPr>
              <p:grpSpPr>
                <a:xfrm>
                  <a:off x="4310061" y="3756024"/>
                  <a:ext cx="40499" cy="134942"/>
                  <a:chOff x="4824411" y="3686968"/>
                  <a:chExt cx="40499" cy="134942"/>
                </a:xfrm>
              </p:grpSpPr>
              <p:grpSp>
                <p:nvGrpSpPr>
                  <p:cNvPr id="77" name="Group 218"/>
                  <p:cNvGrpSpPr/>
                  <p:nvPr/>
                </p:nvGrpSpPr>
                <p:grpSpPr>
                  <a:xfrm>
                    <a:off x="4824411" y="3701255"/>
                    <a:ext cx="38102" cy="42069"/>
                    <a:chOff x="4824411" y="3701255"/>
                    <a:chExt cx="38102" cy="42069"/>
                  </a:xfrm>
                </p:grpSpPr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rot="10800000" flipV="1">
                      <a:off x="4824413" y="3722689"/>
                      <a:ext cx="38100" cy="20635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 rot="10800000">
                      <a:off x="4824411" y="3701255"/>
                      <a:ext cx="38100" cy="20635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Group 219"/>
                  <p:cNvGrpSpPr/>
                  <p:nvPr/>
                </p:nvGrpSpPr>
                <p:grpSpPr>
                  <a:xfrm>
                    <a:off x="4824411" y="3744118"/>
                    <a:ext cx="38102" cy="42069"/>
                    <a:chOff x="4824411" y="3701255"/>
                    <a:chExt cx="38102" cy="42069"/>
                  </a:xfrm>
                </p:grpSpPr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10800000" flipV="1">
                      <a:off x="4824413" y="3722689"/>
                      <a:ext cx="38100" cy="20635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rot="10800000">
                      <a:off x="4824411" y="3701255"/>
                      <a:ext cx="38100" cy="20635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9" name="Straight Connector 78"/>
                  <p:cNvCxnSpPr/>
                  <p:nvPr/>
                </p:nvCxnSpPr>
                <p:spPr>
                  <a:xfrm rot="10800000">
                    <a:off x="4824411" y="3786980"/>
                    <a:ext cx="38100" cy="2063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0800000" flipV="1">
                    <a:off x="4824412" y="3686968"/>
                    <a:ext cx="28577" cy="1349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0800000" flipV="1">
                    <a:off x="4836333" y="3808415"/>
                    <a:ext cx="28577" cy="1349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4314035" y="3898900"/>
                  <a:ext cx="23810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1562096" y="1816866"/>
                <a:ext cx="177802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1562095" y="1464442"/>
                <a:ext cx="177802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0800000">
                <a:off x="1520820" y="1373161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562096" y="2183578"/>
                <a:ext cx="177802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1076326" y="2381250"/>
              <a:ext cx="394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800" baseline="-25000" dirty="0" err="1" smtClean="0">
                  <a:latin typeface="Arial" pitchFamily="34" charset="0"/>
                  <a:cs typeface="Arial" pitchFamily="34" charset="0"/>
                </a:rPr>
                <a:t>gate</a:t>
              </a:r>
              <a:endParaRPr lang="en-US" sz="800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567" y="3158869"/>
            <a:ext cx="2649538" cy="25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44" y="3165902"/>
            <a:ext cx="2573833" cy="250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Rectangle 5"/>
          <p:cNvSpPr>
            <a:spLocks noChangeArrowheads="1"/>
          </p:cNvSpPr>
          <p:nvPr/>
        </p:nvSpPr>
        <p:spPr bwMode="auto">
          <a:xfrm>
            <a:off x="2809103" y="2042984"/>
            <a:ext cx="2858530" cy="502508"/>
          </a:xfrm>
          <a:prstGeom prst="rect">
            <a:avLst/>
          </a:prstGeom>
          <a:noFill/>
          <a:ln w="44450" algn="ctr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161639" y="6286109"/>
            <a:ext cx="39869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(Pictures from </a:t>
            </a:r>
            <a:r>
              <a:rPr lang="en-US" sz="1000" b="0" dirty="0" err="1" smtClean="0">
                <a:latin typeface="Arial" pitchFamily="34" charset="0"/>
                <a:cs typeface="Arial" pitchFamily="34" charset="0"/>
              </a:rPr>
              <a:t>Heged</a:t>
            </a:r>
            <a:r>
              <a:rPr lang="en-US" sz="1000" b="0" dirty="0" err="1" smtClean="0">
                <a:latin typeface="Arial"/>
                <a:cs typeface="Arial"/>
              </a:rPr>
              <a:t>ü</a:t>
            </a:r>
            <a:r>
              <a:rPr lang="en-US" sz="1000" b="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 and Elliott, </a:t>
            </a:r>
            <a:r>
              <a:rPr lang="en-US" sz="1000" b="0" i="1" dirty="0" smtClean="0">
                <a:latin typeface="Arial" pitchFamily="34" charset="0"/>
                <a:cs typeface="Arial" pitchFamily="34" charset="0"/>
              </a:rPr>
              <a:t>Nature Materials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, March 2008)</a:t>
            </a: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25558" y="5830828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Amorphous = high resistivity</a:t>
            </a:r>
            <a:endParaRPr lang="en-US" sz="2000" b="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44021" y="5830828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Crystalline = low resistivity</a:t>
            </a:r>
            <a:endParaRPr lang="en-US" sz="2000" b="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ight Arrow 158"/>
          <p:cNvSpPr/>
          <p:nvPr/>
        </p:nvSpPr>
        <p:spPr bwMode="auto">
          <a:xfrm>
            <a:off x="3781168" y="3715265"/>
            <a:ext cx="1524000" cy="444843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SET</a:t>
            </a:r>
          </a:p>
        </p:txBody>
      </p:sp>
      <p:sp>
        <p:nvSpPr>
          <p:cNvPr id="160" name="Right Arrow 159"/>
          <p:cNvSpPr/>
          <p:nvPr/>
        </p:nvSpPr>
        <p:spPr bwMode="auto">
          <a:xfrm flipH="1">
            <a:off x="3770398" y="4534930"/>
            <a:ext cx="1524000" cy="444843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0066FF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RESET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5" grpId="1" animBg="1"/>
      <p:bldP spid="156" grpId="0"/>
      <p:bldP spid="157" grpId="0"/>
      <p:bldP spid="158" grpId="0"/>
      <p:bldP spid="159" grpId="0" animBg="1"/>
      <p:bldP spid="1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207797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208261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0  0  0  1  0  1  1  0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steps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132273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36274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1  1  1  1  1  1  1  1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0  0  0  1  0  0  0  1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Up-Down Arrow 30"/>
          <p:cNvSpPr/>
          <p:nvPr/>
        </p:nvSpPr>
        <p:spPr bwMode="auto">
          <a:xfrm>
            <a:off x="4048371" y="2157046"/>
            <a:ext cx="1039446" cy="1047262"/>
          </a:xfrm>
          <a:prstGeom prst="upDownArrow">
            <a:avLst>
              <a:gd name="adj1" fmla="val 43985"/>
              <a:gd name="adj2" fmla="val 35148"/>
            </a:avLst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2786" y="2476714"/>
            <a:ext cx="474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If hamming distance &gt; 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/2, flip new data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1984940" y="2476923"/>
            <a:ext cx="429846" cy="422031"/>
            <a:chOff x="3493477" y="4470400"/>
            <a:chExt cx="429846" cy="422031"/>
          </a:xfrm>
        </p:grpSpPr>
        <p:sp>
          <p:nvSpPr>
            <p:cNvPr id="20" name="Oval 19"/>
            <p:cNvSpPr/>
            <p:nvPr/>
          </p:nvSpPr>
          <p:spPr bwMode="auto">
            <a:xfrm>
              <a:off x="3493477" y="4470400"/>
              <a:ext cx="429846" cy="42203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0835" y="4481355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6117" y="321217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1  1  1  1  0  1  1  0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1683401" y="3207797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F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8926" y="3208261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0  0  0  1  0  1  1  0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steps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132273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36274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24" name="Rectangle 23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74" y="1680305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0  0  0  0  0  0  0  0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588" y="1684203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1  1  1  0  1  1  1  0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Up-Down Arrow 30"/>
          <p:cNvSpPr/>
          <p:nvPr/>
        </p:nvSpPr>
        <p:spPr bwMode="auto">
          <a:xfrm>
            <a:off x="4048371" y="2157046"/>
            <a:ext cx="1039446" cy="1047262"/>
          </a:xfrm>
          <a:prstGeom prst="upDownArrow">
            <a:avLst>
              <a:gd name="adj1" fmla="val 43985"/>
              <a:gd name="adj2" fmla="val 35148"/>
            </a:avLst>
          </a:prstGeom>
          <a:solidFill>
            <a:srgbClr xmlns:mc="http://schemas.openxmlformats.org/markup-compatibility/2006" xmlns:a14="http://schemas.microsoft.com/office/drawing/2010/main" val="C000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2786" y="2476714"/>
            <a:ext cx="474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If hamming distance &gt; 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/2, flip new data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1984940" y="2476923"/>
            <a:ext cx="429846" cy="422031"/>
            <a:chOff x="3493477" y="4470400"/>
            <a:chExt cx="429846" cy="422031"/>
          </a:xfrm>
        </p:grpSpPr>
        <p:sp>
          <p:nvSpPr>
            <p:cNvPr id="20" name="Oval 19"/>
            <p:cNvSpPr/>
            <p:nvPr/>
          </p:nvSpPr>
          <p:spPr bwMode="auto">
            <a:xfrm>
              <a:off x="3493477" y="4470400"/>
              <a:ext cx="429846" cy="42203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0835" y="4481355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6117" y="321217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1  1  1  1  0  1  1  0 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38733" y="1679333"/>
            <a:ext cx="367408" cy="475488"/>
            <a:chOff x="7842740" y="3418813"/>
            <a:chExt cx="367408" cy="475488"/>
          </a:xfrm>
        </p:grpSpPr>
        <p:sp>
          <p:nvSpPr>
            <p:cNvPr id="35" name="Rectangle 34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61651" y="1679332"/>
            <a:ext cx="747491" cy="475488"/>
            <a:chOff x="7471507" y="4669274"/>
            <a:chExt cx="740234" cy="47548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7477741" y="4669274"/>
              <a:ext cx="734000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71507" y="46697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</a:t>
              </a:r>
              <a:endParaRPr lang="en-US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68163" y="1679333"/>
            <a:ext cx="367408" cy="475488"/>
            <a:chOff x="7842740" y="3418813"/>
            <a:chExt cx="367408" cy="475488"/>
          </a:xfrm>
        </p:grpSpPr>
        <p:sp>
          <p:nvSpPr>
            <p:cNvPr id="44" name="Rectangle 43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1589" y="1679335"/>
            <a:ext cx="367408" cy="475488"/>
            <a:chOff x="7842740" y="3418813"/>
            <a:chExt cx="367408" cy="475488"/>
          </a:xfrm>
        </p:grpSpPr>
        <p:sp>
          <p:nvSpPr>
            <p:cNvPr id="47" name="Rectangle 46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60505" y="3210603"/>
            <a:ext cx="367408" cy="475488"/>
            <a:chOff x="7842740" y="3418813"/>
            <a:chExt cx="367408" cy="4754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83423" y="3210602"/>
            <a:ext cx="747491" cy="475488"/>
            <a:chOff x="7471507" y="4669274"/>
            <a:chExt cx="740234" cy="47548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477741" y="4669274"/>
              <a:ext cx="734000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71507" y="4669739"/>
              <a:ext cx="7257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1  1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68163" y="3210590"/>
            <a:ext cx="367408" cy="475488"/>
            <a:chOff x="7842740" y="3418813"/>
            <a:chExt cx="367408" cy="475488"/>
          </a:xfrm>
        </p:grpSpPr>
        <p:sp>
          <p:nvSpPr>
            <p:cNvPr id="56" name="Rectangle 55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41589" y="3210592"/>
            <a:ext cx="367408" cy="475488"/>
            <a:chOff x="7842740" y="3418813"/>
            <a:chExt cx="367408" cy="475488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 steps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1132273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3043168" y="4720495"/>
            <a:ext cx="3060840" cy="422031"/>
            <a:chOff x="3493477" y="4470400"/>
            <a:chExt cx="3060840" cy="422031"/>
          </a:xfrm>
        </p:grpSpPr>
        <p:sp>
          <p:nvSpPr>
            <p:cNvPr id="19" name="TextBox 18"/>
            <p:cNvSpPr txBox="1"/>
            <p:nvPr/>
          </p:nvSpPr>
          <p:spPr>
            <a:xfrm>
              <a:off x="3940909" y="4477449"/>
              <a:ext cx="2613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Update bits that differ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3493477" y="4470400"/>
              <a:ext cx="429846" cy="422031"/>
              <a:chOff x="3493477" y="4470400"/>
              <a:chExt cx="429846" cy="422031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0835" y="448135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48"/>
          <p:cNvGrpSpPr/>
          <p:nvPr/>
        </p:nvGrpSpPr>
        <p:grpSpPr>
          <a:xfrm>
            <a:off x="6408052" y="5482074"/>
            <a:ext cx="1098378" cy="475488"/>
            <a:chOff x="7471507" y="4669274"/>
            <a:chExt cx="1098378" cy="475488"/>
          </a:xfrm>
        </p:grpSpPr>
        <p:sp>
          <p:nvSpPr>
            <p:cNvPr id="42" name="Rectangle 41"/>
            <p:cNvSpPr/>
            <p:nvPr/>
          </p:nvSpPr>
          <p:spPr bwMode="auto">
            <a:xfrm>
              <a:off x="7477741" y="4669274"/>
              <a:ext cx="107070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71507" y="4669739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0  0  1</a:t>
              </a:r>
              <a:endParaRPr lang="en-US" sz="2400" dirty="0"/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4579823" y="5478168"/>
            <a:ext cx="367408" cy="475488"/>
            <a:chOff x="7842740" y="3418813"/>
            <a:chExt cx="367408" cy="475488"/>
          </a:xfrm>
        </p:grpSpPr>
        <p:sp>
          <p:nvSpPr>
            <p:cNvPr id="52" name="Rectangle 51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5271478" y="5482072"/>
            <a:ext cx="367408" cy="475488"/>
            <a:chOff x="7842740" y="3418813"/>
            <a:chExt cx="367408" cy="475488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90945" y="2701221"/>
            <a:ext cx="8562109" cy="147732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most </a:t>
            </a:r>
            <a:r>
              <a:rPr lang="en-US" sz="30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/2 bits are updated;</a:t>
            </a:r>
          </a:p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practice, (typically) fewer bits are updated as</a:t>
            </a:r>
          </a:p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bit-level redundancies are common in data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64674" y="1680305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0  0  0  0  0  0  0  0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3588" y="1684203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1  1  1  0  1  1  1  0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738733" y="1679333"/>
            <a:ext cx="367408" cy="475488"/>
            <a:chOff x="7842740" y="3418813"/>
            <a:chExt cx="367408" cy="47548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61651" y="1679332"/>
            <a:ext cx="747491" cy="475488"/>
            <a:chOff x="7471507" y="4669274"/>
            <a:chExt cx="740234" cy="475488"/>
          </a:xfrm>
        </p:grpSpPr>
        <p:sp>
          <p:nvSpPr>
            <p:cNvPr id="62" name="Rectangle 61"/>
            <p:cNvSpPr/>
            <p:nvPr/>
          </p:nvSpPr>
          <p:spPr bwMode="auto">
            <a:xfrm>
              <a:off x="7477741" y="4669274"/>
              <a:ext cx="734000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71507" y="46697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</a:t>
              </a:r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68163" y="1679333"/>
            <a:ext cx="367408" cy="475488"/>
            <a:chOff x="7842740" y="3418813"/>
            <a:chExt cx="367408" cy="475488"/>
          </a:xfrm>
        </p:grpSpPr>
        <p:sp>
          <p:nvSpPr>
            <p:cNvPr id="65" name="Rectangle 64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70343" y="1672075"/>
            <a:ext cx="5834715" cy="475996"/>
            <a:chOff x="1670343" y="1672075"/>
            <a:chExt cx="5834715" cy="475996"/>
          </a:xfrm>
        </p:grpSpPr>
        <p:sp>
          <p:nvSpPr>
            <p:cNvPr id="70" name="Rectangle 69"/>
            <p:cNvSpPr/>
            <p:nvPr/>
          </p:nvSpPr>
          <p:spPr bwMode="auto">
            <a:xfrm>
              <a:off x="1685975" y="1672583"/>
              <a:ext cx="5806099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70C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0343" y="1673048"/>
              <a:ext cx="2925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0  0  0  0  0  0  0  0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79257" y="1676946"/>
              <a:ext cx="2925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1  1  1  0  1  1  1  0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744402" y="1672076"/>
              <a:ext cx="367408" cy="475488"/>
              <a:chOff x="7842740" y="3418813"/>
              <a:chExt cx="367408" cy="475488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7860699" y="3418813"/>
                <a:ext cx="332151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FF660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842740" y="3423185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467320" y="1672075"/>
              <a:ext cx="747491" cy="475488"/>
              <a:chOff x="7471507" y="4669274"/>
              <a:chExt cx="740234" cy="475488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477741" y="4669274"/>
                <a:ext cx="734000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FF660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471507" y="4669739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</a:t>
                </a:r>
                <a:endParaRPr lang="en-US" sz="2400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973832" y="1672076"/>
              <a:ext cx="367408" cy="475488"/>
              <a:chOff x="7842740" y="3418813"/>
              <a:chExt cx="367408" cy="475488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7860699" y="3418813"/>
                <a:ext cx="332151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FF660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842740" y="3423185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647258" y="1672078"/>
              <a:ext cx="367408" cy="475488"/>
              <a:chOff x="7842740" y="3418813"/>
              <a:chExt cx="367408" cy="4754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7860699" y="3418813"/>
                <a:ext cx="332151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FF660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842740" y="3423185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641589" y="1679335"/>
            <a:ext cx="367408" cy="475488"/>
            <a:chOff x="7842740" y="3418813"/>
            <a:chExt cx="367408" cy="475488"/>
          </a:xfrm>
        </p:grpSpPr>
        <p:sp>
          <p:nvSpPr>
            <p:cNvPr id="68" name="Rectangle 67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5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36274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2745990" y="5474819"/>
            <a:ext cx="367408" cy="475488"/>
            <a:chOff x="7842740" y="3418813"/>
            <a:chExt cx="367408" cy="475488"/>
          </a:xfrm>
        </p:grpSpPr>
        <p:sp>
          <p:nvSpPr>
            <p:cNvPr id="88" name="Rectangle 87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468908" y="5474818"/>
            <a:ext cx="747491" cy="475488"/>
            <a:chOff x="7471507" y="4669274"/>
            <a:chExt cx="740234" cy="47548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477741" y="4669274"/>
              <a:ext cx="734000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71507" y="46697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</a:t>
              </a:r>
              <a:endParaRPr lang="en-US" sz="24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975420" y="5474819"/>
            <a:ext cx="367408" cy="475488"/>
            <a:chOff x="7842740" y="3418813"/>
            <a:chExt cx="367408" cy="475488"/>
          </a:xfrm>
        </p:grpSpPr>
        <p:sp>
          <p:nvSpPr>
            <p:cNvPr id="94" name="Rectangle 93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648846" y="5474821"/>
            <a:ext cx="367408" cy="475488"/>
            <a:chOff x="7842740" y="3418813"/>
            <a:chExt cx="367408" cy="475488"/>
          </a:xfrm>
        </p:grpSpPr>
        <p:sp>
          <p:nvSpPr>
            <p:cNvPr id="97" name="Rectangle 96"/>
            <p:cNvSpPr/>
            <p:nvPr/>
          </p:nvSpPr>
          <p:spPr bwMode="auto">
            <a:xfrm>
              <a:off x="7860699" y="3418813"/>
              <a:ext cx="332151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842740" y="342318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0069 0.598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bit update reduction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33714" y="1538514"/>
          <a:ext cx="6676571" cy="415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37050" y="5592273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word width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841" y="240389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improvement</a:t>
            </a:r>
          </a:p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over conventional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376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bit update reduction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33714" y="1538514"/>
          <a:ext cx="6676571" cy="415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37050" y="5592273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word width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458" y="367389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improvement</a:t>
            </a:r>
          </a:p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over DW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7841" y="240389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improvement</a:t>
            </a:r>
          </a:p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over conventional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376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flip bit overheads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33714" y="1538514"/>
          <a:ext cx="6676571" cy="415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37050" y="5592273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word width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841" y="240389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improvement</a:t>
            </a:r>
          </a:p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over conventional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458" y="367389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improvement</a:t>
            </a:r>
          </a:p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over DW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0263" y="466812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overhead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376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comparison with DW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7017" y="17842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DW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1493" y="3268957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updates/16-bit write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735" y="5673988"/>
            <a:ext cx="3100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in-position bit flip probability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364343" y="1538513"/>
          <a:ext cx="6415314" cy="413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comparison with DW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7017" y="17842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DW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1493" y="3268957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updates/16-bit write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735" y="5673988"/>
            <a:ext cx="3100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in-position bit flip probability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364343" y="1538513"/>
          <a:ext cx="6415314" cy="413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6732" y="3634801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Flip-N-Write</a:t>
            </a:r>
            <a:endParaRPr lang="en-US" sz="18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Savings in bit updates improves </a:t>
            </a:r>
            <a:r>
              <a:rPr lang="en-US" b="1" i="1" dirty="0" smtClean="0"/>
              <a:t>power</a:t>
            </a:r>
            <a:r>
              <a:rPr lang="en-US" dirty="0" smtClean="0"/>
              <a:t> and </a:t>
            </a:r>
            <a:r>
              <a:rPr lang="en-US" b="1" i="1" dirty="0" smtClean="0"/>
              <a:t>endurance</a:t>
            </a:r>
          </a:p>
          <a:p>
            <a:endParaRPr lang="en-US" dirty="0" smtClean="0"/>
          </a:p>
          <a:p>
            <a:r>
              <a:rPr lang="en-US" dirty="0" smtClean="0"/>
              <a:t>On average, in terms of # update bits,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</a:t>
            </a:r>
            <a:r>
              <a:rPr lang="en-US" dirty="0" smtClean="0"/>
              <a:t> </a:t>
            </a:r>
            <a:r>
              <a:rPr lang="en-US" dirty="0" smtClean="0"/>
              <a:t>is better than, but not </a:t>
            </a:r>
            <a:r>
              <a:rPr lang="en-US" dirty="0" smtClean="0"/>
              <a:t>far superior to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DW</a:t>
            </a:r>
          </a:p>
          <a:p>
            <a:r>
              <a:rPr lang="en-US" dirty="0" smtClean="0"/>
              <a:t>However, in terms of maximum # update bits,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</a:t>
            </a:r>
            <a:r>
              <a:rPr lang="en-US" dirty="0" smtClean="0"/>
              <a:t> has an edge: 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N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/2</a:t>
            </a:r>
            <a:r>
              <a:rPr lang="en-US" dirty="0" smtClean="0"/>
              <a:t> </a:t>
            </a:r>
            <a:r>
              <a:rPr lang="en-US" b="1" dirty="0" smtClean="0"/>
              <a:t>vs.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N</a:t>
            </a:r>
          </a:p>
          <a:p>
            <a:pPr lvl="1"/>
            <a:r>
              <a:rPr lang="en-US" dirty="0" smtClean="0"/>
              <a:t>This deterministic property is extremely useful with a limited cell write current requirement</a:t>
            </a:r>
          </a:p>
          <a:p>
            <a:endParaRPr lang="en-US" dirty="0" smtClean="0"/>
          </a:p>
          <a:p>
            <a:r>
              <a:rPr lang="en-US" b="1" u="sng" dirty="0" smtClean="0"/>
              <a:t>Write current limited write time (</a:t>
            </a:r>
            <a:r>
              <a:rPr lang="en-US" b="1" i="1" u="sng" dirty="0" smtClean="0"/>
              <a:t>M</a:t>
            </a:r>
            <a:r>
              <a:rPr lang="en-US" b="1" u="sng" dirty="0" smtClean="0"/>
              <a:t> bits, </a:t>
            </a:r>
            <a:r>
              <a:rPr lang="en-US" b="1" i="1" u="sng" dirty="0" smtClean="0"/>
              <a:t>S</a:t>
            </a:r>
            <a:r>
              <a:rPr lang="en-US" b="1" u="sng" dirty="0" smtClean="0"/>
              <a:t>-bit update rate):</a:t>
            </a:r>
          </a:p>
          <a:p>
            <a:pPr lvl="1"/>
            <a:r>
              <a:rPr lang="en-US" b="1" dirty="0" smtClean="0"/>
              <a:t>Conventional: (</a:t>
            </a:r>
            <a:r>
              <a:rPr lang="en-US" b="1" i="1" dirty="0" smtClean="0"/>
              <a:t>M</a:t>
            </a:r>
            <a:r>
              <a:rPr lang="en-US" b="1" dirty="0" smtClean="0"/>
              <a:t>/</a:t>
            </a:r>
            <a:r>
              <a:rPr lang="en-US" b="1" i="1" dirty="0" smtClean="0"/>
              <a:t>S</a:t>
            </a:r>
            <a:r>
              <a:rPr lang="en-US" b="1" dirty="0" smtClean="0"/>
              <a:t>)×</a:t>
            </a:r>
            <a:r>
              <a:rPr lang="en-US" b="1" i="1" dirty="0" smtClean="0"/>
              <a:t>T</a:t>
            </a:r>
            <a:r>
              <a:rPr lang="en-US" b="1" baseline="-25000" dirty="0" smtClean="0"/>
              <a:t>SET</a:t>
            </a:r>
          </a:p>
          <a:p>
            <a:pPr lvl="1"/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DW: 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T</a:t>
            </a:r>
            <a:r>
              <a:rPr lang="en-US" b="1" baseline="-250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READ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 + (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M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/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S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)×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T</a:t>
            </a:r>
            <a:r>
              <a:rPr lang="en-US" b="1" baseline="-250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SET</a:t>
            </a:r>
            <a:endParaRPr lang="en-US" b="1" dirty="0" smtClean="0">
              <a:solidFill>
                <a:srgbClr xmlns:mc="http://schemas.openxmlformats.org/markup-compatibility/2006" xmlns:a14="http://schemas.microsoft.com/office/drawing/2010/main" val="0066FF" mc:Ignorable=""/>
              </a:solidFill>
            </a:endParaRPr>
          </a:p>
          <a:p>
            <a:pPr lvl="1"/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Flip-N-Write: 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T</a:t>
            </a:r>
            <a:r>
              <a:rPr lang="en-US" b="1" baseline="-25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READ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+ (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M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/2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)×</a:t>
            </a:r>
            <a:r>
              <a:rPr lang="en-US" b="1" i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T</a:t>
            </a:r>
            <a:r>
              <a:rPr lang="en-US" b="1" baseline="-25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SET</a:t>
            </a:r>
            <a:endParaRPr lang="en-US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 (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16): </a:t>
            </a:r>
            <a:r>
              <a:rPr lang="en-US" dirty="0" smtClean="0"/>
              <a:t>read </a:t>
            </a:r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42" y="1125326"/>
            <a:ext cx="4622835" cy="49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4231" y="6280816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(Baseline design from Lee et al., </a:t>
            </a:r>
            <a:r>
              <a:rPr lang="en-US" sz="1000" b="0" i="1" dirty="0" smtClean="0">
                <a:latin typeface="Arial" pitchFamily="34" charset="0"/>
                <a:cs typeface="Arial" pitchFamily="34" charset="0"/>
              </a:rPr>
              <a:t>ISSCC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, February 2007)</a:t>
            </a: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99021" y="1678894"/>
            <a:ext cx="4506713" cy="400110"/>
            <a:chOff x="4399021" y="1678894"/>
            <a:chExt cx="4506713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4747223" y="1678894"/>
              <a:ext cx="41585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cell blocks have more bits (flip bits)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flipH="1">
              <a:off x="4399021" y="1770611"/>
              <a:ext cx="349134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41377" y="4133920"/>
            <a:ext cx="3530700" cy="400110"/>
            <a:chOff x="5241377" y="4133920"/>
            <a:chExt cx="3530700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589603" y="4133920"/>
              <a:ext cx="31824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larger read buffer (flip bits)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flipH="1">
              <a:off x="5241377" y="4242262"/>
              <a:ext cx="349134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71806" y="4843273"/>
            <a:ext cx="4110794" cy="400110"/>
            <a:chOff x="5241377" y="4133920"/>
            <a:chExt cx="4110794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5589603" y="4133920"/>
              <a:ext cx="3762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logic for bypassing/flipping data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 flipH="1">
              <a:off x="5241377" y="4242262"/>
              <a:ext cx="349134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asymmetries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973" y="1172194"/>
            <a:ext cx="5214265" cy="42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9266" y="5631211"/>
            <a:ext cx="6008643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latency &lt;&lt; write latency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2623930" y="5009322"/>
            <a:ext cx="556592" cy="278295"/>
          </a:xfrm>
          <a:prstGeom prst="leftRightArrow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2623930" y="5201478"/>
            <a:ext cx="3955774" cy="278295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C00000" mc:Ignorable="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 (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16): </a:t>
            </a:r>
            <a:r>
              <a:rPr lang="en-US" dirty="0" smtClean="0"/>
              <a:t>write prep.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4231" y="6280816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(Baseline design from Lee et al., </a:t>
            </a:r>
            <a:r>
              <a:rPr lang="en-US" sz="1000" b="0" i="1" dirty="0" smtClean="0">
                <a:latin typeface="Arial" pitchFamily="34" charset="0"/>
                <a:cs typeface="Arial" pitchFamily="34" charset="0"/>
              </a:rPr>
              <a:t>ISSCC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, February 2007)</a:t>
            </a: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465" y="1828528"/>
            <a:ext cx="5333259" cy="33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/>
          <p:nvPr/>
        </p:nvGrpSpPr>
        <p:grpSpPr>
          <a:xfrm flipH="1">
            <a:off x="382386" y="3310950"/>
            <a:ext cx="2578715" cy="707886"/>
            <a:chOff x="4335290" y="4133920"/>
            <a:chExt cx="2578715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4731997" y="4133920"/>
              <a:ext cx="21820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determine if</a:t>
              </a:r>
            </a:p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flipping is needed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flipH="1">
              <a:off x="4335290" y="4242262"/>
              <a:ext cx="349134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7560" y="5126171"/>
            <a:ext cx="3417923" cy="946820"/>
            <a:chOff x="337560" y="5284118"/>
            <a:chExt cx="3417923" cy="946820"/>
          </a:xfrm>
        </p:grpSpPr>
        <p:sp>
          <p:nvSpPr>
            <p:cNvPr id="16" name="TextBox 15"/>
            <p:cNvSpPr txBox="1"/>
            <p:nvPr/>
          </p:nvSpPr>
          <p:spPr>
            <a:xfrm flipH="1">
              <a:off x="337560" y="5523052"/>
              <a:ext cx="34179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bit mask showing</a:t>
              </a:r>
            </a:p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what bits need programming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19143140">
              <a:off x="2664614" y="5284118"/>
              <a:ext cx="349134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4424" y="5200987"/>
            <a:ext cx="3939284" cy="855378"/>
            <a:chOff x="5014424" y="5342308"/>
            <a:chExt cx="3939284" cy="855378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5014424" y="5797576"/>
              <a:ext cx="3939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bit-wise SET/RESET commands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16200000">
              <a:off x="6937355" y="5392184"/>
              <a:ext cx="349134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 (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16): </a:t>
            </a:r>
            <a:r>
              <a:rPr lang="en-US" dirty="0" smtClean="0"/>
              <a:t>write </a:t>
            </a:r>
            <a:r>
              <a:rPr lang="en-US" dirty="0" smtClean="0"/>
              <a:t>driver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228" y="1296773"/>
            <a:ext cx="6032719" cy="391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4231" y="6280816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(Baseline design from Lee et al., </a:t>
            </a:r>
            <a:r>
              <a:rPr lang="en-US" sz="1000" b="0" i="1" dirty="0" smtClean="0">
                <a:latin typeface="Arial" pitchFamily="34" charset="0"/>
                <a:cs typeface="Arial" pitchFamily="34" charset="0"/>
              </a:rPr>
              <a:t>ISSCC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, February 2007)</a:t>
            </a: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1273" y="4708331"/>
            <a:ext cx="3528530" cy="1181774"/>
            <a:chOff x="226953" y="5049164"/>
            <a:chExt cx="3528530" cy="1181774"/>
          </a:xfrm>
        </p:grpSpPr>
        <p:sp>
          <p:nvSpPr>
            <p:cNvPr id="7" name="TextBox 6"/>
            <p:cNvSpPr txBox="1"/>
            <p:nvPr/>
          </p:nvSpPr>
          <p:spPr>
            <a:xfrm flipH="1">
              <a:off x="226953" y="5523052"/>
              <a:ext cx="35285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SET operation suppressed</a:t>
              </a:r>
            </a:p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if outcome is “0” (not needed)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18166350">
              <a:off x="2785033" y="5151721"/>
              <a:ext cx="454496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8706" y="4756336"/>
            <a:ext cx="3573606" cy="1283403"/>
            <a:chOff x="181877" y="4947535"/>
            <a:chExt cx="3573606" cy="1283403"/>
          </a:xfrm>
        </p:grpSpPr>
        <p:sp>
          <p:nvSpPr>
            <p:cNvPr id="10" name="TextBox 9"/>
            <p:cNvSpPr txBox="1"/>
            <p:nvPr/>
          </p:nvSpPr>
          <p:spPr>
            <a:xfrm flipH="1">
              <a:off x="181877" y="5523052"/>
              <a:ext cx="35736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RESET operation suppressed</a:t>
              </a:r>
            </a:p>
            <a:p>
              <a:pPr algn="r"/>
              <a:r>
                <a:rPr lang="en-US" sz="2000" b="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if outcome is “0”</a:t>
              </a:r>
              <a:endParaRPr lang="en-US" sz="2000" b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16615053">
              <a:off x="776979" y="5098442"/>
              <a:ext cx="551195" cy="249382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008922" y="2988829"/>
            <a:ext cx="890954" cy="957941"/>
          </a:xfrm>
          <a:prstGeom prst="ellipse">
            <a:avLst/>
          </a:prstGeom>
          <a:noFill/>
          <a:ln w="38100" cap="flat" cmpd="sng" algn="ctr">
            <a:solidFill>
              <a:srgbClr xmlns:mc="http://schemas.openxmlformats.org/markup-compatibility/2006" xmlns:a14="http://schemas.microsoft.com/office/drawing/2010/main" val="CC6600" mc:Ignorable="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2000" y="3000552"/>
            <a:ext cx="890954" cy="957941"/>
          </a:xfrm>
          <a:prstGeom prst="ellipse">
            <a:avLst/>
          </a:prstGeom>
          <a:noFill/>
          <a:ln w="38100" cap="flat" cmpd="sng" algn="ctr">
            <a:solidFill>
              <a:srgbClr xmlns:mc="http://schemas.openxmlformats.org/markup-compatibility/2006" xmlns:a14="http://schemas.microsoft.com/office/drawing/2010/main" val="CC6600" mc:Ignorable="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28196" y="2528897"/>
            <a:ext cx="322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C6600" mc:Ignorable=""/>
                </a:solidFill>
                <a:latin typeface="Arial" pitchFamily="34" charset="0"/>
                <a:cs typeface="Arial" pitchFamily="34" charset="0"/>
              </a:rPr>
              <a:t>write (SET/RESET) pulse</a:t>
            </a:r>
            <a:endParaRPr lang="en-US" sz="2000" dirty="0">
              <a:solidFill>
                <a:srgbClr xmlns:mc="http://schemas.openxmlformats.org/markup-compatibility/2006" xmlns:a14="http://schemas.microsoft.com/office/drawing/2010/main" val="CC6600" mc:Ignorable="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63323" y="2649416"/>
            <a:ext cx="1927465" cy="867508"/>
            <a:chOff x="6463323" y="2649416"/>
            <a:chExt cx="1927465" cy="867508"/>
          </a:xfrm>
        </p:grpSpPr>
        <p:sp>
          <p:nvSpPr>
            <p:cNvPr id="16" name="Right Arrow 15"/>
            <p:cNvSpPr/>
            <p:nvPr/>
          </p:nvSpPr>
          <p:spPr bwMode="auto">
            <a:xfrm rot="5400000">
              <a:off x="6181969" y="2930770"/>
              <a:ext cx="867508" cy="304800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CC66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782655" y="2845420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xmlns:mc="http://schemas.openxmlformats.org/markup-compatibility/2006" xmlns:a14="http://schemas.microsoft.com/office/drawing/2010/main" val="CC6600" mc:Ignorable=""/>
                  </a:solidFill>
                  <a:latin typeface="Arial" pitchFamily="34" charset="0"/>
                  <a:cs typeface="Arial" pitchFamily="34" charset="0"/>
                </a:rPr>
                <a:t>Cell current</a:t>
              </a:r>
              <a:endParaRPr lang="en-US" sz="2000" dirty="0">
                <a:solidFill>
                  <a:srgbClr xmlns:mc="http://schemas.openxmlformats.org/markup-compatibility/2006" xmlns:a14="http://schemas.microsoft.com/office/drawing/2010/main" val="CC66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three sets of experiments</a:t>
            </a:r>
          </a:p>
          <a:p>
            <a:pPr lvl="1"/>
            <a:r>
              <a:rPr lang="en-US" dirty="0" smtClean="0"/>
              <a:t>Storage environment: # of bit updates from firmware/data update</a:t>
            </a:r>
          </a:p>
          <a:p>
            <a:pPr lvl="1"/>
            <a:r>
              <a:rPr lang="en-US" dirty="0" smtClean="0"/>
              <a:t>Main memory environment: Program execution time</a:t>
            </a:r>
          </a:p>
          <a:p>
            <a:r>
              <a:rPr lang="en-US" dirty="0" smtClean="0"/>
              <a:t>Four-core processor chip with ATOM-like cores</a:t>
            </a:r>
          </a:p>
          <a:p>
            <a:r>
              <a:rPr lang="en-US" dirty="0" smtClean="0"/>
              <a:t>PRAMs with </a:t>
            </a:r>
            <a:r>
              <a:rPr lang="en-US" b="1" dirty="0" smtClean="0"/>
              <a:t>conventional write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</a:rPr>
              <a:t>DW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</a:t>
            </a:r>
          </a:p>
          <a:p>
            <a:pPr lvl="1"/>
            <a:r>
              <a:rPr lang="en-US" dirty="0" smtClean="0"/>
              <a:t>Based on Samsung’s 512Mbit prototype chip</a:t>
            </a:r>
          </a:p>
          <a:p>
            <a:r>
              <a:rPr lang="en-US" dirty="0" smtClean="0"/>
              <a:t>Workloads</a:t>
            </a:r>
          </a:p>
          <a:p>
            <a:pPr lvl="1"/>
            <a:r>
              <a:rPr lang="en-US" dirty="0" smtClean="0"/>
              <a:t>Firmware update: </a:t>
            </a:r>
            <a:r>
              <a:rPr lang="en-US" dirty="0" err="1" smtClean="0"/>
              <a:t>MiBench</a:t>
            </a:r>
            <a:r>
              <a:rPr lang="en-US" dirty="0" smtClean="0"/>
              <a:t> compiled with </a:t>
            </a:r>
            <a:r>
              <a:rPr lang="en-US" dirty="0" err="1" smtClean="0"/>
              <a:t>gcc</a:t>
            </a:r>
            <a:endParaRPr lang="en-US" dirty="0" smtClean="0"/>
          </a:p>
          <a:p>
            <a:pPr lvl="1"/>
            <a:r>
              <a:rPr lang="en-US" dirty="0" smtClean="0"/>
              <a:t>Data update: photos from New York Times “Pictures of the Day” (late April of 2009), music files “ripped” from two albums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Program run: SPEC2006 (</a:t>
            </a:r>
            <a:r>
              <a:rPr lang="en-US" dirty="0" err="1" smtClean="0"/>
              <a:t>multiprogrammed</a:t>
            </a:r>
            <a:r>
              <a:rPr lang="en-US" dirty="0" smtClean="0"/>
              <a:t>), SPLASH-2, </a:t>
            </a:r>
            <a:r>
              <a:rPr lang="en-US" dirty="0" err="1" smtClean="0"/>
              <a:t>SPECjbb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484" y="4854632"/>
            <a:ext cx="976745" cy="9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707" y="4854633"/>
            <a:ext cx="976745" cy="9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4329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 (ARM)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12528" y="1538517"/>
          <a:ext cx="691894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47584" y="269463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992" y="1879603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RESET</a:t>
            </a:r>
            <a:endParaRPr lang="en-U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61371" y="317412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code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1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 (ARM)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12528" y="1538517"/>
          <a:ext cx="691894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47584" y="269463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992" y="1879603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RESET</a:t>
            </a:r>
            <a:endParaRPr lang="en-U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61371" y="317412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code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95714" y="1284518"/>
            <a:ext cx="5464864" cy="3632652"/>
            <a:chOff x="1995714" y="1393373"/>
            <a:chExt cx="5464864" cy="3632652"/>
          </a:xfrm>
        </p:grpSpPr>
        <p:sp>
          <p:nvSpPr>
            <p:cNvPr id="14" name="TextBox 13"/>
            <p:cNvSpPr txBox="1"/>
            <p:nvPr/>
          </p:nvSpPr>
          <p:spPr>
            <a:xfrm>
              <a:off x="3767933" y="1393373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conventional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995714" y="1796596"/>
              <a:ext cx="660400" cy="322942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960681" y="1796596"/>
              <a:ext cx="660400" cy="322942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911600" y="1796596"/>
              <a:ext cx="660400" cy="322942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875513" y="1796596"/>
              <a:ext cx="660400" cy="322942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834159" y="1796596"/>
              <a:ext cx="660400" cy="322942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800178" y="1796596"/>
              <a:ext cx="660400" cy="322942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00" y="1291775"/>
            <a:ext cx="5486400" cy="3625396"/>
            <a:chOff x="2286000" y="1400630"/>
            <a:chExt cx="5486400" cy="3625396"/>
          </a:xfrm>
        </p:grpSpPr>
        <p:sp>
          <p:nvSpPr>
            <p:cNvPr id="15" name="TextBox 14"/>
            <p:cNvSpPr txBox="1"/>
            <p:nvPr/>
          </p:nvSpPr>
          <p:spPr>
            <a:xfrm>
              <a:off x="4287306" y="140063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xmlns:mc="http://schemas.openxmlformats.org/markup-compatibility/2006" xmlns:a14="http://schemas.microsoft.com/office/drawing/2010/main" val="0066FF" mc:Ignorable=""/>
                  </a:solidFill>
                  <a:latin typeface="Arial" pitchFamily="34" charset="0"/>
                  <a:cs typeface="Arial" pitchFamily="34" charset="0"/>
                </a:rPr>
                <a:t>DW</a:t>
              </a:r>
              <a:endParaRPr lang="en-US" sz="1800" dirty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286000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0066FF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272972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0066FF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241800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0066FF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112000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0066FF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154057" y="3425372"/>
              <a:ext cx="660400" cy="1600654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0066FF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174343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0066FF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27086" y="1291774"/>
            <a:ext cx="5486400" cy="3625396"/>
            <a:chOff x="2627086" y="1400629"/>
            <a:chExt cx="5486400" cy="3625396"/>
          </a:xfrm>
        </p:grpSpPr>
        <p:sp>
          <p:nvSpPr>
            <p:cNvPr id="16" name="TextBox 15"/>
            <p:cNvSpPr txBox="1"/>
            <p:nvPr/>
          </p:nvSpPr>
          <p:spPr>
            <a:xfrm>
              <a:off x="3827725" y="1400629"/>
              <a:ext cx="1488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Arial" pitchFamily="34" charset="0"/>
                  <a:cs typeface="Arial" pitchFamily="34" charset="0"/>
                </a:rPr>
                <a:t>Flip-N-Write</a:t>
              </a:r>
              <a:endParaRPr lang="en-US" sz="18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627086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C00000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606800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C00000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572000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C00000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529943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C00000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480629" y="3606800"/>
              <a:ext cx="660400" cy="1419225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C00000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453086" y="3824514"/>
              <a:ext cx="660400" cy="1201511"/>
            </a:xfrm>
            <a:prstGeom prst="ellipse">
              <a:avLst/>
            </a:prstGeom>
            <a:noFill/>
            <a:ln w="38100" cap="flat" cmpd="sng" algn="ctr">
              <a:solidFill>
                <a:srgbClr xmlns:mc="http://schemas.openxmlformats.org/markup-compatibility/2006" xmlns:a14="http://schemas.microsoft.com/office/drawing/2010/main" val="C00000" mc:Ignorable="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741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 (ARM)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12528" y="1538517"/>
          <a:ext cx="691894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61371" y="317412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code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more “SET” operations than “RESET”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988458" y="1640116"/>
            <a:ext cx="660400" cy="1201511"/>
          </a:xfrm>
          <a:prstGeom prst="ellipse">
            <a:avLst/>
          </a:prstGeom>
          <a:noFill/>
          <a:ln w="38100" cap="flat" cmpd="sng" algn="ctr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995716" y="2510972"/>
            <a:ext cx="660400" cy="2377168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1741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 (ARM)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12528" y="1538517"/>
          <a:ext cx="691894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61371" y="317412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code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DW &amp; Flip-N-Write, # SET ~ # RESET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278743" y="3810001"/>
            <a:ext cx="1045027" cy="628198"/>
          </a:xfrm>
          <a:prstGeom prst="ellipse">
            <a:avLst/>
          </a:prstGeom>
          <a:noFill/>
          <a:ln w="38100" cap="flat" cmpd="sng" algn="ctr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286000" y="4158343"/>
            <a:ext cx="1037771" cy="635454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1741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 (ARM)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12528" y="1538517"/>
          <a:ext cx="691894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61371" y="317412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code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9038" y="33727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305.7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0039" y="360680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278.6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Conventional &gt; DW &gt; Flip-N-Write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1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 (x86)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36914" y="1763487"/>
          <a:ext cx="6589486" cy="370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96579" y="3207121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385.0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7578" y="350780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331.3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87497" y="317412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code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Improvement w</a:t>
            </a:r>
            <a:r>
              <a:rPr lang="en-US" sz="3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Flip-N-Write over DW ~14%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file update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92030" y="1750646"/>
          <a:ext cx="5759939" cy="387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37541" y="3135043"/>
            <a:ext cx="292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# bit updates/1,024 data bits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Compressed files have roughly equal 0’s and 1’s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75431" y="1724297"/>
            <a:ext cx="1045027" cy="1854926"/>
          </a:xfrm>
          <a:prstGeom prst="ellipse">
            <a:avLst/>
          </a:prstGeom>
          <a:noFill/>
          <a:ln w="38100" cap="flat" cmpd="sng" algn="ctr">
            <a:solidFill>
              <a:srgbClr xmlns:mc="http://schemas.openxmlformats.org/markup-compatibility/2006" xmlns:a14="http://schemas.microsoft.com/office/drawing/2010/main" val="C00000" mc:Ignorable="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74881" y="3304319"/>
            <a:ext cx="1037771" cy="185551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404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asymmetries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973" y="1172194"/>
            <a:ext cx="5214265" cy="42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9266" y="5631211"/>
            <a:ext cx="6008643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power &lt;&lt; write power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 rot="16200000">
            <a:off x="2009545" y="4170510"/>
            <a:ext cx="365655" cy="278297"/>
          </a:xfrm>
          <a:prstGeom prst="leftRightArrow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 rot="16200000">
            <a:off x="512363" y="2951623"/>
            <a:ext cx="2796033" cy="285692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C00000" mc:Ignorable="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587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12984" y="1680308"/>
          <a:ext cx="6518031" cy="371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485217" y="3238617"/>
            <a:ext cx="159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AMAL (cycles)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562682" y="1848662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113712" y="200322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DW</a:t>
            </a:r>
            <a:endParaRPr lang="en-US" sz="1200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986960" y="2809064"/>
            <a:ext cx="1055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Flip-N-Write</a:t>
            </a:r>
            <a:endParaRPr lang="en-US" sz="12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268710" y="395657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Arial" pitchFamily="34" charset="0"/>
                <a:cs typeface="Arial" pitchFamily="34" charset="0"/>
              </a:rPr>
              <a:t>NoDelay</a:t>
            </a:r>
            <a:endParaRPr lang="en-US" sz="1200" dirty="0">
              <a:solidFill>
                <a:srgbClr xmlns:mc="http://schemas.openxmlformats.org/markup-compatibility/2006" xmlns:a14="http://schemas.microsoft.com/office/drawing/2010/main" val="002060" mc:Ignorable="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223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12984" y="1680308"/>
          <a:ext cx="6518031" cy="371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472154" y="3238617"/>
            <a:ext cx="159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AMAL (cycles)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memory intensity leads to larger AMAL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0327994">
            <a:off x="1908699" y="1799392"/>
            <a:ext cx="2196124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56223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12984" y="1680308"/>
          <a:ext cx="6518031" cy="371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563595" y="3238617"/>
            <a:ext cx="159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AMAL (cycles)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Flip-N-Write eases bandwidth shortage problem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1665" y="1008185"/>
            <a:ext cx="3626335" cy="457981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08184" y="1043354"/>
            <a:ext cx="2563447" cy="457981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 rot="16200000">
            <a:off x="1968249" y="3307898"/>
            <a:ext cx="3236496" cy="278296"/>
          </a:xfrm>
          <a:prstGeom prst="leftRightArrow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 rot="16200000">
            <a:off x="3556347" y="4038847"/>
            <a:ext cx="1767203" cy="285691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C00000" mc:Ignorable="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56223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performance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61476" y="1641232"/>
          <a:ext cx="6283569" cy="378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76624" y="3202257"/>
            <a:ext cx="347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relative performance (to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NoDelay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 rot="16200000">
            <a:off x="2673022" y="2889311"/>
            <a:ext cx="2430585" cy="278297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FFC0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PRAM write bandwidth remains a challenge…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performance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61476" y="1641232"/>
          <a:ext cx="6283569" cy="378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37435" y="3202257"/>
            <a:ext cx="347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relative performance (to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NoDelay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Flip-N-Write salvages performance…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7837230">
            <a:off x="1867884" y="3381515"/>
            <a:ext cx="524485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7837230">
            <a:off x="4309757" y="2564807"/>
            <a:ext cx="524485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7837230">
            <a:off x="2689427" y="3750999"/>
            <a:ext cx="524485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7837230">
            <a:off x="5132352" y="3597365"/>
            <a:ext cx="524485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7837230">
            <a:off x="5918107" y="3678498"/>
            <a:ext cx="524485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7837230">
            <a:off x="6738723" y="3843239"/>
            <a:ext cx="524485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8838421">
            <a:off x="3620430" y="4235067"/>
            <a:ext cx="380008" cy="3048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CC660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Bandwidth, bandwidth, bandwidth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48677" y="1508369"/>
          <a:ext cx="2825419" cy="405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957016" y="1508369"/>
          <a:ext cx="2858738" cy="391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15999" y="1508369"/>
          <a:ext cx="2772186" cy="391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381323" y="2972727"/>
            <a:ext cx="159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AMAL (cycles)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0874" y="2155786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0395" y="269813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66FF" mc:Ignorable=""/>
                </a:solidFill>
                <a:latin typeface="Arial" pitchFamily="34" charset="0"/>
                <a:cs typeface="Arial" pitchFamily="34" charset="0"/>
              </a:rPr>
              <a:t>DW</a:t>
            </a:r>
            <a:endParaRPr lang="en-US" dirty="0">
              <a:solidFill>
                <a:srgbClr xmlns:mc="http://schemas.openxmlformats.org/markup-compatibility/2006" xmlns:a14="http://schemas.microsoft.com/office/drawing/2010/main" val="0066FF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2966" y="4050597"/>
            <a:ext cx="1196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Arial" pitchFamily="34" charset="0"/>
                <a:cs typeface="Arial" pitchFamily="34" charset="0"/>
              </a:rPr>
              <a:t>Flip-N-Write</a:t>
            </a:r>
            <a:endParaRPr lang="en-US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1881" y="4777501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Arial" pitchFamily="34" charset="0"/>
                <a:cs typeface="Arial" pitchFamily="34" charset="0"/>
              </a:rPr>
              <a:t>NoDelay</a:t>
            </a:r>
            <a:endParaRPr lang="en-US" dirty="0">
              <a:solidFill>
                <a:srgbClr xmlns:mc="http://schemas.openxmlformats.org/markup-compatibility/2006" xmlns:a14="http://schemas.microsoft.com/office/drawing/2010/main" val="002060" mc:Ignorable="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33" y="5704828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bandwidth is the key to high performance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969" y="1206217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# banks/device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8286" y="1208408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L2 cache size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7824" y="1208408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PRAM update 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554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5" grpId="1"/>
      <p:bldP spid="1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Flip-N-Write</a:t>
            </a:r>
            <a:r>
              <a:rPr lang="en-US" dirty="0" smtClean="0"/>
              <a:t> is a differential write scheme to reduce PRAM’s bit update actions using simple encoding</a:t>
            </a:r>
          </a:p>
          <a:p>
            <a:pPr lvl="1"/>
            <a:r>
              <a:rPr lang="en-US" dirty="0" smtClean="0"/>
              <a:t>Power/energy reduction</a:t>
            </a:r>
          </a:p>
          <a:p>
            <a:pPr lvl="1"/>
            <a:r>
              <a:rPr lang="en-US" dirty="0" smtClean="0"/>
              <a:t>Potential improvement in write endurance</a:t>
            </a:r>
          </a:p>
          <a:p>
            <a:endParaRPr lang="en-US" dirty="0" smtClean="0"/>
          </a:p>
          <a:p>
            <a:r>
              <a:rPr lang="en-US" b="1" dirty="0" smtClean="0"/>
              <a:t>Simple algorithm</a:t>
            </a:r>
            <a:r>
              <a:rPr lang="en-US" dirty="0" smtClean="0"/>
              <a:t> allows straightforward design</a:t>
            </a:r>
          </a:p>
          <a:p>
            <a:r>
              <a:rPr lang="en-US" b="1" dirty="0" smtClean="0"/>
              <a:t>Deterministic bound on # update bits</a:t>
            </a:r>
            <a:r>
              <a:rPr lang="en-US" dirty="0" smtClean="0"/>
              <a:t> beneficial for power provisioning or bandwidth improvement</a:t>
            </a:r>
          </a:p>
          <a:p>
            <a:pPr lvl="1"/>
            <a:r>
              <a:rPr lang="en-US" dirty="0" smtClean="0"/>
              <a:t>Faster firmware/data update latency</a:t>
            </a:r>
          </a:p>
          <a:p>
            <a:pPr lvl="1"/>
            <a:r>
              <a:rPr lang="en-US" dirty="0" smtClean="0"/>
              <a:t>Performance improvement can be sizable</a:t>
            </a:r>
          </a:p>
          <a:p>
            <a:endParaRPr lang="en-US" dirty="0" smtClean="0"/>
          </a:p>
          <a:p>
            <a:r>
              <a:rPr lang="en-US" b="1" u="sng" dirty="0" smtClean="0"/>
              <a:t>Write bandwidth remains a challenge</a:t>
            </a:r>
          </a:p>
        </p:txBody>
      </p:sp>
    </p:spTree>
    <p:extLst>
      <p:ext uri="{BB962C8B-B14F-4D97-AF65-F5344CB8AC3E}">
        <p14:creationId xmlns:p14="http://schemas.microsoft.com/office/powerpoint/2010/main" val="2259966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8208962" cy="2089150"/>
          </a:xfrm>
        </p:spPr>
        <p:txBody>
          <a:bodyPr/>
          <a:lstStyle/>
          <a:p>
            <a:pPr algn="ctr"/>
            <a:r>
              <a:rPr lang="en-US" altLang="ko-KR" sz="3400" dirty="0" smtClean="0">
                <a:solidFill>
                  <a:schemeClr val="accent2"/>
                </a:solidFill>
              </a:rPr>
              <a:t>Flip-N-Write: A Simple Deterministic Technique to Improve PRAM Write Performance</a:t>
            </a:r>
            <a:r>
              <a:rPr lang="en-US" altLang="ko-KR" sz="3400" smtClean="0">
                <a:solidFill>
                  <a:schemeClr val="accent2"/>
                </a:solidFill>
              </a:rPr>
              <a:t>, </a:t>
            </a:r>
            <a:r>
              <a:rPr lang="en-US" altLang="ko-KR" sz="3400" smtClean="0">
                <a:solidFill>
                  <a:schemeClr val="accent2"/>
                </a:solidFill>
              </a:rPr>
              <a:t>Energy </a:t>
            </a:r>
            <a:r>
              <a:rPr lang="en-US" altLang="ko-KR" sz="3400" dirty="0" smtClean="0">
                <a:solidFill>
                  <a:schemeClr val="accent2"/>
                </a:solidFill>
              </a:rPr>
              <a:t>and Endurance</a:t>
            </a:r>
            <a:endParaRPr lang="en-US" altLang="ko-KR" sz="3400" dirty="0">
              <a:solidFill>
                <a:srgbClr xmlns:mc="http://schemas.openxmlformats.org/markup-compatibility/2006" xmlns:a14="http://schemas.microsoft.com/office/drawing/2010/main" val="000066" mc:Ignorable="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4581525"/>
            <a:ext cx="6400800" cy="720725"/>
          </a:xfrm>
        </p:spPr>
        <p:txBody>
          <a:bodyPr/>
          <a:lstStyle/>
          <a:p>
            <a:r>
              <a:rPr lang="en-US" altLang="ko-KR" sz="2400" b="1" u="sng" dirty="0"/>
              <a:t>Sangyeun </a:t>
            </a:r>
            <a:r>
              <a:rPr lang="en-US" altLang="ko-KR" sz="2400" b="1" u="sng" dirty="0" smtClean="0"/>
              <a:t>Cho</a:t>
            </a:r>
            <a:r>
              <a:rPr lang="en-US" altLang="ko-KR" sz="2400" b="1" dirty="0" smtClean="0"/>
              <a:t>     Hyunjin Lee</a:t>
            </a:r>
            <a:endParaRPr lang="en-US" altLang="ko-KR" sz="2400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92275" y="5300663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latinLnBrk="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000099" mc:Ignorable="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Dept. of Computer Science</a:t>
            </a:r>
          </a:p>
          <a:p>
            <a:pPr algn="r" latinLnBrk="0">
              <a:lnSpc>
                <a:spcPct val="80000"/>
              </a:lnSpc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000099" mc:Ignorable="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2053" name="Picture 5" descr="cas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373688"/>
            <a:ext cx="1008063" cy="3159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3143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Flip-N-Write, more formally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573" y="1562174"/>
            <a:ext cx="6756854" cy="415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47486" y="2590800"/>
            <a:ext cx="7649028" cy="71845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C000" mc:Ignorable="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486" y="3287486"/>
            <a:ext cx="7649028" cy="105954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C000" mc:Ignorable="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486" y="4332515"/>
            <a:ext cx="7649028" cy="68217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C000" mc:Ignorable="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486" y="5000173"/>
            <a:ext cx="7649028" cy="68217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C000" mc:Ignorable="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7486" y="2235200"/>
            <a:ext cx="7649028" cy="37737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C000" mc:Ignorable="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asymmetries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973" y="1172194"/>
            <a:ext cx="5214265" cy="42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0432" y="5631211"/>
            <a:ext cx="678542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endurance &gt;&gt; write endurance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" y="3816096"/>
            <a:ext cx="1575816" cy="1575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2" y="1228344"/>
            <a:ext cx="1539240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0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054" y="2299345"/>
            <a:ext cx="569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Writes are </a:t>
            </a:r>
            <a:r>
              <a:rPr lang="en-US" sz="5400" i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Bad</a:t>
            </a:r>
            <a:r>
              <a:rPr lang="en-US" sz="5400" dirty="0" smtClean="0">
                <a:solidFill>
                  <a:schemeClr val="bg1"/>
                </a:solidFill>
              </a:rPr>
              <a:t>…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362" y="3698654"/>
            <a:ext cx="6056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… and are </a:t>
            </a:r>
            <a:r>
              <a:rPr lang="en-US" sz="5400" i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Hated</a:t>
            </a:r>
            <a:r>
              <a:rPr lang="en-US" sz="5400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!</a:t>
            </a:r>
            <a:endParaRPr lang="en-US" sz="5400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writes </a:t>
            </a:r>
            <a:r>
              <a:rPr lang="en-US" sz="2000" dirty="0" smtClean="0"/>
              <a:t>[Lee et al. ‘09]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33798" y="2234188"/>
            <a:ext cx="507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and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6925" y="1664208"/>
            <a:ext cx="6293326" cy="475488"/>
            <a:chOff x="877824" y="1621536"/>
            <a:chExt cx="6293326" cy="475488"/>
          </a:xfrm>
        </p:grpSpPr>
        <p:sp>
          <p:nvSpPr>
            <p:cNvPr id="4" name="Rectangle 3"/>
            <p:cNvSpPr/>
            <p:nvPr/>
          </p:nvSpPr>
          <p:spPr bwMode="auto">
            <a:xfrm>
              <a:off x="877824" y="1621536"/>
              <a:ext cx="6293326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B0F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77824" y="1621536"/>
              <a:ext cx="431228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232878" y="1621536"/>
              <a:ext cx="108283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206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88316" y="1621536"/>
              <a:ext cx="1082834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206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07469" y="3145536"/>
            <a:ext cx="6732238" cy="475488"/>
            <a:chOff x="984334" y="2877312"/>
            <a:chExt cx="6732238" cy="475488"/>
          </a:xfrm>
        </p:grpSpPr>
        <p:grpSp>
          <p:nvGrpSpPr>
            <p:cNvPr id="10" name="Group 9"/>
            <p:cNvGrpSpPr/>
            <p:nvPr/>
          </p:nvGrpSpPr>
          <p:grpSpPr>
            <a:xfrm>
              <a:off x="984334" y="2877312"/>
              <a:ext cx="6732238" cy="475488"/>
              <a:chOff x="438912" y="1621536"/>
              <a:chExt cx="6732238" cy="47548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8912" y="1621536"/>
                <a:ext cx="6732238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38912" y="1621536"/>
                <a:ext cx="431228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C0000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umnst777 BT" pitchFamily="34" charset="0"/>
                    <a:ea typeface="굴림" pitchFamily="50" charset="-127"/>
                  </a:rPr>
                  <a:t>0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232878" y="1621536"/>
                <a:ext cx="1082834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206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088316" y="1621536"/>
                <a:ext cx="1082834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206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4347072" y="2877312"/>
              <a:ext cx="431228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C0000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05789" y="3715516"/>
            <a:ext cx="7119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introduce multiple dirty bits to isolate and not write clean data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1850930" y="2307287"/>
            <a:ext cx="5862098" cy="278295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C00000" mc:Ignorable="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5001435" y="3844305"/>
            <a:ext cx="2938271" cy="278295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C00000" mc:Ignorable="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533" y="5182324"/>
            <a:ext cx="8562109" cy="5539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CC" mc:Ignorable="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4B granularity gives a 6x improvement (over 64B)</a:t>
            </a:r>
            <a:endParaRPr lang="en-US" sz="3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250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7" grpId="1"/>
      <p:bldP spid="18" grpId="1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write </a:t>
            </a:r>
            <a:r>
              <a:rPr lang="en-US" sz="2000" dirty="0" smtClean="0"/>
              <a:t>[Yang et al. ‘07][Zhou et al. ‘09]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0  0  0  1  0  1  1  0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0  1  0  1  0  0  0  1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6855" y="2234188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5477917"/>
            <a:ext cx="9144000" cy="1067285"/>
            <a:chOff x="0" y="5489823"/>
            <a:chExt cx="9144000" cy="1067285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72493" y="5493699"/>
              <a:ext cx="5914364" cy="475488"/>
              <a:chOff x="1676397" y="3043625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43625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44089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7998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033508" y="5012557"/>
            <a:ext cx="50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content of the corresponding memory block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1678926" y="5481962"/>
            <a:ext cx="5914364" cy="475488"/>
            <a:chOff x="1676397" y="3043625"/>
            <a:chExt cx="5914364" cy="475488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680872" y="3043625"/>
              <a:ext cx="5806099" cy="47548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B0F0" mc:Ignorable="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6397" y="3044089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0  0  0  1  0  1  1  0 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3588" y="3047998"/>
              <a:ext cx="3017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1  1  1  1  0  1  1  0 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write </a:t>
            </a:r>
            <a:r>
              <a:rPr lang="en-US" sz="2000" dirty="0" smtClean="0"/>
              <a:t>[Yang et al. ‘07][Zhou et al. ‘09]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56855" y="2234188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cache block replaced to be written to PRAM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0" y="5478069"/>
            <a:ext cx="9144000" cy="1071224"/>
            <a:chOff x="0" y="5485884"/>
            <a:chExt cx="9144000" cy="107122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5489823"/>
              <a:ext cx="9144000" cy="10672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6" name="Group 26"/>
            <p:cNvGrpSpPr/>
            <p:nvPr/>
          </p:nvGrpSpPr>
          <p:grpSpPr>
            <a:xfrm>
              <a:off x="1672493" y="5485884"/>
              <a:ext cx="5914364" cy="475488"/>
              <a:chOff x="1676397" y="3035810"/>
              <a:chExt cx="5914364" cy="475488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680872" y="3035810"/>
                <a:ext cx="5806099" cy="4754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397" y="3044089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0  0  0  1  0  1  1  0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3588" y="3040183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1  1  1  1  0  1  1  0 </a:t>
                </a:r>
                <a:endParaRPr lang="en-US" sz="2400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033508" y="5012557"/>
            <a:ext cx="50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content of the corresponding memory block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51680" y="3923326"/>
            <a:ext cx="4240640" cy="422031"/>
            <a:chOff x="3493477" y="4470400"/>
            <a:chExt cx="4240640" cy="422031"/>
          </a:xfrm>
        </p:grpSpPr>
        <p:sp>
          <p:nvSpPr>
            <p:cNvPr id="19" name="TextBox 18"/>
            <p:cNvSpPr txBox="1"/>
            <p:nvPr/>
          </p:nvSpPr>
          <p:spPr>
            <a:xfrm>
              <a:off x="3918649" y="4477449"/>
              <a:ext cx="3815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latin typeface="Arial" pitchFamily="34" charset="0"/>
                  <a:cs typeface="Arial" pitchFamily="34" charset="0"/>
                </a:rPr>
                <a:t>READ out (old) memory content</a:t>
              </a:r>
              <a:endParaRPr lang="en-US" sz="2000" b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493477" y="4470400"/>
              <a:ext cx="429846" cy="422031"/>
              <a:chOff x="3493477" y="4470400"/>
              <a:chExt cx="429846" cy="422031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0835" y="448135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 bwMode="auto">
          <a:xfrm>
            <a:off x="1680306" y="1679840"/>
            <a:ext cx="5806099" cy="475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0C0" mc:Ignorable="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4674" y="168030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0  0  0  1  0  1  1  0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3588" y="1684203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0  1  0  1  0  0  0  1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8  E" pathEditMode="relative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10042E-6 L 3.61111E-6 -0.160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기본 디자인">
      <a:majorFont>
        <a:latin typeface="Humnst777 BT"/>
        <a:ea typeface="굴림"/>
        <a:cs typeface=""/>
      </a:majorFont>
      <a:minorFont>
        <a:latin typeface="Humnst777 BT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58648</TotalTime>
  <Words>2016</Words>
  <Application>Microsoft Office PowerPoint</Application>
  <PresentationFormat>Letter Paper (8.5x11 in)</PresentationFormat>
  <Paragraphs>416</Paragraphs>
  <Slides>48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Aldine721 Lt BT</vt:lpstr>
      <vt:lpstr>Wingdings</vt:lpstr>
      <vt:lpstr>Symbol</vt:lpstr>
      <vt:lpstr>굴림</vt:lpstr>
      <vt:lpstr>Humnst777 BT</vt:lpstr>
      <vt:lpstr>기본 디자인</vt:lpstr>
      <vt:lpstr>Flip-N-Write: A Simple Deterministic Technique to Improve PRAM Write Performance, Energy and Endurance</vt:lpstr>
      <vt:lpstr>Phase-change RAM (PRAM)</vt:lpstr>
      <vt:lpstr>PRAM asymmetries</vt:lpstr>
      <vt:lpstr>PRAM asymmetries</vt:lpstr>
      <vt:lpstr>PRAM asymmetries</vt:lpstr>
      <vt:lpstr>PowerPoint Presentation</vt:lpstr>
      <vt:lpstr>Partial writes [Lee et al. ‘09]</vt:lpstr>
      <vt:lpstr>Differential write [Yang et al. ‘07][Zhou et al. ‘09]</vt:lpstr>
      <vt:lpstr>Differential write [Yang et al. ‘07][Zhou et al. ‘09]</vt:lpstr>
      <vt:lpstr>Differential write [Yang et al. ‘07][Zhou et al. ‘09]</vt:lpstr>
      <vt:lpstr>Differential write [Yang et al. ‘07][Zhou et al. ‘09]</vt:lpstr>
      <vt:lpstr>Contributions of this work</vt:lpstr>
      <vt:lpstr>Flip-N-Write basic idea</vt:lpstr>
      <vt:lpstr>Flip-N-Write basic idea</vt:lpstr>
      <vt:lpstr>Flip-N-Write basic idea</vt:lpstr>
      <vt:lpstr>Flip-N-Write basic idea</vt:lpstr>
      <vt:lpstr>Flip-N-Write steps</vt:lpstr>
      <vt:lpstr>Flip-N-Write steps</vt:lpstr>
      <vt:lpstr>Flip-N-Write steps</vt:lpstr>
      <vt:lpstr>Flip-N-Write steps</vt:lpstr>
      <vt:lpstr>Flip-N-Write steps</vt:lpstr>
      <vt:lpstr>Flip-N-Write steps</vt:lpstr>
      <vt:lpstr>Analysis: bit update reduction</vt:lpstr>
      <vt:lpstr>Analysis: bit update reduction</vt:lpstr>
      <vt:lpstr>Analysis: flip bit overheads</vt:lpstr>
      <vt:lpstr>Analysis: comparison with DW</vt:lpstr>
      <vt:lpstr>Analysis: comparison with DW</vt:lpstr>
      <vt:lpstr>Implications</vt:lpstr>
      <vt:lpstr>Circuit design (16): read path</vt:lpstr>
      <vt:lpstr>Circuit design (16): write prep.</vt:lpstr>
      <vt:lpstr>Circuit design (16): write driver</vt:lpstr>
      <vt:lpstr>Experimental setup</vt:lpstr>
      <vt:lpstr>Firmware update (ARM)</vt:lpstr>
      <vt:lpstr>Firmware update (ARM)</vt:lpstr>
      <vt:lpstr>Firmware update (ARM)</vt:lpstr>
      <vt:lpstr>Firmware update (ARM)</vt:lpstr>
      <vt:lpstr>Firmware update (ARM)</vt:lpstr>
      <vt:lpstr>Firmware update (x86)</vt:lpstr>
      <vt:lpstr>Music file update</vt:lpstr>
      <vt:lpstr>Main memory performance</vt:lpstr>
      <vt:lpstr>Main memory performance</vt:lpstr>
      <vt:lpstr>Main memory performance</vt:lpstr>
      <vt:lpstr>Program performance</vt:lpstr>
      <vt:lpstr>Program performance</vt:lpstr>
      <vt:lpstr>Bandwidth, bandwidth, bandwidth</vt:lpstr>
      <vt:lpstr>Conclusions</vt:lpstr>
      <vt:lpstr>Flip-N-Write: A Simple Deterministic Technique to Improve PRAM Write Performance, Energy and Endurance</vt:lpstr>
      <vt:lpstr>Flip-N-Write, more formally</vt:lpstr>
    </vt:vector>
  </TitlesOfParts>
  <Company>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CS0447 Computer Organization &amp; Assembly Language</dc:title>
  <dc:creator>Sangyeun Cho</dc:creator>
  <cp:lastModifiedBy>cho</cp:lastModifiedBy>
  <cp:revision>1486</cp:revision>
  <dcterms:created xsi:type="dcterms:W3CDTF">2004-08-26T11:50:37Z</dcterms:created>
  <dcterms:modified xsi:type="dcterms:W3CDTF">2009-12-15T18:58:36Z</dcterms:modified>
</cp:coreProperties>
</file>