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449" r:id="rId3"/>
    <p:sldId id="450" r:id="rId4"/>
    <p:sldId id="470" r:id="rId5"/>
    <p:sldId id="451" r:id="rId6"/>
    <p:sldId id="465" r:id="rId7"/>
    <p:sldId id="452" r:id="rId8"/>
    <p:sldId id="475" r:id="rId9"/>
    <p:sldId id="474" r:id="rId10"/>
    <p:sldId id="509" r:id="rId11"/>
    <p:sldId id="458" r:id="rId12"/>
    <p:sldId id="476" r:id="rId13"/>
    <p:sldId id="459" r:id="rId14"/>
    <p:sldId id="479" r:id="rId15"/>
    <p:sldId id="478" r:id="rId16"/>
    <p:sldId id="460" r:id="rId17"/>
    <p:sldId id="480" r:id="rId18"/>
    <p:sldId id="461" r:id="rId19"/>
    <p:sldId id="481" r:id="rId20"/>
    <p:sldId id="492" r:id="rId21"/>
    <p:sldId id="466" r:id="rId22"/>
    <p:sldId id="467" r:id="rId23"/>
    <p:sldId id="484" r:id="rId24"/>
    <p:sldId id="486" r:id="rId25"/>
    <p:sldId id="485" r:id="rId26"/>
    <p:sldId id="487" r:id="rId27"/>
    <p:sldId id="488" r:id="rId28"/>
    <p:sldId id="468" r:id="rId29"/>
    <p:sldId id="491" r:id="rId30"/>
    <p:sldId id="490" r:id="rId31"/>
    <p:sldId id="471" r:id="rId32"/>
    <p:sldId id="455" r:id="rId33"/>
    <p:sldId id="5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3" autoAdjust="0"/>
    <p:restoredTop sz="98292" autoAdjust="0"/>
  </p:normalViewPr>
  <p:slideViewPr>
    <p:cSldViewPr showGuides="1">
      <p:cViewPr varScale="1">
        <p:scale>
          <a:sx n="84" d="100"/>
          <a:sy n="84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gyeun%20Cho\Desktop\Trend%20v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gyeun%20Cho\Desktop\Trend%20v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sd_experimen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sd_experiment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sd_experiment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sd_experiment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sd_experi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korea%20visit%202012\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korea%20visit%202012\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korea%20visit%202012\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new_experiments_isc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CA_experiments_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paper%20writing\issd\ISCA_experiments_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\Desktop\iss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09481997991727"/>
          <c:y val="4.5267489711934186E-2"/>
          <c:w val="0.76814893494924463"/>
          <c:h val="0.84370370370370373"/>
        </c:manualLayout>
      </c:layout>
      <c:lineChart>
        <c:grouping val="standard"/>
        <c:varyColors val="0"/>
        <c:ser>
          <c:idx val="4"/>
          <c:order val="1"/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Sheet1!$H$32:$H$42</c:f>
            </c:numRef>
          </c:val>
          <c:smooth val="0"/>
        </c:ser>
        <c:ser>
          <c:idx val="7"/>
          <c:order val="2"/>
          <c:spPr>
            <a:ln w="38100"/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Sheet1!$K$32:$K$42</c:f>
              <c:numCache>
                <c:formatCode>General</c:formatCode>
                <c:ptCount val="11"/>
                <c:pt idx="0">
                  <c:v>130</c:v>
                </c:pt>
                <c:pt idx="1">
                  <c:v>130</c:v>
                </c:pt>
                <c:pt idx="2">
                  <c:v>130</c:v>
                </c:pt>
                <c:pt idx="3">
                  <c:v>250</c:v>
                </c:pt>
                <c:pt idx="4">
                  <c:v>250</c:v>
                </c:pt>
                <c:pt idx="5">
                  <c:v>250</c:v>
                </c:pt>
                <c:pt idx="6">
                  <c:v>250</c:v>
                </c:pt>
                <c:pt idx="7">
                  <c:v>250</c:v>
                </c:pt>
                <c:pt idx="8">
                  <c:v>250</c:v>
                </c:pt>
                <c:pt idx="9">
                  <c:v>250</c:v>
                </c:pt>
                <c:pt idx="10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86144"/>
        <c:axId val="78487936"/>
      </c:lineChart>
      <c:lineChart>
        <c:grouping val="standard"/>
        <c:varyColors val="0"/>
        <c:ser>
          <c:idx val="2"/>
          <c:order val="0"/>
          <c:spPr>
            <a:ln w="38100"/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Sheet1!$F$32:$F$42</c:f>
              <c:numCache>
                <c:formatCode>General</c:formatCode>
                <c:ptCount val="11"/>
                <c:pt idx="0">
                  <c:v>0</c:v>
                </c:pt>
                <c:pt idx="1">
                  <c:v>3.8</c:v>
                </c:pt>
                <c:pt idx="2">
                  <c:v>7.6</c:v>
                </c:pt>
                <c:pt idx="3">
                  <c:v>7.6</c:v>
                </c:pt>
                <c:pt idx="4">
                  <c:v>7.6</c:v>
                </c:pt>
                <c:pt idx="5">
                  <c:v>15.2</c:v>
                </c:pt>
                <c:pt idx="6">
                  <c:v>15.2</c:v>
                </c:pt>
                <c:pt idx="7">
                  <c:v>15.2</c:v>
                </c:pt>
                <c:pt idx="8">
                  <c:v>30.4</c:v>
                </c:pt>
                <c:pt idx="9">
                  <c:v>30.4</c:v>
                </c:pt>
                <c:pt idx="10">
                  <c:v>30.4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91008"/>
        <c:axId val="78489472"/>
      </c:lineChart>
      <c:catAx>
        <c:axId val="7848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8487936"/>
        <c:crosses val="autoZero"/>
        <c:auto val="1"/>
        <c:lblAlgn val="ctr"/>
        <c:lblOffset val="100"/>
        <c:noMultiLvlLbl val="0"/>
      </c:catAx>
      <c:valAx>
        <c:axId val="78487936"/>
        <c:scaling>
          <c:logBase val="10"/>
          <c:orientation val="minMax"/>
          <c:max val="100000"/>
          <c:min val="1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78486144"/>
        <c:crosses val="autoZero"/>
        <c:crossBetween val="between"/>
      </c:valAx>
      <c:valAx>
        <c:axId val="78489472"/>
        <c:scaling>
          <c:logBase val="10"/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8491008"/>
        <c:crosses val="max"/>
        <c:crossBetween val="between"/>
      </c:valAx>
      <c:catAx>
        <c:axId val="78491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84894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46909778246056"/>
          <c:y val="6.0502627474687799E-2"/>
          <c:w val="0.72834176095037662"/>
          <c:h val="0.82766554372520906"/>
        </c:manualLayout>
      </c:layout>
      <c:lineChart>
        <c:grouping val="standard"/>
        <c:varyColors val="0"/>
        <c:ser>
          <c:idx val="3"/>
          <c:order val="0"/>
          <c:tx>
            <c:strRef>
              <c:f>'perf string'!$G$10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string'!$H$10:$O$10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'perf string'!$G$11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string'!$H$11:$O$11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89632"/>
        <c:axId val="93191168"/>
      </c:lineChart>
      <c:catAx>
        <c:axId val="931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191168"/>
        <c:crosses val="autoZero"/>
        <c:auto val="1"/>
        <c:lblAlgn val="ctr"/>
        <c:lblOffset val="100"/>
        <c:noMultiLvlLbl val="0"/>
      </c:catAx>
      <c:valAx>
        <c:axId val="93191168"/>
        <c:scaling>
          <c:orientation val="minMax"/>
          <c:max val="14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3189632"/>
        <c:crosses val="autoZero"/>
        <c:crossBetween val="between"/>
        <c:majorUnit val="200"/>
        <c:minorUnit val="4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'perf linear'!$G$7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linear'!$H$7:$O$7</c:f>
              <c:numCache>
                <c:formatCode>0</c:formatCode>
                <c:ptCount val="8"/>
                <c:pt idx="0">
                  <c:v>95.380029806259273</c:v>
                </c:pt>
                <c:pt idx="1">
                  <c:v>190.76005961251855</c:v>
                </c:pt>
                <c:pt idx="2">
                  <c:v>286.14008941877796</c:v>
                </c:pt>
                <c:pt idx="3">
                  <c:v>381.52011922503704</c:v>
                </c:pt>
                <c:pt idx="4">
                  <c:v>476.90014903129639</c:v>
                </c:pt>
                <c:pt idx="5">
                  <c:v>572.28017883755649</c:v>
                </c:pt>
                <c:pt idx="6">
                  <c:v>667.66020864381528</c:v>
                </c:pt>
                <c:pt idx="7">
                  <c:v>763.04023845007441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'perf linear'!$G$9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linear'!$H$9:$O$9</c:f>
              <c:numCache>
                <c:formatCode>0</c:formatCode>
                <c:ptCount val="8"/>
                <c:pt idx="0">
                  <c:v>614.4</c:v>
                </c:pt>
                <c:pt idx="1">
                  <c:v>614.4</c:v>
                </c:pt>
                <c:pt idx="2">
                  <c:v>614.4</c:v>
                </c:pt>
                <c:pt idx="3">
                  <c:v>614.4</c:v>
                </c:pt>
                <c:pt idx="4">
                  <c:v>614.4</c:v>
                </c:pt>
                <c:pt idx="5">
                  <c:v>614.4</c:v>
                </c:pt>
                <c:pt idx="6">
                  <c:v>614.4</c:v>
                </c:pt>
                <c:pt idx="7">
                  <c:v>614.4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'perf linear'!$G$10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linear'!$H$10:$O$10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'perf linear'!$G$11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linear'!$H$11:$O$11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53248"/>
        <c:axId val="80859136"/>
      </c:lineChart>
      <c:catAx>
        <c:axId val="8085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859136"/>
        <c:crosses val="autoZero"/>
        <c:auto val="1"/>
        <c:lblAlgn val="ctr"/>
        <c:lblOffset val="100"/>
        <c:noMultiLvlLbl val="0"/>
      </c:catAx>
      <c:valAx>
        <c:axId val="80859136"/>
        <c:scaling>
          <c:orientation val="minMax"/>
          <c:max val="3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0853248"/>
        <c:crosses val="autoZero"/>
        <c:crossBetween val="between"/>
        <c:majorUnit val="5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46909778246056"/>
          <c:y val="6.0502627474687799E-2"/>
          <c:w val="0.72834176095037662"/>
          <c:h val="0.82766554372520906"/>
        </c:manualLayout>
      </c:layout>
      <c:lineChart>
        <c:grouping val="standard"/>
        <c:varyColors val="0"/>
        <c:ser>
          <c:idx val="0"/>
          <c:order val="0"/>
          <c:tx>
            <c:strRef>
              <c:f>'perf string'!$G$7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string'!$H$7:$O$7</c:f>
              <c:numCache>
                <c:formatCode>0</c:formatCode>
                <c:ptCount val="8"/>
                <c:pt idx="0">
                  <c:v>82.431736218444058</c:v>
                </c:pt>
                <c:pt idx="1">
                  <c:v>164.86347243688815</c:v>
                </c:pt>
                <c:pt idx="2">
                  <c:v>247.29520865533237</c:v>
                </c:pt>
                <c:pt idx="3">
                  <c:v>329.7269448737764</c:v>
                </c:pt>
                <c:pt idx="4">
                  <c:v>412.15868109222072</c:v>
                </c:pt>
                <c:pt idx="5">
                  <c:v>494.59041731066463</c:v>
                </c:pt>
                <c:pt idx="6">
                  <c:v>577.02215352910866</c:v>
                </c:pt>
                <c:pt idx="7">
                  <c:v>659.45388974755303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'perf string'!$G$9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string'!$H$9:$O$9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'perf string'!$G$10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string'!$H$10:$O$10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'perf string'!$G$11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string'!$H$11:$O$11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14208"/>
        <c:axId val="93215744"/>
      </c:lineChart>
      <c:catAx>
        <c:axId val="9321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215744"/>
        <c:crosses val="autoZero"/>
        <c:auto val="1"/>
        <c:lblAlgn val="ctr"/>
        <c:lblOffset val="100"/>
        <c:noMultiLvlLbl val="0"/>
      </c:catAx>
      <c:valAx>
        <c:axId val="93215744"/>
        <c:scaling>
          <c:orientation val="minMax"/>
          <c:max val="14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3214208"/>
        <c:crosses val="autoZero"/>
        <c:crossBetween val="between"/>
        <c:majorUnit val="200"/>
        <c:minorUnit val="4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'perf linear'!$G$7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linear'!$H$7:$O$7</c:f>
              <c:numCache>
                <c:formatCode>0</c:formatCode>
                <c:ptCount val="8"/>
                <c:pt idx="0">
                  <c:v>95.380029806259273</c:v>
                </c:pt>
                <c:pt idx="1">
                  <c:v>190.76005961251855</c:v>
                </c:pt>
                <c:pt idx="2">
                  <c:v>286.14008941877796</c:v>
                </c:pt>
                <c:pt idx="3">
                  <c:v>381.52011922503704</c:v>
                </c:pt>
                <c:pt idx="4">
                  <c:v>476.90014903129639</c:v>
                </c:pt>
                <c:pt idx="5">
                  <c:v>572.28017883755649</c:v>
                </c:pt>
                <c:pt idx="6">
                  <c:v>667.66020864381528</c:v>
                </c:pt>
                <c:pt idx="7">
                  <c:v>763.04023845007441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linear'!$G$8</c:f>
              <c:strCache>
                <c:ptCount val="1"/>
                <c:pt idx="0">
                  <c:v>ISSD w/ acc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linear'!$H$8:$O$8</c:f>
              <c:numCache>
                <c:formatCode>0</c:formatCode>
                <c:ptCount val="8"/>
                <c:pt idx="0">
                  <c:v>318.40796019900517</c:v>
                </c:pt>
                <c:pt idx="1">
                  <c:v>636.81592039800933</c:v>
                </c:pt>
                <c:pt idx="2">
                  <c:v>955.22388059701552</c:v>
                </c:pt>
                <c:pt idx="3">
                  <c:v>1273.6318407960198</c:v>
                </c:pt>
                <c:pt idx="4">
                  <c:v>1592.039800995025</c:v>
                </c:pt>
                <c:pt idx="5">
                  <c:v>1910.4477611940313</c:v>
                </c:pt>
                <c:pt idx="6">
                  <c:v>2228.8557213930362</c:v>
                </c:pt>
                <c:pt idx="7">
                  <c:v>2547.2636815920387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linear'!$G$9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linear'!$H$9:$O$9</c:f>
              <c:numCache>
                <c:formatCode>0</c:formatCode>
                <c:ptCount val="8"/>
                <c:pt idx="0">
                  <c:v>614.4</c:v>
                </c:pt>
                <c:pt idx="1">
                  <c:v>614.4</c:v>
                </c:pt>
                <c:pt idx="2">
                  <c:v>614.4</c:v>
                </c:pt>
                <c:pt idx="3">
                  <c:v>614.4</c:v>
                </c:pt>
                <c:pt idx="4">
                  <c:v>614.4</c:v>
                </c:pt>
                <c:pt idx="5">
                  <c:v>614.4</c:v>
                </c:pt>
                <c:pt idx="6">
                  <c:v>614.4</c:v>
                </c:pt>
                <c:pt idx="7">
                  <c:v>614.4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'perf linear'!$G$10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linear'!$H$10:$O$10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'perf linear'!$G$11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linear'!$H$11:$O$11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392320"/>
        <c:axId val="94393856"/>
      </c:lineChart>
      <c:catAx>
        <c:axId val="943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393856"/>
        <c:crosses val="autoZero"/>
        <c:auto val="1"/>
        <c:lblAlgn val="ctr"/>
        <c:lblOffset val="100"/>
        <c:noMultiLvlLbl val="0"/>
      </c:catAx>
      <c:valAx>
        <c:axId val="94393856"/>
        <c:scaling>
          <c:orientation val="minMax"/>
          <c:max val="3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4392320"/>
        <c:crosses val="autoZero"/>
        <c:crossBetween val="between"/>
        <c:majorUnit val="5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46909778246056"/>
          <c:y val="6.0502627474687799E-2"/>
          <c:w val="0.72834176095037662"/>
          <c:h val="0.82766554372520906"/>
        </c:manualLayout>
      </c:layout>
      <c:lineChart>
        <c:grouping val="standard"/>
        <c:varyColors val="0"/>
        <c:ser>
          <c:idx val="0"/>
          <c:order val="0"/>
          <c:tx>
            <c:strRef>
              <c:f>'perf string'!$G$7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string'!$H$7:$O$7</c:f>
              <c:numCache>
                <c:formatCode>0</c:formatCode>
                <c:ptCount val="8"/>
                <c:pt idx="0">
                  <c:v>82.431736218444058</c:v>
                </c:pt>
                <c:pt idx="1">
                  <c:v>164.86347243688815</c:v>
                </c:pt>
                <c:pt idx="2">
                  <c:v>247.29520865533237</c:v>
                </c:pt>
                <c:pt idx="3">
                  <c:v>329.7269448737764</c:v>
                </c:pt>
                <c:pt idx="4">
                  <c:v>412.15868109222072</c:v>
                </c:pt>
                <c:pt idx="5">
                  <c:v>494.59041731066463</c:v>
                </c:pt>
                <c:pt idx="6">
                  <c:v>577.02215352910866</c:v>
                </c:pt>
                <c:pt idx="7">
                  <c:v>659.45388974755303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string'!$G$8</c:f>
              <c:strCache>
                <c:ptCount val="1"/>
                <c:pt idx="0">
                  <c:v>ISSD w/ acc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string'!$H$8:$O$8</c:f>
              <c:numCache>
                <c:formatCode>0</c:formatCode>
                <c:ptCount val="8"/>
                <c:pt idx="0">
                  <c:v>112.95446523120373</c:v>
                </c:pt>
                <c:pt idx="1">
                  <c:v>225.90893046240745</c:v>
                </c:pt>
                <c:pt idx="2">
                  <c:v>338.86339569361127</c:v>
                </c:pt>
                <c:pt idx="3">
                  <c:v>451.81786092481491</c:v>
                </c:pt>
                <c:pt idx="4">
                  <c:v>564.77232615601861</c:v>
                </c:pt>
                <c:pt idx="5">
                  <c:v>677.72679138722253</c:v>
                </c:pt>
                <c:pt idx="6">
                  <c:v>790.68125661842578</c:v>
                </c:pt>
                <c:pt idx="7">
                  <c:v>903.63572184962959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string'!$G$9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string'!$H$9:$O$9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'perf string'!$G$10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string'!$H$10:$O$10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'perf string'!$G$11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string'!$H$11:$O$11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65920"/>
        <c:axId val="93267456"/>
      </c:lineChart>
      <c:catAx>
        <c:axId val="932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267456"/>
        <c:crosses val="autoZero"/>
        <c:auto val="1"/>
        <c:lblAlgn val="ctr"/>
        <c:lblOffset val="100"/>
        <c:noMultiLvlLbl val="0"/>
      </c:catAx>
      <c:valAx>
        <c:axId val="93267456"/>
        <c:scaling>
          <c:orientation val="minMax"/>
          <c:max val="14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3265920"/>
        <c:crosses val="autoZero"/>
        <c:crossBetween val="between"/>
        <c:majorUnit val="200"/>
        <c:minorUnit val="4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'perf linear'!$G$7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linear'!$H$7:$O$7</c:f>
              <c:numCache>
                <c:formatCode>0</c:formatCode>
                <c:ptCount val="8"/>
                <c:pt idx="0">
                  <c:v>95.380029806259273</c:v>
                </c:pt>
                <c:pt idx="1">
                  <c:v>190.76005961251855</c:v>
                </c:pt>
                <c:pt idx="2">
                  <c:v>286.14008941877796</c:v>
                </c:pt>
                <c:pt idx="3">
                  <c:v>381.52011922503704</c:v>
                </c:pt>
                <c:pt idx="4">
                  <c:v>476.90014903129639</c:v>
                </c:pt>
                <c:pt idx="5">
                  <c:v>572.28017883755649</c:v>
                </c:pt>
                <c:pt idx="6">
                  <c:v>667.66020864381528</c:v>
                </c:pt>
                <c:pt idx="7">
                  <c:v>763.04023845007441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linear'!$G$8</c:f>
              <c:strCache>
                <c:ptCount val="1"/>
                <c:pt idx="0">
                  <c:v>ISSD w/ acc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linear'!$H$8:$O$8</c:f>
              <c:numCache>
                <c:formatCode>0</c:formatCode>
                <c:ptCount val="8"/>
                <c:pt idx="0">
                  <c:v>318.40796019900517</c:v>
                </c:pt>
                <c:pt idx="1">
                  <c:v>636.81592039800933</c:v>
                </c:pt>
                <c:pt idx="2">
                  <c:v>955.22388059701552</c:v>
                </c:pt>
                <c:pt idx="3">
                  <c:v>1273.6318407960198</c:v>
                </c:pt>
                <c:pt idx="4">
                  <c:v>1592.039800995025</c:v>
                </c:pt>
                <c:pt idx="5">
                  <c:v>1910.4477611940313</c:v>
                </c:pt>
                <c:pt idx="6">
                  <c:v>2228.8557213930362</c:v>
                </c:pt>
                <c:pt idx="7">
                  <c:v>2547.2636815920387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linear'!$G$9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linear'!$H$9:$O$9</c:f>
              <c:numCache>
                <c:formatCode>0</c:formatCode>
                <c:ptCount val="8"/>
                <c:pt idx="0">
                  <c:v>614.4</c:v>
                </c:pt>
                <c:pt idx="1">
                  <c:v>614.4</c:v>
                </c:pt>
                <c:pt idx="2">
                  <c:v>614.4</c:v>
                </c:pt>
                <c:pt idx="3">
                  <c:v>614.4</c:v>
                </c:pt>
                <c:pt idx="4">
                  <c:v>614.4</c:v>
                </c:pt>
                <c:pt idx="5">
                  <c:v>614.4</c:v>
                </c:pt>
                <c:pt idx="6">
                  <c:v>614.4</c:v>
                </c:pt>
                <c:pt idx="7">
                  <c:v>614.4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'perf linear'!$G$10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linear'!$H$10:$O$10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'perf linear'!$G$11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linear'!$H$11:$O$11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'perf linear'!$G$12</c:f>
              <c:strCache>
                <c:ptCount val="1"/>
                <c:pt idx="0">
                  <c:v>ISSD 800MHz</c:v>
                </c:pt>
              </c:strCache>
            </c:strRef>
          </c:tx>
          <c:val>
            <c:numRef>
              <c:f>'perf linear'!$H$12:$O$12</c:f>
              <c:numCache>
                <c:formatCode>0</c:formatCode>
                <c:ptCount val="8"/>
                <c:pt idx="0">
                  <c:v>190.76005961251855</c:v>
                </c:pt>
                <c:pt idx="1">
                  <c:v>381.52011922503704</c:v>
                </c:pt>
                <c:pt idx="2">
                  <c:v>572.28017883755649</c:v>
                </c:pt>
                <c:pt idx="3">
                  <c:v>763.04023845007441</c:v>
                </c:pt>
                <c:pt idx="4">
                  <c:v>953.8002980625929</c:v>
                </c:pt>
                <c:pt idx="5">
                  <c:v>1144.5603576751118</c:v>
                </c:pt>
                <c:pt idx="6">
                  <c:v>1335.3204172876306</c:v>
                </c:pt>
                <c:pt idx="7">
                  <c:v>1526.0804769001493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06880"/>
        <c:axId val="93308416"/>
      </c:lineChart>
      <c:catAx>
        <c:axId val="9330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308416"/>
        <c:crosses val="autoZero"/>
        <c:auto val="1"/>
        <c:lblAlgn val="ctr"/>
        <c:lblOffset val="100"/>
        <c:noMultiLvlLbl val="0"/>
      </c:catAx>
      <c:valAx>
        <c:axId val="93308416"/>
        <c:scaling>
          <c:orientation val="minMax"/>
          <c:max val="3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3306880"/>
        <c:crosses val="autoZero"/>
        <c:crossBetween val="between"/>
        <c:majorUnit val="5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46909778246056"/>
          <c:y val="6.0502627474687799E-2"/>
          <c:w val="0.72834176095037662"/>
          <c:h val="0.82766554372520906"/>
        </c:manualLayout>
      </c:layout>
      <c:lineChart>
        <c:grouping val="standard"/>
        <c:varyColors val="0"/>
        <c:ser>
          <c:idx val="0"/>
          <c:order val="0"/>
          <c:tx>
            <c:strRef>
              <c:f>'perf string'!$G$7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string'!$H$7:$O$7</c:f>
              <c:numCache>
                <c:formatCode>0</c:formatCode>
                <c:ptCount val="8"/>
                <c:pt idx="0">
                  <c:v>82.431736218444058</c:v>
                </c:pt>
                <c:pt idx="1">
                  <c:v>164.86347243688815</c:v>
                </c:pt>
                <c:pt idx="2">
                  <c:v>247.29520865533237</c:v>
                </c:pt>
                <c:pt idx="3">
                  <c:v>329.7269448737764</c:v>
                </c:pt>
                <c:pt idx="4">
                  <c:v>412.15868109222072</c:v>
                </c:pt>
                <c:pt idx="5">
                  <c:v>494.59041731066463</c:v>
                </c:pt>
                <c:pt idx="6">
                  <c:v>577.02215352910866</c:v>
                </c:pt>
                <c:pt idx="7">
                  <c:v>659.45388974755303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string'!$G$8</c:f>
              <c:strCache>
                <c:ptCount val="1"/>
                <c:pt idx="0">
                  <c:v>ISSD w/ acc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string'!$H$8:$O$8</c:f>
              <c:numCache>
                <c:formatCode>0</c:formatCode>
                <c:ptCount val="8"/>
                <c:pt idx="0">
                  <c:v>112.95446523120373</c:v>
                </c:pt>
                <c:pt idx="1">
                  <c:v>225.90893046240745</c:v>
                </c:pt>
                <c:pt idx="2">
                  <c:v>338.86339569361127</c:v>
                </c:pt>
                <c:pt idx="3">
                  <c:v>451.81786092481491</c:v>
                </c:pt>
                <c:pt idx="4">
                  <c:v>564.77232615601861</c:v>
                </c:pt>
                <c:pt idx="5">
                  <c:v>677.72679138722253</c:v>
                </c:pt>
                <c:pt idx="6">
                  <c:v>790.68125661842578</c:v>
                </c:pt>
                <c:pt idx="7">
                  <c:v>903.63572184962959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string'!$G$9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string'!$H$9:$O$9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'perf string'!$G$10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string'!$H$10:$O$10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'perf string'!$G$11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string'!$H$5:$O$5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string'!$H$11:$O$11</c:f>
              <c:numCache>
                <c:formatCode>0</c:formatCode>
                <c:ptCount val="8"/>
                <c:pt idx="0">
                  <c:v>551.6052574876104</c:v>
                </c:pt>
                <c:pt idx="1">
                  <c:v>551.6052574876104</c:v>
                </c:pt>
                <c:pt idx="2">
                  <c:v>551.6052574876104</c:v>
                </c:pt>
                <c:pt idx="3">
                  <c:v>551.6052574876104</c:v>
                </c:pt>
                <c:pt idx="4">
                  <c:v>551.6052574876104</c:v>
                </c:pt>
                <c:pt idx="5">
                  <c:v>551.6052574876104</c:v>
                </c:pt>
                <c:pt idx="6">
                  <c:v>551.6052574876104</c:v>
                </c:pt>
                <c:pt idx="7">
                  <c:v>551.6052574876104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'perf string'!$G$12</c:f>
              <c:strCache>
                <c:ptCount val="1"/>
                <c:pt idx="0">
                  <c:v>ISSD 800MHz</c:v>
                </c:pt>
              </c:strCache>
            </c:strRef>
          </c:tx>
          <c:val>
            <c:numRef>
              <c:f>'perf string'!$H$12:$O$12</c:f>
              <c:numCache>
                <c:formatCode>0</c:formatCode>
                <c:ptCount val="8"/>
                <c:pt idx="0">
                  <c:v>164.86347243688815</c:v>
                </c:pt>
                <c:pt idx="1">
                  <c:v>329.7269448737764</c:v>
                </c:pt>
                <c:pt idx="2">
                  <c:v>494.59041731066463</c:v>
                </c:pt>
                <c:pt idx="3">
                  <c:v>659.45388974755303</c:v>
                </c:pt>
                <c:pt idx="4">
                  <c:v>824.31736218443996</c:v>
                </c:pt>
                <c:pt idx="5">
                  <c:v>989.18083462132984</c:v>
                </c:pt>
                <c:pt idx="6">
                  <c:v>1154.0443070582164</c:v>
                </c:pt>
                <c:pt idx="7">
                  <c:v>1318.9077794951068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903936"/>
        <c:axId val="96905472"/>
      </c:lineChart>
      <c:catAx>
        <c:axId val="9690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905472"/>
        <c:crosses val="autoZero"/>
        <c:auto val="1"/>
        <c:lblAlgn val="ctr"/>
        <c:lblOffset val="100"/>
        <c:noMultiLvlLbl val="0"/>
      </c:catAx>
      <c:valAx>
        <c:axId val="96905472"/>
        <c:scaling>
          <c:orientation val="minMax"/>
          <c:max val="14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6903936"/>
        <c:crosses val="autoZero"/>
        <c:crossBetween val="between"/>
        <c:majorUnit val="200"/>
        <c:minorUnit val="4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'perf k-means'!$G$9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k-means'!$H$9:$O$9</c:f>
              <c:numCache>
                <c:formatCode>0</c:formatCode>
                <c:ptCount val="8"/>
                <c:pt idx="0">
                  <c:v>218.69126943447802</c:v>
                </c:pt>
                <c:pt idx="1">
                  <c:v>218.69126943447802</c:v>
                </c:pt>
                <c:pt idx="2">
                  <c:v>218.69126943447802</c:v>
                </c:pt>
                <c:pt idx="3">
                  <c:v>218.69126943447802</c:v>
                </c:pt>
                <c:pt idx="4">
                  <c:v>218.69126943447802</c:v>
                </c:pt>
                <c:pt idx="5">
                  <c:v>218.69126943447802</c:v>
                </c:pt>
                <c:pt idx="6">
                  <c:v>218.69126943447802</c:v>
                </c:pt>
                <c:pt idx="7">
                  <c:v>218.69126943447802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'perf k-means'!$G$10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k-means'!$H$10:$O$10</c:f>
              <c:numCache>
                <c:formatCode>0</c:formatCode>
                <c:ptCount val="8"/>
                <c:pt idx="0">
                  <c:v>218.69126943447802</c:v>
                </c:pt>
                <c:pt idx="1">
                  <c:v>218.69126943447802</c:v>
                </c:pt>
                <c:pt idx="2">
                  <c:v>218.69126943447802</c:v>
                </c:pt>
                <c:pt idx="3">
                  <c:v>218.69126943447802</c:v>
                </c:pt>
                <c:pt idx="4">
                  <c:v>218.69126943447802</c:v>
                </c:pt>
                <c:pt idx="5">
                  <c:v>218.69126943447802</c:v>
                </c:pt>
                <c:pt idx="6">
                  <c:v>218.69126943447802</c:v>
                </c:pt>
                <c:pt idx="7">
                  <c:v>218.69126943447802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'perf k-means'!$G$11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k-means'!$H$11:$O$11</c:f>
              <c:numCache>
                <c:formatCode>0</c:formatCode>
                <c:ptCount val="8"/>
                <c:pt idx="0">
                  <c:v>218.69126943447802</c:v>
                </c:pt>
                <c:pt idx="1">
                  <c:v>218.69126943447802</c:v>
                </c:pt>
                <c:pt idx="2">
                  <c:v>218.69126943447802</c:v>
                </c:pt>
                <c:pt idx="3">
                  <c:v>218.69126943447802</c:v>
                </c:pt>
                <c:pt idx="4">
                  <c:v>218.69126943447802</c:v>
                </c:pt>
                <c:pt idx="5">
                  <c:v>218.69126943447802</c:v>
                </c:pt>
                <c:pt idx="6">
                  <c:v>218.69126943447802</c:v>
                </c:pt>
                <c:pt idx="7">
                  <c:v>218.69126943447802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25728"/>
        <c:axId val="97227520"/>
      </c:lineChart>
      <c:catAx>
        <c:axId val="9722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227520"/>
        <c:crosses val="autoZero"/>
        <c:auto val="1"/>
        <c:lblAlgn val="ctr"/>
        <c:lblOffset val="100"/>
        <c:noMultiLvlLbl val="0"/>
      </c:catAx>
      <c:valAx>
        <c:axId val="97227520"/>
        <c:scaling>
          <c:orientation val="minMax"/>
          <c:max val="900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7225728"/>
        <c:crosses val="autoZero"/>
        <c:crossBetween val="between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'perf scan'!$G$9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scan'!$H$9:$O$9</c:f>
              <c:numCache>
                <c:formatCode>0</c:formatCode>
                <c:ptCount val="8"/>
                <c:pt idx="0">
                  <c:v>614.4</c:v>
                </c:pt>
                <c:pt idx="1">
                  <c:v>614.4</c:v>
                </c:pt>
                <c:pt idx="2">
                  <c:v>614.4</c:v>
                </c:pt>
                <c:pt idx="3">
                  <c:v>614.4</c:v>
                </c:pt>
                <c:pt idx="4">
                  <c:v>614.4</c:v>
                </c:pt>
                <c:pt idx="5">
                  <c:v>614.4</c:v>
                </c:pt>
                <c:pt idx="6">
                  <c:v>614.4</c:v>
                </c:pt>
                <c:pt idx="7">
                  <c:v>614.4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'perf scan'!$G$10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scan'!$H$10:$O$10</c:f>
              <c:numCache>
                <c:formatCode>0</c:formatCode>
                <c:ptCount val="8"/>
                <c:pt idx="0">
                  <c:v>3200</c:v>
                </c:pt>
                <c:pt idx="1">
                  <c:v>4096</c:v>
                </c:pt>
                <c:pt idx="2">
                  <c:v>4096</c:v>
                </c:pt>
                <c:pt idx="3">
                  <c:v>4096</c:v>
                </c:pt>
                <c:pt idx="4">
                  <c:v>4096</c:v>
                </c:pt>
                <c:pt idx="5">
                  <c:v>4096</c:v>
                </c:pt>
                <c:pt idx="6">
                  <c:v>4096</c:v>
                </c:pt>
                <c:pt idx="7">
                  <c:v>4096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'perf scan'!$G$11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scan'!$H$11:$O$11</c:f>
              <c:numCache>
                <c:formatCode>0</c:formatCode>
                <c:ptCount val="8"/>
                <c:pt idx="0">
                  <c:v>3200</c:v>
                </c:pt>
                <c:pt idx="1">
                  <c:v>6400</c:v>
                </c:pt>
                <c:pt idx="2">
                  <c:v>8192</c:v>
                </c:pt>
                <c:pt idx="3">
                  <c:v>8192</c:v>
                </c:pt>
                <c:pt idx="4">
                  <c:v>8192</c:v>
                </c:pt>
                <c:pt idx="5">
                  <c:v>8192</c:v>
                </c:pt>
                <c:pt idx="6">
                  <c:v>8192</c:v>
                </c:pt>
                <c:pt idx="7">
                  <c:v>8192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52864"/>
        <c:axId val="97254400"/>
      </c:lineChart>
      <c:catAx>
        <c:axId val="972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254400"/>
        <c:crosses val="autoZero"/>
        <c:auto val="1"/>
        <c:lblAlgn val="ctr"/>
        <c:lblOffset val="100"/>
        <c:noMultiLvlLbl val="0"/>
      </c:catAx>
      <c:valAx>
        <c:axId val="97254400"/>
        <c:scaling>
          <c:orientation val="minMax"/>
          <c:max val="20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7252864"/>
        <c:crosses val="autoZero"/>
        <c:crossBetween val="between"/>
        <c:majorUnit val="4000"/>
        <c:minorUnit val="8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'perf k-means'!$G$7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k-means'!$H$7:$O$7</c:f>
              <c:numCache>
                <c:formatCode>0</c:formatCode>
                <c:ptCount val="8"/>
                <c:pt idx="0">
                  <c:v>20.305856970619963</c:v>
                </c:pt>
                <c:pt idx="1">
                  <c:v>40.611713941239955</c:v>
                </c:pt>
                <c:pt idx="2">
                  <c:v>60.917570911859912</c:v>
                </c:pt>
                <c:pt idx="3">
                  <c:v>81.223427882479768</c:v>
                </c:pt>
                <c:pt idx="4">
                  <c:v>101.52928485309975</c:v>
                </c:pt>
                <c:pt idx="5">
                  <c:v>121.83514182371972</c:v>
                </c:pt>
                <c:pt idx="6">
                  <c:v>142.14099879433962</c:v>
                </c:pt>
                <c:pt idx="7">
                  <c:v>162.44685576495948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k-means'!$G$8</c:f>
              <c:strCache>
                <c:ptCount val="1"/>
                <c:pt idx="0">
                  <c:v>ISSD w/ acc</c:v>
                </c:pt>
              </c:strCache>
            </c:strRef>
          </c:tx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k-means'!$H$8:$O$8</c:f>
              <c:numCache>
                <c:formatCode>0</c:formatCode>
                <c:ptCount val="8"/>
                <c:pt idx="0">
                  <c:v>98.734958346189458</c:v>
                </c:pt>
                <c:pt idx="1">
                  <c:v>197.46991669237892</c:v>
                </c:pt>
                <c:pt idx="2">
                  <c:v>296.20487503856856</c:v>
                </c:pt>
                <c:pt idx="3">
                  <c:v>394.93983338475806</c:v>
                </c:pt>
                <c:pt idx="4">
                  <c:v>493.67479173094756</c:v>
                </c:pt>
                <c:pt idx="5">
                  <c:v>592.40975007713757</c:v>
                </c:pt>
                <c:pt idx="6">
                  <c:v>691.14470842332651</c:v>
                </c:pt>
                <c:pt idx="7">
                  <c:v>789.87966676951567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k-means'!$G$9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k-means'!$H$9:$O$9</c:f>
              <c:numCache>
                <c:formatCode>0</c:formatCode>
                <c:ptCount val="8"/>
                <c:pt idx="0">
                  <c:v>218.69126943447802</c:v>
                </c:pt>
                <c:pt idx="1">
                  <c:v>218.69126943447802</c:v>
                </c:pt>
                <c:pt idx="2">
                  <c:v>218.69126943447802</c:v>
                </c:pt>
                <c:pt idx="3">
                  <c:v>218.69126943447802</c:v>
                </c:pt>
                <c:pt idx="4">
                  <c:v>218.69126943447802</c:v>
                </c:pt>
                <c:pt idx="5">
                  <c:v>218.69126943447802</c:v>
                </c:pt>
                <c:pt idx="6">
                  <c:v>218.69126943447802</c:v>
                </c:pt>
                <c:pt idx="7">
                  <c:v>218.69126943447802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'perf k-means'!$G$10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k-means'!$H$10:$O$10</c:f>
              <c:numCache>
                <c:formatCode>0</c:formatCode>
                <c:ptCount val="8"/>
                <c:pt idx="0">
                  <c:v>218.69126943447802</c:v>
                </c:pt>
                <c:pt idx="1">
                  <c:v>218.69126943447802</c:v>
                </c:pt>
                <c:pt idx="2">
                  <c:v>218.69126943447802</c:v>
                </c:pt>
                <c:pt idx="3">
                  <c:v>218.69126943447802</c:v>
                </c:pt>
                <c:pt idx="4">
                  <c:v>218.69126943447802</c:v>
                </c:pt>
                <c:pt idx="5">
                  <c:v>218.69126943447802</c:v>
                </c:pt>
                <c:pt idx="6">
                  <c:v>218.69126943447802</c:v>
                </c:pt>
                <c:pt idx="7">
                  <c:v>218.69126943447802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'perf k-means'!$G$11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k-means'!$H$5:$O$5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k-means'!$H$11:$O$11</c:f>
              <c:numCache>
                <c:formatCode>0</c:formatCode>
                <c:ptCount val="8"/>
                <c:pt idx="0">
                  <c:v>218.69126943447802</c:v>
                </c:pt>
                <c:pt idx="1">
                  <c:v>218.69126943447802</c:v>
                </c:pt>
                <c:pt idx="2">
                  <c:v>218.69126943447802</c:v>
                </c:pt>
                <c:pt idx="3">
                  <c:v>218.69126943447802</c:v>
                </c:pt>
                <c:pt idx="4">
                  <c:v>218.69126943447802</c:v>
                </c:pt>
                <c:pt idx="5">
                  <c:v>218.69126943447802</c:v>
                </c:pt>
                <c:pt idx="6">
                  <c:v>218.69126943447802</c:v>
                </c:pt>
                <c:pt idx="7">
                  <c:v>218.69126943447802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'perf k-means'!$G$12</c:f>
              <c:strCache>
                <c:ptCount val="1"/>
                <c:pt idx="0">
                  <c:v>ISSD 800MHz</c:v>
                </c:pt>
              </c:strCache>
            </c:strRef>
          </c:tx>
          <c:val>
            <c:numRef>
              <c:f>'perf k-means'!$H$12:$O$12</c:f>
              <c:numCache>
                <c:formatCode>0</c:formatCode>
                <c:ptCount val="8"/>
                <c:pt idx="0">
                  <c:v>40.611713941239955</c:v>
                </c:pt>
                <c:pt idx="1">
                  <c:v>81.223427882479768</c:v>
                </c:pt>
                <c:pt idx="2">
                  <c:v>121.83514182371972</c:v>
                </c:pt>
                <c:pt idx="3">
                  <c:v>162.44685576495948</c:v>
                </c:pt>
                <c:pt idx="4">
                  <c:v>203.05856970619962</c:v>
                </c:pt>
                <c:pt idx="5">
                  <c:v>243.67028364743967</c:v>
                </c:pt>
                <c:pt idx="6">
                  <c:v>284.28199758867885</c:v>
                </c:pt>
                <c:pt idx="7">
                  <c:v>324.89371152991924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05952"/>
        <c:axId val="97007488"/>
      </c:lineChart>
      <c:catAx>
        <c:axId val="9700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007488"/>
        <c:crosses val="autoZero"/>
        <c:auto val="1"/>
        <c:lblAlgn val="ctr"/>
        <c:lblOffset val="100"/>
        <c:noMultiLvlLbl val="0"/>
      </c:catAx>
      <c:valAx>
        <c:axId val="97007488"/>
        <c:scaling>
          <c:orientation val="minMax"/>
          <c:max val="900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7005952"/>
        <c:crosses val="autoZero"/>
        <c:crossBetween val="between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09481997991727"/>
          <c:y val="4.5267489711934172E-2"/>
          <c:w val="0.76814893494924463"/>
          <c:h val="0.84370370370370373"/>
        </c:manualLayout>
      </c:layout>
      <c:lineChart>
        <c:grouping val="standard"/>
        <c:varyColors val="0"/>
        <c:ser>
          <c:idx val="4"/>
          <c:order val="1"/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Sheet1!$H$32:$H$42</c:f>
            </c:numRef>
          </c:val>
          <c:smooth val="0"/>
        </c:ser>
        <c:ser>
          <c:idx val="5"/>
          <c:order val="2"/>
          <c:spPr>
            <a:ln w="38100"/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Sheet1!$I$32:$I$42</c:f>
              <c:numCache>
                <c:formatCode>General</c:formatCode>
                <c:ptCount val="11"/>
                <c:pt idx="0">
                  <c:v>68</c:v>
                </c:pt>
                <c:pt idx="1">
                  <c:v>108</c:v>
                </c:pt>
                <c:pt idx="2">
                  <c:v>108</c:v>
                </c:pt>
                <c:pt idx="3">
                  <c:v>133</c:v>
                </c:pt>
                <c:pt idx="4">
                  <c:v>133</c:v>
                </c:pt>
                <c:pt idx="5">
                  <c:v>133</c:v>
                </c:pt>
                <c:pt idx="6">
                  <c:v>400</c:v>
                </c:pt>
                <c:pt idx="7">
                  <c:v>400</c:v>
                </c:pt>
                <c:pt idx="8">
                  <c:v>800</c:v>
                </c:pt>
                <c:pt idx="9">
                  <c:v>800</c:v>
                </c:pt>
                <c:pt idx="10">
                  <c:v>800</c:v>
                </c:pt>
              </c:numCache>
            </c:numRef>
          </c:val>
          <c:smooth val="0"/>
        </c:ser>
        <c:ser>
          <c:idx val="6"/>
          <c:order val="3"/>
          <c:spPr>
            <a:ln w="38100"/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Sheet1!$J$32:$J$42</c:f>
              <c:numCache>
                <c:formatCode>General</c:formatCode>
                <c:ptCount val="11"/>
                <c:pt idx="0">
                  <c:v>272</c:v>
                </c:pt>
                <c:pt idx="1">
                  <c:v>432</c:v>
                </c:pt>
                <c:pt idx="2">
                  <c:v>864</c:v>
                </c:pt>
                <c:pt idx="3">
                  <c:v>1064</c:v>
                </c:pt>
                <c:pt idx="4">
                  <c:v>2128</c:v>
                </c:pt>
                <c:pt idx="5">
                  <c:v>2128</c:v>
                </c:pt>
                <c:pt idx="6">
                  <c:v>9600</c:v>
                </c:pt>
                <c:pt idx="7">
                  <c:v>9600</c:v>
                </c:pt>
                <c:pt idx="8">
                  <c:v>19200</c:v>
                </c:pt>
                <c:pt idx="9">
                  <c:v>19200</c:v>
                </c:pt>
                <c:pt idx="10">
                  <c:v>19200</c:v>
                </c:pt>
              </c:numCache>
            </c:numRef>
          </c:val>
          <c:smooth val="0"/>
        </c:ser>
        <c:ser>
          <c:idx val="7"/>
          <c:order val="4"/>
          <c:spPr>
            <a:ln w="38100"/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Sheet1!$K$32:$K$42</c:f>
              <c:numCache>
                <c:formatCode>General</c:formatCode>
                <c:ptCount val="11"/>
                <c:pt idx="0">
                  <c:v>130</c:v>
                </c:pt>
                <c:pt idx="1">
                  <c:v>130</c:v>
                </c:pt>
                <c:pt idx="2">
                  <c:v>130</c:v>
                </c:pt>
                <c:pt idx="3">
                  <c:v>250</c:v>
                </c:pt>
                <c:pt idx="4">
                  <c:v>250</c:v>
                </c:pt>
                <c:pt idx="5">
                  <c:v>250</c:v>
                </c:pt>
                <c:pt idx="6">
                  <c:v>250</c:v>
                </c:pt>
                <c:pt idx="7">
                  <c:v>250</c:v>
                </c:pt>
                <c:pt idx="8">
                  <c:v>250</c:v>
                </c:pt>
                <c:pt idx="9">
                  <c:v>250</c:v>
                </c:pt>
                <c:pt idx="10">
                  <c:v>250</c:v>
                </c:pt>
              </c:numCache>
            </c:numRef>
          </c:val>
          <c:smooth val="0"/>
        </c:ser>
        <c:ser>
          <c:idx val="8"/>
          <c:order val="5"/>
          <c:spPr>
            <a:ln w="38100">
              <a:prstDash val="sysDash"/>
            </a:ln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Sheet1!$L$32:$L$42</c:f>
              <c:numCache>
                <c:formatCode>General</c:formatCode>
                <c:ptCount val="11"/>
                <c:pt idx="0">
                  <c:v>100</c:v>
                </c:pt>
                <c:pt idx="1">
                  <c:v>133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300</c:v>
                </c:pt>
                <c:pt idx="6">
                  <c:v>600</c:v>
                </c:pt>
                <c:pt idx="7">
                  <c:v>2000</c:v>
                </c:pt>
                <c:pt idx="8">
                  <c:v>4000</c:v>
                </c:pt>
                <c:pt idx="9">
                  <c:v>8000</c:v>
                </c:pt>
                <c:pt idx="10">
                  <c:v>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48352"/>
        <c:axId val="82150144"/>
      </c:lineChart>
      <c:lineChart>
        <c:grouping val="standard"/>
        <c:varyColors val="0"/>
        <c:ser>
          <c:idx val="2"/>
          <c:order val="0"/>
          <c:spPr>
            <a:ln w="38100"/>
          </c:spPr>
          <c:cat>
            <c:numRef>
              <c:f>Sheet1!$D$32:$D$42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Sheet1!$F$32:$F$42</c:f>
              <c:numCache>
                <c:formatCode>General</c:formatCode>
                <c:ptCount val="11"/>
                <c:pt idx="0">
                  <c:v>0</c:v>
                </c:pt>
                <c:pt idx="1">
                  <c:v>3.8</c:v>
                </c:pt>
                <c:pt idx="2">
                  <c:v>7.6</c:v>
                </c:pt>
                <c:pt idx="3">
                  <c:v>7.6</c:v>
                </c:pt>
                <c:pt idx="4">
                  <c:v>7.6</c:v>
                </c:pt>
                <c:pt idx="5">
                  <c:v>15.2</c:v>
                </c:pt>
                <c:pt idx="6">
                  <c:v>15.2</c:v>
                </c:pt>
                <c:pt idx="7">
                  <c:v>15.2</c:v>
                </c:pt>
                <c:pt idx="8">
                  <c:v>30.4</c:v>
                </c:pt>
                <c:pt idx="9">
                  <c:v>30.4</c:v>
                </c:pt>
                <c:pt idx="10">
                  <c:v>30.4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53472"/>
        <c:axId val="82151680"/>
      </c:lineChart>
      <c:catAx>
        <c:axId val="8214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2150144"/>
        <c:crosses val="autoZero"/>
        <c:auto val="1"/>
        <c:lblAlgn val="ctr"/>
        <c:lblOffset val="100"/>
        <c:noMultiLvlLbl val="0"/>
      </c:catAx>
      <c:valAx>
        <c:axId val="82150144"/>
        <c:scaling>
          <c:logBase val="10"/>
          <c:orientation val="minMax"/>
          <c:min val="1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2148352"/>
        <c:crosses val="autoZero"/>
        <c:crossBetween val="between"/>
      </c:valAx>
      <c:valAx>
        <c:axId val="82151680"/>
        <c:scaling>
          <c:logBase val="10"/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2153472"/>
        <c:crosses val="max"/>
        <c:crossBetween val="between"/>
      </c:valAx>
      <c:catAx>
        <c:axId val="82153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21516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'perf scan'!$G$7</c:f>
              <c:strCache>
                <c:ptCount val="1"/>
                <c:pt idx="0">
                  <c:v>ISSD w/o acc</c:v>
                </c:pt>
              </c:strCache>
            </c:strRef>
          </c:tx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scan'!$H$7:$O$7</c:f>
              <c:numCache>
                <c:formatCode>0</c:formatCode>
                <c:ptCount val="8"/>
                <c:pt idx="0">
                  <c:v>800</c:v>
                </c:pt>
                <c:pt idx="1">
                  <c:v>1600</c:v>
                </c:pt>
                <c:pt idx="2">
                  <c:v>2400</c:v>
                </c:pt>
                <c:pt idx="3">
                  <c:v>3200</c:v>
                </c:pt>
                <c:pt idx="4">
                  <c:v>4000</c:v>
                </c:pt>
                <c:pt idx="5">
                  <c:v>4800</c:v>
                </c:pt>
                <c:pt idx="6">
                  <c:v>5600</c:v>
                </c:pt>
                <c:pt idx="7">
                  <c:v>6400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'perf scan'!$G$8</c:f>
              <c:strCache>
                <c:ptCount val="1"/>
                <c:pt idx="0">
                  <c:v>ISSD w/ acc</c:v>
                </c:pt>
              </c:strCache>
            </c:strRef>
          </c:tx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scan'!$H$8:$O$8</c:f>
              <c:numCache>
                <c:formatCode>0</c:formatCode>
                <c:ptCount val="8"/>
                <c:pt idx="0">
                  <c:v>3200</c:v>
                </c:pt>
                <c:pt idx="1">
                  <c:v>6400</c:v>
                </c:pt>
                <c:pt idx="2">
                  <c:v>9600</c:v>
                </c:pt>
                <c:pt idx="3">
                  <c:v>12800</c:v>
                </c:pt>
                <c:pt idx="4">
                  <c:v>16000</c:v>
                </c:pt>
                <c:pt idx="5">
                  <c:v>19200</c:v>
                </c:pt>
                <c:pt idx="6">
                  <c:v>19200</c:v>
                </c:pt>
                <c:pt idx="7">
                  <c:v>19200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'perf scan'!$G$9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scan'!$H$9:$O$9</c:f>
              <c:numCache>
                <c:formatCode>0</c:formatCode>
                <c:ptCount val="8"/>
                <c:pt idx="0">
                  <c:v>614.4</c:v>
                </c:pt>
                <c:pt idx="1">
                  <c:v>614.4</c:v>
                </c:pt>
                <c:pt idx="2">
                  <c:v>614.4</c:v>
                </c:pt>
                <c:pt idx="3">
                  <c:v>614.4</c:v>
                </c:pt>
                <c:pt idx="4">
                  <c:v>614.4</c:v>
                </c:pt>
                <c:pt idx="5">
                  <c:v>614.4</c:v>
                </c:pt>
                <c:pt idx="6">
                  <c:v>614.4</c:v>
                </c:pt>
                <c:pt idx="7">
                  <c:v>614.4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'perf scan'!$G$10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scan'!$H$10:$O$10</c:f>
              <c:numCache>
                <c:formatCode>0</c:formatCode>
                <c:ptCount val="8"/>
                <c:pt idx="0">
                  <c:v>3200</c:v>
                </c:pt>
                <c:pt idx="1">
                  <c:v>4096</c:v>
                </c:pt>
                <c:pt idx="2">
                  <c:v>4096</c:v>
                </c:pt>
                <c:pt idx="3">
                  <c:v>4096</c:v>
                </c:pt>
                <c:pt idx="4">
                  <c:v>4096</c:v>
                </c:pt>
                <c:pt idx="5">
                  <c:v>4096</c:v>
                </c:pt>
                <c:pt idx="6">
                  <c:v>4096</c:v>
                </c:pt>
                <c:pt idx="7">
                  <c:v>4096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'perf scan'!$G$11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scan'!$H$5:$O$5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scan'!$H$11:$O$11</c:f>
              <c:numCache>
                <c:formatCode>0</c:formatCode>
                <c:ptCount val="8"/>
                <c:pt idx="0">
                  <c:v>3200</c:v>
                </c:pt>
                <c:pt idx="1">
                  <c:v>6400</c:v>
                </c:pt>
                <c:pt idx="2">
                  <c:v>8192</c:v>
                </c:pt>
                <c:pt idx="3">
                  <c:v>8192</c:v>
                </c:pt>
                <c:pt idx="4">
                  <c:v>8192</c:v>
                </c:pt>
                <c:pt idx="5">
                  <c:v>8192</c:v>
                </c:pt>
                <c:pt idx="6">
                  <c:v>8192</c:v>
                </c:pt>
                <c:pt idx="7">
                  <c:v>8192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'perf scan'!$G$12</c:f>
              <c:strCache>
                <c:ptCount val="1"/>
                <c:pt idx="0">
                  <c:v>ISSD 800MHz</c:v>
                </c:pt>
              </c:strCache>
            </c:strRef>
          </c:tx>
          <c:val>
            <c:numRef>
              <c:f>'perf scan'!$H$12:$O$12</c:f>
              <c:numCache>
                <c:formatCode>0</c:formatCode>
                <c:ptCount val="8"/>
                <c:pt idx="0">
                  <c:v>1600</c:v>
                </c:pt>
                <c:pt idx="1">
                  <c:v>3200</c:v>
                </c:pt>
                <c:pt idx="2">
                  <c:v>4800</c:v>
                </c:pt>
                <c:pt idx="3">
                  <c:v>6400</c:v>
                </c:pt>
                <c:pt idx="4">
                  <c:v>8000</c:v>
                </c:pt>
                <c:pt idx="5">
                  <c:v>9600</c:v>
                </c:pt>
                <c:pt idx="6">
                  <c:v>11200</c:v>
                </c:pt>
                <c:pt idx="7">
                  <c:v>12800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43584"/>
        <c:axId val="97045120"/>
      </c:lineChart>
      <c:catAx>
        <c:axId val="970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045120"/>
        <c:crosses val="autoZero"/>
        <c:auto val="1"/>
        <c:lblAlgn val="ctr"/>
        <c:lblOffset val="100"/>
        <c:noMultiLvlLbl val="0"/>
      </c:catAx>
      <c:valAx>
        <c:axId val="97045120"/>
        <c:scaling>
          <c:orientation val="minMax"/>
          <c:max val="20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7043584"/>
        <c:crosses val="autoZero"/>
        <c:crossBetween val="between"/>
        <c:majorUnit val="4000"/>
        <c:minorUnit val="8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'2D'!$C$6</c:f>
              <c:strCache>
                <c:ptCount val="1"/>
                <c:pt idx="0">
                  <c:v>linear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'2D'!$D$6:$G$6</c:f>
              <c:numCache>
                <c:formatCode>General</c:formatCode>
                <c:ptCount val="4"/>
                <c:pt idx="0">
                  <c:v>34</c:v>
                </c:pt>
                <c:pt idx="1">
                  <c:v>51.5</c:v>
                </c:pt>
                <c:pt idx="2">
                  <c:v>51.5</c:v>
                </c:pt>
                <c:pt idx="3">
                  <c:v>51.5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'2D'!$C$7</c:f>
              <c:strCache>
                <c:ptCount val="1"/>
                <c:pt idx="0">
                  <c:v>string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'2D'!$D$7:$G$7</c:f>
              <c:numCache>
                <c:formatCode>General</c:formatCode>
                <c:ptCount val="4"/>
                <c:pt idx="0">
                  <c:v>27</c:v>
                </c:pt>
                <c:pt idx="1">
                  <c:v>54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'2D'!$C$8</c:f>
              <c:strCache>
                <c:ptCount val="1"/>
                <c:pt idx="0">
                  <c:v>k-means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'2D'!$D$8:$G$8</c:f>
              <c:numCache>
                <c:formatCode>General</c:formatCode>
                <c:ptCount val="4"/>
                <c:pt idx="0">
                  <c:v>43</c:v>
                </c:pt>
                <c:pt idx="1">
                  <c:v>86.3</c:v>
                </c:pt>
                <c:pt idx="2">
                  <c:v>129</c:v>
                </c:pt>
                <c:pt idx="3">
                  <c:v>172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'2D'!$C$9</c:f>
              <c:strCache>
                <c:ptCount val="1"/>
                <c:pt idx="0">
                  <c:v>scan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'2D'!$D$9:$G$9</c:f>
              <c:numCache>
                <c:formatCode>General</c:formatCode>
                <c:ptCount val="4"/>
                <c:pt idx="0">
                  <c:v>6.1</c:v>
                </c:pt>
                <c:pt idx="1">
                  <c:v>6.1</c:v>
                </c:pt>
                <c:pt idx="2">
                  <c:v>6.1</c:v>
                </c:pt>
                <c:pt idx="3">
                  <c:v>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121408"/>
        <c:axId val="97122944"/>
      </c:lineChart>
      <c:catAx>
        <c:axId val="971214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extTo"/>
        <c:spPr>
          <a:solidFill>
            <a:schemeClr val="bg1"/>
          </a:solidFill>
          <a:ln>
            <a:noFill/>
          </a:ln>
        </c:spPr>
        <c:crossAx val="97122944"/>
        <c:crosses val="autoZero"/>
        <c:auto val="1"/>
        <c:lblAlgn val="ctr"/>
        <c:lblOffset val="100"/>
        <c:noMultiLvlLbl val="0"/>
      </c:catAx>
      <c:valAx>
        <c:axId val="97122944"/>
        <c:scaling>
          <c:orientation val="minMax"/>
          <c:max val="6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7121408"/>
        <c:crosses val="autoZero"/>
        <c:crossBetween val="between"/>
        <c:majorUnit val="8"/>
        <c:minorUnit val="1.6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'2D'!$C$6</c:f>
              <c:strCache>
                <c:ptCount val="1"/>
                <c:pt idx="0">
                  <c:v>linear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'2D'!$D$6:$G$6</c:f>
              <c:numCache>
                <c:formatCode>General</c:formatCode>
                <c:ptCount val="4"/>
                <c:pt idx="0">
                  <c:v>34</c:v>
                </c:pt>
                <c:pt idx="1">
                  <c:v>51.5</c:v>
                </c:pt>
                <c:pt idx="2">
                  <c:v>51.5</c:v>
                </c:pt>
                <c:pt idx="3">
                  <c:v>51.5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'2D'!$C$7</c:f>
              <c:strCache>
                <c:ptCount val="1"/>
                <c:pt idx="0">
                  <c:v>string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'2D'!$D$7:$G$7</c:f>
              <c:numCache>
                <c:formatCode>General</c:formatCode>
                <c:ptCount val="4"/>
                <c:pt idx="0">
                  <c:v>27</c:v>
                </c:pt>
                <c:pt idx="1">
                  <c:v>54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'2D'!$C$8</c:f>
              <c:strCache>
                <c:ptCount val="1"/>
                <c:pt idx="0">
                  <c:v>k-means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'2D'!$D$8:$G$8</c:f>
              <c:numCache>
                <c:formatCode>General</c:formatCode>
                <c:ptCount val="4"/>
                <c:pt idx="0">
                  <c:v>43</c:v>
                </c:pt>
                <c:pt idx="1">
                  <c:v>86.3</c:v>
                </c:pt>
                <c:pt idx="2">
                  <c:v>129</c:v>
                </c:pt>
                <c:pt idx="3">
                  <c:v>172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'2D'!$C$9</c:f>
              <c:strCache>
                <c:ptCount val="1"/>
                <c:pt idx="0">
                  <c:v>scan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'2D'!$D$9:$G$9</c:f>
              <c:numCache>
                <c:formatCode>General</c:formatCode>
                <c:ptCount val="4"/>
                <c:pt idx="0">
                  <c:v>6.1</c:v>
                </c:pt>
                <c:pt idx="1">
                  <c:v>6.1</c:v>
                </c:pt>
                <c:pt idx="2">
                  <c:v>6.1</c:v>
                </c:pt>
                <c:pt idx="3">
                  <c:v>6.1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'2D'!$C$10</c:f>
              <c:strCache>
                <c:ptCount val="1"/>
                <c:pt idx="0">
                  <c:v>linear-acc</c:v>
                </c:pt>
              </c:strCache>
            </c:strRef>
          </c:tx>
          <c:spPr>
            <a:ln>
              <a:prstDash val="sysDash"/>
            </a:ln>
          </c:spPr>
          <c:marker>
            <c:symbol val="diamond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'2D'!$D$10:$G$10</c:f>
              <c:numCache>
                <c:formatCode>General</c:formatCode>
                <c:ptCount val="4"/>
                <c:pt idx="0">
                  <c:v>10.200000000000001</c:v>
                </c:pt>
                <c:pt idx="1">
                  <c:v>15.4</c:v>
                </c:pt>
                <c:pt idx="2">
                  <c:v>15.4</c:v>
                </c:pt>
                <c:pt idx="3">
                  <c:v>15.4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'2D'!$C$11</c:f>
              <c:strCache>
                <c:ptCount val="1"/>
                <c:pt idx="0">
                  <c:v>string-acc</c:v>
                </c:pt>
              </c:strCache>
            </c:strRef>
          </c:tx>
          <c:spPr>
            <a:ln>
              <a:prstDash val="sysDash"/>
            </a:ln>
          </c:spPr>
          <c:marker>
            <c:symbol val="square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'2D'!$D$11:$G$11</c:f>
              <c:numCache>
                <c:formatCode>General</c:formatCode>
                <c:ptCount val="4"/>
                <c:pt idx="0">
                  <c:v>19.5</c:v>
                </c:pt>
                <c:pt idx="1">
                  <c:v>39</c:v>
                </c:pt>
                <c:pt idx="2">
                  <c:v>43.5</c:v>
                </c:pt>
                <c:pt idx="3">
                  <c:v>43.5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'2D'!$C$12</c:f>
              <c:strCache>
                <c:ptCount val="1"/>
                <c:pt idx="0">
                  <c:v>k-means-acc</c:v>
                </c:pt>
              </c:strCache>
            </c:strRef>
          </c:tx>
          <c:spPr>
            <a:ln>
              <a:prstDash val="sysDash"/>
            </a:ln>
          </c:spPr>
          <c:marker>
            <c:symbol val="triangle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'2D'!$D$12:$G$12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18</c:v>
                </c:pt>
                <c:pt idx="2">
                  <c:v>26.6</c:v>
                </c:pt>
                <c:pt idx="3">
                  <c:v>35.4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'2D'!$C$13</c:f>
              <c:strCache>
                <c:ptCount val="1"/>
                <c:pt idx="0">
                  <c:v>scan-acc</c:v>
                </c:pt>
              </c:strCache>
            </c:strRef>
          </c:tx>
          <c:spPr>
            <a:ln>
              <a:prstDash val="sysDash"/>
            </a:ln>
          </c:spPr>
          <c:marker>
            <c:symbol val="x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'2D'!$D$13:$G$13</c:f>
              <c:numCache>
                <c:formatCode>General</c:formatCode>
                <c:ptCount val="4"/>
                <c:pt idx="0">
                  <c:v>1.54</c:v>
                </c:pt>
                <c:pt idx="1">
                  <c:v>1.54</c:v>
                </c:pt>
                <c:pt idx="2">
                  <c:v>1.54</c:v>
                </c:pt>
                <c:pt idx="3">
                  <c:v>1.54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96192"/>
        <c:axId val="96697728"/>
      </c:lineChart>
      <c:catAx>
        <c:axId val="966961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extTo"/>
        <c:spPr>
          <a:solidFill>
            <a:schemeClr val="bg1"/>
          </a:solidFill>
          <a:ln>
            <a:noFill/>
          </a:ln>
        </c:spPr>
        <c:crossAx val="96697728"/>
        <c:crosses val="autoZero"/>
        <c:auto val="1"/>
        <c:lblAlgn val="ctr"/>
        <c:lblOffset val="100"/>
        <c:noMultiLvlLbl val="0"/>
      </c:catAx>
      <c:valAx>
        <c:axId val="96697728"/>
        <c:scaling>
          <c:orientation val="minMax"/>
          <c:max val="6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6696192"/>
        <c:crosses val="autoZero"/>
        <c:crossBetween val="between"/>
        <c:majorUnit val="8"/>
        <c:minorUnit val="1.6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'2D'!$C$6</c:f>
              <c:strCache>
                <c:ptCount val="1"/>
                <c:pt idx="0">
                  <c:v>linear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'2D'!$D$6:$G$6</c:f>
              <c:numCache>
                <c:formatCode>General</c:formatCode>
                <c:ptCount val="4"/>
                <c:pt idx="0">
                  <c:v>34</c:v>
                </c:pt>
                <c:pt idx="1">
                  <c:v>51.5</c:v>
                </c:pt>
                <c:pt idx="2">
                  <c:v>51.5</c:v>
                </c:pt>
                <c:pt idx="3">
                  <c:v>51.5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'2D'!$C$7</c:f>
              <c:strCache>
                <c:ptCount val="1"/>
                <c:pt idx="0">
                  <c:v>string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'2D'!$D$7:$G$7</c:f>
              <c:numCache>
                <c:formatCode>General</c:formatCode>
                <c:ptCount val="4"/>
                <c:pt idx="0">
                  <c:v>27</c:v>
                </c:pt>
                <c:pt idx="1">
                  <c:v>54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'2D'!$C$8</c:f>
              <c:strCache>
                <c:ptCount val="1"/>
                <c:pt idx="0">
                  <c:v>k-means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'2D'!$D$8:$G$8</c:f>
              <c:numCache>
                <c:formatCode>General</c:formatCode>
                <c:ptCount val="4"/>
                <c:pt idx="0">
                  <c:v>43</c:v>
                </c:pt>
                <c:pt idx="1">
                  <c:v>86.3</c:v>
                </c:pt>
                <c:pt idx="2">
                  <c:v>129</c:v>
                </c:pt>
                <c:pt idx="3">
                  <c:v>172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'2D'!$C$9</c:f>
              <c:strCache>
                <c:ptCount val="1"/>
                <c:pt idx="0">
                  <c:v>scan</c:v>
                </c:pt>
              </c:strCache>
            </c:strRef>
          </c:tx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'2D'!$D$9:$G$9</c:f>
              <c:numCache>
                <c:formatCode>General</c:formatCode>
                <c:ptCount val="4"/>
                <c:pt idx="0">
                  <c:v>6.1</c:v>
                </c:pt>
                <c:pt idx="1">
                  <c:v>6.1</c:v>
                </c:pt>
                <c:pt idx="2">
                  <c:v>6.1</c:v>
                </c:pt>
                <c:pt idx="3">
                  <c:v>6.1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'2D'!$C$10</c:f>
              <c:strCache>
                <c:ptCount val="1"/>
                <c:pt idx="0">
                  <c:v>linear-acc</c:v>
                </c:pt>
              </c:strCache>
            </c:strRef>
          </c:tx>
          <c:spPr>
            <a:ln>
              <a:prstDash val="sysDash"/>
            </a:ln>
          </c:spPr>
          <c:marker>
            <c:symbol val="diamond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'2D'!$D$10:$G$10</c:f>
              <c:numCache>
                <c:formatCode>General</c:formatCode>
                <c:ptCount val="4"/>
                <c:pt idx="0">
                  <c:v>10.200000000000001</c:v>
                </c:pt>
                <c:pt idx="1">
                  <c:v>15.4</c:v>
                </c:pt>
                <c:pt idx="2">
                  <c:v>15.4</c:v>
                </c:pt>
                <c:pt idx="3">
                  <c:v>15.4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'2D'!$C$11</c:f>
              <c:strCache>
                <c:ptCount val="1"/>
                <c:pt idx="0">
                  <c:v>string-acc</c:v>
                </c:pt>
              </c:strCache>
            </c:strRef>
          </c:tx>
          <c:spPr>
            <a:ln>
              <a:prstDash val="sysDash"/>
            </a:ln>
          </c:spPr>
          <c:marker>
            <c:symbol val="square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'2D'!$D$11:$G$11</c:f>
              <c:numCache>
                <c:formatCode>General</c:formatCode>
                <c:ptCount val="4"/>
                <c:pt idx="0">
                  <c:v>19.5</c:v>
                </c:pt>
                <c:pt idx="1">
                  <c:v>39</c:v>
                </c:pt>
                <c:pt idx="2">
                  <c:v>43.5</c:v>
                </c:pt>
                <c:pt idx="3">
                  <c:v>43.5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'2D'!$C$12</c:f>
              <c:strCache>
                <c:ptCount val="1"/>
                <c:pt idx="0">
                  <c:v>k-means-acc</c:v>
                </c:pt>
              </c:strCache>
            </c:strRef>
          </c:tx>
          <c:spPr>
            <a:ln>
              <a:prstDash val="sysDash"/>
            </a:ln>
          </c:spPr>
          <c:marker>
            <c:symbol val="triangle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'2D'!$D$12:$G$12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18</c:v>
                </c:pt>
                <c:pt idx="2">
                  <c:v>26.6</c:v>
                </c:pt>
                <c:pt idx="3">
                  <c:v>35.4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'2D'!$C$13</c:f>
              <c:strCache>
                <c:ptCount val="1"/>
                <c:pt idx="0">
                  <c:v>scan-acc</c:v>
                </c:pt>
              </c:strCache>
            </c:strRef>
          </c:tx>
          <c:spPr>
            <a:ln>
              <a:prstDash val="sysDash"/>
            </a:ln>
          </c:spPr>
          <c:marker>
            <c:symbol val="x"/>
            <c:size val="7"/>
          </c:marker>
          <c:cat>
            <c:numRef>
              <c:f>'2D'!$D$5:$G$5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'2D'!$D$13:$G$13</c:f>
              <c:numCache>
                <c:formatCode>General</c:formatCode>
                <c:ptCount val="4"/>
                <c:pt idx="0">
                  <c:v>1.54</c:v>
                </c:pt>
                <c:pt idx="1">
                  <c:v>1.54</c:v>
                </c:pt>
                <c:pt idx="2">
                  <c:v>1.54</c:v>
                </c:pt>
                <c:pt idx="3">
                  <c:v>1.54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68000"/>
        <c:axId val="96769536"/>
      </c:lineChart>
      <c:catAx>
        <c:axId val="9676800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extTo"/>
        <c:spPr>
          <a:solidFill>
            <a:schemeClr val="bg1"/>
          </a:solidFill>
          <a:ln>
            <a:noFill/>
          </a:ln>
        </c:spPr>
        <c:crossAx val="96769536"/>
        <c:crosses val="autoZero"/>
        <c:auto val="1"/>
        <c:lblAlgn val="ctr"/>
        <c:lblOffset val="100"/>
        <c:noMultiLvlLbl val="0"/>
      </c:catAx>
      <c:valAx>
        <c:axId val="96769536"/>
        <c:scaling>
          <c:orientation val="minMax"/>
          <c:max val="6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6768000"/>
        <c:crosses val="autoZero"/>
        <c:crossBetween val="between"/>
        <c:majorUnit val="8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'2D-2'!$D$23:$G$23</c:f>
              <c:numCache>
                <c:formatCode>General</c:formatCode>
                <c:ptCount val="4"/>
                <c:pt idx="0">
                  <c:v>34</c:v>
                </c:pt>
                <c:pt idx="1">
                  <c:v>68</c:v>
                </c:pt>
                <c:pt idx="2">
                  <c:v>102</c:v>
                </c:pt>
                <c:pt idx="3">
                  <c:v>136.5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'2D-2'!$D$24:$G$24</c:f>
              <c:numCache>
                <c:formatCode>General</c:formatCode>
                <c:ptCount val="4"/>
                <c:pt idx="0">
                  <c:v>27</c:v>
                </c:pt>
                <c:pt idx="1">
                  <c:v>54</c:v>
                </c:pt>
                <c:pt idx="2">
                  <c:v>80</c:v>
                </c:pt>
                <c:pt idx="3">
                  <c:v>107</c:v>
                </c:pt>
              </c:numCache>
            </c:numRef>
          </c:val>
          <c:smooth val="0"/>
        </c:ser>
        <c:ser>
          <c:idx val="2"/>
          <c:order val="2"/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'2D-2'!$D$25:$G$25</c:f>
              <c:numCache>
                <c:formatCode>General</c:formatCode>
                <c:ptCount val="4"/>
                <c:pt idx="0">
                  <c:v>43</c:v>
                </c:pt>
                <c:pt idx="1">
                  <c:v>83.3</c:v>
                </c:pt>
                <c:pt idx="2">
                  <c:v>129</c:v>
                </c:pt>
                <c:pt idx="3">
                  <c:v>172</c:v>
                </c:pt>
              </c:numCache>
            </c:numRef>
          </c:val>
          <c:smooth val="0"/>
        </c:ser>
        <c:ser>
          <c:idx val="3"/>
          <c:order val="3"/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'2D-2'!$D$26:$G$26</c:f>
              <c:numCache>
                <c:formatCode>General</c:formatCode>
                <c:ptCount val="4"/>
                <c:pt idx="0">
                  <c:v>42.7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  <c:smooth val="0"/>
        </c:ser>
        <c:ser>
          <c:idx val="4"/>
          <c:order val="4"/>
          <c:spPr>
            <a:ln>
              <a:prstDash val="sysDash"/>
            </a:ln>
          </c:spPr>
          <c:marker>
            <c:symbol val="diamond"/>
            <c:size val="7"/>
          </c:marker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'2D-2'!$D$27:$G$27</c:f>
              <c:numCache>
                <c:formatCode>General</c:formatCode>
                <c:ptCount val="4"/>
                <c:pt idx="0">
                  <c:v>10.200000000000001</c:v>
                </c:pt>
                <c:pt idx="1">
                  <c:v>20.399999999999999</c:v>
                </c:pt>
                <c:pt idx="2">
                  <c:v>30.6</c:v>
                </c:pt>
                <c:pt idx="3">
                  <c:v>40.800000000000004</c:v>
                </c:pt>
              </c:numCache>
            </c:numRef>
          </c:val>
          <c:smooth val="0"/>
        </c:ser>
        <c:ser>
          <c:idx val="5"/>
          <c:order val="5"/>
          <c:spPr>
            <a:ln>
              <a:prstDash val="sysDash"/>
            </a:ln>
          </c:spPr>
          <c:marker>
            <c:symbol val="square"/>
            <c:size val="7"/>
          </c:marker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'2D-2'!$D$28:$G$28</c:f>
              <c:numCache>
                <c:formatCode>General</c:formatCode>
                <c:ptCount val="4"/>
                <c:pt idx="0">
                  <c:v>19.5</c:v>
                </c:pt>
                <c:pt idx="1">
                  <c:v>39</c:v>
                </c:pt>
                <c:pt idx="2">
                  <c:v>58.5</c:v>
                </c:pt>
                <c:pt idx="3">
                  <c:v>78</c:v>
                </c:pt>
              </c:numCache>
            </c:numRef>
          </c:val>
          <c:smooth val="0"/>
        </c:ser>
        <c:ser>
          <c:idx val="6"/>
          <c:order val="6"/>
          <c:spPr>
            <a:ln>
              <a:prstDash val="sysDash"/>
            </a:ln>
          </c:spPr>
          <c:marker>
            <c:symbol val="triangle"/>
            <c:size val="7"/>
          </c:marker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'2D-2'!$D$29:$G$29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18</c:v>
                </c:pt>
                <c:pt idx="2">
                  <c:v>26.6</c:v>
                </c:pt>
                <c:pt idx="3">
                  <c:v>35.4</c:v>
                </c:pt>
              </c:numCache>
            </c:numRef>
          </c:val>
          <c:smooth val="0"/>
        </c:ser>
        <c:ser>
          <c:idx val="7"/>
          <c:order val="7"/>
          <c:spPr>
            <a:ln>
              <a:prstDash val="sysDash"/>
            </a:ln>
          </c:spPr>
          <c:marker>
            <c:symbol val="x"/>
            <c:size val="7"/>
          </c:marker>
          <c:cat>
            <c:numRef>
              <c:f>'2D-2'!$D$5:$G$5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</c:numCache>
            </c:numRef>
          </c:cat>
          <c:val>
            <c:numRef>
              <c:f>'2D-2'!$D$30:$G$30</c:f>
              <c:numCache>
                <c:formatCode>General</c:formatCode>
                <c:ptCount val="4"/>
                <c:pt idx="0">
                  <c:v>10.65</c:v>
                </c:pt>
                <c:pt idx="1">
                  <c:v>20.5</c:v>
                </c:pt>
                <c:pt idx="2">
                  <c:v>20.5</c:v>
                </c:pt>
                <c:pt idx="3">
                  <c:v>20.5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5360"/>
        <c:axId val="96825344"/>
      </c:lineChart>
      <c:catAx>
        <c:axId val="9681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825344"/>
        <c:crosses val="autoZero"/>
        <c:auto val="1"/>
        <c:lblAlgn val="ctr"/>
        <c:lblOffset val="100"/>
        <c:noMultiLvlLbl val="0"/>
      </c:catAx>
      <c:valAx>
        <c:axId val="96825344"/>
        <c:scaling>
          <c:orientation val="minMax"/>
          <c:max val="6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6815360"/>
        <c:crosses val="autoZero"/>
        <c:crossBetween val="between"/>
        <c:majorUnit val="8"/>
      </c:valAx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786667024029817E-2"/>
          <c:y val="0.10087398341649828"/>
          <c:w val="0.60775937234429611"/>
          <c:h val="0.851170938040771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issd!$B$71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multiLvlStrRef>
              <c:f>issd!$D$1:$E$2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linear</c:v>
                  </c:pt>
                </c:lvl>
              </c:multiLvlStrCache>
            </c:multiLvlStrRef>
          </c:cat>
          <c:val>
            <c:numRef>
              <c:f>issd!$D$71:$E$71</c:f>
              <c:numCache>
                <c:formatCode>General</c:formatCode>
                <c:ptCount val="2"/>
                <c:pt idx="0">
                  <c:v>8.3266991307776728</c:v>
                </c:pt>
                <c:pt idx="1">
                  <c:v>1.6512036804793573</c:v>
                </c:pt>
              </c:numCache>
            </c:numRef>
          </c:val>
        </c:ser>
        <c:ser>
          <c:idx val="1"/>
          <c:order val="1"/>
          <c:tx>
            <c:strRef>
              <c:f>issd!$B$72</c:f>
              <c:strCache>
                <c:ptCount val="1"/>
                <c:pt idx="0">
                  <c:v>sp</c:v>
                </c:pt>
              </c:strCache>
            </c:strRef>
          </c:tx>
          <c:invertIfNegative val="0"/>
          <c:cat>
            <c:multiLvlStrRef>
              <c:f>issd!$D$1:$E$2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linear</c:v>
                  </c:pt>
                </c:lvl>
              </c:multiLvlStrCache>
            </c:multiLvlStrRef>
          </c:cat>
          <c:val>
            <c:numRef>
              <c:f>issd!$D$72:$E$72</c:f>
              <c:numCache>
                <c:formatCode>General</c:formatCode>
                <c:ptCount val="2"/>
                <c:pt idx="0">
                  <c:v>0</c:v>
                </c:pt>
                <c:pt idx="1">
                  <c:v>8.4235937500000024E-2</c:v>
                </c:pt>
              </c:numCache>
            </c:numRef>
          </c:val>
        </c:ser>
        <c:ser>
          <c:idx val="2"/>
          <c:order val="2"/>
          <c:tx>
            <c:strRef>
              <c:f>issd!$B$73</c:f>
              <c:strCache>
                <c:ptCount val="1"/>
                <c:pt idx="0">
                  <c:v>DRAM</c:v>
                </c:pt>
              </c:strCache>
            </c:strRef>
          </c:tx>
          <c:invertIfNegative val="0"/>
          <c:cat>
            <c:multiLvlStrRef>
              <c:f>issd!$D$1:$E$2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linear</c:v>
                  </c:pt>
                </c:lvl>
              </c:multiLvlStrCache>
            </c:multiLvlStrRef>
          </c:cat>
          <c:val>
            <c:numRef>
              <c:f>issd!$D$73:$E$73</c:f>
              <c:numCache>
                <c:formatCode>General</c:formatCode>
                <c:ptCount val="2"/>
                <c:pt idx="0">
                  <c:v>2.1332886435331213</c:v>
                </c:pt>
                <c:pt idx="1">
                  <c:v>1.002506257714989</c:v>
                </c:pt>
              </c:numCache>
            </c:numRef>
          </c:val>
        </c:ser>
        <c:ser>
          <c:idx val="3"/>
          <c:order val="3"/>
          <c:tx>
            <c:strRef>
              <c:f>issd!$B$74</c:f>
              <c:strCache>
                <c:ptCount val="1"/>
                <c:pt idx="0">
                  <c:v>NAND</c:v>
                </c:pt>
              </c:strCache>
            </c:strRef>
          </c:tx>
          <c:invertIfNegative val="0"/>
          <c:cat>
            <c:multiLvlStrRef>
              <c:f>issd!$D$1:$E$2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linear</c:v>
                  </c:pt>
                </c:lvl>
              </c:multiLvlStrCache>
            </c:multiLvlStrRef>
          </c:cat>
          <c:val>
            <c:numRef>
              <c:f>issd!$D$74:$E$74</c:f>
              <c:numCache>
                <c:formatCode>General</c:formatCode>
                <c:ptCount val="2"/>
                <c:pt idx="0">
                  <c:v>0.98125189928079182</c:v>
                </c:pt>
                <c:pt idx="1">
                  <c:v>0.98125189928079182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349056"/>
        <c:axId val="98350592"/>
      </c:barChart>
      <c:catAx>
        <c:axId val="98349056"/>
        <c:scaling>
          <c:orientation val="minMax"/>
        </c:scaling>
        <c:delete val="1"/>
        <c:axPos val="b"/>
        <c:majorTickMark val="out"/>
        <c:minorTickMark val="none"/>
        <c:tickLblPos val="none"/>
        <c:crossAx val="98350592"/>
        <c:crosses val="autoZero"/>
        <c:auto val="1"/>
        <c:lblAlgn val="ctr"/>
        <c:lblOffset val="100"/>
        <c:noMultiLvlLbl val="0"/>
      </c:catAx>
      <c:valAx>
        <c:axId val="98350592"/>
        <c:scaling>
          <c:orientation val="minMax"/>
          <c:max val="1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8349056"/>
        <c:crosses val="autoZero"/>
        <c:crossBetween val="between"/>
        <c:majorUnit val="4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786667024029817E-2"/>
          <c:y val="0.10470355329500616"/>
          <c:w val="0.65189571155549064"/>
          <c:h val="0.847341325779838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issd!$B$71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multiLvlStrRef>
              <c:f>issd!$F$1:$G$2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string</c:v>
                  </c:pt>
                </c:lvl>
              </c:multiLvlStrCache>
            </c:multiLvlStrRef>
          </c:cat>
          <c:val>
            <c:numRef>
              <c:f>issd!$F$71:$G$71</c:f>
              <c:numCache>
                <c:formatCode>General</c:formatCode>
                <c:ptCount val="2"/>
                <c:pt idx="0">
                  <c:v>5.0449586713679002</c:v>
                </c:pt>
                <c:pt idx="1">
                  <c:v>4.2189042932671725</c:v>
                </c:pt>
              </c:numCache>
            </c:numRef>
          </c:val>
        </c:ser>
        <c:ser>
          <c:idx val="1"/>
          <c:order val="1"/>
          <c:tx>
            <c:strRef>
              <c:f>issd!$B$72</c:f>
              <c:strCache>
                <c:ptCount val="1"/>
                <c:pt idx="0">
                  <c:v>sp</c:v>
                </c:pt>
              </c:strCache>
            </c:strRef>
          </c:tx>
          <c:invertIfNegative val="0"/>
          <c:cat>
            <c:multiLvlStrRef>
              <c:f>issd!$F$1:$G$2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string</c:v>
                  </c:pt>
                </c:lvl>
              </c:multiLvlStrCache>
            </c:multiLvlStrRef>
          </c:cat>
          <c:val>
            <c:numRef>
              <c:f>issd!$F$72:$G$72</c:f>
              <c:numCache>
                <c:formatCode>General</c:formatCode>
                <c:ptCount val="2"/>
                <c:pt idx="0">
                  <c:v>0</c:v>
                </c:pt>
                <c:pt idx="1">
                  <c:v>8.0758084127357226E-3</c:v>
                </c:pt>
              </c:numCache>
            </c:numRef>
          </c:val>
        </c:ser>
        <c:ser>
          <c:idx val="2"/>
          <c:order val="2"/>
          <c:tx>
            <c:strRef>
              <c:f>issd!$B$73</c:f>
              <c:strCache>
                <c:ptCount val="1"/>
                <c:pt idx="0">
                  <c:v>DRAM</c:v>
                </c:pt>
              </c:strCache>
            </c:strRef>
          </c:tx>
          <c:invertIfNegative val="0"/>
          <c:cat>
            <c:multiLvlStrRef>
              <c:f>issd!$F$1:$G$2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string</c:v>
                  </c:pt>
                </c:lvl>
              </c:multiLvlStrCache>
            </c:multiLvlStrRef>
          </c:cat>
          <c:val>
            <c:numRef>
              <c:f>issd!$F$73:$G$73</c:f>
              <c:numCache>
                <c:formatCode>General</c:formatCode>
                <c:ptCount val="2"/>
                <c:pt idx="0">
                  <c:v>2.036221574472509</c:v>
                </c:pt>
                <c:pt idx="1">
                  <c:v>1.3619375</c:v>
                </c:pt>
              </c:numCache>
            </c:numRef>
          </c:val>
        </c:ser>
        <c:ser>
          <c:idx val="3"/>
          <c:order val="3"/>
          <c:tx>
            <c:strRef>
              <c:f>issd!$B$74</c:f>
              <c:strCache>
                <c:ptCount val="1"/>
                <c:pt idx="0">
                  <c:v>NAND</c:v>
                </c:pt>
              </c:strCache>
            </c:strRef>
          </c:tx>
          <c:invertIfNegative val="0"/>
          <c:cat>
            <c:multiLvlStrRef>
              <c:f>issd!$F$1:$G$2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string</c:v>
                  </c:pt>
                </c:lvl>
              </c:multiLvlStrCache>
            </c:multiLvlStrRef>
          </c:cat>
          <c:val>
            <c:numRef>
              <c:f>issd!$F$74:$G$74</c:f>
              <c:numCache>
                <c:formatCode>General</c:formatCode>
                <c:ptCount val="2"/>
                <c:pt idx="0">
                  <c:v>0.93014891726199711</c:v>
                </c:pt>
                <c:pt idx="1">
                  <c:v>0.93014891726199711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377728"/>
        <c:axId val="98379264"/>
      </c:barChart>
      <c:catAx>
        <c:axId val="98377728"/>
        <c:scaling>
          <c:orientation val="minMax"/>
        </c:scaling>
        <c:delete val="1"/>
        <c:axPos val="b"/>
        <c:majorTickMark val="out"/>
        <c:minorTickMark val="none"/>
        <c:tickLblPos val="none"/>
        <c:crossAx val="98379264"/>
        <c:crosses val="autoZero"/>
        <c:auto val="1"/>
        <c:lblAlgn val="ctr"/>
        <c:lblOffset val="100"/>
        <c:noMultiLvlLbl val="0"/>
      </c:catAx>
      <c:valAx>
        <c:axId val="98379264"/>
        <c:scaling>
          <c:orientation val="minMax"/>
          <c:max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8377728"/>
        <c:crosses val="autoZero"/>
        <c:crossBetween val="between"/>
        <c:majorUnit val="4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786667024029817E-2"/>
          <c:y val="0.10557256043583395"/>
          <c:w val="0.67357198841222343"/>
          <c:h val="0.846633253911979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issd!$B$71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multiLvlStrRef>
              <c:f>issd!$H$1:$I$2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issd!$H$71:$I$71</c:f>
              <c:numCache>
                <c:formatCode>General</c:formatCode>
                <c:ptCount val="2"/>
                <c:pt idx="0">
                  <c:v>25.288449555208306</c:v>
                </c:pt>
                <c:pt idx="1">
                  <c:v>7.4823425808593802</c:v>
                </c:pt>
              </c:numCache>
            </c:numRef>
          </c:val>
        </c:ser>
        <c:ser>
          <c:idx val="1"/>
          <c:order val="1"/>
          <c:tx>
            <c:strRef>
              <c:f>issd!$B$72</c:f>
              <c:strCache>
                <c:ptCount val="1"/>
                <c:pt idx="0">
                  <c:v>sp</c:v>
                </c:pt>
              </c:strCache>
            </c:strRef>
          </c:tx>
          <c:invertIfNegative val="0"/>
          <c:cat>
            <c:multiLvlStrRef>
              <c:f>issd!$H$1:$I$2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issd!$H$72:$I$72</c:f>
              <c:numCache>
                <c:formatCode>General</c:formatCode>
                <c:ptCount val="2"/>
                <c:pt idx="0">
                  <c:v>0</c:v>
                </c:pt>
                <c:pt idx="1">
                  <c:v>6.0206250000000024E-2</c:v>
                </c:pt>
              </c:numCache>
            </c:numRef>
          </c:val>
        </c:ser>
        <c:ser>
          <c:idx val="2"/>
          <c:order val="2"/>
          <c:tx>
            <c:strRef>
              <c:f>issd!$B$73</c:f>
              <c:strCache>
                <c:ptCount val="1"/>
                <c:pt idx="0">
                  <c:v>DRAM</c:v>
                </c:pt>
              </c:strCache>
            </c:strRef>
          </c:tx>
          <c:invertIfNegative val="0"/>
          <c:cat>
            <c:multiLvlStrRef>
              <c:f>issd!$H$1:$I$2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issd!$H$73:$I$73</c:f>
              <c:numCache>
                <c:formatCode>General</c:formatCode>
                <c:ptCount val="2"/>
                <c:pt idx="0">
                  <c:v>7.1742664583333378</c:v>
                </c:pt>
                <c:pt idx="1">
                  <c:v>1.6277138281250001</c:v>
                </c:pt>
              </c:numCache>
            </c:numRef>
          </c:val>
        </c:ser>
        <c:ser>
          <c:idx val="3"/>
          <c:order val="3"/>
          <c:tx>
            <c:strRef>
              <c:f>issd!$B$74</c:f>
              <c:strCache>
                <c:ptCount val="1"/>
                <c:pt idx="0">
                  <c:v>NAND</c:v>
                </c:pt>
              </c:strCache>
            </c:strRef>
          </c:tx>
          <c:invertIfNegative val="0"/>
          <c:cat>
            <c:multiLvlStrRef>
              <c:f>issd!$H$1:$I$2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kmeans</c:v>
                  </c:pt>
                </c:lvl>
              </c:multiLvlStrCache>
            </c:multiLvlStrRef>
          </c:cat>
          <c:val>
            <c:numRef>
              <c:f>issd!$H$74:$I$74</c:f>
              <c:numCache>
                <c:formatCode>General</c:formatCode>
                <c:ptCount val="2"/>
                <c:pt idx="0">
                  <c:v>0.92654296874999986</c:v>
                </c:pt>
                <c:pt idx="1">
                  <c:v>0.92654296874999986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405376"/>
        <c:axId val="98407168"/>
      </c:barChart>
      <c:catAx>
        <c:axId val="98405376"/>
        <c:scaling>
          <c:orientation val="minMax"/>
        </c:scaling>
        <c:delete val="1"/>
        <c:axPos val="b"/>
        <c:majorTickMark val="out"/>
        <c:minorTickMark val="none"/>
        <c:tickLblPos val="none"/>
        <c:crossAx val="98407168"/>
        <c:crosses val="autoZero"/>
        <c:auto val="1"/>
        <c:lblAlgn val="ctr"/>
        <c:lblOffset val="100"/>
        <c:noMultiLvlLbl val="0"/>
      </c:catAx>
      <c:valAx>
        <c:axId val="9840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8405376"/>
        <c:crosses val="autoZero"/>
        <c:crossBetween val="between"/>
        <c:maj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846172162635048E-2"/>
          <c:y val="0.17429250325565118"/>
          <c:w val="0.90689295558566296"/>
          <c:h val="0.609184823806099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issd!$B$79</c:f>
              <c:strCache>
                <c:ptCount val="1"/>
                <c:pt idx="0">
                  <c:v>EPB_host_CPU</c:v>
                </c:pt>
              </c:strCache>
            </c:strRef>
          </c:tx>
          <c:invertIfNegative val="0"/>
          <c:cat>
            <c:multiLvlStrRef>
              <c:f>issd!$C$77:$O$78</c:f>
              <c:multiLvlStrCache>
                <c:ptCount val="13"/>
                <c:lvl>
                  <c:pt idx="0">
                    <c:v>host</c:v>
                  </c:pt>
                  <c:pt idx="1">
                    <c:v>ISSD w/o SP</c:v>
                  </c:pt>
                  <c:pt idx="2">
                    <c:v>ISSD w/ SP</c:v>
                  </c:pt>
                  <c:pt idx="3">
                    <c:v>host</c:v>
                  </c:pt>
                  <c:pt idx="4">
                    <c:v>ISSD w/o SP</c:v>
                  </c:pt>
                  <c:pt idx="5">
                    <c:v>ISSD w/ SP</c:v>
                  </c:pt>
                  <c:pt idx="6">
                    <c:v>host</c:v>
                  </c:pt>
                  <c:pt idx="7">
                    <c:v>ISSD w/o SP</c:v>
                  </c:pt>
                  <c:pt idx="8">
                    <c:v>ISSD w/ SP</c:v>
                  </c:pt>
                  <c:pt idx="9">
                    <c:v>host</c:v>
                  </c:pt>
                  <c:pt idx="10">
                    <c:v>ISSD w/o SP</c:v>
                  </c:pt>
                  <c:pt idx="11">
                    <c:v>ISSD w/ SP</c:v>
                  </c:pt>
                </c:lvl>
                <c:lvl>
                  <c:pt idx="0">
                    <c:v>linear_reg.</c:v>
                  </c:pt>
                  <c:pt idx="3">
                    <c:v>string_match</c:v>
                  </c:pt>
                  <c:pt idx="6">
                    <c:v>k-means</c:v>
                  </c:pt>
                  <c:pt idx="9">
                    <c:v>scan</c:v>
                  </c:pt>
                  <c:pt idx="12">
                    <c:v>Legend</c:v>
                  </c:pt>
                </c:lvl>
              </c:multiLvlStrCache>
            </c:multiLvlStrRef>
          </c:cat>
          <c:val>
            <c:numRef>
              <c:f>issd!$C$79:$O$79</c:f>
              <c:numCache>
                <c:formatCode>General</c:formatCode>
                <c:ptCount val="13"/>
                <c:pt idx="0">
                  <c:v>32.898653375141308</c:v>
                </c:pt>
                <c:pt idx="3">
                  <c:v>62.976990802381565</c:v>
                </c:pt>
                <c:pt idx="6">
                  <c:v>95.943362068965527</c:v>
                </c:pt>
                <c:pt idx="9">
                  <c:v>3.1940999999999997</c:v>
                </c:pt>
                <c:pt idx="12">
                  <c:v>40</c:v>
                </c:pt>
              </c:numCache>
            </c:numRef>
          </c:val>
        </c:ser>
        <c:ser>
          <c:idx val="1"/>
          <c:order val="1"/>
          <c:tx>
            <c:strRef>
              <c:f>issd!$B$80</c:f>
              <c:strCache>
                <c:ptCount val="1"/>
                <c:pt idx="0">
                  <c:v>EPB_main_mem</c:v>
                </c:pt>
              </c:strCache>
            </c:strRef>
          </c:tx>
          <c:invertIfNegative val="0"/>
          <c:cat>
            <c:multiLvlStrRef>
              <c:f>issd!$C$77:$O$78</c:f>
              <c:multiLvlStrCache>
                <c:ptCount val="13"/>
                <c:lvl>
                  <c:pt idx="0">
                    <c:v>host</c:v>
                  </c:pt>
                  <c:pt idx="1">
                    <c:v>ISSD w/o SP</c:v>
                  </c:pt>
                  <c:pt idx="2">
                    <c:v>ISSD w/ SP</c:v>
                  </c:pt>
                  <c:pt idx="3">
                    <c:v>host</c:v>
                  </c:pt>
                  <c:pt idx="4">
                    <c:v>ISSD w/o SP</c:v>
                  </c:pt>
                  <c:pt idx="5">
                    <c:v>ISSD w/ SP</c:v>
                  </c:pt>
                  <c:pt idx="6">
                    <c:v>host</c:v>
                  </c:pt>
                  <c:pt idx="7">
                    <c:v>ISSD w/o SP</c:v>
                  </c:pt>
                  <c:pt idx="8">
                    <c:v>ISSD w/ SP</c:v>
                  </c:pt>
                  <c:pt idx="9">
                    <c:v>host</c:v>
                  </c:pt>
                  <c:pt idx="10">
                    <c:v>ISSD w/o SP</c:v>
                  </c:pt>
                  <c:pt idx="11">
                    <c:v>ISSD w/ SP</c:v>
                  </c:pt>
                </c:lvl>
                <c:lvl>
                  <c:pt idx="0">
                    <c:v>linear_reg.</c:v>
                  </c:pt>
                  <c:pt idx="3">
                    <c:v>string_match</c:v>
                  </c:pt>
                  <c:pt idx="6">
                    <c:v>k-means</c:v>
                  </c:pt>
                  <c:pt idx="9">
                    <c:v>scan</c:v>
                  </c:pt>
                  <c:pt idx="12">
                    <c:v>Legend</c:v>
                  </c:pt>
                </c:lvl>
              </c:multiLvlStrCache>
            </c:multiLvlStrRef>
          </c:cat>
          <c:val>
            <c:numRef>
              <c:f>issd!$C$80:$O$80</c:f>
              <c:numCache>
                <c:formatCode>General</c:formatCode>
                <c:ptCount val="13"/>
                <c:pt idx="0">
                  <c:v>12.442500000000004</c:v>
                </c:pt>
                <c:pt idx="3">
                  <c:v>14.820750000000002</c:v>
                </c:pt>
                <c:pt idx="6">
                  <c:v>13.335000000000004</c:v>
                </c:pt>
                <c:pt idx="9">
                  <c:v>11.066171347732173</c:v>
                </c:pt>
                <c:pt idx="12">
                  <c:v>40</c:v>
                </c:pt>
              </c:numCache>
            </c:numRef>
          </c:val>
        </c:ser>
        <c:ser>
          <c:idx val="2"/>
          <c:order val="2"/>
          <c:tx>
            <c:strRef>
              <c:f>issd!$B$81</c:f>
              <c:strCache>
                <c:ptCount val="1"/>
                <c:pt idx="0">
                  <c:v>EPB_chipset</c:v>
                </c:pt>
              </c:strCache>
            </c:strRef>
          </c:tx>
          <c:invertIfNegative val="0"/>
          <c:cat>
            <c:multiLvlStrRef>
              <c:f>issd!$C$77:$O$78</c:f>
              <c:multiLvlStrCache>
                <c:ptCount val="13"/>
                <c:lvl>
                  <c:pt idx="0">
                    <c:v>host</c:v>
                  </c:pt>
                  <c:pt idx="1">
                    <c:v>ISSD w/o SP</c:v>
                  </c:pt>
                  <c:pt idx="2">
                    <c:v>ISSD w/ SP</c:v>
                  </c:pt>
                  <c:pt idx="3">
                    <c:v>host</c:v>
                  </c:pt>
                  <c:pt idx="4">
                    <c:v>ISSD w/o SP</c:v>
                  </c:pt>
                  <c:pt idx="5">
                    <c:v>ISSD w/ SP</c:v>
                  </c:pt>
                  <c:pt idx="6">
                    <c:v>host</c:v>
                  </c:pt>
                  <c:pt idx="7">
                    <c:v>ISSD w/o SP</c:v>
                  </c:pt>
                  <c:pt idx="8">
                    <c:v>ISSD w/ SP</c:v>
                  </c:pt>
                  <c:pt idx="9">
                    <c:v>host</c:v>
                  </c:pt>
                  <c:pt idx="10">
                    <c:v>ISSD w/o SP</c:v>
                  </c:pt>
                  <c:pt idx="11">
                    <c:v>ISSD w/ SP</c:v>
                  </c:pt>
                </c:lvl>
                <c:lvl>
                  <c:pt idx="0">
                    <c:v>linear_reg.</c:v>
                  </c:pt>
                  <c:pt idx="3">
                    <c:v>string_match</c:v>
                  </c:pt>
                  <c:pt idx="6">
                    <c:v>k-means</c:v>
                  </c:pt>
                  <c:pt idx="9">
                    <c:v>scan</c:v>
                  </c:pt>
                  <c:pt idx="12">
                    <c:v>Legend</c:v>
                  </c:pt>
                </c:lvl>
              </c:multiLvlStrCache>
            </c:multiLvlStrRef>
          </c:cat>
          <c:val>
            <c:numRef>
              <c:f>issd!$C$81:$O$81</c:f>
              <c:numCache>
                <c:formatCode>General</c:formatCode>
                <c:ptCount val="13"/>
                <c:pt idx="0">
                  <c:v>20.339414062500008</c:v>
                </c:pt>
                <c:pt idx="3">
                  <c:v>24.227074218750005</c:v>
                </c:pt>
                <c:pt idx="6">
                  <c:v>21.798359374999983</c:v>
                </c:pt>
                <c:pt idx="9">
                  <c:v>18.089567299827078</c:v>
                </c:pt>
                <c:pt idx="12">
                  <c:v>40</c:v>
                </c:pt>
              </c:numCache>
            </c:numRef>
          </c:val>
        </c:ser>
        <c:ser>
          <c:idx val="3"/>
          <c:order val="3"/>
          <c:tx>
            <c:strRef>
              <c:f>issd!$B$82</c:f>
              <c:strCache>
                <c:ptCount val="1"/>
                <c:pt idx="0">
                  <c:v>EPB_IO</c:v>
                </c:pt>
              </c:strCache>
            </c:strRef>
          </c:tx>
          <c:invertIfNegative val="0"/>
          <c:cat>
            <c:multiLvlStrRef>
              <c:f>issd!$C$77:$O$78</c:f>
              <c:multiLvlStrCache>
                <c:ptCount val="13"/>
                <c:lvl>
                  <c:pt idx="0">
                    <c:v>host</c:v>
                  </c:pt>
                  <c:pt idx="1">
                    <c:v>ISSD w/o SP</c:v>
                  </c:pt>
                  <c:pt idx="2">
                    <c:v>ISSD w/ SP</c:v>
                  </c:pt>
                  <c:pt idx="3">
                    <c:v>host</c:v>
                  </c:pt>
                  <c:pt idx="4">
                    <c:v>ISSD w/o SP</c:v>
                  </c:pt>
                  <c:pt idx="5">
                    <c:v>ISSD w/ SP</c:v>
                  </c:pt>
                  <c:pt idx="6">
                    <c:v>host</c:v>
                  </c:pt>
                  <c:pt idx="7">
                    <c:v>ISSD w/o SP</c:v>
                  </c:pt>
                  <c:pt idx="8">
                    <c:v>ISSD w/ SP</c:v>
                  </c:pt>
                  <c:pt idx="9">
                    <c:v>host</c:v>
                  </c:pt>
                  <c:pt idx="10">
                    <c:v>ISSD w/o SP</c:v>
                  </c:pt>
                  <c:pt idx="11">
                    <c:v>ISSD w/ SP</c:v>
                  </c:pt>
                </c:lvl>
                <c:lvl>
                  <c:pt idx="0">
                    <c:v>linear_reg.</c:v>
                  </c:pt>
                  <c:pt idx="3">
                    <c:v>string_match</c:v>
                  </c:pt>
                  <c:pt idx="6">
                    <c:v>k-means</c:v>
                  </c:pt>
                  <c:pt idx="9">
                    <c:v>scan</c:v>
                  </c:pt>
                  <c:pt idx="12">
                    <c:v>Legend</c:v>
                  </c:pt>
                </c:lvl>
              </c:multiLvlStrCache>
            </c:multiLvlStrRef>
          </c:cat>
          <c:val>
            <c:numRef>
              <c:f>issd!$C$82:$O$82</c:f>
              <c:numCache>
                <c:formatCode>General</c:formatCode>
                <c:ptCount val="13"/>
                <c:pt idx="0">
                  <c:v>35.59397460937501</c:v>
                </c:pt>
                <c:pt idx="3">
                  <c:v>42.397379882812494</c:v>
                </c:pt>
                <c:pt idx="6">
                  <c:v>38.147128906250011</c:v>
                </c:pt>
                <c:pt idx="9">
                  <c:v>31.656742774697406</c:v>
                </c:pt>
                <c:pt idx="12">
                  <c:v>40</c:v>
                </c:pt>
              </c:numCache>
            </c:numRef>
          </c:val>
        </c:ser>
        <c:ser>
          <c:idx val="4"/>
          <c:order val="4"/>
          <c:tx>
            <c:strRef>
              <c:f>issd!$B$83</c:f>
              <c:strCache>
                <c:ptCount val="1"/>
                <c:pt idx="0">
                  <c:v>EPB_disk</c:v>
                </c:pt>
              </c:strCache>
            </c:strRef>
          </c:tx>
          <c:invertIfNegative val="0"/>
          <c:cat>
            <c:multiLvlStrRef>
              <c:f>issd!$C$77:$O$78</c:f>
              <c:multiLvlStrCache>
                <c:ptCount val="13"/>
                <c:lvl>
                  <c:pt idx="0">
                    <c:v>host</c:v>
                  </c:pt>
                  <c:pt idx="1">
                    <c:v>ISSD w/o SP</c:v>
                  </c:pt>
                  <c:pt idx="2">
                    <c:v>ISSD w/ SP</c:v>
                  </c:pt>
                  <c:pt idx="3">
                    <c:v>host</c:v>
                  </c:pt>
                  <c:pt idx="4">
                    <c:v>ISSD w/o SP</c:v>
                  </c:pt>
                  <c:pt idx="5">
                    <c:v>ISSD w/ SP</c:v>
                  </c:pt>
                  <c:pt idx="6">
                    <c:v>host</c:v>
                  </c:pt>
                  <c:pt idx="7">
                    <c:v>ISSD w/o SP</c:v>
                  </c:pt>
                  <c:pt idx="8">
                    <c:v>ISSD w/ SP</c:v>
                  </c:pt>
                  <c:pt idx="9">
                    <c:v>host</c:v>
                  </c:pt>
                  <c:pt idx="10">
                    <c:v>ISSD w/o SP</c:v>
                  </c:pt>
                  <c:pt idx="11">
                    <c:v>ISSD w/ SP</c:v>
                  </c:pt>
                </c:lvl>
                <c:lvl>
                  <c:pt idx="0">
                    <c:v>linear_reg.</c:v>
                  </c:pt>
                  <c:pt idx="3">
                    <c:v>string_match</c:v>
                  </c:pt>
                  <c:pt idx="6">
                    <c:v>k-means</c:v>
                  </c:pt>
                  <c:pt idx="9">
                    <c:v>scan</c:v>
                  </c:pt>
                  <c:pt idx="12">
                    <c:v>Legend</c:v>
                  </c:pt>
                </c:lvl>
              </c:multiLvlStrCache>
            </c:multiLvlStrRef>
          </c:cat>
          <c:val>
            <c:numRef>
              <c:f>issd!$C$83:$O$83</c:f>
              <c:numCache>
                <c:formatCode>General</c:formatCode>
                <c:ptCount val="13"/>
                <c:pt idx="0">
                  <c:v>2.5447714843750004</c:v>
                </c:pt>
                <c:pt idx="3">
                  <c:v>2.7627777343750002</c:v>
                </c:pt>
                <c:pt idx="6">
                  <c:v>2.6265839843750003</c:v>
                </c:pt>
                <c:pt idx="9">
                  <c:v>2.4186080245837798</c:v>
                </c:pt>
                <c:pt idx="12">
                  <c:v>40</c:v>
                </c:pt>
              </c:numCache>
            </c:numRef>
          </c:val>
        </c:ser>
        <c:ser>
          <c:idx val="5"/>
          <c:order val="5"/>
          <c:tx>
            <c:strRef>
              <c:f>issd!$B$89</c:f>
              <c:strCache>
                <c:ptCount val="1"/>
                <c:pt idx="0">
                  <c:v>EPB_ISSD</c:v>
                </c:pt>
              </c:strCache>
            </c:strRef>
          </c:tx>
          <c:invertIfNegative val="0"/>
          <c:cat>
            <c:multiLvlStrRef>
              <c:f>issd!$C$77:$O$78</c:f>
              <c:multiLvlStrCache>
                <c:ptCount val="13"/>
                <c:lvl>
                  <c:pt idx="0">
                    <c:v>host</c:v>
                  </c:pt>
                  <c:pt idx="1">
                    <c:v>ISSD w/o SP</c:v>
                  </c:pt>
                  <c:pt idx="2">
                    <c:v>ISSD w/ SP</c:v>
                  </c:pt>
                  <c:pt idx="3">
                    <c:v>host</c:v>
                  </c:pt>
                  <c:pt idx="4">
                    <c:v>ISSD w/o SP</c:v>
                  </c:pt>
                  <c:pt idx="5">
                    <c:v>ISSD w/ SP</c:v>
                  </c:pt>
                  <c:pt idx="6">
                    <c:v>host</c:v>
                  </c:pt>
                  <c:pt idx="7">
                    <c:v>ISSD w/o SP</c:v>
                  </c:pt>
                  <c:pt idx="8">
                    <c:v>ISSD w/ SP</c:v>
                  </c:pt>
                  <c:pt idx="9">
                    <c:v>host</c:v>
                  </c:pt>
                  <c:pt idx="10">
                    <c:v>ISSD w/o SP</c:v>
                  </c:pt>
                  <c:pt idx="11">
                    <c:v>ISSD w/ SP</c:v>
                  </c:pt>
                </c:lvl>
                <c:lvl>
                  <c:pt idx="0">
                    <c:v>linear_reg.</c:v>
                  </c:pt>
                  <c:pt idx="3">
                    <c:v>string_match</c:v>
                  </c:pt>
                  <c:pt idx="6">
                    <c:v>k-means</c:v>
                  </c:pt>
                  <c:pt idx="9">
                    <c:v>scan</c:v>
                  </c:pt>
                  <c:pt idx="12">
                    <c:v>Legend</c:v>
                  </c:pt>
                </c:lvl>
              </c:multiLvlStrCache>
            </c:multiLvlStrRef>
          </c:cat>
          <c:val>
            <c:numRef>
              <c:f>issd!$C$89:$N$89</c:f>
              <c:numCache>
                <c:formatCode>General</c:formatCode>
                <c:ptCount val="12"/>
                <c:pt idx="1">
                  <c:v>11.441239673591578</c:v>
                </c:pt>
                <c:pt idx="2">
                  <c:v>3.7191977749751426</c:v>
                </c:pt>
                <c:pt idx="4">
                  <c:v>8.0113291631023991</c:v>
                </c:pt>
                <c:pt idx="5">
                  <c:v>6.519066518941905</c:v>
                </c:pt>
                <c:pt idx="7">
                  <c:v>33.389258982291643</c:v>
                </c:pt>
                <c:pt idx="8">
                  <c:v>10.096805627734375</c:v>
                </c:pt>
                <c:pt idx="10">
                  <c:v>9.9488250915663183</c:v>
                </c:pt>
                <c:pt idx="11">
                  <c:v>3.4371266540663195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446336"/>
        <c:axId val="98452224"/>
      </c:barChart>
      <c:catAx>
        <c:axId val="9844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8452224"/>
        <c:crosses val="autoZero"/>
        <c:auto val="1"/>
        <c:lblAlgn val="ctr"/>
        <c:lblOffset val="100"/>
        <c:noMultiLvlLbl val="0"/>
      </c:catAx>
      <c:valAx>
        <c:axId val="98452224"/>
        <c:scaling>
          <c:orientation val="minMax"/>
          <c:max val="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8446336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786667024029817E-2"/>
          <c:y val="7.2470138967276471E-2"/>
          <c:w val="0.60449524934958576"/>
          <c:h val="0.87973551543171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issd!$B$71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multiLvlStrRef>
              <c:f>issd!$J$1:$K$2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scan</c:v>
                  </c:pt>
                </c:lvl>
              </c:multiLvlStrCache>
            </c:multiLvlStrRef>
          </c:cat>
          <c:val>
            <c:numRef>
              <c:f>issd!$J$71:$K$71</c:f>
              <c:numCache>
                <c:formatCode>General</c:formatCode>
                <c:ptCount val="2"/>
                <c:pt idx="0">
                  <c:v>1.4285127773437503</c:v>
                </c:pt>
                <c:pt idx="1">
                  <c:v>0.77198933984375051</c:v>
                </c:pt>
              </c:numCache>
            </c:numRef>
          </c:val>
        </c:ser>
        <c:ser>
          <c:idx val="1"/>
          <c:order val="1"/>
          <c:tx>
            <c:strRef>
              <c:f>issd!$B$72</c:f>
              <c:strCache>
                <c:ptCount val="1"/>
                <c:pt idx="0">
                  <c:v>sp</c:v>
                </c:pt>
              </c:strCache>
            </c:strRef>
          </c:tx>
          <c:invertIfNegative val="0"/>
          <c:cat>
            <c:multiLvlStrRef>
              <c:f>issd!$J$1:$K$2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scan</c:v>
                  </c:pt>
                </c:lvl>
              </c:multiLvlStrCache>
            </c:multiLvlStrRef>
          </c:cat>
          <c:val>
            <c:numRef>
              <c:f>issd!$J$72:$K$72</c:f>
              <c:numCache>
                <c:formatCode>General</c:formatCode>
                <c:ptCount val="2"/>
                <c:pt idx="0">
                  <c:v>0</c:v>
                </c:pt>
                <c:pt idx="1">
                  <c:v>4.0137500000000013E-2</c:v>
                </c:pt>
              </c:numCache>
            </c:numRef>
          </c:val>
        </c:ser>
        <c:ser>
          <c:idx val="2"/>
          <c:order val="2"/>
          <c:tx>
            <c:strRef>
              <c:f>issd!$B$73</c:f>
              <c:strCache>
                <c:ptCount val="1"/>
                <c:pt idx="0">
                  <c:v>DRAM</c:v>
                </c:pt>
              </c:strCache>
            </c:strRef>
          </c:tx>
          <c:invertIfNegative val="0"/>
          <c:cat>
            <c:multiLvlStrRef>
              <c:f>issd!$J$1:$K$2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scan</c:v>
                  </c:pt>
                </c:lvl>
              </c:multiLvlStrCache>
            </c:multiLvlStrRef>
          </c:cat>
          <c:val>
            <c:numRef>
              <c:f>issd!$J$73:$K$73</c:f>
              <c:numCache>
                <c:formatCode>General</c:formatCode>
                <c:ptCount val="2"/>
                <c:pt idx="0">
                  <c:v>6.9856445312500002</c:v>
                </c:pt>
                <c:pt idx="1">
                  <c:v>1.0903320312500009</c:v>
                </c:pt>
              </c:numCache>
            </c:numRef>
          </c:val>
        </c:ser>
        <c:ser>
          <c:idx val="3"/>
          <c:order val="3"/>
          <c:tx>
            <c:strRef>
              <c:f>issd!$B$74</c:f>
              <c:strCache>
                <c:ptCount val="1"/>
                <c:pt idx="0">
                  <c:v>NAND</c:v>
                </c:pt>
              </c:strCache>
            </c:strRef>
          </c:tx>
          <c:invertIfNegative val="0"/>
          <c:cat>
            <c:multiLvlStrRef>
              <c:f>issd!$J$1:$K$2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scan</c:v>
                  </c:pt>
                </c:lvl>
              </c:multiLvlStrCache>
            </c:multiLvlStrRef>
          </c:cat>
          <c:val>
            <c:numRef>
              <c:f>issd!$J$74:$K$74</c:f>
              <c:numCache>
                <c:formatCode>General</c:formatCode>
                <c:ptCount val="2"/>
                <c:pt idx="0">
                  <c:v>0.92654296874999986</c:v>
                </c:pt>
                <c:pt idx="1">
                  <c:v>0.92654296874999986</c:v>
                </c:pt>
              </c:numCache>
            </c:numRef>
          </c:val>
        </c:ser>
        <c:ser>
          <c:idx val="4"/>
          <c:order val="4"/>
          <c:tx>
            <c:strRef>
              <c:f>issd!$B$75</c:f>
              <c:strCache>
                <c:ptCount val="1"/>
                <c:pt idx="0">
                  <c:v>host</c:v>
                </c:pt>
              </c:strCache>
            </c:strRef>
          </c:tx>
          <c:invertIfNegative val="0"/>
          <c:cat>
            <c:multiLvlStrRef>
              <c:f>issd!$J$1:$K$2</c:f>
              <c:multiLvlStrCache>
                <c:ptCount val="2"/>
                <c:lvl>
                  <c:pt idx="0">
                    <c:v>w/o SP</c:v>
                  </c:pt>
                  <c:pt idx="1">
                    <c:v>w/ SP</c:v>
                  </c:pt>
                </c:lvl>
                <c:lvl>
                  <c:pt idx="0">
                    <c:v>scan</c:v>
                  </c:pt>
                </c:lvl>
              </c:multiLvlStrCache>
            </c:multiLvlStrRef>
          </c:cat>
          <c:val>
            <c:numRef>
              <c:f>issd!$J$75:$K$75</c:f>
              <c:numCache>
                <c:formatCode>General</c:formatCode>
                <c:ptCount val="2"/>
                <c:pt idx="0">
                  <c:v>0.60812481422256726</c:v>
                </c:pt>
                <c:pt idx="1">
                  <c:v>0.60812481422256726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499584"/>
        <c:axId val="86053632"/>
      </c:barChart>
      <c:catAx>
        <c:axId val="98499584"/>
        <c:scaling>
          <c:orientation val="minMax"/>
        </c:scaling>
        <c:delete val="1"/>
        <c:axPos val="b"/>
        <c:majorTickMark val="out"/>
        <c:minorTickMark val="none"/>
        <c:tickLblPos val="none"/>
        <c:crossAx val="86053632"/>
        <c:crosses val="autoZero"/>
        <c:auto val="1"/>
        <c:lblAlgn val="ctr"/>
        <c:lblOffset val="100"/>
        <c:noMultiLvlLbl val="0"/>
      </c:catAx>
      <c:valAx>
        <c:axId val="8605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499584"/>
        <c:crosses val="autoZero"/>
        <c:crossBetween val="between"/>
        <c:majorUnit val="4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issd!$D$4</c:f>
              <c:strCache>
                <c:ptCount val="1"/>
                <c:pt idx="0">
                  <c:v>CPB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issd!$E$3:$N$3</c:f>
              <c:strCache>
                <c:ptCount val="10"/>
                <c:pt idx="0">
                  <c:v>word_count</c:v>
                </c:pt>
                <c:pt idx="1">
                  <c:v>linear_regression</c:v>
                </c:pt>
                <c:pt idx="2">
                  <c:v>histogram</c:v>
                </c:pt>
                <c:pt idx="3">
                  <c:v>string_match</c:v>
                </c:pt>
                <c:pt idx="4">
                  <c:v>ScalParC</c:v>
                </c:pt>
                <c:pt idx="5">
                  <c:v>k-means</c:v>
                </c:pt>
                <c:pt idx="6">
                  <c:v>HOP</c:v>
                </c:pt>
                <c:pt idx="7">
                  <c:v>Naïve Bayesian</c:v>
                </c:pt>
                <c:pt idx="8">
                  <c:v>grep</c:v>
                </c:pt>
                <c:pt idx="9">
                  <c:v>scan</c:v>
                </c:pt>
              </c:strCache>
            </c:strRef>
          </c:cat>
          <c:val>
            <c:numRef>
              <c:f>issd!$E$4:$N$4</c:f>
              <c:numCache>
                <c:formatCode>General</c:formatCode>
                <c:ptCount val="10"/>
                <c:pt idx="0">
                  <c:v>90</c:v>
                </c:pt>
                <c:pt idx="1">
                  <c:v>31.5</c:v>
                </c:pt>
                <c:pt idx="2">
                  <c:v>62.4</c:v>
                </c:pt>
                <c:pt idx="3">
                  <c:v>46.4</c:v>
                </c:pt>
                <c:pt idx="4">
                  <c:v>83.1</c:v>
                </c:pt>
                <c:pt idx="5">
                  <c:v>117</c:v>
                </c:pt>
                <c:pt idx="6">
                  <c:v>48.6</c:v>
                </c:pt>
                <c:pt idx="7">
                  <c:v>49.3</c:v>
                </c:pt>
                <c:pt idx="8">
                  <c:v>5.7</c:v>
                </c:pt>
                <c:pt idx="9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95360"/>
        <c:axId val="80925824"/>
      </c:barChart>
      <c:catAx>
        <c:axId val="8089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80925824"/>
        <c:crosses val="autoZero"/>
        <c:auto val="1"/>
        <c:lblAlgn val="ctr"/>
        <c:lblOffset val="100"/>
        <c:noMultiLvlLbl val="0"/>
      </c:catAx>
      <c:valAx>
        <c:axId val="80925824"/>
        <c:scaling>
          <c:orientation val="minMax"/>
          <c:max val="14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89536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baseline="0">
          <a:latin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issd!$E$5:$N$5</c:f>
              <c:numCache>
                <c:formatCode>General</c:formatCode>
                <c:ptCount val="10"/>
                <c:pt idx="0">
                  <c:v>87.1</c:v>
                </c:pt>
                <c:pt idx="1">
                  <c:v>40.200000000000003</c:v>
                </c:pt>
                <c:pt idx="2">
                  <c:v>37.4</c:v>
                </c:pt>
                <c:pt idx="3">
                  <c:v>54</c:v>
                </c:pt>
                <c:pt idx="4">
                  <c:v>133.69999999999999</c:v>
                </c:pt>
                <c:pt idx="5">
                  <c:v>117.1</c:v>
                </c:pt>
                <c:pt idx="6">
                  <c:v>41.2</c:v>
                </c:pt>
                <c:pt idx="7">
                  <c:v>83.6</c:v>
                </c:pt>
                <c:pt idx="8">
                  <c:v>4.5999999999999996</c:v>
                </c:pt>
                <c:pt idx="9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933632"/>
        <c:axId val="80935168"/>
      </c:barChart>
      <c:catAx>
        <c:axId val="80933632"/>
        <c:scaling>
          <c:orientation val="minMax"/>
        </c:scaling>
        <c:delete val="1"/>
        <c:axPos val="b"/>
        <c:majorTickMark val="out"/>
        <c:minorTickMark val="none"/>
        <c:tickLblPos val="none"/>
        <c:crossAx val="80935168"/>
        <c:crosses val="autoZero"/>
        <c:auto val="1"/>
        <c:lblAlgn val="ctr"/>
        <c:lblOffset val="100"/>
        <c:noMultiLvlLbl val="0"/>
      </c:catAx>
      <c:valAx>
        <c:axId val="80935168"/>
        <c:scaling>
          <c:orientation val="minMax"/>
          <c:max val="1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933632"/>
        <c:crosses val="autoZero"/>
        <c:crossBetween val="between"/>
        <c:majorUnit val="30"/>
      </c:valAx>
    </c:plotArea>
    <c:plotVisOnly val="1"/>
    <c:dispBlanksAs val="gap"/>
    <c:showDLblsOverMax val="0"/>
  </c:chart>
  <c:txPr>
    <a:bodyPr/>
    <a:lstStyle/>
    <a:p>
      <a:pPr>
        <a:defRPr baseline="0">
          <a:latin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issd!$E$6:$N$6</c:f>
              <c:numCache>
                <c:formatCode>General</c:formatCode>
                <c:ptCount val="10"/>
                <c:pt idx="0">
                  <c:v>1.0332950631458095</c:v>
                </c:pt>
                <c:pt idx="1">
                  <c:v>0.8</c:v>
                </c:pt>
                <c:pt idx="2">
                  <c:v>1.7</c:v>
                </c:pt>
                <c:pt idx="3">
                  <c:v>0.9</c:v>
                </c:pt>
                <c:pt idx="4">
                  <c:v>0.60000000000000042</c:v>
                </c:pt>
                <c:pt idx="5">
                  <c:v>1</c:v>
                </c:pt>
                <c:pt idx="6">
                  <c:v>1.2</c:v>
                </c:pt>
                <c:pt idx="7">
                  <c:v>0.60000000000000042</c:v>
                </c:pt>
                <c:pt idx="8">
                  <c:v>1.2</c:v>
                </c:pt>
                <c:pt idx="9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741120"/>
        <c:axId val="82742656"/>
      </c:barChart>
      <c:catAx>
        <c:axId val="82741120"/>
        <c:scaling>
          <c:orientation val="minMax"/>
        </c:scaling>
        <c:delete val="1"/>
        <c:axPos val="b"/>
        <c:majorTickMark val="out"/>
        <c:minorTickMark val="none"/>
        <c:tickLblPos val="none"/>
        <c:crossAx val="82742656"/>
        <c:crosses val="autoZero"/>
        <c:auto val="1"/>
        <c:lblAlgn val="ctr"/>
        <c:lblOffset val="100"/>
        <c:noMultiLvlLbl val="0"/>
      </c:catAx>
      <c:valAx>
        <c:axId val="8274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741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>
          <a:latin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Sheet1!$R$7:$R$11</c:f>
              <c:numCache>
                <c:formatCode>_-* #,##0_-;\-* #,##0_-;_-* "-"_-;_-@_-</c:formatCode>
                <c:ptCount val="5"/>
                <c:pt idx="0">
                  <c:v>4294190.76</c:v>
                </c:pt>
                <c:pt idx="1">
                  <c:v>2147095.38</c:v>
                </c:pt>
                <c:pt idx="2">
                  <c:v>1073547.6900000009</c:v>
                </c:pt>
                <c:pt idx="3">
                  <c:v>536773.84499999997</c:v>
                </c:pt>
                <c:pt idx="4">
                  <c:v>268386.92250000022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chemeClr val="accent1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Sheet1!$S$7:$S$11</c:f>
              <c:numCache>
                <c:formatCode>_-* #,##0_-;\-* #,##0_-;_-* "-"_-;_-@_-</c:formatCode>
                <c:ptCount val="5"/>
                <c:pt idx="0">
                  <c:v>4294257</c:v>
                </c:pt>
                <c:pt idx="1">
                  <c:v>2184979</c:v>
                </c:pt>
                <c:pt idx="2">
                  <c:v>1087826</c:v>
                </c:pt>
                <c:pt idx="3">
                  <c:v>573746</c:v>
                </c:pt>
                <c:pt idx="4">
                  <c:v>293236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  <a:prstDash val="sysDash"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Sheet1!$V$7:$V$11</c:f>
              <c:numCache>
                <c:formatCode>_-* #,##0_-;\-* #,##0_-;_-* "-"_-;_-@_-</c:formatCode>
                <c:ptCount val="5"/>
                <c:pt idx="0">
                  <c:v>3133812.3744704365</c:v>
                </c:pt>
                <c:pt idx="1">
                  <c:v>1566903.97</c:v>
                </c:pt>
                <c:pt idx="2">
                  <c:v>783451.98499999917</c:v>
                </c:pt>
                <c:pt idx="3">
                  <c:v>391725.99250000017</c:v>
                </c:pt>
                <c:pt idx="4">
                  <c:v>195862.99624999997</c:v>
                </c:pt>
              </c:numCache>
            </c:numRef>
          </c:val>
          <c:smooth val="0"/>
        </c:ser>
        <c:ser>
          <c:idx val="3"/>
          <c:order val="3"/>
          <c:spPr>
            <a:ln>
              <a:solidFill>
                <a:schemeClr val="accent1"/>
              </a:solidFill>
              <a:prstDash val="sysDash"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Sheet1!$W$7:$W$11</c:f>
              <c:numCache>
                <c:formatCode>_-* #,##0.00_-;\-* #,##0.00_-;_-* "-"??_-;_-@_-</c:formatCode>
                <c:ptCount val="5"/>
                <c:pt idx="0">
                  <c:v>3060647.4876578627</c:v>
                </c:pt>
                <c:pt idx="1">
                  <c:v>1561101.7192881736</c:v>
                </c:pt>
                <c:pt idx="2">
                  <c:v>776758.7541618821</c:v>
                </c:pt>
                <c:pt idx="3">
                  <c:v>412637.95601320342</c:v>
                </c:pt>
                <c:pt idx="4">
                  <c:v>211493.02479190569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73408"/>
        <c:axId val="80704256"/>
      </c:lineChart>
      <c:catAx>
        <c:axId val="80673408"/>
        <c:scaling>
          <c:orientation val="minMax"/>
        </c:scaling>
        <c:delete val="0"/>
        <c:axPos val="b"/>
        <c:majorTickMark val="out"/>
        <c:minorTickMark val="none"/>
        <c:tickLblPos val="none"/>
        <c:crossAx val="80704256"/>
        <c:crosses val="autoZero"/>
        <c:auto val="1"/>
        <c:lblAlgn val="ctr"/>
        <c:lblOffset val="100"/>
        <c:noMultiLvlLbl val="0"/>
      </c:catAx>
      <c:valAx>
        <c:axId val="80704256"/>
        <c:scaling>
          <c:orientation val="minMax"/>
          <c:max val="5000000"/>
          <c:min val="0"/>
        </c:scaling>
        <c:delete val="0"/>
        <c:axPos val="l"/>
        <c:majorGridlines/>
        <c:numFmt formatCode="_-* #,##0_-;\-* #,##0_-;_-* &quot;-&quot;_-;_-@_-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67340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'Validation figure'!$B$7:$B$11</c:f>
              <c:numCache>
                <c:formatCode>_-* #,##0_-;\-* #,##0_-;_-* "-"_-;_-@_-</c:formatCode>
                <c:ptCount val="5"/>
                <c:pt idx="0">
                  <c:v>3525299.9999999977</c:v>
                </c:pt>
                <c:pt idx="1">
                  <c:v>1762650</c:v>
                </c:pt>
                <c:pt idx="2">
                  <c:v>881324.99999999919</c:v>
                </c:pt>
                <c:pt idx="3">
                  <c:v>440662.5</c:v>
                </c:pt>
                <c:pt idx="4">
                  <c:v>220331.24999999997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chemeClr val="accent1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'Validation figure'!$C$7:$C$11</c:f>
              <c:numCache>
                <c:formatCode>_-* #,##0_-;\-* #,##0_-;_-* "-"_-;_-@_-</c:formatCode>
                <c:ptCount val="5"/>
                <c:pt idx="0">
                  <c:v>3525302</c:v>
                </c:pt>
                <c:pt idx="1">
                  <c:v>1729302</c:v>
                </c:pt>
                <c:pt idx="2">
                  <c:v>847779</c:v>
                </c:pt>
                <c:pt idx="3">
                  <c:v>411192</c:v>
                </c:pt>
                <c:pt idx="4">
                  <c:v>243528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  <a:prstDash val="sysDash"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'Validation figure'!$F$7:$F$11</c:f>
              <c:numCache>
                <c:formatCode>_-* #,##0_-;\-* #,##0_-;_-* "-"_-;_-@_-</c:formatCode>
                <c:ptCount val="5"/>
                <c:pt idx="0">
                  <c:v>777600</c:v>
                </c:pt>
                <c:pt idx="1">
                  <c:v>388800</c:v>
                </c:pt>
                <c:pt idx="2">
                  <c:v>194400</c:v>
                </c:pt>
                <c:pt idx="3">
                  <c:v>97200</c:v>
                </c:pt>
                <c:pt idx="4">
                  <c:v>48600</c:v>
                </c:pt>
              </c:numCache>
            </c:numRef>
          </c:val>
          <c:smooth val="0"/>
        </c:ser>
        <c:ser>
          <c:idx val="3"/>
          <c:order val="3"/>
          <c:spPr>
            <a:ln>
              <a:solidFill>
                <a:schemeClr val="accent1"/>
              </a:solidFill>
              <a:prstDash val="sysDash"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'Validation figure'!$G$7:$G$11</c:f>
              <c:numCache>
                <c:formatCode>_-* #,##0.00_-;\-* #,##0.00_-;_-* "-"??_-;_-@_-</c:formatCode>
                <c:ptCount val="5"/>
                <c:pt idx="0">
                  <c:v>727562.85346024262</c:v>
                </c:pt>
                <c:pt idx="1">
                  <c:v>357267.69185008894</c:v>
                </c:pt>
                <c:pt idx="2">
                  <c:v>175338.40273646638</c:v>
                </c:pt>
                <c:pt idx="3">
                  <c:v>85189.122546103448</c:v>
                </c:pt>
                <c:pt idx="4">
                  <c:v>50003.448839976241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25888"/>
        <c:axId val="80728064"/>
      </c:lineChart>
      <c:catAx>
        <c:axId val="80725888"/>
        <c:scaling>
          <c:orientation val="minMax"/>
        </c:scaling>
        <c:delete val="0"/>
        <c:axPos val="b"/>
        <c:majorTickMark val="out"/>
        <c:minorTickMark val="none"/>
        <c:tickLblPos val="none"/>
        <c:crossAx val="80728064"/>
        <c:crosses val="autoZero"/>
        <c:auto val="1"/>
        <c:lblAlgn val="ctr"/>
        <c:lblOffset val="100"/>
        <c:noMultiLvlLbl val="0"/>
      </c:catAx>
      <c:valAx>
        <c:axId val="80728064"/>
        <c:scaling>
          <c:orientation val="minMax"/>
        </c:scaling>
        <c:delete val="0"/>
        <c:axPos val="l"/>
        <c:majorGridlines/>
        <c:numFmt formatCode="_-* #,##0_-;\-* #,##0_-;_-* &quot;-&quot;_-;_-@_-" sourceLinked="1"/>
        <c:majorTickMark val="out"/>
        <c:minorTickMark val="none"/>
        <c:tickLblPos val="nextTo"/>
        <c:crossAx val="8072588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'Validation figure'!$J$7:$J$11</c:f>
              <c:numCache>
                <c:formatCode>_-* #,##0_-;\-* #,##0_-;_-* "-"_-;_-@_-</c:formatCode>
                <c:ptCount val="5"/>
                <c:pt idx="0">
                  <c:v>3956805.8600000003</c:v>
                </c:pt>
                <c:pt idx="1">
                  <c:v>1978402.9300000002</c:v>
                </c:pt>
                <c:pt idx="2">
                  <c:v>989201.46500000043</c:v>
                </c:pt>
                <c:pt idx="3">
                  <c:v>494600.73250000022</c:v>
                </c:pt>
                <c:pt idx="4">
                  <c:v>247300.36625000002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chemeClr val="accent1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'Validation figure'!$K$7:$K$11</c:f>
              <c:numCache>
                <c:formatCode>_-* #,##0_-;\-* #,##0_-;_-* "-"_-;_-@_-</c:formatCode>
                <c:ptCount val="5"/>
                <c:pt idx="0">
                  <c:v>3956871</c:v>
                </c:pt>
                <c:pt idx="1">
                  <c:v>1994346</c:v>
                </c:pt>
                <c:pt idx="2">
                  <c:v>992722</c:v>
                </c:pt>
                <c:pt idx="3">
                  <c:v>525891</c:v>
                </c:pt>
                <c:pt idx="4">
                  <c:v>265890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  <a:prstDash val="sysDash"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'Validation figure'!$N$7:$N$11</c:f>
              <c:numCache>
                <c:formatCode>_-* #,##0_-;\-* #,##0_-;_-* "-"_-;_-@_-</c:formatCode>
                <c:ptCount val="5"/>
                <c:pt idx="0">
                  <c:v>1357338.1690000009</c:v>
                </c:pt>
                <c:pt idx="1">
                  <c:v>678669.08449999942</c:v>
                </c:pt>
                <c:pt idx="2">
                  <c:v>339334.54224999994</c:v>
                </c:pt>
                <c:pt idx="3">
                  <c:v>169667.27112500012</c:v>
                </c:pt>
                <c:pt idx="4">
                  <c:v>84833.635562500058</c:v>
                </c:pt>
              </c:numCache>
            </c:numRef>
          </c:val>
          <c:smooth val="0"/>
        </c:ser>
        <c:ser>
          <c:idx val="3"/>
          <c:order val="3"/>
          <c:spPr>
            <a:ln>
              <a:solidFill>
                <a:schemeClr val="accent1"/>
              </a:solidFill>
              <a:prstDash val="sysDash"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'Validation figure'!$O$7:$O$11</c:f>
              <c:numCache>
                <c:formatCode>_-* #,##0.00_-;\-* #,##0.00_-;_-* "-"??_-;_-@_-</c:formatCode>
                <c:ptCount val="5"/>
                <c:pt idx="0">
                  <c:v>1357348</c:v>
                </c:pt>
                <c:pt idx="1">
                  <c:v>694584.5</c:v>
                </c:pt>
                <c:pt idx="2">
                  <c:v>342841.25</c:v>
                </c:pt>
                <c:pt idx="3">
                  <c:v>200950.625</c:v>
                </c:pt>
                <c:pt idx="4">
                  <c:v>103419.81249999999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61984"/>
        <c:axId val="80763904"/>
      </c:lineChart>
      <c:catAx>
        <c:axId val="80761984"/>
        <c:scaling>
          <c:orientation val="minMax"/>
        </c:scaling>
        <c:delete val="0"/>
        <c:axPos val="b"/>
        <c:majorTickMark val="out"/>
        <c:minorTickMark val="none"/>
        <c:tickLblPos val="none"/>
        <c:crossAx val="80763904"/>
        <c:crosses val="autoZero"/>
        <c:auto val="1"/>
        <c:lblAlgn val="ctr"/>
        <c:lblOffset val="100"/>
        <c:noMultiLvlLbl val="0"/>
      </c:catAx>
      <c:valAx>
        <c:axId val="80763904"/>
        <c:scaling>
          <c:orientation val="minMax"/>
        </c:scaling>
        <c:delete val="0"/>
        <c:axPos val="l"/>
        <c:majorGridlines/>
        <c:numFmt formatCode="_-* #,##0_-;\-* #,##0_-;_-* &quot;-&quot;_-;_-@_-" sourceLinked="1"/>
        <c:majorTickMark val="out"/>
        <c:minorTickMark val="none"/>
        <c:tickLblPos val="nextTo"/>
        <c:crossAx val="80761984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'perf linear'!$G$9</c:f>
              <c:strCache>
                <c:ptCount val="1"/>
                <c:pt idx="0">
                  <c:v>host, 0.6GB/s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linear'!$H$9:$O$9</c:f>
              <c:numCache>
                <c:formatCode>0</c:formatCode>
                <c:ptCount val="8"/>
                <c:pt idx="0">
                  <c:v>614.4</c:v>
                </c:pt>
                <c:pt idx="1">
                  <c:v>614.4</c:v>
                </c:pt>
                <c:pt idx="2">
                  <c:v>614.4</c:v>
                </c:pt>
                <c:pt idx="3">
                  <c:v>614.4</c:v>
                </c:pt>
                <c:pt idx="4">
                  <c:v>614.4</c:v>
                </c:pt>
                <c:pt idx="5">
                  <c:v>614.4</c:v>
                </c:pt>
                <c:pt idx="6">
                  <c:v>614.4</c:v>
                </c:pt>
                <c:pt idx="7">
                  <c:v>614.4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'perf linear'!$G$10</c:f>
              <c:strCache>
                <c:ptCount val="1"/>
                <c:pt idx="0">
                  <c:v>host, 4GB/s</c:v>
                </c:pt>
              </c:strCache>
            </c:strRef>
          </c:tx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linear'!$H$10:$O$10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'perf linear'!$G$11</c:f>
              <c:strCache>
                <c:ptCount val="1"/>
                <c:pt idx="0">
                  <c:v>host, 8GB/s</c:v>
                </c:pt>
              </c:strCache>
            </c:strRef>
          </c:tx>
          <c:marker>
            <c:symbol val="plus"/>
            <c:size val="7"/>
          </c:marker>
          <c:cat>
            <c:numRef>
              <c:f>'perf linear'!$H$5:$O$5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cat>
          <c:val>
            <c:numRef>
              <c:f>'perf linear'!$H$11:$O$11</c:f>
              <c:numCache>
                <c:formatCode>0</c:formatCode>
                <c:ptCount val="8"/>
                <c:pt idx="0">
                  <c:v>812.95649412511875</c:v>
                </c:pt>
                <c:pt idx="1">
                  <c:v>812.95649412511875</c:v>
                </c:pt>
                <c:pt idx="2">
                  <c:v>812.95649412511875</c:v>
                </c:pt>
                <c:pt idx="3">
                  <c:v>812.95649412511875</c:v>
                </c:pt>
                <c:pt idx="4">
                  <c:v>812.95649412511875</c:v>
                </c:pt>
                <c:pt idx="5">
                  <c:v>812.95649412511875</c:v>
                </c:pt>
                <c:pt idx="6">
                  <c:v>812.95649412511875</c:v>
                </c:pt>
                <c:pt idx="7">
                  <c:v>812.95649412511875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47136"/>
        <c:axId val="93148672"/>
      </c:lineChart>
      <c:catAx>
        <c:axId val="9314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148672"/>
        <c:crosses val="autoZero"/>
        <c:auto val="1"/>
        <c:lblAlgn val="ctr"/>
        <c:lblOffset val="100"/>
        <c:noMultiLvlLbl val="0"/>
      </c:catAx>
      <c:valAx>
        <c:axId val="93148672"/>
        <c:scaling>
          <c:orientation val="minMax"/>
          <c:max val="3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3147136"/>
        <c:crosses val="autoZero"/>
        <c:crossBetween val="between"/>
        <c:majorUnit val="5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42AD9-CB88-41B6-8BB9-EA3E754110F4}" type="datetimeFigureOut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B70AA-7672-4D22-8AEA-40BFB8633E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6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1C72E3-5741-4DC7-AD3E-62087F45C086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2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5394E-C546-4D34-A7CD-37777E0C69DF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756"/>
            <a:ext cx="8229600" cy="5112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9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26715E-B227-4567-AE50-230F16BC29A2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3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55E3C4-E2AC-4B3C-932B-F5206321A5BD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3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06C4A-E4CD-4C1D-812F-FC4338EFC9CA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DA2540-AAB6-40F4-8665-75C28DD57C70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1E8EE5-A6C8-46CA-BE5A-7A7FF7C579D6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7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6292D-08F2-4FED-9759-590598092E71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4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A8E5A6-AC6E-4020-9491-2F8B18F532A5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‹#›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AF5E7C-BAC6-4305-B66D-D3C2F1609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0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2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0786"/>
            <a:ext cx="8229600" cy="4705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305300" y="639782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86BCA67-B9DB-4418-AAB2-07BCE93F39CD}" type="slidenum">
              <a:rPr lang="en-US" sz="1200" b="0" smtClean="0"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51520" y="6397823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ICS 2013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rgbClr val="00B0F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481228"/>
            <a:ext cx="4608512" cy="1008112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* </a:t>
            </a:r>
            <a:r>
              <a:rPr lang="en-US" sz="1600" b="1" i="1" dirty="0" smtClean="0">
                <a:solidFill>
                  <a:srgbClr val="002060"/>
                </a:solidFill>
              </a:rPr>
              <a:t>Memory Solutions Lab. (MSL)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Memory Division, Samsung Electronics Co.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2060"/>
                </a:solidFill>
              </a:rPr>
              <a:t>Computer Science Department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University of Pittsburgh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844824"/>
            <a:ext cx="8229600" cy="2125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0B0F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Active Disk Meets Flash:</a:t>
            </a:r>
          </a:p>
          <a:p>
            <a:pPr algn="ctr"/>
            <a:r>
              <a:rPr lang="en-US" sz="4100" dirty="0" smtClean="0">
                <a:solidFill>
                  <a:srgbClr val="C00000"/>
                </a:solidFill>
              </a:rPr>
              <a:t>A Case for Intelligent SSDs</a:t>
            </a:r>
            <a:endParaRPr lang="en-US" sz="4100" dirty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4380" y="4221088"/>
            <a:ext cx="8075240" cy="8177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Sangyeun Cho*, </a:t>
            </a:r>
            <a:r>
              <a:rPr lang="en-US" sz="2600" b="1" dirty="0" err="1" smtClean="0">
                <a:solidFill>
                  <a:schemeClr val="tx1"/>
                </a:solidFill>
              </a:rPr>
              <a:t>Chanik</a:t>
            </a:r>
            <a:r>
              <a:rPr lang="en-US" sz="2600" b="1" dirty="0" smtClean="0">
                <a:solidFill>
                  <a:schemeClr val="tx1"/>
                </a:solidFill>
              </a:rPr>
              <a:t> Park, </a:t>
            </a:r>
            <a:r>
              <a:rPr lang="en-US" sz="2600" b="1" dirty="0" err="1" smtClean="0">
                <a:solidFill>
                  <a:schemeClr val="tx1"/>
                </a:solidFill>
              </a:rPr>
              <a:t>Hyunok</a:t>
            </a:r>
            <a:r>
              <a:rPr lang="en-US" sz="2600" b="1" dirty="0" smtClean="0">
                <a:solidFill>
                  <a:schemeClr val="tx1"/>
                </a:solidFill>
              </a:rPr>
              <a:t> Oh, </a:t>
            </a:r>
            <a:r>
              <a:rPr lang="en-US" sz="2600" b="1" dirty="0" err="1" smtClean="0">
                <a:solidFill>
                  <a:schemeClr val="tx1"/>
                </a:solidFill>
              </a:rPr>
              <a:t>Sungchan</a:t>
            </a:r>
            <a:r>
              <a:rPr lang="en-US" sz="2600" b="1" dirty="0" smtClean="0">
                <a:solidFill>
                  <a:schemeClr val="tx1"/>
                </a:solidFill>
              </a:rPr>
              <a:t> Kim, </a:t>
            </a:r>
            <a:r>
              <a:rPr lang="en-US" sz="2600" b="1" dirty="0" err="1" smtClean="0">
                <a:solidFill>
                  <a:schemeClr val="tx1"/>
                </a:solidFill>
              </a:rPr>
              <a:t>Youngmin</a:t>
            </a:r>
            <a:r>
              <a:rPr lang="en-US" sz="2600" b="1" dirty="0" smtClean="0">
                <a:solidFill>
                  <a:schemeClr val="tx1"/>
                </a:solidFill>
              </a:rPr>
              <a:t> Yi, Greg Ganger</a:t>
            </a:r>
          </a:p>
        </p:txBody>
      </p:sp>
    </p:spTree>
    <p:extLst>
      <p:ext uri="{BB962C8B-B14F-4D97-AF65-F5344CB8AC3E}">
        <p14:creationId xmlns:p14="http://schemas.microsoft.com/office/powerpoint/2010/main" val="268231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Program-centric </a:t>
            </a:r>
            <a:r>
              <a:rPr lang="en-US" sz="2000" dirty="0" smtClean="0"/>
              <a:t>(conventional)</a:t>
            </a:r>
          </a:p>
          <a:p>
            <a:pPr lvl="1"/>
            <a:r>
              <a:rPr lang="en-US" b="1" dirty="0" smtClean="0"/>
              <a:t>TIME = IC × CPI</a:t>
            </a:r>
            <a:r>
              <a:rPr lang="en-US" b="1" dirty="0"/>
              <a:t> </a:t>
            </a:r>
            <a:r>
              <a:rPr lang="en-US" b="1" dirty="0" smtClean="0"/>
              <a:t>× CCT</a:t>
            </a:r>
          </a:p>
          <a:p>
            <a:pPr lvl="1"/>
            <a:r>
              <a:rPr lang="en-US" dirty="0" smtClean="0"/>
              <a:t>IC = “instruction count”, CPI = “clocks per instruction”, CCT = “clock cycle time”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Data-centric</a:t>
            </a:r>
          </a:p>
          <a:p>
            <a:pPr lvl="1"/>
            <a:r>
              <a:rPr lang="en-US" b="1" dirty="0" smtClean="0"/>
              <a:t>TIME = DC × CPB </a:t>
            </a:r>
            <a:r>
              <a:rPr lang="en-US" b="1" dirty="0"/>
              <a:t>× </a:t>
            </a:r>
            <a:r>
              <a:rPr lang="en-US" b="1" dirty="0" smtClean="0"/>
              <a:t>CCT</a:t>
            </a:r>
          </a:p>
          <a:p>
            <a:pPr lvl="1"/>
            <a:r>
              <a:rPr lang="en-US" dirty="0" smtClean="0"/>
              <a:t>DC = “data count”, CPB = “clocks per byte”</a:t>
            </a:r>
          </a:p>
          <a:p>
            <a:pPr lvl="1"/>
            <a:r>
              <a:rPr lang="en-US" dirty="0" smtClean="0"/>
              <a:t>CPB = IPB</a:t>
            </a:r>
            <a:r>
              <a:rPr lang="en-US" dirty="0"/>
              <a:t> × </a:t>
            </a:r>
            <a:r>
              <a:rPr lang="en-US" dirty="0" smtClean="0"/>
              <a:t>CPI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workload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906069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4896544"/>
                <a:gridCol w="1450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word_count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Counts # of unique word occurrences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linear_regression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Applies linear regression best-fit over data points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542MB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Computes RGB histogram of an image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1,406MB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string_match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Pattern matches a set of strings against data streams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542MB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ScalParC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Decision tree classification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1,161MB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k-means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Mean-based data partitioning method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Density-based grouping</a:t>
                      </a:r>
                      <a:r>
                        <a:rPr lang="en-US" sz="1400" baseline="0" dirty="0" smtClean="0"/>
                        <a:t> method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Naïve Bayesian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Statistical</a:t>
                      </a:r>
                      <a:r>
                        <a:rPr lang="en-US" sz="1400" baseline="0" dirty="0" smtClean="0"/>
                        <a:t> classifier based on class conditional independence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grep</a:t>
                      </a:r>
                      <a:r>
                        <a:rPr lang="en-US" dirty="0" smtClean="0"/>
                        <a:t> (v2.6.3)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Searches for a pattern</a:t>
                      </a:r>
                      <a:r>
                        <a:rPr lang="en-US" sz="1400" baseline="0" dirty="0" smtClean="0"/>
                        <a:t> in a file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scan (</a:t>
                      </a:r>
                      <a:r>
                        <a:rPr lang="en-US" dirty="0" err="1" smtClean="0"/>
                        <a:t>PostgreSQL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Finds records meeting given conditions from a database 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1,280MB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16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472100" y="1394773"/>
            <a:ext cx="508293" cy="2682299"/>
          </a:xfrm>
          <a:prstGeom prst="rect">
            <a:avLst/>
          </a:prstGeom>
          <a:solidFill>
            <a:srgbClr val="FFC000">
              <a:alpha val="75000"/>
            </a:srgb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768244" y="1394225"/>
            <a:ext cx="1321387" cy="2682299"/>
          </a:xfrm>
          <a:prstGeom prst="rect">
            <a:avLst/>
          </a:prstGeom>
          <a:solidFill>
            <a:srgbClr val="FFC000">
              <a:alpha val="75000"/>
            </a:srgb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3787" y="1394773"/>
            <a:ext cx="1321387" cy="2682299"/>
          </a:xfrm>
          <a:prstGeom prst="rect">
            <a:avLst/>
          </a:prstGeom>
          <a:solidFill>
            <a:srgbClr val="FFC000">
              <a:alpha val="75000"/>
            </a:srgb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workload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3006" y="4041068"/>
            <a:ext cx="8038984" cy="2473072"/>
            <a:chOff x="263006" y="4041068"/>
            <a:chExt cx="8038984" cy="2473072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24583215"/>
                </p:ext>
              </p:extLst>
            </p:nvPr>
          </p:nvGraphicFramePr>
          <p:xfrm>
            <a:off x="842010" y="4041068"/>
            <a:ext cx="7459980" cy="24730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63006" y="4653136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CPB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3006" y="2636912"/>
            <a:ext cx="8017406" cy="1505518"/>
            <a:chOff x="263006" y="2636912"/>
            <a:chExt cx="8017406" cy="1505518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4864315"/>
                </p:ext>
              </p:extLst>
            </p:nvPr>
          </p:nvGraphicFramePr>
          <p:xfrm>
            <a:off x="827584" y="2636912"/>
            <a:ext cx="7452828" cy="15055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63006" y="3229234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IPB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006" y="1345704"/>
            <a:ext cx="8017406" cy="1291208"/>
            <a:chOff x="263006" y="1345704"/>
            <a:chExt cx="8017406" cy="1291208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035453"/>
                </p:ext>
              </p:extLst>
            </p:nvPr>
          </p:nvGraphicFramePr>
          <p:xfrm>
            <a:off x="863588" y="1345704"/>
            <a:ext cx="7416824" cy="12912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63006" y="1885763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CPI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Cloud Callout 18"/>
          <p:cNvSpPr/>
          <p:nvPr/>
        </p:nvSpPr>
        <p:spPr>
          <a:xfrm>
            <a:off x="747434" y="5301208"/>
            <a:ext cx="2024366" cy="1116124"/>
          </a:xfrm>
          <a:prstGeom prst="cloudCallout">
            <a:avLst>
              <a:gd name="adj1" fmla="val -57170"/>
              <a:gd name="adj2" fmla="val -7923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CPB = Cycles Per Byte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791580" y="3861048"/>
            <a:ext cx="2024366" cy="1116124"/>
          </a:xfrm>
          <a:prstGeom prst="cloudCallout">
            <a:avLst>
              <a:gd name="adj1" fmla="val -57170"/>
              <a:gd name="adj2" fmla="val -7923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IPB =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Instrs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Per Byte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755466" y="2528900"/>
            <a:ext cx="2024366" cy="1116124"/>
          </a:xfrm>
          <a:prstGeom prst="cloudCallout">
            <a:avLst>
              <a:gd name="adj1" fmla="val -57170"/>
              <a:gd name="adj2" fmla="val -79233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CPI = Cycles Per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Instr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2820055" y="4902320"/>
            <a:ext cx="2024366" cy="1116124"/>
          </a:xfrm>
          <a:prstGeom prst="cloudCallout">
            <a:avLst>
              <a:gd name="adj1" fmla="val -150220"/>
              <a:gd name="adj2" fmla="val -4072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CPB = IPB</a:t>
            </a:r>
            <a:r>
              <a:rPr lang="en-US" sz="1400" b="1" dirty="0" smtClean="0">
                <a:latin typeface="Tahoma"/>
                <a:ea typeface="Tahoma"/>
                <a:cs typeface="Tahoma"/>
              </a:rPr>
              <a:t>×CPI!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7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u"/>
      </p:transition>
    </mc:Choice>
    <mc:Fallback xmlns="">
      <p:transition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13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iSSD</a:t>
            </a:r>
            <a:r>
              <a:rPr lang="en-US" dirty="0" smtClean="0"/>
              <a:t> architecture</a:t>
            </a:r>
            <a:endParaRPr lang="en-US" dirty="0"/>
          </a:p>
        </p:txBody>
      </p:sp>
      <p:grpSp>
        <p:nvGrpSpPr>
          <p:cNvPr id="178" name="Group 177"/>
          <p:cNvGrpSpPr/>
          <p:nvPr/>
        </p:nvGrpSpPr>
        <p:grpSpPr>
          <a:xfrm>
            <a:off x="1614707" y="1376772"/>
            <a:ext cx="6197653" cy="2534303"/>
            <a:chOff x="1299670" y="2374310"/>
            <a:chExt cx="6197653" cy="2534303"/>
          </a:xfrm>
        </p:grpSpPr>
        <p:sp>
          <p:nvSpPr>
            <p:cNvPr id="4" name="Rectangle 3"/>
            <p:cNvSpPr/>
            <p:nvPr/>
          </p:nvSpPr>
          <p:spPr>
            <a:xfrm>
              <a:off x="1883634" y="2374310"/>
              <a:ext cx="3852732" cy="2033350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4038646" y="3341260"/>
              <a:ext cx="898132" cy="159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473824" y="2907219"/>
              <a:ext cx="2667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473824" y="3791118"/>
              <a:ext cx="2667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5400000">
              <a:off x="4949067" y="3240849"/>
              <a:ext cx="569387" cy="553998"/>
            </a:xfrm>
            <a:prstGeom prst="rect">
              <a:avLst/>
            </a:prstGeom>
            <a:noFill/>
          </p:spPr>
          <p:txBody>
            <a:bodyPr wrap="none" lIns="91429" tIns="45715" rIns="91429" bIns="45715" rtlCol="0">
              <a:spAutoFit/>
            </a:bodyPr>
            <a:lstStyle/>
            <a:p>
              <a:r>
                <a:rPr lang="en-US" sz="3000" b="1" dirty="0"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555472" y="3949785"/>
              <a:ext cx="1718256" cy="574246"/>
              <a:chOff x="5599584" y="3083354"/>
              <a:chExt cx="1718256" cy="574246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172200" y="3132033"/>
                <a:ext cx="0" cy="233585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5599584" y="3119623"/>
                <a:ext cx="1484610" cy="4577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5943600" y="3276600"/>
                <a:ext cx="4572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7091070" y="3124200"/>
                <a:ext cx="0" cy="233585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6860640" y="3276600"/>
                <a:ext cx="4572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43323" y="3083354"/>
                <a:ext cx="56938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latin typeface="Arial" pitchFamily="34" charset="0"/>
                    <a:cs typeface="Arial" pitchFamily="34" charset="0"/>
                  </a:rPr>
                  <a:t>…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892072" y="2526221"/>
              <a:ext cx="1408674" cy="279197"/>
            </a:xfrm>
            <a:prstGeom prst="rect">
              <a:avLst/>
            </a:prstGeom>
            <a:noFill/>
          </p:spPr>
          <p:txBody>
            <a:bodyPr wrap="none" lIns="91429" tIns="45715" rIns="91429" bIns="45715" rtlCol="0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Flash Channel #0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784" y="3678998"/>
              <a:ext cx="1794539" cy="279197"/>
            </a:xfrm>
            <a:prstGeom prst="rect">
              <a:avLst/>
            </a:prstGeom>
            <a:noFill/>
          </p:spPr>
          <p:txBody>
            <a:bodyPr wrap="none" lIns="91429" tIns="45715" rIns="91429" bIns="45715" rtlCol="0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Flash Channel #(</a:t>
              </a:r>
              <a:r>
                <a:rPr lang="en-US" sz="1200" i="1" dirty="0" err="1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1200" i="1" baseline="-25000" dirty="0" err="1"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–1)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22233" y="4629416"/>
              <a:ext cx="1457314" cy="279197"/>
            </a:xfrm>
            <a:prstGeom prst="rect">
              <a:avLst/>
            </a:prstGeom>
            <a:noFill/>
          </p:spPr>
          <p:txBody>
            <a:bodyPr wrap="none" lIns="91429" tIns="45715" rIns="91429" bIns="45715" rtlCol="0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NAND Flash Array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567991" y="2837848"/>
              <a:ext cx="1705739" cy="563305"/>
              <a:chOff x="5608130" y="3094295"/>
              <a:chExt cx="1705738" cy="56330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6172200" y="3132033"/>
                <a:ext cx="0" cy="233585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608130" y="3124200"/>
                <a:ext cx="1478968" cy="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5943600" y="3276600"/>
                <a:ext cx="4572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087098" y="3124200"/>
                <a:ext cx="0" cy="233585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6856668" y="3276600"/>
                <a:ext cx="457200" cy="381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343322" y="3094295"/>
                <a:ext cx="56938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latin typeface="Arial" pitchFamily="34" charset="0"/>
                    <a:cs typeface="Arial" pitchFamily="34" charset="0"/>
                  </a:rPr>
                  <a:t>…</a:t>
                </a:r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2316979" y="3431938"/>
              <a:ext cx="2170732" cy="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 rot="16200000">
              <a:off x="1313007" y="3198371"/>
              <a:ext cx="1786799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Host Interface Controller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356156" y="2953289"/>
              <a:ext cx="3810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50433" y="3115031"/>
              <a:ext cx="0" cy="316907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32" idx="0"/>
            </p:cNvCxnSpPr>
            <p:nvPr/>
          </p:nvCxnSpPr>
          <p:spPr>
            <a:xfrm>
              <a:off x="3803184" y="3220317"/>
              <a:ext cx="0" cy="49530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806341" y="4228009"/>
              <a:ext cx="0" cy="49530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345984" y="3715617"/>
              <a:ext cx="914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DRAM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Controller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42424" y="4517100"/>
              <a:ext cx="914400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DRAM</a:t>
              </a:r>
            </a:p>
          </p:txBody>
        </p:sp>
        <p:sp>
          <p:nvSpPr>
            <p:cNvPr id="34" name="Left-Right Arrow 33"/>
            <p:cNvSpPr/>
            <p:nvPr/>
          </p:nvSpPr>
          <p:spPr>
            <a:xfrm>
              <a:off x="1531835" y="3317636"/>
              <a:ext cx="481057" cy="228600"/>
            </a:xfrm>
            <a:prstGeom prst="leftRightArrow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1187941" y="3293439"/>
              <a:ext cx="500458" cy="276999"/>
            </a:xfrm>
            <a:prstGeom prst="rect">
              <a:avLst/>
            </a:prstGeom>
            <a:noFill/>
          </p:spPr>
          <p:txBody>
            <a:bodyPr wrap="none" lIns="91429" tIns="45715" rIns="91429" bIns="45715" rtlCol="0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Host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36234" y="2593147"/>
              <a:ext cx="771676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On-Chip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SRAM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407633" y="2892194"/>
              <a:ext cx="3810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560034" y="2661732"/>
              <a:ext cx="771676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On-Chip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SRAM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 rot="5400000">
              <a:off x="6424785" y="3325331"/>
              <a:ext cx="569387" cy="553998"/>
            </a:xfrm>
            <a:prstGeom prst="rect">
              <a:avLst/>
            </a:prstGeom>
            <a:noFill/>
          </p:spPr>
          <p:txBody>
            <a:bodyPr wrap="none" lIns="91429" tIns="45715" rIns="91429" bIns="45715" rtlCol="0">
              <a:spAutoFit/>
            </a:bodyPr>
            <a:lstStyle/>
            <a:p>
              <a:r>
                <a:rPr lang="en-US" sz="3000" b="1" dirty="0"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586027" y="3719357"/>
              <a:ext cx="1039947" cy="533401"/>
              <a:chOff x="2224758" y="5234034"/>
              <a:chExt cx="1039947" cy="533401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224758" y="5234035"/>
                <a:ext cx="854578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Flash</a:t>
                </a:r>
              </a:p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Memory</a:t>
                </a:r>
              </a:p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Controller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6200000">
                <a:off x="2902755" y="5405484"/>
                <a:ext cx="533400" cy="1905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ECC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589039" y="2623746"/>
              <a:ext cx="1039947" cy="533401"/>
              <a:chOff x="2224758" y="5234034"/>
              <a:chExt cx="1039947" cy="533401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224758" y="5234035"/>
                <a:ext cx="854578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Flash</a:t>
                </a:r>
              </a:p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Memory</a:t>
                </a:r>
              </a:p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Controller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 rot="16200000">
                <a:off x="2902755" y="5405484"/>
                <a:ext cx="533400" cy="1905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ECC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493233" y="2540572"/>
              <a:ext cx="924560" cy="674215"/>
              <a:chOff x="2743200" y="1295400"/>
              <a:chExt cx="1143000" cy="7620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2819400" y="1295400"/>
                <a:ext cx="1066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CPU(s)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743200" y="1371600"/>
                <a:ext cx="1066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CPUs</a:t>
                </a: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4130953" y="2178581"/>
            <a:ext cx="2655747" cy="1390495"/>
            <a:chOff x="3867227" y="3176119"/>
            <a:chExt cx="2655747" cy="1390495"/>
          </a:xfrm>
        </p:grpSpPr>
        <p:grpSp>
          <p:nvGrpSpPr>
            <p:cNvPr id="49" name="Group 48"/>
            <p:cNvGrpSpPr/>
            <p:nvPr/>
          </p:nvGrpSpPr>
          <p:grpSpPr>
            <a:xfrm>
              <a:off x="3867227" y="3311536"/>
              <a:ext cx="2655747" cy="1255078"/>
              <a:chOff x="5183579" y="3544215"/>
              <a:chExt cx="2655746" cy="1255078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5263290" y="3544215"/>
                <a:ext cx="2496325" cy="12550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V="1">
                <a:off x="5319219" y="4163476"/>
                <a:ext cx="2353620" cy="1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632214" y="3986260"/>
                <a:ext cx="0" cy="354433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5333104" y="4284186"/>
                <a:ext cx="598220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Bus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Bridge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333104" y="3641861"/>
                <a:ext cx="598220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DMA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V="1">
                <a:off x="6401220" y="3986259"/>
                <a:ext cx="0" cy="354433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7274568" y="3986258"/>
                <a:ext cx="0" cy="354433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56"/>
              <p:cNvSpPr/>
              <p:nvPr/>
            </p:nvSpPr>
            <p:spPr>
              <a:xfrm>
                <a:off x="6876300" y="3641861"/>
                <a:ext cx="796539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Scratchpad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SRAM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876299" y="4284186"/>
                <a:ext cx="796539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Flash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Interface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002951" y="3641861"/>
                <a:ext cx="796539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Embedded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Processor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5183579" y="4494186"/>
                <a:ext cx="159421" cy="1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79904" y="4482608"/>
                <a:ext cx="159421" cy="1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58"/>
              <p:cNvSpPr/>
              <p:nvPr/>
            </p:nvSpPr>
            <p:spPr>
              <a:xfrm>
                <a:off x="6002951" y="4284186"/>
                <a:ext cx="796539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Stream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Processor</a:t>
                </a:r>
              </a:p>
            </p:txBody>
          </p:sp>
        </p:grpSp>
        <p:sp>
          <p:nvSpPr>
            <p:cNvPr id="63" name="사다리꼴 184"/>
            <p:cNvSpPr/>
            <p:nvPr/>
          </p:nvSpPr>
          <p:spPr>
            <a:xfrm>
              <a:off x="4020846" y="3176119"/>
              <a:ext cx="2378216" cy="133386"/>
            </a:xfrm>
            <a:prstGeom prst="trapezoid">
              <a:avLst>
                <a:gd name="adj" fmla="val 368907"/>
              </a:avLst>
            </a:prstGeom>
            <a:gradFill>
              <a:gsLst>
                <a:gs pos="0">
                  <a:schemeClr val="bg1">
                    <a:alpha val="40000"/>
                  </a:schemeClr>
                </a:gs>
                <a:gs pos="0">
                  <a:srgbClr val="85C2FF"/>
                </a:gs>
                <a:gs pos="67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07504" y="3232794"/>
            <a:ext cx="4500500" cy="3076526"/>
            <a:chOff x="4824028" y="332657"/>
            <a:chExt cx="4500500" cy="3076526"/>
          </a:xfrm>
        </p:grpSpPr>
        <p:sp>
          <p:nvSpPr>
            <p:cNvPr id="176" name="Rectangle 175"/>
            <p:cNvSpPr/>
            <p:nvPr/>
          </p:nvSpPr>
          <p:spPr>
            <a:xfrm>
              <a:off x="4824028" y="332657"/>
              <a:ext cx="4500500" cy="3076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5092780" y="504300"/>
              <a:ext cx="3979720" cy="2662347"/>
              <a:chOff x="2718583" y="2790738"/>
              <a:chExt cx="3979720" cy="3125968"/>
            </a:xfrm>
          </p:grpSpPr>
          <p:sp>
            <p:nvSpPr>
              <p:cNvPr id="67" name="사다리꼴 39"/>
              <p:cNvSpPr/>
              <p:nvPr/>
            </p:nvSpPr>
            <p:spPr>
              <a:xfrm rot="16200000">
                <a:off x="5496943" y="3682363"/>
                <a:ext cx="648072" cy="216024"/>
              </a:xfrm>
              <a:prstGeom prst="trapezoid">
                <a:avLst>
                  <a:gd name="adj" fmla="val 52925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200587" y="3642686"/>
                <a:ext cx="153888" cy="155222"/>
              </a:xfrm>
              <a:prstGeom prst="rect">
                <a:avLst/>
              </a:prstGeom>
              <a:noFill/>
            </p:spPr>
            <p:txBody>
              <a:bodyPr vert="eaVert"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073007" y="3441607"/>
                <a:ext cx="487236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0,0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073007" y="3797909"/>
                <a:ext cx="472383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N-1,1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813167" y="4307221"/>
                <a:ext cx="553998" cy="32403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ko-KR" sz="24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직사각형 127"/>
              <p:cNvSpPr/>
              <p:nvPr/>
            </p:nvSpPr>
            <p:spPr>
              <a:xfrm>
                <a:off x="4056782" y="3718832"/>
                <a:ext cx="406333" cy="2160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0,0</a:t>
                </a:r>
                <a:endParaRPr lang="ko-KR" altLang="en-US" sz="10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사다리꼴 128"/>
              <p:cNvSpPr/>
              <p:nvPr/>
            </p:nvSpPr>
            <p:spPr>
              <a:xfrm rot="5400000">
                <a:off x="3430696" y="3645058"/>
                <a:ext cx="500048" cy="176062"/>
              </a:xfrm>
              <a:prstGeom prst="trapezoid">
                <a:avLst>
                  <a:gd name="adj" fmla="val 4799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3335436" y="3555073"/>
                <a:ext cx="338554" cy="23805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016626" y="3463321"/>
                <a:ext cx="368399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018878" y="3689217"/>
                <a:ext cx="429796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직사각형 136"/>
              <p:cNvSpPr/>
              <p:nvPr/>
            </p:nvSpPr>
            <p:spPr>
              <a:xfrm>
                <a:off x="4056782" y="4078872"/>
                <a:ext cx="406333" cy="2160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0,1</a:t>
                </a:r>
                <a:endParaRPr lang="ko-KR" altLang="en-US" sz="10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8" name="직선 화살표 연결선 177"/>
              <p:cNvCxnSpPr/>
              <p:nvPr/>
            </p:nvCxnSpPr>
            <p:spPr>
              <a:xfrm>
                <a:off x="2818206" y="3195961"/>
                <a:ext cx="1192" cy="44620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사다리꼴 182"/>
              <p:cNvSpPr/>
              <p:nvPr/>
            </p:nvSpPr>
            <p:spPr>
              <a:xfrm rot="10800000">
                <a:off x="4709925" y="3431931"/>
                <a:ext cx="662156" cy="138255"/>
              </a:xfrm>
              <a:prstGeom prst="trapezoid">
                <a:avLst>
                  <a:gd name="adj" fmla="val 14850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0" name="직선 연결선 184"/>
              <p:cNvCxnSpPr>
                <a:stCxn id="79" idx="0"/>
              </p:cNvCxnSpPr>
              <p:nvPr/>
            </p:nvCxnSpPr>
            <p:spPr>
              <a:xfrm>
                <a:off x="5041003" y="3570186"/>
                <a:ext cx="0" cy="20362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직선 연결선 188"/>
              <p:cNvCxnSpPr/>
              <p:nvPr/>
            </p:nvCxnSpPr>
            <p:spPr>
              <a:xfrm flipV="1">
                <a:off x="4790884" y="3310990"/>
                <a:ext cx="0" cy="115448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직선 연결선 192"/>
              <p:cNvCxnSpPr/>
              <p:nvPr/>
            </p:nvCxnSpPr>
            <p:spPr>
              <a:xfrm flipV="1">
                <a:off x="5267076" y="3310990"/>
                <a:ext cx="0" cy="116936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4702418" y="3139894"/>
                <a:ext cx="301275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zero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075700" y="3139894"/>
                <a:ext cx="432048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zero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5" name="직선 연결선 142"/>
              <p:cNvCxnSpPr/>
              <p:nvPr/>
            </p:nvCxnSpPr>
            <p:spPr>
              <a:xfrm>
                <a:off x="3778043" y="3839097"/>
                <a:ext cx="2787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직선 연결선 143"/>
              <p:cNvCxnSpPr/>
              <p:nvPr/>
            </p:nvCxnSpPr>
            <p:spPr>
              <a:xfrm>
                <a:off x="3917413" y="4199137"/>
                <a:ext cx="13937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156"/>
              <p:cNvCxnSpPr/>
              <p:nvPr/>
            </p:nvCxnSpPr>
            <p:spPr>
              <a:xfrm>
                <a:off x="2907039" y="3915113"/>
                <a:ext cx="6897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그룹 73"/>
              <p:cNvGrpSpPr/>
              <p:nvPr/>
            </p:nvGrpSpPr>
            <p:grpSpPr>
              <a:xfrm>
                <a:off x="4647092" y="3686639"/>
                <a:ext cx="1065873" cy="626206"/>
                <a:chOff x="4291699" y="3450866"/>
                <a:chExt cx="1079831" cy="626206"/>
              </a:xfrm>
            </p:grpSpPr>
            <p:sp>
              <p:nvSpPr>
                <p:cNvPr id="163" name="TextBox 162"/>
                <p:cNvSpPr txBox="1"/>
                <p:nvPr/>
              </p:nvSpPr>
              <p:spPr>
                <a:xfrm>
                  <a:off x="4860032" y="3693251"/>
                  <a:ext cx="359805" cy="1806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latin typeface="Arial" pitchFamily="34" charset="0"/>
                      <a:cs typeface="Arial" pitchFamily="34" charset="0"/>
                    </a:rPr>
                    <a:t>zero</a:t>
                  </a:r>
                  <a:endParaRPr lang="ko-KR" altLang="en-US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64" name="직선 연결선 163"/>
                <p:cNvCxnSpPr/>
                <p:nvPr/>
              </p:nvCxnSpPr>
              <p:spPr>
                <a:xfrm>
                  <a:off x="4291699" y="3698597"/>
                  <a:ext cx="93928" cy="6739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직선 연결선 164"/>
                <p:cNvCxnSpPr/>
                <p:nvPr/>
              </p:nvCxnSpPr>
              <p:spPr>
                <a:xfrm flipV="1">
                  <a:off x="4291699" y="3765989"/>
                  <a:ext cx="93928" cy="6335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직선 연결선 165"/>
                <p:cNvCxnSpPr/>
                <p:nvPr/>
              </p:nvCxnSpPr>
              <p:spPr>
                <a:xfrm flipV="1">
                  <a:off x="4291699" y="3829341"/>
                  <a:ext cx="0" cy="24773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직선 연결선 166"/>
                <p:cNvCxnSpPr/>
                <p:nvPr/>
              </p:nvCxnSpPr>
              <p:spPr>
                <a:xfrm>
                  <a:off x="4291699" y="3450866"/>
                  <a:ext cx="568333" cy="14323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직선 연결선 169"/>
                <p:cNvCxnSpPr/>
                <p:nvPr/>
              </p:nvCxnSpPr>
              <p:spPr>
                <a:xfrm>
                  <a:off x="4860032" y="3602001"/>
                  <a:ext cx="0" cy="3310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직선 연결선 170"/>
                <p:cNvCxnSpPr/>
                <p:nvPr/>
              </p:nvCxnSpPr>
              <p:spPr>
                <a:xfrm flipV="1">
                  <a:off x="4291699" y="3933056"/>
                  <a:ext cx="568333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TextBox 169"/>
                <p:cNvSpPr txBox="1"/>
                <p:nvPr/>
              </p:nvSpPr>
              <p:spPr>
                <a:xfrm>
                  <a:off x="4933826" y="3482401"/>
                  <a:ext cx="359805" cy="1806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latin typeface="Arial" pitchFamily="34" charset="0"/>
                      <a:cs typeface="Arial" pitchFamily="34" charset="0"/>
                    </a:rPr>
                    <a:t>result</a:t>
                  </a:r>
                  <a:endParaRPr lang="ko-KR" altLang="en-US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71" name="직선 연결선 173"/>
                <p:cNvCxnSpPr/>
                <p:nvPr/>
              </p:nvCxnSpPr>
              <p:spPr>
                <a:xfrm flipV="1">
                  <a:off x="4291699" y="3450866"/>
                  <a:ext cx="0" cy="24773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직선 연결선 174"/>
                <p:cNvCxnSpPr/>
                <p:nvPr/>
              </p:nvCxnSpPr>
              <p:spPr>
                <a:xfrm>
                  <a:off x="4860266" y="3675332"/>
                  <a:ext cx="51126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직선 연결선 175"/>
                <p:cNvCxnSpPr/>
                <p:nvPr/>
              </p:nvCxnSpPr>
              <p:spPr>
                <a:xfrm>
                  <a:off x="4860266" y="3875764"/>
                  <a:ext cx="439545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4" name="TextBox 173"/>
                <p:cNvSpPr txBox="1"/>
                <p:nvPr/>
              </p:nvSpPr>
              <p:spPr>
                <a:xfrm>
                  <a:off x="4355977" y="3645024"/>
                  <a:ext cx="431025" cy="1806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latin typeface="Arial" pitchFamily="34" charset="0"/>
                      <a:cs typeface="Arial" pitchFamily="34" charset="0"/>
                    </a:rPr>
                    <a:t>ALU</a:t>
                  </a:r>
                  <a:r>
                    <a:rPr lang="en-US" altLang="ko-KR" sz="1000" baseline="-25000" dirty="0">
                      <a:latin typeface="Arial" pitchFamily="34" charset="0"/>
                      <a:cs typeface="Arial" pitchFamily="34" charset="0"/>
                    </a:rPr>
                    <a:t>0</a:t>
                  </a:r>
                  <a:endParaRPr lang="ko-KR" altLang="en-US" sz="10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89" name="직선 연결선 178"/>
              <p:cNvCxnSpPr/>
              <p:nvPr/>
            </p:nvCxnSpPr>
            <p:spPr>
              <a:xfrm>
                <a:off x="4463115" y="3829873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직선 연결선 179"/>
              <p:cNvCxnSpPr/>
              <p:nvPr/>
            </p:nvCxnSpPr>
            <p:spPr>
              <a:xfrm>
                <a:off x="4463115" y="4199137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5041654" y="3571941"/>
                <a:ext cx="466095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enable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2" name="직선 연결선 183"/>
              <p:cNvCxnSpPr/>
              <p:nvPr/>
            </p:nvCxnSpPr>
            <p:spPr>
              <a:xfrm flipV="1">
                <a:off x="5928991" y="3549309"/>
                <a:ext cx="144016" cy="336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직선 연결선 189"/>
              <p:cNvCxnSpPr/>
              <p:nvPr/>
            </p:nvCxnSpPr>
            <p:spPr>
              <a:xfrm>
                <a:off x="5928991" y="3869204"/>
                <a:ext cx="1440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4800967" y="3197779"/>
                <a:ext cx="150723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5" name="직선 연결선 199"/>
              <p:cNvCxnSpPr/>
              <p:nvPr/>
            </p:nvCxnSpPr>
            <p:spPr>
              <a:xfrm>
                <a:off x="3416991" y="3556089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200"/>
              <p:cNvCxnSpPr/>
              <p:nvPr/>
            </p:nvCxnSpPr>
            <p:spPr>
              <a:xfrm>
                <a:off x="3408711" y="3816514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직선 연결선 339"/>
              <p:cNvCxnSpPr>
                <a:stCxn id="73" idx="1"/>
              </p:cNvCxnSpPr>
              <p:nvPr/>
            </p:nvCxnSpPr>
            <p:spPr>
              <a:xfrm flipV="1">
                <a:off x="3680720" y="2980846"/>
                <a:ext cx="0" cy="54446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직선 연결선 344"/>
              <p:cNvCxnSpPr/>
              <p:nvPr/>
            </p:nvCxnSpPr>
            <p:spPr>
              <a:xfrm>
                <a:off x="4547597" y="2981756"/>
                <a:ext cx="1273382" cy="1481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직선 연결선 348"/>
              <p:cNvCxnSpPr/>
              <p:nvPr/>
            </p:nvCxnSpPr>
            <p:spPr>
              <a:xfrm flipV="1">
                <a:off x="3840759" y="2989161"/>
                <a:ext cx="0" cy="106596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직선 연결선 357"/>
              <p:cNvCxnSpPr/>
              <p:nvPr/>
            </p:nvCxnSpPr>
            <p:spPr>
              <a:xfrm flipV="1">
                <a:off x="5820979" y="2989811"/>
                <a:ext cx="0" cy="537235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직선 화살표 연결선 383"/>
              <p:cNvCxnSpPr/>
              <p:nvPr/>
            </p:nvCxnSpPr>
            <p:spPr>
              <a:xfrm>
                <a:off x="3220302" y="2880920"/>
                <a:ext cx="779667" cy="90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사다리꼴 479"/>
              <p:cNvSpPr/>
              <p:nvPr/>
            </p:nvSpPr>
            <p:spPr>
              <a:xfrm rot="5400000">
                <a:off x="3572328" y="4149114"/>
                <a:ext cx="500048" cy="176062"/>
              </a:xfrm>
              <a:prstGeom prst="trapezoid">
                <a:avLst>
                  <a:gd name="adj" fmla="val 4799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477068" y="4059129"/>
                <a:ext cx="338554" cy="23805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158258" y="3967377"/>
                <a:ext cx="368399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160510" y="4193273"/>
                <a:ext cx="429796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6" name="직선 연결선 483"/>
              <p:cNvCxnSpPr/>
              <p:nvPr/>
            </p:nvCxnSpPr>
            <p:spPr>
              <a:xfrm>
                <a:off x="3048671" y="4419169"/>
                <a:ext cx="6897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직선 연결선 484"/>
              <p:cNvCxnSpPr/>
              <p:nvPr/>
            </p:nvCxnSpPr>
            <p:spPr>
              <a:xfrm>
                <a:off x="3558623" y="4060145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직선 연결선 485"/>
              <p:cNvCxnSpPr/>
              <p:nvPr/>
            </p:nvCxnSpPr>
            <p:spPr>
              <a:xfrm>
                <a:off x="3550343" y="4320570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직선 연결선 489"/>
              <p:cNvCxnSpPr/>
              <p:nvPr/>
            </p:nvCxnSpPr>
            <p:spPr>
              <a:xfrm>
                <a:off x="3680720" y="2980846"/>
                <a:ext cx="326899" cy="91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사다리꼴 494"/>
              <p:cNvSpPr/>
              <p:nvPr/>
            </p:nvSpPr>
            <p:spPr>
              <a:xfrm rot="16200000">
                <a:off x="5494559" y="4857852"/>
                <a:ext cx="648072" cy="216024"/>
              </a:xfrm>
              <a:prstGeom prst="trapezoid">
                <a:avLst>
                  <a:gd name="adj" fmla="val 52925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6198204" y="4818175"/>
                <a:ext cx="153888" cy="155222"/>
              </a:xfrm>
              <a:prstGeom prst="rect">
                <a:avLst/>
              </a:prstGeom>
              <a:noFill/>
            </p:spPr>
            <p:txBody>
              <a:bodyPr vert="eaVert"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6070623" y="4617096"/>
                <a:ext cx="487236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0,0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6070623" y="4973398"/>
                <a:ext cx="472383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N-1,1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직사각형 499"/>
              <p:cNvSpPr/>
              <p:nvPr/>
            </p:nvSpPr>
            <p:spPr>
              <a:xfrm>
                <a:off x="4054398" y="4894321"/>
                <a:ext cx="406333" cy="2160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N-1,0</a:t>
                </a:r>
                <a:endParaRPr lang="ko-KR" altLang="en-US" sz="10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사다리꼴 500"/>
              <p:cNvSpPr/>
              <p:nvPr/>
            </p:nvSpPr>
            <p:spPr>
              <a:xfrm rot="5400000">
                <a:off x="3428312" y="4820547"/>
                <a:ext cx="500048" cy="176062"/>
              </a:xfrm>
              <a:prstGeom prst="trapezoid">
                <a:avLst>
                  <a:gd name="adj" fmla="val 4799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333051" y="4730562"/>
                <a:ext cx="338554" cy="23805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014242" y="4638810"/>
                <a:ext cx="368399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016494" y="4864706"/>
                <a:ext cx="429796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직사각형 504"/>
              <p:cNvSpPr/>
              <p:nvPr/>
            </p:nvSpPr>
            <p:spPr>
              <a:xfrm>
                <a:off x="4054398" y="5254361"/>
                <a:ext cx="406333" cy="2160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1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ko-KR" sz="1000" baseline="-25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N-1,1</a:t>
                </a:r>
                <a:endParaRPr lang="ko-KR" altLang="en-US" sz="10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0" name="직선 연결선 511"/>
              <p:cNvCxnSpPr/>
              <p:nvPr/>
            </p:nvCxnSpPr>
            <p:spPr>
              <a:xfrm>
                <a:off x="3775659" y="5014586"/>
                <a:ext cx="2787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직선 연결선 512"/>
              <p:cNvCxnSpPr/>
              <p:nvPr/>
            </p:nvCxnSpPr>
            <p:spPr>
              <a:xfrm>
                <a:off x="3915029" y="5374626"/>
                <a:ext cx="13937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직선 연결선 513"/>
              <p:cNvCxnSpPr/>
              <p:nvPr/>
            </p:nvCxnSpPr>
            <p:spPr>
              <a:xfrm>
                <a:off x="2904655" y="5090602"/>
                <a:ext cx="6897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3" name="그룹 514"/>
              <p:cNvGrpSpPr/>
              <p:nvPr/>
            </p:nvGrpSpPr>
            <p:grpSpPr>
              <a:xfrm>
                <a:off x="4644708" y="4862128"/>
                <a:ext cx="1065873" cy="626206"/>
                <a:chOff x="4291699" y="3450866"/>
                <a:chExt cx="1079831" cy="626206"/>
              </a:xfrm>
            </p:grpSpPr>
            <p:sp>
              <p:nvSpPr>
                <p:cNvPr id="151" name="TextBox 150"/>
                <p:cNvSpPr txBox="1"/>
                <p:nvPr/>
              </p:nvSpPr>
              <p:spPr>
                <a:xfrm>
                  <a:off x="4860032" y="3693251"/>
                  <a:ext cx="359805" cy="1806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latin typeface="Arial" pitchFamily="34" charset="0"/>
                      <a:cs typeface="Arial" pitchFamily="34" charset="0"/>
                    </a:rPr>
                    <a:t>zero</a:t>
                  </a:r>
                  <a:endParaRPr lang="ko-KR" altLang="en-US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2" name="직선 연결선 516"/>
                <p:cNvCxnSpPr/>
                <p:nvPr/>
              </p:nvCxnSpPr>
              <p:spPr>
                <a:xfrm>
                  <a:off x="4291699" y="3698597"/>
                  <a:ext cx="93928" cy="6739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직선 연결선 517"/>
                <p:cNvCxnSpPr/>
                <p:nvPr/>
              </p:nvCxnSpPr>
              <p:spPr>
                <a:xfrm flipV="1">
                  <a:off x="4291699" y="3765989"/>
                  <a:ext cx="93928" cy="6335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직선 연결선 518"/>
                <p:cNvCxnSpPr/>
                <p:nvPr/>
              </p:nvCxnSpPr>
              <p:spPr>
                <a:xfrm flipV="1">
                  <a:off x="4291699" y="3829341"/>
                  <a:ext cx="0" cy="24773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직선 연결선 519"/>
                <p:cNvCxnSpPr/>
                <p:nvPr/>
              </p:nvCxnSpPr>
              <p:spPr>
                <a:xfrm>
                  <a:off x="4291699" y="3450866"/>
                  <a:ext cx="568333" cy="14323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직선 연결선 520"/>
                <p:cNvCxnSpPr/>
                <p:nvPr/>
              </p:nvCxnSpPr>
              <p:spPr>
                <a:xfrm>
                  <a:off x="4860032" y="3602001"/>
                  <a:ext cx="0" cy="3310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직선 연결선 521"/>
                <p:cNvCxnSpPr/>
                <p:nvPr/>
              </p:nvCxnSpPr>
              <p:spPr>
                <a:xfrm flipV="1">
                  <a:off x="4291699" y="3933056"/>
                  <a:ext cx="568333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TextBox 157"/>
                <p:cNvSpPr txBox="1"/>
                <p:nvPr/>
              </p:nvSpPr>
              <p:spPr>
                <a:xfrm>
                  <a:off x="4933826" y="3482401"/>
                  <a:ext cx="359805" cy="1806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latin typeface="Arial" pitchFamily="34" charset="0"/>
                      <a:cs typeface="Arial" pitchFamily="34" charset="0"/>
                    </a:rPr>
                    <a:t>result</a:t>
                  </a:r>
                  <a:endParaRPr lang="ko-KR" altLang="en-US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9" name="직선 연결선 523"/>
                <p:cNvCxnSpPr/>
                <p:nvPr/>
              </p:nvCxnSpPr>
              <p:spPr>
                <a:xfrm flipV="1">
                  <a:off x="4291699" y="3450866"/>
                  <a:ext cx="0" cy="24773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직선 연결선 524"/>
                <p:cNvCxnSpPr/>
                <p:nvPr/>
              </p:nvCxnSpPr>
              <p:spPr>
                <a:xfrm>
                  <a:off x="4860266" y="3675332"/>
                  <a:ext cx="51126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직선 연결선 525"/>
                <p:cNvCxnSpPr/>
                <p:nvPr/>
              </p:nvCxnSpPr>
              <p:spPr>
                <a:xfrm>
                  <a:off x="4860266" y="3875764"/>
                  <a:ext cx="439545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xtBox 161"/>
                <p:cNvSpPr txBox="1"/>
                <p:nvPr/>
              </p:nvSpPr>
              <p:spPr>
                <a:xfrm>
                  <a:off x="4355975" y="3645024"/>
                  <a:ext cx="504057" cy="1806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latin typeface="Arial" pitchFamily="34" charset="0"/>
                      <a:cs typeface="Arial" pitchFamily="34" charset="0"/>
                    </a:rPr>
                    <a:t>ALU</a:t>
                  </a:r>
                  <a:r>
                    <a:rPr lang="en-US" altLang="ko-KR" sz="1000" baseline="-25000" dirty="0">
                      <a:latin typeface="Arial" pitchFamily="34" charset="0"/>
                      <a:cs typeface="Arial" pitchFamily="34" charset="0"/>
                    </a:rPr>
                    <a:t>N-1</a:t>
                  </a:r>
                  <a:endParaRPr lang="ko-KR" altLang="en-US" sz="10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24" name="직선 연결선 527"/>
              <p:cNvCxnSpPr/>
              <p:nvPr/>
            </p:nvCxnSpPr>
            <p:spPr>
              <a:xfrm>
                <a:off x="4460731" y="5005362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직선 연결선 528"/>
              <p:cNvCxnSpPr/>
              <p:nvPr/>
            </p:nvCxnSpPr>
            <p:spPr>
              <a:xfrm>
                <a:off x="4460731" y="5374626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직선 연결선 530"/>
              <p:cNvCxnSpPr/>
              <p:nvPr/>
            </p:nvCxnSpPr>
            <p:spPr>
              <a:xfrm flipV="1">
                <a:off x="5926607" y="4724798"/>
                <a:ext cx="144016" cy="336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직선 연결선 531"/>
              <p:cNvCxnSpPr/>
              <p:nvPr/>
            </p:nvCxnSpPr>
            <p:spPr>
              <a:xfrm>
                <a:off x="5926607" y="5044693"/>
                <a:ext cx="1440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직선 연결선 532"/>
              <p:cNvCxnSpPr/>
              <p:nvPr/>
            </p:nvCxnSpPr>
            <p:spPr>
              <a:xfrm>
                <a:off x="5928991" y="5208927"/>
                <a:ext cx="6028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직선 연결선 534"/>
              <p:cNvCxnSpPr/>
              <p:nvPr/>
            </p:nvCxnSpPr>
            <p:spPr>
              <a:xfrm>
                <a:off x="3414607" y="4731578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직선 연결선 535"/>
              <p:cNvCxnSpPr/>
              <p:nvPr/>
            </p:nvCxnSpPr>
            <p:spPr>
              <a:xfrm>
                <a:off x="3406327" y="4992003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직선 연결선 536"/>
              <p:cNvCxnSpPr>
                <a:stCxn id="115" idx="1"/>
              </p:cNvCxnSpPr>
              <p:nvPr/>
            </p:nvCxnSpPr>
            <p:spPr>
              <a:xfrm flipV="1">
                <a:off x="3678336" y="4510530"/>
                <a:ext cx="2384" cy="19027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직선 연결선 537"/>
              <p:cNvCxnSpPr/>
              <p:nvPr/>
            </p:nvCxnSpPr>
            <p:spPr>
              <a:xfrm flipV="1">
                <a:off x="3838375" y="4510530"/>
                <a:ext cx="0" cy="72008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직선 연결선 538"/>
              <p:cNvCxnSpPr/>
              <p:nvPr/>
            </p:nvCxnSpPr>
            <p:spPr>
              <a:xfrm flipV="1">
                <a:off x="5818595" y="4510530"/>
                <a:ext cx="2384" cy="19200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사다리꼴 540"/>
              <p:cNvSpPr/>
              <p:nvPr/>
            </p:nvSpPr>
            <p:spPr>
              <a:xfrm rot="5400000">
                <a:off x="3569944" y="5324603"/>
                <a:ext cx="500048" cy="176062"/>
              </a:xfrm>
              <a:prstGeom prst="trapezoid">
                <a:avLst>
                  <a:gd name="adj" fmla="val 4799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474683" y="5234618"/>
                <a:ext cx="338554" cy="23805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…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155874" y="5142866"/>
                <a:ext cx="368399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0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3158126" y="5368762"/>
                <a:ext cx="429796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ALU</a:t>
                </a:r>
                <a:r>
                  <a:rPr lang="en-US" altLang="ko-KR" sz="1000" baseline="-25000" dirty="0">
                    <a:latin typeface="Arial" pitchFamily="34" charset="0"/>
                    <a:cs typeface="Arial" pitchFamily="34" charset="0"/>
                  </a:rPr>
                  <a:t>N-1</a:t>
                </a:r>
                <a:endParaRPr lang="ko-KR" altLang="en-US" sz="10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8" name="직선 연결선 544"/>
              <p:cNvCxnSpPr/>
              <p:nvPr/>
            </p:nvCxnSpPr>
            <p:spPr>
              <a:xfrm>
                <a:off x="3046287" y="5594658"/>
                <a:ext cx="6897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직선 연결선 545"/>
              <p:cNvCxnSpPr/>
              <p:nvPr/>
            </p:nvCxnSpPr>
            <p:spPr>
              <a:xfrm>
                <a:off x="3556239" y="5235634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직선 연결선 546"/>
              <p:cNvCxnSpPr/>
              <p:nvPr/>
            </p:nvCxnSpPr>
            <p:spPr>
              <a:xfrm>
                <a:off x="3547959" y="5496059"/>
                <a:ext cx="183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직선 연결선 552"/>
              <p:cNvCxnSpPr/>
              <p:nvPr/>
            </p:nvCxnSpPr>
            <p:spPr>
              <a:xfrm>
                <a:off x="4886182" y="4702950"/>
                <a:ext cx="0" cy="20362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TextBox 141"/>
              <p:cNvSpPr txBox="1"/>
              <p:nvPr/>
            </p:nvSpPr>
            <p:spPr>
              <a:xfrm>
                <a:off x="4886834" y="4704706"/>
                <a:ext cx="466095" cy="180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1000" dirty="0">
                    <a:latin typeface="Arial" pitchFamily="34" charset="0"/>
                    <a:cs typeface="Arial" pitchFamily="34" charset="0"/>
                  </a:rPr>
                  <a:t>enable</a:t>
                </a:r>
                <a:endParaRPr lang="ko-KR" altLang="en-US" sz="10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43" name="직선 연결선 118"/>
              <p:cNvCxnSpPr/>
              <p:nvPr/>
            </p:nvCxnSpPr>
            <p:spPr>
              <a:xfrm flipH="1">
                <a:off x="3856333" y="3518551"/>
                <a:ext cx="98358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819398" y="3648886"/>
                <a:ext cx="0" cy="2267820"/>
              </a:xfrm>
              <a:prstGeom prst="line">
                <a:avLst/>
              </a:prstGeom>
              <a:ln w="190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Rectangle 144"/>
              <p:cNvSpPr/>
              <p:nvPr/>
            </p:nvSpPr>
            <p:spPr>
              <a:xfrm>
                <a:off x="2737487" y="2790738"/>
                <a:ext cx="696391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Main</a:t>
                </a:r>
              </a:p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Controller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3930238" y="2790738"/>
                <a:ext cx="626996" cy="3968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900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Config</a:t>
                </a:r>
                <a:r>
                  <a:rPr lang="en-US" sz="9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Memory</a:t>
                </a:r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>
                <a:off x="6621493" y="3648886"/>
                <a:ext cx="0" cy="2267820"/>
              </a:xfrm>
              <a:prstGeom prst="line">
                <a:avLst/>
              </a:prstGeom>
              <a:ln w="190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직선 연결선 532"/>
              <p:cNvCxnSpPr/>
              <p:nvPr/>
            </p:nvCxnSpPr>
            <p:spPr>
              <a:xfrm>
                <a:off x="5926607" y="4033070"/>
                <a:ext cx="6028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2718583" y="5830354"/>
                <a:ext cx="3979720" cy="0"/>
              </a:xfrm>
              <a:prstGeom prst="line">
                <a:avLst/>
              </a:prstGeom>
              <a:ln w="190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4674620" y="5491935"/>
                <a:ext cx="1930337" cy="30716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sz="11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Scratchpad SRAM Interface</a:t>
                </a:r>
              </a:p>
            </p:txBody>
          </p:sp>
        </p:grpSp>
      </p:grpSp>
      <p:cxnSp>
        <p:nvCxnSpPr>
          <p:cNvPr id="180" name="Straight Connector 179"/>
          <p:cNvCxnSpPr/>
          <p:nvPr/>
        </p:nvCxnSpPr>
        <p:spPr>
          <a:xfrm flipH="1">
            <a:off x="4608004" y="3053969"/>
            <a:ext cx="342321" cy="2160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4646748" y="3450815"/>
            <a:ext cx="1100116" cy="285850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57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stream processor?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748"/>
            <a:ext cx="8229600" cy="5184576"/>
          </a:xfrm>
        </p:spPr>
        <p:txBody>
          <a:bodyPr/>
          <a:lstStyle/>
          <a:p>
            <a:r>
              <a:rPr lang="en-US" dirty="0" smtClean="0"/>
              <a:t>Imagine flash memory runs at 400MHz (i.e., 400MB/s bandwidth @8-bit interface)</a:t>
            </a:r>
          </a:p>
          <a:p>
            <a:r>
              <a:rPr lang="en-US" dirty="0" smtClean="0"/>
              <a:t>Imagine an embedded processor runs at 400MHz</a:t>
            </a:r>
          </a:p>
          <a:p>
            <a:pPr lvl="1"/>
            <a:r>
              <a:rPr lang="en-US" dirty="0" smtClean="0"/>
              <a:t>If your IPB = 50; even if your CPI is as low as 0.5, your CPB is 25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25</a:t>
            </a:r>
            <a:r>
              <a:rPr lang="en-US" dirty="0" smtClean="0">
                <a:solidFill>
                  <a:srgbClr val="C00000"/>
                </a:solidFill>
                <a:ea typeface="Tahoma"/>
              </a:rPr>
              <a:t>× speed-down</a:t>
            </a:r>
            <a:r>
              <a:rPr lang="en-US" dirty="0" smtClean="0">
                <a:ea typeface="Tahoma"/>
              </a:rPr>
              <a:t>!</a:t>
            </a:r>
          </a:p>
          <a:p>
            <a:endParaRPr lang="en-US" b="1" dirty="0" smtClean="0">
              <a:solidFill>
                <a:srgbClr val="0070C0"/>
              </a:solidFill>
              <a:ea typeface="Tahoma"/>
            </a:endParaRPr>
          </a:p>
          <a:p>
            <a:r>
              <a:rPr lang="en-US" b="1" dirty="0" smtClean="0">
                <a:solidFill>
                  <a:srgbClr val="0070C0"/>
                </a:solidFill>
                <a:ea typeface="Tahoma"/>
              </a:rPr>
              <a:t>Stream processing per bus is valuable</a:t>
            </a:r>
          </a:p>
          <a:p>
            <a:pPr lvl="1"/>
            <a:r>
              <a:rPr lang="en-US" dirty="0" smtClean="0">
                <a:ea typeface="Tahoma"/>
              </a:rPr>
              <a:t>Increases the overall data processing throughput</a:t>
            </a:r>
          </a:p>
          <a:p>
            <a:pPr lvl="1"/>
            <a:r>
              <a:rPr lang="en-US" dirty="0" smtClean="0">
                <a:ea typeface="Tahoma"/>
              </a:rPr>
              <a:t>Reduces CPB with reconfigurable </a:t>
            </a:r>
            <a:r>
              <a:rPr lang="en-US" i="1" dirty="0" smtClean="0">
                <a:solidFill>
                  <a:srgbClr val="C00000"/>
                </a:solidFill>
                <a:ea typeface="Tahoma"/>
              </a:rPr>
              <a:t>parallel processing inside SSD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1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Instantiating stream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1148"/>
            <a:ext cx="8229600" cy="1365015"/>
          </a:xfrm>
        </p:spPr>
        <p:txBody>
          <a:bodyPr/>
          <a:lstStyle/>
          <a:p>
            <a:r>
              <a:rPr lang="en-US" dirty="0" smtClean="0"/>
              <a:t>CPB improvement of examples:</a:t>
            </a:r>
          </a:p>
          <a:p>
            <a:pPr lvl="1"/>
            <a:r>
              <a:rPr lang="en-US" dirty="0" smtClean="0"/>
              <a:t>3.4</a:t>
            </a:r>
            <a:r>
              <a:rPr lang="en-US" dirty="0" smtClean="0">
                <a:ea typeface="Tahoma"/>
              </a:rPr>
              <a:t>× (</a:t>
            </a:r>
            <a:r>
              <a:rPr lang="en-US" dirty="0" err="1" smtClean="0">
                <a:ea typeface="Tahoma"/>
              </a:rPr>
              <a:t>linear_regression</a:t>
            </a:r>
            <a:r>
              <a:rPr lang="en-US" dirty="0" smtClean="0">
                <a:ea typeface="Tahoma"/>
              </a:rPr>
              <a:t>), 4.9</a:t>
            </a:r>
            <a:r>
              <a:rPr lang="en-US" dirty="0">
                <a:ea typeface="Tahoma"/>
              </a:rPr>
              <a:t>× </a:t>
            </a:r>
            <a:r>
              <a:rPr lang="en-US" dirty="0" smtClean="0">
                <a:ea typeface="Tahoma"/>
              </a:rPr>
              <a:t>(k-means) and 1.4</a:t>
            </a:r>
            <a:r>
              <a:rPr lang="en-US" dirty="0">
                <a:ea typeface="Tahoma"/>
              </a:rPr>
              <a:t>× </a:t>
            </a:r>
            <a:r>
              <a:rPr lang="en-US" dirty="0" smtClean="0">
                <a:ea typeface="Tahoma"/>
              </a:rPr>
              <a:t>(</a:t>
            </a:r>
            <a:r>
              <a:rPr lang="en-US" dirty="0" err="1" smtClean="0">
                <a:ea typeface="Tahoma"/>
              </a:rPr>
              <a:t>string_match</a:t>
            </a:r>
            <a:r>
              <a:rPr lang="en-US" dirty="0" smtClean="0">
                <a:ea typeface="Tahoma"/>
              </a:rPr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94812" y="2547701"/>
            <a:ext cx="3924436" cy="938192"/>
            <a:chOff x="306972" y="2130768"/>
            <a:chExt cx="3924436" cy="938192"/>
          </a:xfrm>
        </p:grpSpPr>
        <p:sp>
          <p:nvSpPr>
            <p:cNvPr id="5" name="직사각형 89"/>
            <p:cNvSpPr/>
            <p:nvPr/>
          </p:nvSpPr>
          <p:spPr>
            <a:xfrm>
              <a:off x="503548" y="2390770"/>
              <a:ext cx="3560482" cy="6781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6972" y="2130768"/>
              <a:ext cx="392443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dirty="0">
                  <a:latin typeface="Courier New" pitchFamily="49" charset="0"/>
                  <a:cs typeface="Courier New" pitchFamily="49" charset="0"/>
                </a:rPr>
                <a:t>for each stream input a</a:t>
              </a:r>
            </a:p>
            <a:p>
              <a:r>
                <a:rPr lang="en-US" altLang="ko-KR" sz="1300" dirty="0">
                  <a:latin typeface="Courier New" pitchFamily="49" charset="0"/>
                  <a:cs typeface="Courier New" pitchFamily="49" charset="0"/>
                </a:rPr>
                <a:t>  for each cluster centroid k</a:t>
              </a:r>
            </a:p>
            <a:p>
              <a:r>
                <a:rPr lang="en-US" altLang="ko-KR" sz="1300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if (</a:t>
              </a:r>
              <a:r>
                <a:rPr lang="en-US" altLang="ko-KR" sz="1300" b="1" dirty="0" err="1">
                  <a:latin typeface="Courier New" pitchFamily="49" charset="0"/>
                  <a:cs typeface="Courier New" pitchFamily="49" charset="0"/>
                </a:rPr>
                <a:t>a.x-x</a:t>
              </a:r>
              <a:r>
                <a:rPr lang="en-US" altLang="ko-KR" sz="1300" b="1" baseline="-25000" dirty="0" err="1">
                  <a:latin typeface="Courier New" pitchFamily="49" charset="0"/>
                  <a:cs typeface="Courier New" pitchFamily="49" charset="0"/>
                </a:rPr>
                <a:t>k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)^2 + (</a:t>
              </a:r>
              <a:r>
                <a:rPr lang="en-US" altLang="ko-KR" sz="1300" b="1" dirty="0" err="1">
                  <a:latin typeface="Courier New" pitchFamily="49" charset="0"/>
                  <a:cs typeface="Courier New" pitchFamily="49" charset="0"/>
                </a:rPr>
                <a:t>a.y-y</a:t>
              </a:r>
              <a:r>
                <a:rPr lang="en-US" altLang="ko-KR" sz="1300" b="1" baseline="-25000" dirty="0" err="1">
                  <a:latin typeface="Courier New" pitchFamily="49" charset="0"/>
                  <a:cs typeface="Courier New" pitchFamily="49" charset="0"/>
                </a:rPr>
                <a:t>k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)^2 &lt; min</a:t>
              </a:r>
            </a:p>
            <a:p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      min 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= 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ko-KR" sz="1300" b="1" dirty="0" err="1">
                  <a:latin typeface="Courier New" pitchFamily="49" charset="0"/>
                  <a:cs typeface="Courier New" pitchFamily="49" charset="0"/>
                </a:rPr>
                <a:t>a.x-x</a:t>
              </a:r>
              <a:r>
                <a:rPr lang="en-US" altLang="ko-KR" sz="1300" b="1" baseline="-25000" dirty="0" err="1">
                  <a:latin typeface="Courier New" pitchFamily="49" charset="0"/>
                  <a:cs typeface="Courier New" pitchFamily="49" charset="0"/>
                </a:rPr>
                <a:t>k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)^2 + (</a:t>
              </a:r>
              <a:r>
                <a:rPr lang="en-US" altLang="ko-KR" sz="1300" b="1" dirty="0" err="1">
                  <a:latin typeface="Courier New" pitchFamily="49" charset="0"/>
                  <a:cs typeface="Courier New" pitchFamily="49" charset="0"/>
                </a:rPr>
                <a:t>a.y-y</a:t>
              </a:r>
              <a:r>
                <a:rPr lang="en-US" altLang="ko-KR" sz="1300" b="1" baseline="-25000" dirty="0" err="1">
                  <a:latin typeface="Courier New" pitchFamily="49" charset="0"/>
                  <a:cs typeface="Courier New" pitchFamily="49" charset="0"/>
                </a:rPr>
                <a:t>k</a:t>
              </a:r>
              <a:r>
                <a:rPr lang="en-US" altLang="ko-KR" sz="1300" b="1" dirty="0">
                  <a:latin typeface="Courier New" pitchFamily="49" charset="0"/>
                  <a:cs typeface="Courier New" pitchFamily="49" charset="0"/>
                </a:rPr>
                <a:t>)^2;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87243" y="1664804"/>
            <a:ext cx="3302831" cy="2888451"/>
            <a:chOff x="1691625" y="2422394"/>
            <a:chExt cx="3302830" cy="2888451"/>
          </a:xfrm>
        </p:grpSpPr>
        <p:sp>
          <p:nvSpPr>
            <p:cNvPr id="8" name="직사각형 4"/>
            <p:cNvSpPr/>
            <p:nvPr/>
          </p:nvSpPr>
          <p:spPr>
            <a:xfrm>
              <a:off x="2448048" y="2596840"/>
              <a:ext cx="395727" cy="50430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sub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직선 연결선 61"/>
            <p:cNvCxnSpPr/>
            <p:nvPr/>
          </p:nvCxnSpPr>
          <p:spPr>
            <a:xfrm>
              <a:off x="1715667" y="3039940"/>
              <a:ext cx="723529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67"/>
            <p:cNvCxnSpPr/>
            <p:nvPr/>
          </p:nvCxnSpPr>
          <p:spPr>
            <a:xfrm>
              <a:off x="2193656" y="2690255"/>
              <a:ext cx="233033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직사각형 82"/>
            <p:cNvSpPr/>
            <p:nvPr/>
          </p:nvSpPr>
          <p:spPr>
            <a:xfrm>
              <a:off x="3085427" y="2597091"/>
              <a:ext cx="371739" cy="50430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mul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39497" y="2595531"/>
              <a:ext cx="25415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000" dirty="0" err="1">
                  <a:latin typeface="Arial" pitchFamily="34" charset="0"/>
                  <a:cs typeface="Arial" pitchFamily="34" charset="0"/>
                </a:rPr>
                <a:t>a.x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86"/>
            <p:cNvSpPr/>
            <p:nvPr/>
          </p:nvSpPr>
          <p:spPr>
            <a:xfrm>
              <a:off x="2461229" y="3338274"/>
              <a:ext cx="382546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sub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직선 연결선 87"/>
            <p:cNvCxnSpPr/>
            <p:nvPr/>
          </p:nvCxnSpPr>
          <p:spPr>
            <a:xfrm>
              <a:off x="2193656" y="3409854"/>
              <a:ext cx="233033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88"/>
            <p:cNvCxnSpPr/>
            <p:nvPr/>
          </p:nvCxnSpPr>
          <p:spPr>
            <a:xfrm>
              <a:off x="1715667" y="3749469"/>
              <a:ext cx="732381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직사각형 90"/>
            <p:cNvSpPr/>
            <p:nvPr/>
          </p:nvSpPr>
          <p:spPr>
            <a:xfrm>
              <a:off x="3085427" y="3338525"/>
              <a:ext cx="371739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mul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96"/>
            <p:cNvSpPr/>
            <p:nvPr/>
          </p:nvSpPr>
          <p:spPr>
            <a:xfrm>
              <a:off x="3727090" y="2978485"/>
              <a:ext cx="365579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add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꺾인 연결선 98"/>
            <p:cNvCxnSpPr>
              <a:stCxn id="11" idx="3"/>
            </p:cNvCxnSpPr>
            <p:nvPr/>
          </p:nvCxnSpPr>
          <p:spPr>
            <a:xfrm>
              <a:off x="3457166" y="2849244"/>
              <a:ext cx="261398" cy="252153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꺾인 연결선 99"/>
            <p:cNvCxnSpPr>
              <a:stCxn id="16" idx="3"/>
            </p:cNvCxnSpPr>
            <p:nvPr/>
          </p:nvCxnSpPr>
          <p:spPr>
            <a:xfrm flipV="1">
              <a:off x="3457166" y="3409855"/>
              <a:ext cx="261398" cy="180698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05"/>
            <p:cNvCxnSpPr>
              <a:stCxn id="17" idx="3"/>
            </p:cNvCxnSpPr>
            <p:nvPr/>
          </p:nvCxnSpPr>
          <p:spPr>
            <a:xfrm>
              <a:off x="4092669" y="3230513"/>
              <a:ext cx="193019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직사각형 108"/>
            <p:cNvSpPr/>
            <p:nvPr/>
          </p:nvSpPr>
          <p:spPr>
            <a:xfrm>
              <a:off x="4285688" y="2823917"/>
              <a:ext cx="401527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min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109"/>
            <p:cNvSpPr/>
            <p:nvPr/>
          </p:nvSpPr>
          <p:spPr>
            <a:xfrm>
              <a:off x="2473530" y="4057246"/>
              <a:ext cx="370245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add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112"/>
            <p:cNvSpPr/>
            <p:nvPr/>
          </p:nvSpPr>
          <p:spPr>
            <a:xfrm>
              <a:off x="2473530" y="4788359"/>
              <a:ext cx="370245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add</a:t>
              </a:r>
              <a:endParaRPr lang="ko-KR" altLang="en-US" sz="1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꺾인 연결선 126"/>
            <p:cNvCxnSpPr>
              <a:stCxn id="21" idx="3"/>
              <a:endCxn id="21" idx="1"/>
            </p:cNvCxnSpPr>
            <p:nvPr/>
          </p:nvCxnSpPr>
          <p:spPr>
            <a:xfrm flipH="1">
              <a:off x="4285688" y="3075945"/>
              <a:ext cx="401527" cy="12700"/>
            </a:xfrm>
            <a:prstGeom prst="bentConnector5">
              <a:avLst>
                <a:gd name="adj1" fmla="val -24671"/>
                <a:gd name="adj2" fmla="val -2995528"/>
                <a:gd name="adj3" fmla="val 126569"/>
              </a:avLst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129"/>
            <p:cNvCxnSpPr/>
            <p:nvPr/>
          </p:nvCxnSpPr>
          <p:spPr>
            <a:xfrm>
              <a:off x="2244531" y="4413977"/>
              <a:ext cx="228999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130"/>
            <p:cNvCxnSpPr/>
            <p:nvPr/>
          </p:nvCxnSpPr>
          <p:spPr>
            <a:xfrm>
              <a:off x="2244530" y="5164658"/>
              <a:ext cx="228999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90372" y="5000897"/>
              <a:ext cx="2964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0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81913" y="4269784"/>
              <a:ext cx="2964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0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직선 연결선 135"/>
            <p:cNvCxnSpPr/>
            <p:nvPr/>
          </p:nvCxnSpPr>
          <p:spPr>
            <a:xfrm>
              <a:off x="2843775" y="5056646"/>
              <a:ext cx="207387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꺾인 연결선 139"/>
            <p:cNvCxnSpPr/>
            <p:nvPr/>
          </p:nvCxnSpPr>
          <p:spPr>
            <a:xfrm flipV="1">
              <a:off x="2843775" y="3442886"/>
              <a:ext cx="241506" cy="126313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꺾인 연결선 144"/>
            <p:cNvCxnSpPr/>
            <p:nvPr/>
          </p:nvCxnSpPr>
          <p:spPr>
            <a:xfrm>
              <a:off x="2843775" y="3569199"/>
              <a:ext cx="241506" cy="180270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꺾인 연결선 146"/>
            <p:cNvCxnSpPr>
              <a:stCxn id="21" idx="2"/>
              <a:endCxn id="22" idx="0"/>
            </p:cNvCxnSpPr>
            <p:nvPr/>
          </p:nvCxnSpPr>
          <p:spPr>
            <a:xfrm rot="5400000">
              <a:off x="3207917" y="2778710"/>
              <a:ext cx="729273" cy="1827799"/>
            </a:xfrm>
            <a:prstGeom prst="bentConnector3">
              <a:avLst>
                <a:gd name="adj1" fmla="val 84481"/>
              </a:avLst>
            </a:prstGeom>
            <a:ln w="12700">
              <a:solidFill>
                <a:schemeClr val="tx1"/>
              </a:solidFill>
              <a:prstDash val="sysDash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꺾인 연결선 148"/>
            <p:cNvCxnSpPr>
              <a:stCxn id="21" idx="2"/>
              <a:endCxn id="23" idx="0"/>
            </p:cNvCxnSpPr>
            <p:nvPr/>
          </p:nvCxnSpPr>
          <p:spPr>
            <a:xfrm rot="5400000">
              <a:off x="2842360" y="3144267"/>
              <a:ext cx="1460386" cy="1827799"/>
            </a:xfrm>
            <a:prstGeom prst="bentConnector3">
              <a:avLst>
                <a:gd name="adj1" fmla="val 92264"/>
              </a:avLst>
            </a:prstGeom>
            <a:ln w="12700">
              <a:solidFill>
                <a:schemeClr val="tx1"/>
              </a:solidFill>
              <a:prstDash val="sysDash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456784" y="3297096"/>
              <a:ext cx="4999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zero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46356" y="2793620"/>
              <a:ext cx="52023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altLang="ko-KR" sz="1000" baseline="-25000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,…,</a:t>
              </a:r>
              <a:r>
                <a:rPr lang="en-US" altLang="ko-KR" sz="1000" dirty="0" err="1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altLang="ko-KR" sz="1000" baseline="-25000" dirty="0" err="1">
                  <a:latin typeface="Arial" pitchFamily="34" charset="0"/>
                  <a:cs typeface="Arial" pitchFamily="34" charset="0"/>
                </a:rPr>
                <a:t>k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  <a:p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34084" y="3297096"/>
              <a:ext cx="25415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000" dirty="0" err="1">
                  <a:latin typeface="Arial" pitchFamily="34" charset="0"/>
                  <a:cs typeface="Arial" pitchFamily="34" charset="0"/>
                </a:rPr>
                <a:t>a.y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46356" y="3533445"/>
              <a:ext cx="52023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altLang="ko-KR" sz="1000" baseline="-25000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,…,</a:t>
              </a:r>
              <a:r>
                <a:rPr lang="en-US" altLang="ko-KR" sz="1000" dirty="0" err="1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altLang="ko-KR" sz="1000" baseline="-25000" dirty="0" err="1">
                  <a:latin typeface="Arial" pitchFamily="34" charset="0"/>
                  <a:cs typeface="Arial" pitchFamily="34" charset="0"/>
                </a:rPr>
                <a:t>k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  <a:p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59684" y="3909744"/>
              <a:ext cx="52023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altLang="ko-KR" sz="1000" baseline="-25000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,…,</a:t>
              </a:r>
              <a:r>
                <a:rPr lang="en-US" altLang="ko-KR" sz="1000" dirty="0" err="1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altLang="ko-KR" sz="1000" baseline="-25000" dirty="0" err="1">
                  <a:latin typeface="Arial" pitchFamily="34" charset="0"/>
                  <a:cs typeface="Arial" pitchFamily="34" charset="0"/>
                </a:rPr>
                <a:t>k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  <a:p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64252" y="4682087"/>
              <a:ext cx="52023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altLang="ko-KR" sz="1000" baseline="-25000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,…,</a:t>
              </a:r>
              <a:r>
                <a:rPr lang="en-US" altLang="ko-KR" sz="1000" dirty="0" err="1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altLang="ko-KR" sz="1000" baseline="-25000" dirty="0" err="1">
                  <a:latin typeface="Arial" pitchFamily="34" charset="0"/>
                  <a:cs typeface="Arial" pitchFamily="34" charset="0"/>
                </a:rPr>
                <a:t>k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  <a:p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직선 연결선 71"/>
            <p:cNvCxnSpPr/>
            <p:nvPr/>
          </p:nvCxnSpPr>
          <p:spPr>
            <a:xfrm>
              <a:off x="2843775" y="4309274"/>
              <a:ext cx="207387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070491" y="3904184"/>
              <a:ext cx="6480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enable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70491" y="4624598"/>
              <a:ext cx="6480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enable</a:t>
              </a:r>
              <a:endParaRPr lang="ko-KR" altLang="en-US" sz="1000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" name="직선 연결선 92"/>
            <p:cNvCxnSpPr/>
            <p:nvPr/>
          </p:nvCxnSpPr>
          <p:spPr>
            <a:xfrm>
              <a:off x="1715667" y="4151640"/>
              <a:ext cx="757862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93"/>
            <p:cNvCxnSpPr/>
            <p:nvPr/>
          </p:nvCxnSpPr>
          <p:spPr>
            <a:xfrm>
              <a:off x="1715667" y="4917856"/>
              <a:ext cx="760469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994455" y="2422394"/>
              <a:ext cx="0" cy="2888451"/>
            </a:xfrm>
            <a:prstGeom prst="line">
              <a:avLst/>
            </a:prstGeom>
            <a:ln w="190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691625" y="2422394"/>
              <a:ext cx="0" cy="2888451"/>
            </a:xfrm>
            <a:prstGeom prst="line">
              <a:avLst/>
            </a:prstGeom>
            <a:ln w="190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꺾인 연결선 139"/>
            <p:cNvCxnSpPr/>
            <p:nvPr/>
          </p:nvCxnSpPr>
          <p:spPr>
            <a:xfrm flipV="1">
              <a:off x="2840866" y="2699305"/>
              <a:ext cx="241506" cy="126313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꺾인 연결선 144"/>
            <p:cNvCxnSpPr/>
            <p:nvPr/>
          </p:nvCxnSpPr>
          <p:spPr>
            <a:xfrm>
              <a:off x="2840866" y="2825618"/>
              <a:ext cx="241506" cy="180270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512886" y="4553255"/>
            <a:ext cx="875538" cy="276989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(k-means)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1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program </a:t>
            </a:r>
            <a:r>
              <a:rPr lang="en-US" altLang="ko-KR" dirty="0" err="1" smtClean="0"/>
              <a:t>iSSD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68760"/>
            <a:ext cx="8255261" cy="20088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Extensively studied</a:t>
            </a:r>
          </a:p>
          <a:p>
            <a:pPr lvl="1"/>
            <a:r>
              <a:rPr lang="en-US" dirty="0" smtClean="0"/>
              <a:t>E.g., [</a:t>
            </a:r>
            <a:r>
              <a:rPr lang="en-US" dirty="0" err="1" smtClean="0"/>
              <a:t>Acharya</a:t>
            </a:r>
            <a:r>
              <a:rPr lang="en-US" dirty="0"/>
              <a:t>, ASPLOS ’98</a:t>
            </a:r>
            <a:r>
              <a:rPr lang="en-US" dirty="0" smtClean="0"/>
              <a:t>], [Huston, FAST ’04]</a:t>
            </a:r>
            <a:endParaRPr lang="en-US" dirty="0"/>
          </a:p>
          <a:p>
            <a:r>
              <a:rPr lang="en-US" dirty="0" smtClean="0"/>
              <a:t>We use Map-Reduce as the framework for </a:t>
            </a:r>
            <a:r>
              <a:rPr lang="en-US" dirty="0" err="1" smtClean="0"/>
              <a:t>iSSDs</a:t>
            </a:r>
            <a:endParaRPr lang="en-US" dirty="0" smtClean="0"/>
          </a:p>
          <a:p>
            <a:pPr lvl="1"/>
            <a:r>
              <a:rPr lang="en-US" dirty="0" smtClean="0"/>
              <a:t>Initiator: Host-side service</a:t>
            </a:r>
          </a:p>
          <a:p>
            <a:pPr lvl="1"/>
            <a:r>
              <a:rPr lang="en-US" dirty="0" smtClean="0"/>
              <a:t>Agent: SSD-side service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39167" y="3517680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MapReduce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Runtime</a:t>
            </a:r>
          </a:p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(Initiator/Agent)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76156" y="3597580"/>
            <a:ext cx="2673447" cy="1734690"/>
            <a:chOff x="1016501" y="2492896"/>
            <a:chExt cx="2673447" cy="1734690"/>
          </a:xfrm>
        </p:grpSpPr>
        <p:sp>
          <p:nvSpPr>
            <p:cNvPr id="6" name="Rectangle 5"/>
            <p:cNvSpPr/>
            <p:nvPr/>
          </p:nvSpPr>
          <p:spPr>
            <a:xfrm rot="16200000">
              <a:off x="3468951" y="4000091"/>
              <a:ext cx="81475" cy="360519"/>
            </a:xfrm>
            <a:prstGeom prst="rect">
              <a:avLst/>
            </a:prstGeom>
            <a:pattFill prst="dotDmnd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3468951" y="3913873"/>
              <a:ext cx="81475" cy="360519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3468951" y="3827655"/>
              <a:ext cx="81475" cy="36051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3468951" y="3477002"/>
              <a:ext cx="81475" cy="360519"/>
            </a:xfrm>
            <a:prstGeom prst="rect">
              <a:avLst/>
            </a:prstGeom>
            <a:pattFill prst="dotDmnd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3468951" y="3390784"/>
              <a:ext cx="81475" cy="360519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3468951" y="3304566"/>
              <a:ext cx="81475" cy="36051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3468951" y="2988152"/>
              <a:ext cx="81475" cy="360519"/>
            </a:xfrm>
            <a:prstGeom prst="rect">
              <a:avLst/>
            </a:prstGeom>
            <a:pattFill prst="dotDmnd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3468951" y="2901933"/>
              <a:ext cx="81475" cy="360519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16200000">
              <a:off x="3468951" y="2815716"/>
              <a:ext cx="81475" cy="36051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3468951" y="2525811"/>
              <a:ext cx="81475" cy="360519"/>
            </a:xfrm>
            <a:prstGeom prst="rect">
              <a:avLst/>
            </a:prstGeom>
            <a:pattFill prst="dotDmnd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3468951" y="2439593"/>
              <a:ext cx="81475" cy="360519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3468951" y="2353374"/>
              <a:ext cx="81475" cy="36051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 rot="16200000">
              <a:off x="2769850" y="3884319"/>
              <a:ext cx="253911" cy="4326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 rot="16200000">
              <a:off x="2769850" y="3426721"/>
              <a:ext cx="253911" cy="4326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 rot="16200000">
              <a:off x="2769850" y="2937870"/>
              <a:ext cx="253911" cy="4326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 rot="16200000">
              <a:off x="2769850" y="2489758"/>
              <a:ext cx="253911" cy="4326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 rot="16200000">
              <a:off x="1583361" y="3589671"/>
              <a:ext cx="253911" cy="4326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 rot="16200000">
              <a:off x="1583361" y="2937870"/>
              <a:ext cx="253911" cy="4326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42604" y="4005064"/>
              <a:ext cx="48923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Mapper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68417" y="3554487"/>
              <a:ext cx="48923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Mapper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50244" y="3068960"/>
              <a:ext cx="48923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Mapper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68417" y="2626685"/>
              <a:ext cx="48923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Mapper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Straight Arrow Connector 27"/>
            <p:cNvCxnSpPr>
              <a:stCxn id="7" idx="0"/>
              <a:endCxn id="18" idx="4"/>
            </p:cNvCxnSpPr>
            <p:nvPr/>
          </p:nvCxnSpPr>
          <p:spPr>
            <a:xfrm flipH="1">
              <a:off x="3113117" y="4094132"/>
              <a:ext cx="216312" cy="64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0"/>
            </p:cNvCxnSpPr>
            <p:nvPr/>
          </p:nvCxnSpPr>
          <p:spPr>
            <a:xfrm flipH="1" flipV="1">
              <a:off x="2437865" y="4045664"/>
              <a:ext cx="242630" cy="549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0"/>
              <a:endCxn id="19" idx="4"/>
            </p:cNvCxnSpPr>
            <p:nvPr/>
          </p:nvCxnSpPr>
          <p:spPr>
            <a:xfrm rot="16200000" flipH="1" flipV="1">
              <a:off x="3185278" y="3498882"/>
              <a:ext cx="71989" cy="216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9" idx="0"/>
            </p:cNvCxnSpPr>
            <p:nvPr/>
          </p:nvCxnSpPr>
          <p:spPr>
            <a:xfrm flipH="1">
              <a:off x="2437865" y="3643033"/>
              <a:ext cx="242630" cy="597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3" idx="0"/>
              <a:endCxn id="20" idx="4"/>
            </p:cNvCxnSpPr>
            <p:nvPr/>
          </p:nvCxnSpPr>
          <p:spPr>
            <a:xfrm rot="16200000" flipH="1" flipV="1">
              <a:off x="3185278" y="3010032"/>
              <a:ext cx="71989" cy="216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0" idx="0"/>
            </p:cNvCxnSpPr>
            <p:nvPr/>
          </p:nvCxnSpPr>
          <p:spPr>
            <a:xfrm flipH="1">
              <a:off x="2437865" y="3154182"/>
              <a:ext cx="242630" cy="597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7" idx="0"/>
              <a:endCxn id="21" idx="4"/>
            </p:cNvCxnSpPr>
            <p:nvPr/>
          </p:nvCxnSpPr>
          <p:spPr>
            <a:xfrm rot="16200000" flipH="1" flipV="1">
              <a:off x="3135054" y="2511696"/>
              <a:ext cx="172437" cy="216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1" idx="0"/>
            </p:cNvCxnSpPr>
            <p:nvPr/>
          </p:nvCxnSpPr>
          <p:spPr>
            <a:xfrm flipH="1">
              <a:off x="2437865" y="2706070"/>
              <a:ext cx="242630" cy="1439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42" idx="0"/>
              <a:endCxn id="22" idx="4"/>
            </p:cNvCxnSpPr>
            <p:nvPr/>
          </p:nvCxnSpPr>
          <p:spPr>
            <a:xfrm flipH="1">
              <a:off x="1926629" y="3703101"/>
              <a:ext cx="269697" cy="10288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41" idx="0"/>
              <a:endCxn id="23" idx="4"/>
            </p:cNvCxnSpPr>
            <p:nvPr/>
          </p:nvCxnSpPr>
          <p:spPr>
            <a:xfrm flipH="1" flipV="1">
              <a:off x="1926629" y="3154182"/>
              <a:ext cx="269697" cy="726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465495" y="3717032"/>
              <a:ext cx="52290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Reducer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51764" y="3054155"/>
              <a:ext cx="52290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Reducer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2212426" y="2728800"/>
              <a:ext cx="197737" cy="2551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16200000">
              <a:off x="2225026" y="3099245"/>
              <a:ext cx="197737" cy="2551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6200000">
              <a:off x="2225026" y="3575532"/>
              <a:ext cx="197737" cy="2551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225026" y="3945978"/>
              <a:ext cx="197737" cy="2551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1045201" y="3681374"/>
              <a:ext cx="197737" cy="2551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1045201" y="3013009"/>
              <a:ext cx="197737" cy="2551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6" name="Straight Arrow Connector 45"/>
            <p:cNvCxnSpPr>
              <a:stCxn id="43" idx="0"/>
              <a:endCxn id="38" idx="3"/>
            </p:cNvCxnSpPr>
            <p:nvPr/>
          </p:nvCxnSpPr>
          <p:spPr>
            <a:xfrm flipH="1" flipV="1">
              <a:off x="1988395" y="3817060"/>
              <a:ext cx="207931" cy="2564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0" idx="0"/>
              <a:endCxn id="39" idx="3"/>
            </p:cNvCxnSpPr>
            <p:nvPr/>
          </p:nvCxnSpPr>
          <p:spPr>
            <a:xfrm flipH="1">
              <a:off x="1974664" y="2856368"/>
              <a:ext cx="209062" cy="2978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3" idx="0"/>
              <a:endCxn id="45" idx="2"/>
            </p:cNvCxnSpPr>
            <p:nvPr/>
          </p:nvCxnSpPr>
          <p:spPr>
            <a:xfrm flipH="1" flipV="1">
              <a:off x="1271638" y="3140578"/>
              <a:ext cx="222368" cy="136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8" idx="1"/>
              <a:endCxn id="44" idx="2"/>
            </p:cNvCxnSpPr>
            <p:nvPr/>
          </p:nvCxnSpPr>
          <p:spPr>
            <a:xfrm flipH="1" flipV="1">
              <a:off x="1271638" y="3808942"/>
              <a:ext cx="193857" cy="81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8351"/>
              </p:ext>
            </p:extLst>
          </p:nvPr>
        </p:nvGraphicFramePr>
        <p:xfrm>
          <a:off x="5139167" y="5469788"/>
          <a:ext cx="356892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769"/>
                <a:gridCol w="538726"/>
                <a:gridCol w="581553"/>
                <a:gridCol w="629196"/>
                <a:gridCol w="577100"/>
                <a:gridCol w="472585"/>
              </a:tblGrid>
              <a:tr h="259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8266950" y="54706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Input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43301" y="547063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Map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Phase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11375" y="547063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Interme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en-US" sz="9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iate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data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25150" y="548101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Reduce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Phase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01447" y="547063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Output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63303" y="5851314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Embedded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CPU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3383" y="5851314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DRAM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Flash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757623" y="5902416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FMC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294551" y="5902416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Flash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73345" y="5512181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MapReduce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56208" y="5904322"/>
            <a:ext cx="730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Smart SSD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145719" y="3517680"/>
            <a:ext cx="1117381" cy="33855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6292047" y="3810655"/>
            <a:ext cx="377924" cy="332504"/>
          </a:xfrm>
          <a:custGeom>
            <a:avLst/>
            <a:gdLst>
              <a:gd name="connsiteX0" fmla="*/ 0 w 459509"/>
              <a:gd name="connsiteY0" fmla="*/ 0 h 466725"/>
              <a:gd name="connsiteX1" fmla="*/ 390525 w 459509"/>
              <a:gd name="connsiteY1" fmla="*/ 152400 h 466725"/>
              <a:gd name="connsiteX2" fmla="*/ 457200 w 459509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9509" h="466725">
                <a:moveTo>
                  <a:pt x="0" y="0"/>
                </a:moveTo>
                <a:cubicBezTo>
                  <a:pt x="157162" y="37306"/>
                  <a:pt x="314325" y="74612"/>
                  <a:pt x="390525" y="152400"/>
                </a:cubicBezTo>
                <a:cubicBezTo>
                  <a:pt x="466725" y="230188"/>
                  <a:pt x="461962" y="348456"/>
                  <a:pt x="457200" y="466725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245530" y="3542334"/>
            <a:ext cx="1514475" cy="153150"/>
          </a:xfrm>
          <a:custGeom>
            <a:avLst/>
            <a:gdLst>
              <a:gd name="connsiteX0" fmla="*/ 0 w 1514475"/>
              <a:gd name="connsiteY0" fmla="*/ 105525 h 153150"/>
              <a:gd name="connsiteX1" fmla="*/ 762000 w 1514475"/>
              <a:gd name="connsiteY1" fmla="*/ 750 h 153150"/>
              <a:gd name="connsiteX2" fmla="*/ 1514475 w 1514475"/>
              <a:gd name="connsiteY2" fmla="*/ 153150 h 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4475" h="153150">
                <a:moveTo>
                  <a:pt x="0" y="105525"/>
                </a:moveTo>
                <a:cubicBezTo>
                  <a:pt x="254794" y="49169"/>
                  <a:pt x="509588" y="-7187"/>
                  <a:pt x="762000" y="750"/>
                </a:cubicBezTo>
                <a:cubicBezTo>
                  <a:pt x="1014412" y="8687"/>
                  <a:pt x="1264443" y="80918"/>
                  <a:pt x="1514475" y="15315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 rot="16200000">
            <a:off x="5493224" y="4528333"/>
            <a:ext cx="122213" cy="17257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 rot="16200000">
            <a:off x="5498296" y="4879444"/>
            <a:ext cx="112077" cy="172575"/>
          </a:xfrm>
          <a:prstGeom prst="rect">
            <a:avLst/>
          </a:prstGeom>
          <a:pattFill prst="dotDmnd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 rot="16200000">
            <a:off x="5485323" y="4703928"/>
            <a:ext cx="138019" cy="172577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55475" y="4488726"/>
            <a:ext cx="41229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 pitchFamily="34" charset="0"/>
                <a:cs typeface="Arial" pitchFamily="34" charset="0"/>
              </a:rPr>
              <a:t>File A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49961" y="4668933"/>
            <a:ext cx="41229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 pitchFamily="34" charset="0"/>
                <a:cs typeface="Arial" pitchFamily="34" charset="0"/>
              </a:rPr>
              <a:t>File B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50665" y="4861779"/>
            <a:ext cx="4171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 pitchFamily="34" charset="0"/>
                <a:cs typeface="Arial" pitchFamily="34" charset="0"/>
              </a:rPr>
              <a:t>File C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23528" y="3730288"/>
            <a:ext cx="4564893" cy="2291000"/>
            <a:chOff x="4543611" y="2708920"/>
            <a:chExt cx="4564893" cy="2291000"/>
          </a:xfrm>
        </p:grpSpPr>
        <p:sp>
          <p:nvSpPr>
            <p:cNvPr id="72" name="Rectangle 71"/>
            <p:cNvSpPr/>
            <p:nvPr/>
          </p:nvSpPr>
          <p:spPr>
            <a:xfrm>
              <a:off x="4543612" y="4705712"/>
              <a:ext cx="1828588" cy="2942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FTL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43612" y="4365104"/>
              <a:ext cx="1828588" cy="3406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err="1" smtClean="0">
                  <a:solidFill>
                    <a:schemeClr val="tx1"/>
                  </a:solidFill>
                </a:rPr>
                <a:t>MapReduce</a:t>
              </a:r>
              <a:r>
                <a:rPr lang="en-US" sz="900" b="1" dirty="0" smtClean="0">
                  <a:solidFill>
                    <a:schemeClr val="tx1"/>
                  </a:solidFill>
                </a:rPr>
                <a:t> Runtime (Agent)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43612" y="3717032"/>
              <a:ext cx="1828588" cy="2868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Device driver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43612" y="3110798"/>
              <a:ext cx="1828588" cy="6062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00" dirty="0" smtClean="0">
                <a:solidFill>
                  <a:schemeClr val="tx1"/>
                </a:solidFill>
              </a:endParaRPr>
            </a:p>
            <a:p>
              <a:r>
                <a:rPr lang="en-US" sz="900" b="1" dirty="0" err="1" smtClean="0">
                  <a:solidFill>
                    <a:schemeClr val="tx1"/>
                  </a:solidFill>
                </a:rPr>
                <a:t>MapReduce</a:t>
              </a:r>
              <a:r>
                <a:rPr lang="en-US" sz="900" b="1" dirty="0" smtClean="0">
                  <a:solidFill>
                    <a:schemeClr val="tx1"/>
                  </a:solidFill>
                </a:rPr>
                <a:t> Runtime (</a:t>
              </a:r>
              <a:r>
                <a:rPr lang="en-US" sz="850" b="1" dirty="0">
                  <a:solidFill>
                    <a:schemeClr val="tx1"/>
                  </a:solidFill>
                </a:rPr>
                <a:t>Initiator</a:t>
              </a:r>
              <a:r>
                <a:rPr lang="en-US" sz="900" b="1" dirty="0">
                  <a:solidFill>
                    <a:schemeClr val="tx1"/>
                  </a:solidFill>
                </a:rPr>
                <a:t>)</a:t>
              </a:r>
            </a:p>
            <a:p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43611" y="2708920"/>
              <a:ext cx="1828589" cy="40187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Applications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(Database, Mining, Search)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184435" y="3500926"/>
              <a:ext cx="1187765" cy="216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78" name="Up-Down Arrow 77"/>
            <p:cNvSpPr/>
            <p:nvPr/>
          </p:nvSpPr>
          <p:spPr>
            <a:xfrm>
              <a:off x="5229440" y="4051024"/>
              <a:ext cx="332784" cy="243025"/>
            </a:xfrm>
            <a:prstGeom prst="upDownArrow">
              <a:avLst>
                <a:gd name="adj1" fmla="val 76455"/>
                <a:gd name="adj2" fmla="val 18645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44475" y="4046875"/>
              <a:ext cx="9717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Host interface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516216" y="2726712"/>
              <a:ext cx="2592288" cy="2169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AutoNum type="arabicPeriod"/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Application initializes the parameters</a:t>
              </a:r>
            </a:p>
            <a:p>
              <a:pPr>
                <a:lnSpc>
                  <a:spcPct val="150000"/>
                </a:lnSpc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(i.e., registering Map/Reduce functions</a:t>
              </a:r>
            </a:p>
            <a:p>
              <a:pPr>
                <a:lnSpc>
                  <a:spcPct val="150000"/>
                </a:lnSpc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 and reconfiguring stream processors) </a:t>
              </a:r>
            </a:p>
            <a:p>
              <a:pPr>
                <a:lnSpc>
                  <a:spcPct val="1500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2.    Application writes data into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iSSD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pPr marL="228600" indent="-228600">
                <a:lnSpc>
                  <a:spcPct val="150000"/>
                </a:lnSpc>
                <a:buAutoNum type="arabicPeriod" startAt="3"/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Application sends metadata to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iSSD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(i.e., data layout information)</a:t>
              </a:r>
            </a:p>
            <a:p>
              <a:pPr marL="228600" indent="-228600">
                <a:lnSpc>
                  <a:spcPct val="150000"/>
                </a:lnSpc>
                <a:buAutoNum type="arabicPeriod" startAt="4"/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Application is executed </a:t>
              </a:r>
            </a:p>
            <a:p>
              <a:pPr>
                <a:lnSpc>
                  <a:spcPct val="1500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      (i.e., the Map and Reduce phases)</a:t>
              </a:r>
            </a:p>
            <a:p>
              <a:pPr>
                <a:lnSpc>
                  <a:spcPct val="150000"/>
                </a:lnSpc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5.   Application obtains the result</a:t>
              </a:r>
            </a:p>
          </p:txBody>
        </p:sp>
      </p:grpSp>
      <p:sp>
        <p:nvSpPr>
          <p:cNvPr id="81" name="Rectangle 80"/>
          <p:cNvSpPr/>
          <p:nvPr/>
        </p:nvSpPr>
        <p:spPr>
          <a:xfrm>
            <a:off x="2296133" y="3748080"/>
            <a:ext cx="2592288" cy="736713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304713" y="4480052"/>
            <a:ext cx="2592288" cy="258348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304713" y="4721515"/>
            <a:ext cx="2592288" cy="469837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304713" y="5184539"/>
            <a:ext cx="2592288" cy="469837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89101" y="5639266"/>
            <a:ext cx="2592288" cy="27864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0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20580"/>
          </a:xfrm>
        </p:spPr>
        <p:txBody>
          <a:bodyPr>
            <a:normAutofit/>
          </a:bodyPr>
          <a:lstStyle/>
          <a:p>
            <a:r>
              <a:rPr lang="en-US" b="1" dirty="0" smtClean="0"/>
              <a:t>Pipelining</a:t>
            </a:r>
          </a:p>
          <a:p>
            <a:pPr lvl="1"/>
            <a:r>
              <a:rPr lang="en-US" dirty="0" smtClean="0"/>
              <a:t>Use front-line resources in </a:t>
            </a:r>
            <a:r>
              <a:rPr lang="en-US" altLang="ko-KR" dirty="0" smtClean="0"/>
              <a:t>SSD</a:t>
            </a:r>
            <a:r>
              <a:rPr lang="en-US" dirty="0" smtClean="0"/>
              <a:t> (e.g., FMC, embedded CPU) before host CPU</a:t>
            </a:r>
            <a:endParaRPr lang="en-US" dirty="0"/>
          </a:p>
          <a:p>
            <a:pPr lvl="1"/>
            <a:r>
              <a:rPr lang="en-US" dirty="0" smtClean="0"/>
              <a:t>Filter/drop data in each tier</a:t>
            </a:r>
            <a:endParaRPr lang="en-US" dirty="0"/>
          </a:p>
          <a:p>
            <a:r>
              <a:rPr lang="en-US" b="1" dirty="0" smtClean="0"/>
              <a:t>Partitioning</a:t>
            </a:r>
          </a:p>
          <a:p>
            <a:pPr lvl="1"/>
            <a:r>
              <a:rPr lang="en-US" dirty="0" smtClean="0"/>
              <a:t>If S</a:t>
            </a:r>
            <a:r>
              <a:rPr lang="en-US" altLang="ko-KR" dirty="0" smtClean="0"/>
              <a:t>SD</a:t>
            </a:r>
            <a:r>
              <a:rPr lang="en-US" dirty="0" smtClean="0"/>
              <a:t> takes all data processing, host CPUs are idle!</a:t>
            </a:r>
          </a:p>
          <a:p>
            <a:pPr lvl="1"/>
            <a:r>
              <a:rPr lang="en-US" dirty="0" smtClean="0"/>
              <a:t>Host CPUs could perform other tasks or save power</a:t>
            </a:r>
          </a:p>
          <a:p>
            <a:pPr lvl="1"/>
            <a:r>
              <a:rPr lang="en-US" dirty="0" smtClean="0"/>
              <a:t>Or, for maximum throughput, partition the job between S</a:t>
            </a:r>
            <a:r>
              <a:rPr lang="en-US" altLang="ko-KR" dirty="0" smtClean="0"/>
              <a:t>SD</a:t>
            </a:r>
            <a:r>
              <a:rPr lang="en-US" dirty="0" smtClean="0"/>
              <a:t> and host CPUs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We can employ both strategies together!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20580"/>
          </a:xfrm>
        </p:spPr>
        <p:txBody>
          <a:bodyPr>
            <a:normAutofit/>
          </a:bodyPr>
          <a:lstStyle/>
          <a:p>
            <a:r>
              <a:rPr lang="en-US" i="1" dirty="0" smtClean="0"/>
              <a:t>D</a:t>
            </a:r>
            <a:r>
              <a:rPr lang="en-US" dirty="0" smtClean="0"/>
              <a:t>: input data volume (assumed to be large)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: bandwidth (1/CPB)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Steps (</a:t>
            </a:r>
            <a:r>
              <a:rPr lang="en-US" i="1" dirty="0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*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Data transfer from NAND flash to FMC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Data processing at FMC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Data transfer from FMC to DRAM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Data processing with on-SSD CPUs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Data transfer from DRAM to host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Data processing with host CPUs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514350" indent="-457200"/>
            <a:r>
              <a:rPr lang="en-US" i="1" dirty="0" err="1" smtClean="0">
                <a:solidFill>
                  <a:srgbClr val="C00000"/>
                </a:solidFill>
              </a:rPr>
              <a:t>T</a:t>
            </a:r>
            <a:r>
              <a:rPr lang="en-US" baseline="-25000" dirty="0" err="1" smtClean="0">
                <a:solidFill>
                  <a:srgbClr val="C00000"/>
                </a:solidFill>
              </a:rPr>
              <a:t>total</a:t>
            </a:r>
            <a:r>
              <a:rPr lang="en-US" dirty="0" smtClean="0">
                <a:solidFill>
                  <a:srgbClr val="C00000"/>
                </a:solidFill>
              </a:rPr>
              <a:t> = serial time + max(</a:t>
            </a:r>
            <a:r>
              <a:rPr lang="en-US" i="1" dirty="0" smtClean="0">
                <a:solidFill>
                  <a:srgbClr val="C00000"/>
                </a:solidFill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</a:rPr>
              <a:t>*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i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/ </a:t>
            </a:r>
            <a:r>
              <a:rPr lang="en-US" i="1" dirty="0" err="1" smtClean="0">
                <a:solidFill>
                  <a:srgbClr val="C00000"/>
                </a:solidFill>
              </a:rPr>
              <a:t>T</a:t>
            </a:r>
            <a:r>
              <a:rPr lang="en-US" baseline="-25000" dirty="0" err="1" smtClean="0">
                <a:solidFill>
                  <a:srgbClr val="C00000"/>
                </a:solidFill>
              </a:rPr>
              <a:t>total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2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</a:t>
            </a:r>
            <a:r>
              <a:rPr lang="en-US" i="1" dirty="0" smtClean="0"/>
              <a:t>D</a:t>
            </a:r>
            <a:r>
              <a:rPr lang="en-US" dirty="0" smtClean="0"/>
              <a:t> is split into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ssd</a:t>
            </a:r>
            <a:r>
              <a:rPr lang="en-US" dirty="0" smtClean="0"/>
              <a:t> and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host</a:t>
            </a:r>
            <a:endParaRPr lang="en-US" baseline="-25000" dirty="0" smtClean="0"/>
          </a:p>
          <a:p>
            <a:pPr lvl="1"/>
            <a:r>
              <a:rPr lang="en-US" i="1" dirty="0" err="1" smtClean="0"/>
              <a:t>D</a:t>
            </a:r>
            <a:r>
              <a:rPr lang="en-US" baseline="-25000" dirty="0" err="1" smtClean="0"/>
              <a:t>ssd</a:t>
            </a:r>
            <a:r>
              <a:rPr lang="en-US" dirty="0" smtClean="0"/>
              <a:t> is processed within SSD and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host</a:t>
            </a:r>
            <a:r>
              <a:rPr lang="en-US" dirty="0" smtClean="0"/>
              <a:t> is transferred from SSD to host for processing</a:t>
            </a:r>
          </a:p>
          <a:p>
            <a:pPr lvl="1"/>
            <a:r>
              <a:rPr lang="en-US" dirty="0" smtClean="0"/>
              <a:t>Host interface is not bottleneck if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host</a:t>
            </a:r>
            <a:r>
              <a:rPr lang="en-US" dirty="0" smtClean="0"/>
              <a:t> is small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err="1" smtClean="0">
                <a:solidFill>
                  <a:srgbClr val="C00000"/>
                </a:solidFill>
              </a:rPr>
              <a:t>T</a:t>
            </a:r>
            <a:r>
              <a:rPr lang="en-US" baseline="-25000" dirty="0" err="1" smtClean="0">
                <a:solidFill>
                  <a:srgbClr val="C00000"/>
                </a:solidFill>
              </a:rPr>
              <a:t>total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max(</a:t>
            </a:r>
            <a:r>
              <a:rPr lang="en-US" i="1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ssd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i="1" dirty="0" err="1" smtClean="0">
                <a:solidFill>
                  <a:srgbClr val="C00000"/>
                </a:solidFill>
              </a:rPr>
              <a:t>B</a:t>
            </a:r>
            <a:r>
              <a:rPr lang="en-US" baseline="-25000" dirty="0" err="1" smtClean="0">
                <a:solidFill>
                  <a:srgbClr val="C00000"/>
                </a:solidFill>
              </a:rPr>
              <a:t>ssd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host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i="1" dirty="0" err="1" smtClean="0">
                <a:solidFill>
                  <a:srgbClr val="C00000"/>
                </a:solidFill>
              </a:rPr>
              <a:t>B</a:t>
            </a:r>
            <a:r>
              <a:rPr lang="en-US" baseline="-25000" dirty="0" err="1" smtClean="0">
                <a:solidFill>
                  <a:srgbClr val="C00000"/>
                </a:solidFill>
              </a:rPr>
              <a:t>host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i="1" dirty="0" err="1" smtClean="0"/>
              <a:t>B</a:t>
            </a:r>
            <a:r>
              <a:rPr lang="en-US" baseline="-25000" dirty="0" err="1" smtClean="0"/>
              <a:t>host</a:t>
            </a:r>
            <a:r>
              <a:rPr lang="en-US" dirty="0" smtClean="0"/>
              <a:t> can be put: 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host_cpu</a:t>
            </a:r>
            <a:r>
              <a:rPr lang="en-US" dirty="0" err="1" smtClean="0">
                <a:ea typeface="Tahoma"/>
              </a:rPr>
              <a:t>×</a:t>
            </a:r>
            <a:r>
              <a:rPr lang="en-US" i="1" dirty="0" err="1" smtClean="0"/>
              <a:t>f</a:t>
            </a:r>
            <a:r>
              <a:rPr lang="en-US" baseline="-25000" dirty="0" err="1" smtClean="0"/>
              <a:t>host_cpu</a:t>
            </a:r>
            <a:r>
              <a:rPr lang="en-US" dirty="0" smtClean="0"/>
              <a:t>/</a:t>
            </a:r>
            <a:r>
              <a:rPr lang="en-US" dirty="0" err="1" smtClean="0"/>
              <a:t>CPB</a:t>
            </a:r>
            <a:r>
              <a:rPr lang="en-US" baseline="-25000" dirty="0" err="1" smtClean="0"/>
              <a:t>host_cpu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72561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processing, a bird’s eye view</a:t>
            </a:r>
            <a:endParaRPr lang="en-US" dirty="0"/>
          </a:p>
        </p:txBody>
      </p:sp>
      <p:pic>
        <p:nvPicPr>
          <p:cNvPr id="1026" name="Picture 2" descr="http://openclipart.org/image/800px/svg_to_png/25338/Anonymous_Hard_Di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2688233" cy="26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openclipart.org/image/800px/svg_to_png/76201/1280776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5205163"/>
            <a:ext cx="1025263" cy="82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896493" y="3962401"/>
            <a:ext cx="3511711" cy="995558"/>
            <a:chOff x="3743908" y="3962401"/>
            <a:chExt cx="3511711" cy="995558"/>
          </a:xfrm>
        </p:grpSpPr>
        <p:pic>
          <p:nvPicPr>
            <p:cNvPr id="1036" name="Picture 12" descr="http://openclipart.org/image/800px/svg_to_png/4958/elkbuntu_Random_Access_Memor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3908" y="3962401"/>
              <a:ext cx="3054511" cy="538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http://openclipart.org/image/800px/svg_to_png/4958/elkbuntu_Random_Access_Memor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6308" y="4114801"/>
              <a:ext cx="3054511" cy="538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openclipart.org/image/800px/svg_to_png/4958/elkbuntu_Random_Access_Memor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8708" y="4267201"/>
              <a:ext cx="3054511" cy="538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2" descr="http://openclipart.org/image/800px/svg_to_png/4958/elkbuntu_Random_Access_Memor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1108" y="4419601"/>
              <a:ext cx="3054511" cy="538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Bent-Up Arrow 4"/>
          <p:cNvSpPr/>
          <p:nvPr/>
        </p:nvSpPr>
        <p:spPr>
          <a:xfrm>
            <a:off x="2339753" y="5045094"/>
            <a:ext cx="2232248" cy="940190"/>
          </a:xfrm>
          <a:prstGeom prst="bentUpArrow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14" descr="http://openclipart.org/image/800px/svg_to_png/101389/pgb-chip-packetpro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76772"/>
            <a:ext cx="2253850" cy="225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Bent-Up Arrow 15"/>
          <p:cNvSpPr/>
          <p:nvPr/>
        </p:nvSpPr>
        <p:spPr>
          <a:xfrm>
            <a:off x="6516216" y="3320988"/>
            <a:ext cx="1044116" cy="1592647"/>
          </a:xfrm>
          <a:prstGeom prst="bentUpArrow">
            <a:avLst>
              <a:gd name="adj1" fmla="val 25000"/>
              <a:gd name="adj2" fmla="val 24252"/>
              <a:gd name="adj3" fmla="val 25000"/>
            </a:avLst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5951004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All data move from hard disk (HDD) to memory (DRAM)</a:t>
            </a:r>
          </a:p>
          <a:p>
            <a:r>
              <a:rPr lang="en-US" dirty="0" smtClean="0"/>
              <a:t>All data move from DRAM to $$</a:t>
            </a:r>
          </a:p>
          <a:p>
            <a:r>
              <a:rPr lang="en-US" dirty="0" smtClean="0"/>
              <a:t>Processing begins</a:t>
            </a:r>
            <a:endParaRPr lang="en-US" dirty="0"/>
          </a:p>
        </p:txBody>
      </p:sp>
      <p:pic>
        <p:nvPicPr>
          <p:cNvPr id="18" name="Picture 4" descr="http://openclipart.org/image/800px/svg_to_png/76201/128077672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981" y="4149080"/>
            <a:ext cx="665031" cy="5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openclipart.org/image/800px/svg_to_png/76201/12807767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486" y="2636912"/>
            <a:ext cx="504056" cy="40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openclipart.org/image/800px/svg_to_png/1465/spite_lightnin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221723"/>
            <a:ext cx="281730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67233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in the paper…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32"/>
            <a:ext cx="8229600" cy="5328592"/>
          </a:xfrm>
        </p:spPr>
        <p:txBody>
          <a:bodyPr/>
          <a:lstStyle/>
          <a:p>
            <a:r>
              <a:rPr lang="en-US" dirty="0" smtClean="0"/>
              <a:t>Validation </a:t>
            </a:r>
            <a:r>
              <a:rPr lang="en-US" dirty="0"/>
              <a:t>of performance </a:t>
            </a:r>
            <a:r>
              <a:rPr lang="en-US" dirty="0" smtClean="0"/>
              <a:t>models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Prototyping results using commercial SSDs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Detailed energy models for pipelining and partitioning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9303" y="1705328"/>
            <a:ext cx="9049177" cy="2407748"/>
            <a:chOff x="59303" y="1381292"/>
            <a:chExt cx="9049177" cy="2407748"/>
          </a:xfrm>
        </p:grpSpPr>
        <p:sp>
          <p:nvSpPr>
            <p:cNvPr id="5" name="TextBox 4"/>
            <p:cNvSpPr txBox="1"/>
            <p:nvPr/>
          </p:nvSpPr>
          <p:spPr>
            <a:xfrm>
              <a:off x="6901481" y="3410594"/>
              <a:ext cx="19800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1           2           4            8          16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84133" y="1562618"/>
              <a:ext cx="4988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model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26253" y="1728354"/>
              <a:ext cx="3642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Arial" pitchFamily="34" charset="0"/>
                  <a:cs typeface="Arial" pitchFamily="34" charset="0"/>
                </a:rPr>
                <a:t>sim</a:t>
              </a:r>
              <a:endParaRPr lang="en-US" sz="9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98970" y="3076004"/>
              <a:ext cx="6142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Arial" pitchFamily="34" charset="0"/>
                  <a:cs typeface="Arial" pitchFamily="34" charset="0"/>
                </a:rPr>
                <a:t>sim</a:t>
              </a:r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 (XL)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51792" y="2781599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model (XL)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23422" y="1381292"/>
              <a:ext cx="6751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k-means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23708" y="3410312"/>
              <a:ext cx="19800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1           2           4            8          16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3741" y="2585012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model (XL)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52727" y="1728354"/>
              <a:ext cx="3642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Arial" pitchFamily="34" charset="0"/>
                  <a:cs typeface="Arial" pitchFamily="34" charset="0"/>
                </a:rPr>
                <a:t>sim</a:t>
              </a:r>
              <a:endParaRPr lang="en-US" sz="9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8978" y="1568719"/>
              <a:ext cx="4988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model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2467" y="2821957"/>
              <a:ext cx="6142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Arial" pitchFamily="34" charset="0"/>
                  <a:cs typeface="Arial" pitchFamily="34" charset="0"/>
                </a:rPr>
                <a:t>sim</a:t>
              </a:r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 (XL)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66221" y="1381802"/>
              <a:ext cx="11641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linear_regression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9319491"/>
                </p:ext>
              </p:extLst>
            </p:nvPr>
          </p:nvGraphicFramePr>
          <p:xfrm>
            <a:off x="3094565" y="1453571"/>
            <a:ext cx="3081866" cy="20666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3558706" y="3258930"/>
              <a:ext cx="248786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13329" y="3415149"/>
              <a:ext cx="19800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1           2           4            8          16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87490" y="1713437"/>
              <a:ext cx="3642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Arial" pitchFamily="34" charset="0"/>
                  <a:cs typeface="Arial" pitchFamily="34" charset="0"/>
                </a:rPr>
                <a:t>sim</a:t>
              </a:r>
              <a:endParaRPr lang="en-US" sz="9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77295" y="1571108"/>
              <a:ext cx="4988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model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71189" y="2099454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model (XL)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67339" y="2606468"/>
              <a:ext cx="6142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Arial" pitchFamily="34" charset="0"/>
                  <a:cs typeface="Arial" pitchFamily="34" charset="0"/>
                </a:rPr>
                <a:t>sim</a:t>
              </a:r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 (XL)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4048" y="1385846"/>
              <a:ext cx="9156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string_match</a:t>
              </a:r>
              <a:endParaRPr lang="en-US" sz="1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90739" y="2214870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Cycles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52751" y="3558208"/>
              <a:ext cx="101822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# flash channels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4111482" y="2230159"/>
              <a:ext cx="402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20821399"/>
                </p:ext>
              </p:extLst>
            </p:nvPr>
          </p:nvGraphicFramePr>
          <p:xfrm>
            <a:off x="6023838" y="1453571"/>
            <a:ext cx="3084642" cy="20666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9" name="Chart 2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5990369"/>
                </p:ext>
              </p:extLst>
            </p:nvPr>
          </p:nvGraphicFramePr>
          <p:xfrm>
            <a:off x="158242" y="1437484"/>
            <a:ext cx="3081866" cy="20743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 flipH="1" flipV="1">
              <a:off x="1143163" y="1801940"/>
              <a:ext cx="159857" cy="41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7006106" y="1821427"/>
              <a:ext cx="187174" cy="223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26875" y="3252584"/>
              <a:ext cx="248786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2094" y="3261338"/>
              <a:ext cx="248786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4050653" y="1843770"/>
              <a:ext cx="4020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95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Studied model parameters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556792"/>
            <a:ext cx="49911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2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(= throughput)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linear_regression</a:t>
            </a:r>
            <a:r>
              <a:rPr lang="en-US" dirty="0" smtClean="0"/>
              <a:t> and </a:t>
            </a:r>
            <a:r>
              <a:rPr lang="en-US" dirty="0" err="1" smtClean="0"/>
              <a:t>string_match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00000"/>
                </a:solidFill>
              </a:rPr>
              <a:t>host CPU performance</a:t>
            </a:r>
            <a:r>
              <a:rPr lang="en-US" dirty="0" smtClean="0"/>
              <a:t> (8 cores) is the bottleneck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937095"/>
              </p:ext>
            </p:extLst>
          </p:nvPr>
        </p:nvGraphicFramePr>
        <p:xfrm>
          <a:off x="1662879" y="1954423"/>
          <a:ext cx="2419515" cy="249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807718" y="2980705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3434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7484" y="3774444"/>
            <a:ext cx="77296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HOST-SATA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4107" y="3135342"/>
            <a:ext cx="72808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HOST-4/8G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15764" y="3337003"/>
            <a:ext cx="1" cy="269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6220" y="1877613"/>
            <a:ext cx="114486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err="1" smtClean="0">
                <a:latin typeface="Lucida Sans" pitchFamily="34" charset="0"/>
                <a:cs typeface="Arial" pitchFamily="34" charset="0"/>
              </a:rPr>
              <a:t>linear_regression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3992" y="1877613"/>
            <a:ext cx="91563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err="1" smtClean="0">
                <a:latin typeface="Lucida Sans" pitchFamily="34" charset="0"/>
                <a:cs typeface="Arial" pitchFamily="34" charset="0"/>
              </a:rPr>
              <a:t>string_match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2800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5629" y="3111360"/>
            <a:ext cx="54373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HOST-*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814442"/>
              </p:ext>
            </p:extLst>
          </p:nvPr>
        </p:nvGraphicFramePr>
        <p:xfrm>
          <a:off x="4581221" y="1950307"/>
          <a:ext cx="2443158" cy="249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3716639" y="3019926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3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(= throughput)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89140"/>
            <a:ext cx="8229600" cy="1437023"/>
          </a:xfrm>
        </p:spPr>
        <p:txBody>
          <a:bodyPr/>
          <a:lstStyle/>
          <a:p>
            <a:r>
              <a:rPr lang="en-US" dirty="0" smtClean="0"/>
              <a:t>Utilizing </a:t>
            </a:r>
            <a:r>
              <a:rPr lang="en-US" dirty="0"/>
              <a:t>a simple embedded processor per channel in </a:t>
            </a:r>
            <a:r>
              <a:rPr lang="en-US" altLang="ko-KR" dirty="0" smtClean="0"/>
              <a:t>SSD</a:t>
            </a:r>
            <a:r>
              <a:rPr lang="en-US" dirty="0" smtClean="0"/>
              <a:t> </a:t>
            </a:r>
            <a:r>
              <a:rPr lang="en-US" dirty="0"/>
              <a:t>is insufficient for these two programs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91937"/>
              </p:ext>
            </p:extLst>
          </p:nvPr>
        </p:nvGraphicFramePr>
        <p:xfrm>
          <a:off x="1662879" y="1954423"/>
          <a:ext cx="2419515" cy="249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807718" y="2980705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3434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3004" y="3951483"/>
            <a:ext cx="660758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7484" y="3774444"/>
            <a:ext cx="77296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HOST-SATA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4107" y="3135342"/>
            <a:ext cx="72808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HOST-4/8G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15764" y="3337003"/>
            <a:ext cx="1" cy="269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6220" y="1877613"/>
            <a:ext cx="112402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linear regression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3992" y="1877613"/>
            <a:ext cx="91563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err="1" smtClean="0">
                <a:latin typeface="Lucida Sans" pitchFamily="34" charset="0"/>
                <a:cs typeface="Arial" pitchFamily="34" charset="0"/>
              </a:rPr>
              <a:t>string_match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2800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6481" y="3413306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5629" y="3111360"/>
            <a:ext cx="54373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HOST-*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572816"/>
              </p:ext>
            </p:extLst>
          </p:nvPr>
        </p:nvGraphicFramePr>
        <p:xfrm>
          <a:off x="4581221" y="1950307"/>
          <a:ext cx="2443158" cy="249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3716639" y="3019926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3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(= throughput)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>
            <a:normAutofit/>
          </a:bodyPr>
          <a:lstStyle/>
          <a:p>
            <a:r>
              <a:rPr lang="en-US" dirty="0" smtClean="0"/>
              <a:t>“Acceleration” with stream processor (ISSD-XL) is shown to be effective, more for </a:t>
            </a:r>
            <a:r>
              <a:rPr lang="en-US" dirty="0" err="1" smtClean="0"/>
              <a:t>linear_reg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356238"/>
              </p:ext>
            </p:extLst>
          </p:nvPr>
        </p:nvGraphicFramePr>
        <p:xfrm>
          <a:off x="1662879" y="1954423"/>
          <a:ext cx="2419515" cy="249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807718" y="2980705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3434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4182" y="2146247"/>
            <a:ext cx="58541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3004" y="3951483"/>
            <a:ext cx="660758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7484" y="3774444"/>
            <a:ext cx="77296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HOST-SATA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4107" y="3135342"/>
            <a:ext cx="72808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HOST-4/8G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15764" y="3337003"/>
            <a:ext cx="1" cy="269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6220" y="1877613"/>
            <a:ext cx="112402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linear regression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3992" y="1877613"/>
            <a:ext cx="91563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err="1" smtClean="0">
                <a:latin typeface="Lucida Sans" pitchFamily="34" charset="0"/>
                <a:cs typeface="Arial" pitchFamily="34" charset="0"/>
              </a:rPr>
              <a:t>string_match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2800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6481" y="3413306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5629" y="3111360"/>
            <a:ext cx="54373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HOST-*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187176"/>
              </p:ext>
            </p:extLst>
          </p:nvPr>
        </p:nvGraphicFramePr>
        <p:xfrm>
          <a:off x="4581221" y="1950307"/>
          <a:ext cx="2443158" cy="249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45816" y="2600834"/>
            <a:ext cx="58541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3716639" y="3019926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(= throughput)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635459"/>
              </p:ext>
            </p:extLst>
          </p:nvPr>
        </p:nvGraphicFramePr>
        <p:xfrm>
          <a:off x="1662879" y="1954423"/>
          <a:ext cx="2419515" cy="249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807718" y="2980705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3434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4182" y="2146247"/>
            <a:ext cx="58541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3004" y="3951483"/>
            <a:ext cx="660758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3680" y="2883287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ISSD-800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7484" y="3774444"/>
            <a:ext cx="77296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HOST-SATA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4107" y="3135342"/>
            <a:ext cx="72808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HOST-4/8G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15764" y="3337003"/>
            <a:ext cx="1" cy="269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6220" y="1877613"/>
            <a:ext cx="112402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linear regression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3992" y="1877613"/>
            <a:ext cx="91563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err="1" smtClean="0">
                <a:latin typeface="Lucida Sans" pitchFamily="34" charset="0"/>
                <a:cs typeface="Arial" pitchFamily="34" charset="0"/>
              </a:rPr>
              <a:t>string_match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2800" y="433513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6858" y="2125600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ISSD-800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6481" y="3413306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5629" y="3111360"/>
            <a:ext cx="54373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HOST-*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737116"/>
              </p:ext>
            </p:extLst>
          </p:nvPr>
        </p:nvGraphicFramePr>
        <p:xfrm>
          <a:off x="4581221" y="1950307"/>
          <a:ext cx="2443158" cy="249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45816" y="2600834"/>
            <a:ext cx="58541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3716639" y="3019926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4725144"/>
            <a:ext cx="8229600" cy="1401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Circuit-level speedup (ISSD-800) is better than ISSD-XL for </a:t>
            </a:r>
            <a:r>
              <a:rPr lang="en-US" dirty="0" err="1"/>
              <a:t>string_match</a:t>
            </a:r>
            <a:endParaRPr lang="en-US" dirty="0"/>
          </a:p>
          <a:p>
            <a:pPr lvl="1"/>
            <a:r>
              <a:rPr lang="en-US" dirty="0"/>
              <a:t>There may be opt. opportunities for </a:t>
            </a:r>
            <a:r>
              <a:rPr lang="en-US" dirty="0" err="1"/>
              <a:t>string_match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(= throughput)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05164"/>
            <a:ext cx="8229600" cy="1220999"/>
          </a:xfrm>
        </p:spPr>
        <p:txBody>
          <a:bodyPr/>
          <a:lstStyle/>
          <a:p>
            <a:r>
              <a:rPr lang="en-US" dirty="0" smtClean="0"/>
              <a:t>k-means: host CPU limited</a:t>
            </a:r>
          </a:p>
          <a:p>
            <a:r>
              <a:rPr lang="en-US" dirty="0" smtClean="0"/>
              <a:t>scan: host interface bandwidth limited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117465"/>
              </p:ext>
            </p:extLst>
          </p:nvPr>
        </p:nvGraphicFramePr>
        <p:xfrm>
          <a:off x="1655632" y="1933584"/>
          <a:ext cx="2304300" cy="249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547062"/>
              </p:ext>
            </p:extLst>
          </p:nvPr>
        </p:nvGraphicFramePr>
        <p:xfrm>
          <a:off x="4572000" y="1933584"/>
          <a:ext cx="2496325" cy="249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30755" y="3300522"/>
            <a:ext cx="641522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HOST-8G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1836" y="3868820"/>
            <a:ext cx="77296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HOST-SATA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1185" y="3738217"/>
            <a:ext cx="641522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HOST-4G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8947" y="1856774"/>
            <a:ext cx="681597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k-means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2555" y="1856774"/>
            <a:ext cx="453970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scan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9365" y="431429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0972" y="431429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3144" y="3008924"/>
            <a:ext cx="54373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HOST-*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38173" y="3222225"/>
            <a:ext cx="0" cy="362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652034" y="3019926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42909" y="2982882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(= throughput)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7132"/>
            <a:ext cx="8229600" cy="1509031"/>
          </a:xfrm>
        </p:spPr>
        <p:txBody>
          <a:bodyPr/>
          <a:lstStyle/>
          <a:p>
            <a:r>
              <a:rPr lang="en-US" dirty="0" smtClean="0"/>
              <a:t>Both programs benefit from stream processor</a:t>
            </a:r>
          </a:p>
          <a:p>
            <a:r>
              <a:rPr lang="en-US" altLang="ko-KR" dirty="0" smtClean="0"/>
              <a:t>Smart SSD</a:t>
            </a:r>
            <a:r>
              <a:rPr lang="en-US" dirty="0" smtClean="0"/>
              <a:t> approach is very effective for scan because of SSD’s very high int. bandwidth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147728"/>
              </p:ext>
            </p:extLst>
          </p:nvPr>
        </p:nvGraphicFramePr>
        <p:xfrm>
          <a:off x="1655632" y="1933584"/>
          <a:ext cx="2304300" cy="249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14230"/>
              </p:ext>
            </p:extLst>
          </p:nvPr>
        </p:nvGraphicFramePr>
        <p:xfrm>
          <a:off x="4572000" y="1933584"/>
          <a:ext cx="2496325" cy="249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30755" y="3300522"/>
            <a:ext cx="641522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HOST-8G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1836" y="3868820"/>
            <a:ext cx="77296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HOST-SATA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1185" y="3738217"/>
            <a:ext cx="641522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HOST-4G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8947" y="1856774"/>
            <a:ext cx="681597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k-means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2555" y="1856774"/>
            <a:ext cx="453970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Lucida Sans" pitchFamily="34" charset="0"/>
                <a:cs typeface="Arial" pitchFamily="34" charset="0"/>
              </a:rPr>
              <a:t>scan</a:t>
            </a:r>
            <a:endParaRPr lang="en-US" sz="9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9365" y="431429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0972" y="431429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0215" y="2112579"/>
            <a:ext cx="58541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7566" y="2086802"/>
            <a:ext cx="58541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59914" y="3177530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ISSD-800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3959" y="3853834"/>
            <a:ext cx="660758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1820" y="2601455"/>
            <a:ext cx="63190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ISSD-800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1797" y="2662877"/>
            <a:ext cx="660758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ISSD-400.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12028" y="2849579"/>
            <a:ext cx="235312" cy="1004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13144" y="3008924"/>
            <a:ext cx="543739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HOST-*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38173" y="3222225"/>
            <a:ext cx="0" cy="362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652034" y="3019926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42909" y="2982882"/>
            <a:ext cx="1710725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Data processing rate (MB/s)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2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-performance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93196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Measures when a Smart SSD performs better than host CPUs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30285" y="1790137"/>
            <a:ext cx="1452707" cy="2936710"/>
            <a:chOff x="2430285" y="1576595"/>
            <a:chExt cx="1452707" cy="29367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82992" y="1594525"/>
              <a:ext cx="0" cy="2900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398898" y="1594525"/>
              <a:ext cx="0" cy="2918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14804" y="1594525"/>
              <a:ext cx="0" cy="2918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30285" y="1576595"/>
              <a:ext cx="0" cy="2918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201906"/>
              </p:ext>
            </p:extLst>
          </p:nvPr>
        </p:nvGraphicFramePr>
        <p:xfrm>
          <a:off x="1883650" y="1683887"/>
          <a:ext cx="2381110" cy="330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48215" y="4888439"/>
            <a:ext cx="1377300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host CPUs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300366" y="318915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9928" y="1605950"/>
            <a:ext cx="1023037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900" b="1" baseline="-25000" dirty="0" err="1" smtClean="0">
                <a:latin typeface="Arial" pitchFamily="34" charset="0"/>
                <a:cs typeface="Arial" pitchFamily="34" charset="0"/>
              </a:rPr>
              <a:t>host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= 600 MB/s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544" y="2375383"/>
            <a:ext cx="97494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linear_regression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0511" y="4328904"/>
            <a:ext cx="40267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scan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3033" y="1785871"/>
            <a:ext cx="57900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k-means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8446" y="1768622"/>
            <a:ext cx="774571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string_match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Cloud Callout 41"/>
          <p:cNvSpPr/>
          <p:nvPr/>
        </p:nvSpPr>
        <p:spPr>
          <a:xfrm>
            <a:off x="4051848" y="2603568"/>
            <a:ext cx="2860412" cy="1581516"/>
          </a:xfrm>
          <a:prstGeom prst="cloudCallout">
            <a:avLst>
              <a:gd name="adj1" fmla="val -48114"/>
              <a:gd name="adj2" fmla="val 8882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Raw performance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4 host CPUs =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64 FMCs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-performance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19272"/>
            <a:ext cx="8229600" cy="1006892"/>
          </a:xfrm>
        </p:spPr>
        <p:txBody>
          <a:bodyPr/>
          <a:lstStyle/>
          <a:p>
            <a:r>
              <a:rPr lang="en-US" dirty="0" smtClean="0"/>
              <a:t>Acceleration with stream processor improves the effectiveness of the </a:t>
            </a:r>
            <a:r>
              <a:rPr lang="en-US" dirty="0" err="1" smtClean="0"/>
              <a:t>iSSD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30285" y="1790137"/>
            <a:ext cx="1452707" cy="2936710"/>
            <a:chOff x="2430285" y="1576595"/>
            <a:chExt cx="1452707" cy="29367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82992" y="1594525"/>
              <a:ext cx="0" cy="2900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398898" y="1594525"/>
              <a:ext cx="0" cy="2918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14804" y="1594525"/>
              <a:ext cx="0" cy="2918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30285" y="1576595"/>
              <a:ext cx="0" cy="2918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657729"/>
              </p:ext>
            </p:extLst>
          </p:nvPr>
        </p:nvGraphicFramePr>
        <p:xfrm>
          <a:off x="1883650" y="1683887"/>
          <a:ext cx="2381110" cy="330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48215" y="4888439"/>
            <a:ext cx="1377300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host CPUs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300366" y="318915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9928" y="1605950"/>
            <a:ext cx="1023037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900" b="1" baseline="-25000" dirty="0" err="1" smtClean="0">
                <a:latin typeface="Arial" pitchFamily="34" charset="0"/>
                <a:cs typeface="Arial" pitchFamily="34" charset="0"/>
              </a:rPr>
              <a:t>host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= 600 MB/s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544" y="2375383"/>
            <a:ext cx="97494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linear_regression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0511" y="4328904"/>
            <a:ext cx="40267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scan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3033" y="1785871"/>
            <a:ext cx="57900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k-means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8446" y="1768622"/>
            <a:ext cx="774571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string_match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3290" y="4011952"/>
            <a:ext cx="113524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linear_regression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2410" y="4520368"/>
            <a:ext cx="56297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scan-XL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9937" y="3366764"/>
            <a:ext cx="73930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k-means-XL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2839" y="2759611"/>
            <a:ext cx="934871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string_match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-XL</a:t>
            </a:r>
          </a:p>
        </p:txBody>
      </p:sp>
    </p:spTree>
    <p:extLst>
      <p:ext uri="{BB962C8B-B14F-4D97-AF65-F5344CB8AC3E}">
        <p14:creationId xmlns:p14="http://schemas.microsoft.com/office/powerpoint/2010/main" val="29205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“Execute application codes on disks!”</a:t>
            </a:r>
          </a:p>
          <a:p>
            <a:pPr lvl="1"/>
            <a:r>
              <a:rPr lang="en-US" dirty="0" smtClean="0"/>
              <a:t>[Riedel, VLDB ’98]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Acharya</a:t>
            </a:r>
            <a:r>
              <a:rPr lang="en-US" dirty="0" smtClean="0"/>
              <a:t>, ASPLOS ’98]</a:t>
            </a:r>
          </a:p>
          <a:p>
            <a:pPr lvl="1"/>
            <a:r>
              <a:rPr lang="en-US" dirty="0" smtClean="0"/>
              <a:t>[Keeton, SIGMOD Record ’98]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Advantages </a:t>
            </a:r>
            <a:r>
              <a:rPr lang="en-US" sz="2000" dirty="0" smtClean="0"/>
              <a:t>[Riedel, thesis ’99]</a:t>
            </a:r>
            <a:endParaRPr lang="en-US" sz="2000" dirty="0"/>
          </a:p>
          <a:p>
            <a:pPr lvl="1"/>
            <a:r>
              <a:rPr lang="en-US" b="1" dirty="0"/>
              <a:t>Parallel processing</a:t>
            </a:r>
            <a:r>
              <a:rPr lang="en-US" dirty="0"/>
              <a:t> – lots of spindles</a:t>
            </a:r>
          </a:p>
          <a:p>
            <a:pPr lvl="1"/>
            <a:r>
              <a:rPr lang="en-US" b="1" dirty="0"/>
              <a:t>Bandwidth reduction</a:t>
            </a:r>
            <a:r>
              <a:rPr lang="en-US" dirty="0"/>
              <a:t> – filtering operations common</a:t>
            </a:r>
          </a:p>
          <a:p>
            <a:pPr lvl="1"/>
            <a:r>
              <a:rPr lang="en-US" b="1" dirty="0"/>
              <a:t>Scheduling</a:t>
            </a:r>
            <a:r>
              <a:rPr lang="en-US" dirty="0"/>
              <a:t> – better locality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Some) apps have desirable </a:t>
            </a:r>
            <a:r>
              <a:rPr lang="en-US" b="1" dirty="0" smtClean="0">
                <a:solidFill>
                  <a:srgbClr val="0070C0"/>
                </a:solidFill>
              </a:rPr>
              <a:t>properties</a:t>
            </a:r>
          </a:p>
          <a:p>
            <a:pPr lvl="1"/>
            <a:r>
              <a:rPr lang="en-US" dirty="0" smtClean="0"/>
              <a:t>That can exploit active disks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335319" y="8619"/>
            <a:ext cx="1773185" cy="2385931"/>
            <a:chOff x="7335319" y="334957"/>
            <a:chExt cx="1773185" cy="2385931"/>
          </a:xfrm>
        </p:grpSpPr>
        <p:grpSp>
          <p:nvGrpSpPr>
            <p:cNvPr id="6" name="Group 5"/>
            <p:cNvGrpSpPr/>
            <p:nvPr/>
          </p:nvGrpSpPr>
          <p:grpSpPr>
            <a:xfrm>
              <a:off x="7335319" y="334957"/>
              <a:ext cx="1773185" cy="2385931"/>
              <a:chOff x="7200292" y="334957"/>
              <a:chExt cx="1773185" cy="2385931"/>
            </a:xfrm>
          </p:grpSpPr>
          <p:pic>
            <p:nvPicPr>
              <p:cNvPr id="4" name="Picture 2" descr="http://openclipart.org/image/800px/svg_to_png/25338/Anonymous_Hard_Disk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292" y="1376772"/>
                <a:ext cx="1344116" cy="1344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16" descr="http://openclipart.org/image/800px/svg_to_png/1465/spite_lightning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8872" y="334957"/>
                <a:ext cx="1764605" cy="17138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Picture 4" descr="http://openclipart.org/image/800px/svg_to_png/76201/128077672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2096852"/>
              <a:ext cx="379407" cy="303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617" y="3052711"/>
            <a:ext cx="157751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20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-performance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1188"/>
            <a:ext cx="8229600" cy="1004975"/>
          </a:xfrm>
        </p:spPr>
        <p:txBody>
          <a:bodyPr>
            <a:normAutofit/>
          </a:bodyPr>
          <a:lstStyle/>
          <a:p>
            <a:r>
              <a:rPr lang="en-US" dirty="0" smtClean="0"/>
              <a:t>When host interface is very fast: host CPUs become more effective, but </a:t>
            </a:r>
            <a:r>
              <a:rPr lang="en-US" dirty="0" err="1" smtClean="0"/>
              <a:t>iSSD</a:t>
            </a:r>
            <a:r>
              <a:rPr lang="en-US" dirty="0" smtClean="0"/>
              <a:t> is still good!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30285" y="1790137"/>
            <a:ext cx="1452707" cy="2936710"/>
            <a:chOff x="2430285" y="1576595"/>
            <a:chExt cx="1452707" cy="29367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82992" y="1594525"/>
              <a:ext cx="0" cy="2900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398898" y="1594525"/>
              <a:ext cx="0" cy="2918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14804" y="1594525"/>
              <a:ext cx="0" cy="2918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30285" y="1576595"/>
              <a:ext cx="0" cy="2918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82023"/>
              </p:ext>
            </p:extLst>
          </p:nvPr>
        </p:nvGraphicFramePr>
        <p:xfrm>
          <a:off x="1883650" y="1683887"/>
          <a:ext cx="2381110" cy="330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48215" y="4888439"/>
            <a:ext cx="1377300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host CPUs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300366" y="3189152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9928" y="1605950"/>
            <a:ext cx="1023037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900" b="1" baseline="-25000" dirty="0" err="1" smtClean="0">
                <a:latin typeface="Arial" pitchFamily="34" charset="0"/>
                <a:cs typeface="Arial" pitchFamily="34" charset="0"/>
              </a:rPr>
              <a:t>host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= 600 MB/s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544" y="2375383"/>
            <a:ext cx="97494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linear_regression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0511" y="4328904"/>
            <a:ext cx="402674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scan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3033" y="1785871"/>
            <a:ext cx="57900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k-means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8446" y="1768622"/>
            <a:ext cx="774571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string_match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3290" y="4011952"/>
            <a:ext cx="1135247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linear_regression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2410" y="4520368"/>
            <a:ext cx="56297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scan-XL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9937" y="3366764"/>
            <a:ext cx="739305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k-means-XL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2839" y="2759611"/>
            <a:ext cx="934871" cy="21544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string_match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-XL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747175" y="1601055"/>
            <a:ext cx="2381109" cy="3520133"/>
            <a:chOff x="4379975" y="1387513"/>
            <a:chExt cx="2381109" cy="3520133"/>
          </a:xfrm>
        </p:grpSpPr>
        <p:grpSp>
          <p:nvGrpSpPr>
            <p:cNvPr id="22" name="Group 21"/>
            <p:cNvGrpSpPr/>
            <p:nvPr/>
          </p:nvGrpSpPr>
          <p:grpSpPr>
            <a:xfrm>
              <a:off x="4926840" y="1585560"/>
              <a:ext cx="1452707" cy="2936710"/>
              <a:chOff x="2430285" y="1576595"/>
              <a:chExt cx="1452707" cy="293671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3882992" y="1594525"/>
                <a:ext cx="0" cy="2900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398898" y="1594525"/>
                <a:ext cx="0" cy="29185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914804" y="1594525"/>
                <a:ext cx="0" cy="2918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30285" y="1576595"/>
                <a:ext cx="0" cy="2918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3" name="Chart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6439826"/>
                </p:ext>
              </p:extLst>
            </p:nvPr>
          </p:nvGraphicFramePr>
          <p:xfrm>
            <a:off x="4379975" y="1470345"/>
            <a:ext cx="2381109" cy="33028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4980630" y="4676814"/>
              <a:ext cx="1377300" cy="230832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Number of host CPUs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8307" y="1387513"/>
              <a:ext cx="894797" cy="230832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900" b="1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900" b="1" baseline="-25000" dirty="0" err="1" smtClean="0">
                  <a:latin typeface="Arial" pitchFamily="34" charset="0"/>
                  <a:cs typeface="Arial" pitchFamily="34" charset="0"/>
                </a:rPr>
                <a:t>host</a:t>
              </a:r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 = 8 GB/s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96460" y="1709635"/>
              <a:ext cx="974947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linear_regression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04251" y="2106883"/>
              <a:ext cx="402674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scan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47507" y="1560767"/>
              <a:ext cx="579005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k-means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00289" y="1914110"/>
              <a:ext cx="774571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string_match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85522" y="2434537"/>
              <a:ext cx="1135247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linear_regression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-XL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1835" y="3565036"/>
              <a:ext cx="562975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scan-XL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57809" y="3150740"/>
              <a:ext cx="739305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k-means-XL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95110" y="2841523"/>
              <a:ext cx="934871" cy="215444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string_match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-XL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5018002" y="2218415"/>
              <a:ext cx="93980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5400383" y="2033257"/>
              <a:ext cx="55324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 flipH="1">
            <a:off x="5652120" y="2034104"/>
            <a:ext cx="46292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6200000">
            <a:off x="4018002" y="3189151"/>
            <a:ext cx="1107996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Number of FMCs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(energy per byte)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044116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iSSD</a:t>
            </a:r>
            <a:r>
              <a:rPr lang="en-US" dirty="0" smtClean="0">
                <a:solidFill>
                  <a:srgbClr val="C00000"/>
                </a:solidFill>
              </a:rPr>
              <a:t> energy benefits are large!</a:t>
            </a:r>
          </a:p>
          <a:p>
            <a:pPr lvl="1"/>
            <a:r>
              <a:rPr lang="en-US" dirty="0" smtClean="0"/>
              <a:t>At least 5</a:t>
            </a:r>
            <a:r>
              <a:rPr lang="en-US" dirty="0" smtClean="0">
                <a:ea typeface="Tahoma"/>
              </a:rPr>
              <a:t>× (k-means) and the average is 9+</a:t>
            </a:r>
            <a:r>
              <a:rPr lang="en-US" dirty="0">
                <a:ea typeface="Tahoma"/>
              </a:rPr>
              <a:t>×</a:t>
            </a:r>
            <a:endParaRPr lang="en-US" dirty="0"/>
          </a:p>
        </p:txBody>
      </p:sp>
      <p:graphicFrame>
        <p:nvGraphicFramePr>
          <p:cNvPr id="4" name="차트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344599"/>
              </p:ext>
            </p:extLst>
          </p:nvPr>
        </p:nvGraphicFramePr>
        <p:xfrm>
          <a:off x="2081575" y="1447276"/>
          <a:ext cx="1267319" cy="259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559572"/>
              </p:ext>
            </p:extLst>
          </p:nvPr>
        </p:nvGraphicFramePr>
        <p:xfrm>
          <a:off x="3465626" y="1444450"/>
          <a:ext cx="1162123" cy="259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77019"/>
              </p:ext>
            </p:extLst>
          </p:nvPr>
        </p:nvGraphicFramePr>
        <p:xfrm>
          <a:off x="4891448" y="1447276"/>
          <a:ext cx="1154665" cy="2607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05418" y="2957074"/>
            <a:ext cx="1809999" cy="2616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Energy Per Byte (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nJ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/B)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756359"/>
              </p:ext>
            </p:extLst>
          </p:nvPr>
        </p:nvGraphicFramePr>
        <p:xfrm>
          <a:off x="1242343" y="963242"/>
          <a:ext cx="6635470" cy="4558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60425" y="4062113"/>
            <a:ext cx="428322" cy="3693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host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CPU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0953" y="3497702"/>
            <a:ext cx="601447" cy="3693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main</a:t>
            </a:r>
          </a:p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memory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1486" y="2448185"/>
            <a:ext cx="338554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I/O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0425" y="1933195"/>
            <a:ext cx="421910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SSD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0868" y="2991993"/>
            <a:ext cx="550151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chipset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4763" y="2186873"/>
            <a:ext cx="511679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NAND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5972" y="2663410"/>
            <a:ext cx="524503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DRAM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361508"/>
              </p:ext>
            </p:extLst>
          </p:nvPr>
        </p:nvGraphicFramePr>
        <p:xfrm>
          <a:off x="6229001" y="1539240"/>
          <a:ext cx="1307147" cy="2515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60792" y="3700743"/>
            <a:ext cx="869157" cy="2308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processor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72531" y="2039861"/>
            <a:ext cx="869157" cy="2308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I/O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96233" y="3662257"/>
            <a:ext cx="338554" cy="2308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SP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P spid="7" grpId="0"/>
      <p:bldGraphic spid="8" grpId="0">
        <p:bldAsOne/>
      </p:bldGraphic>
      <p:bldP spid="9" grpId="0"/>
      <p:bldP spid="10" grpId="0"/>
      <p:bldP spid="11" grpId="0"/>
      <p:bldP spid="12" grpId="0"/>
      <p:bldP spid="13" grpId="0"/>
      <p:bldP spid="14" grpId="0"/>
      <p:bldP spid="15" grpId="0"/>
      <p:bldGraphic spid="16" grpId="0">
        <p:bldAsOne/>
      </p:bldGraphic>
      <p:bldP spid="17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20580"/>
          </a:xfrm>
        </p:spPr>
        <p:txBody>
          <a:bodyPr>
            <a:normAutofit/>
          </a:bodyPr>
          <a:lstStyle/>
          <a:p>
            <a:r>
              <a:rPr lang="en-US" dirty="0" smtClean="0"/>
              <a:t>Processing large volumes of data is often inefficient on modern systems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iSSD</a:t>
            </a:r>
            <a:r>
              <a:rPr lang="en-US" dirty="0" smtClean="0">
                <a:solidFill>
                  <a:srgbClr val="C00000"/>
                </a:solidFill>
              </a:rPr>
              <a:t> execute limited application functions (or simply new features) to offer high data processing throughput (or other values) at a fraction of energy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err="1" smtClean="0">
                <a:solidFill>
                  <a:srgbClr val="0070C0"/>
                </a:solidFill>
              </a:rPr>
              <a:t>iSSD</a:t>
            </a:r>
            <a:r>
              <a:rPr lang="en-US" b="1" dirty="0" smtClean="0">
                <a:solidFill>
                  <a:srgbClr val="0070C0"/>
                </a:solidFill>
              </a:rPr>
              <a:t> design is different from active disks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Very high internal bandwidth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Internal parallelism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Relative insensitivity to data fragmentation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8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481228"/>
            <a:ext cx="4608512" cy="1008112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* </a:t>
            </a:r>
            <a:r>
              <a:rPr lang="en-US" sz="1600" b="1" i="1" dirty="0" smtClean="0">
                <a:solidFill>
                  <a:srgbClr val="002060"/>
                </a:solidFill>
              </a:rPr>
              <a:t>Memory Solutions Lab. (MSL)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Memory Division, Samsung Electronics Co.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2060"/>
                </a:solidFill>
              </a:rPr>
              <a:t>Computer Science Department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University of Pittsburgh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844824"/>
            <a:ext cx="8229600" cy="2125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0B0F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Active Disk Meets Flash:</a:t>
            </a:r>
          </a:p>
          <a:p>
            <a:pPr algn="ctr"/>
            <a:r>
              <a:rPr lang="en-US" sz="4100" dirty="0" smtClean="0">
                <a:solidFill>
                  <a:srgbClr val="C00000"/>
                </a:solidFill>
              </a:rPr>
              <a:t>A Case for Intelligent SSDs</a:t>
            </a:r>
            <a:endParaRPr lang="en-US" sz="4100" dirty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4380" y="4221088"/>
            <a:ext cx="8075240" cy="8177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Sangyeun Cho*, </a:t>
            </a:r>
            <a:r>
              <a:rPr lang="en-US" sz="2600" b="1" dirty="0" err="1" smtClean="0">
                <a:solidFill>
                  <a:schemeClr val="tx1"/>
                </a:solidFill>
              </a:rPr>
              <a:t>Chanik</a:t>
            </a:r>
            <a:r>
              <a:rPr lang="en-US" sz="2600" b="1" dirty="0" smtClean="0">
                <a:solidFill>
                  <a:schemeClr val="tx1"/>
                </a:solidFill>
              </a:rPr>
              <a:t> Park, </a:t>
            </a:r>
            <a:r>
              <a:rPr lang="en-US" sz="2600" b="1" dirty="0" err="1" smtClean="0">
                <a:solidFill>
                  <a:schemeClr val="tx1"/>
                </a:solidFill>
              </a:rPr>
              <a:t>Hyunok</a:t>
            </a:r>
            <a:r>
              <a:rPr lang="en-US" sz="2600" b="1" dirty="0" smtClean="0">
                <a:solidFill>
                  <a:schemeClr val="tx1"/>
                </a:solidFill>
              </a:rPr>
              <a:t> Oh, </a:t>
            </a:r>
            <a:r>
              <a:rPr lang="en-US" sz="2600" b="1" dirty="0" err="1" smtClean="0">
                <a:solidFill>
                  <a:schemeClr val="tx1"/>
                </a:solidFill>
              </a:rPr>
              <a:t>Sungchan</a:t>
            </a:r>
            <a:r>
              <a:rPr lang="en-US" sz="2600" b="1" dirty="0" smtClean="0">
                <a:solidFill>
                  <a:schemeClr val="tx1"/>
                </a:solidFill>
              </a:rPr>
              <a:t> Kim, </a:t>
            </a:r>
            <a:r>
              <a:rPr lang="en-US" sz="2600" b="1" dirty="0" err="1" smtClean="0">
                <a:solidFill>
                  <a:schemeClr val="tx1"/>
                </a:solidFill>
              </a:rPr>
              <a:t>Youngmin</a:t>
            </a:r>
            <a:r>
              <a:rPr lang="en-US" sz="2600" b="1" dirty="0" smtClean="0">
                <a:solidFill>
                  <a:schemeClr val="tx1"/>
                </a:solidFill>
              </a:rPr>
              <a:t> Yi, Greg Ganger</a:t>
            </a:r>
          </a:p>
        </p:txBody>
      </p:sp>
    </p:spTree>
    <p:extLst>
      <p:ext uri="{BB962C8B-B14F-4D97-AF65-F5344CB8AC3E}">
        <p14:creationId xmlns:p14="http://schemas.microsoft.com/office/powerpoint/2010/main" val="364590297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</a:t>
            </a:r>
            <a:r>
              <a:rPr lang="en-US" i="1" dirty="0" smtClean="0"/>
              <a:t>not</a:t>
            </a:r>
            <a:r>
              <a:rPr lang="en-US" dirty="0" smtClean="0"/>
              <a:t> have active disks?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740"/>
            <a:ext cx="8229600" cy="5292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HDD vendors driven by standardized products in mass markets</a:t>
            </a:r>
            <a:endParaRPr lang="en-US" dirty="0"/>
          </a:p>
          <a:p>
            <a:pPr lvl="1"/>
            <a:r>
              <a:rPr lang="en-US" dirty="0" smtClean="0"/>
              <a:t>Chip vendors design affordable &amp; generic chips for wider acceptance and longevity</a:t>
            </a:r>
          </a:p>
          <a:p>
            <a:endParaRPr lang="en-US" dirty="0" smtClean="0"/>
          </a:p>
          <a:p>
            <a:r>
              <a:rPr lang="en-US" dirty="0" smtClean="0"/>
              <a:t>System integration barriers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New features at added cost may not be used by many and convincing system vendors to implement support is hard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Independent advances like distributed storage</a:t>
            </a:r>
          </a:p>
          <a:p>
            <a:pPr lvl="1"/>
            <a:r>
              <a:rPr lang="en-US" dirty="0" smtClean="0"/>
              <a:t>Distributed storage is similar to active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1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disk meets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20580"/>
          </a:xfrm>
        </p:spPr>
        <p:txBody>
          <a:bodyPr>
            <a:normAutofit/>
          </a:bodyPr>
          <a:lstStyle/>
          <a:p>
            <a:r>
              <a:rPr lang="en-US" dirty="0" smtClean="0"/>
              <a:t>Flash solid-state drives (SSDs) are on the rise</a:t>
            </a:r>
          </a:p>
          <a:p>
            <a:pPr lvl="1"/>
            <a:r>
              <a:rPr lang="en-US" dirty="0" smtClean="0"/>
              <a:t>“World-wide SSD shipments to increase at a CAGR of 51.5% from 2010 to 2015” (IDC, 2012)</a:t>
            </a:r>
            <a:endParaRPr lang="en-US" dirty="0"/>
          </a:p>
          <a:p>
            <a:pPr lvl="1"/>
            <a:r>
              <a:rPr lang="en-US" dirty="0" smtClean="0"/>
              <a:t>SSD architectures completely different than HDDs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We believe the active disk concept makes more sense on SSDs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Exponential increase in bandwidth!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Fast design cycles (Moore’s Law, Hwang’s Law)</a:t>
            </a:r>
          </a:p>
          <a:p>
            <a:endParaRPr lang="en-US" dirty="0" smtClean="0"/>
          </a:p>
          <a:p>
            <a:r>
              <a:rPr lang="en-US" dirty="0" smtClean="0"/>
              <a:t>We make a case for </a:t>
            </a:r>
            <a:r>
              <a:rPr lang="en-US" b="1" i="1" dirty="0" smtClean="0">
                <a:solidFill>
                  <a:srgbClr val="C00000"/>
                </a:solidFill>
              </a:rPr>
              <a:t>Intelligent SSD (</a:t>
            </a:r>
            <a:r>
              <a:rPr lang="en-US" b="1" i="1" dirty="0" err="1" smtClean="0">
                <a:solidFill>
                  <a:srgbClr val="C00000"/>
                </a:solidFill>
              </a:rPr>
              <a:t>iSSD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dirty="0" smtClean="0"/>
              <a:t>Design trade-offs are </a:t>
            </a:r>
            <a:r>
              <a:rPr lang="en-US" b="1" dirty="0" smtClean="0">
                <a:solidFill>
                  <a:srgbClr val="0070C0"/>
                </a:solidFill>
              </a:rPr>
              <a:t>very different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1115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76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Taps the SSD’s increasing internal bandwidth</a:t>
            </a:r>
          </a:p>
          <a:p>
            <a:pPr lvl="1"/>
            <a:r>
              <a:rPr lang="en-US" dirty="0" smtClean="0"/>
              <a:t>Bandwidth growth ~ NAND interface speed </a:t>
            </a:r>
            <a:r>
              <a:rPr lang="en-US" dirty="0" smtClean="0">
                <a:latin typeface="Tahoma"/>
                <a:ea typeface="Tahoma"/>
                <a:cs typeface="Tahoma"/>
              </a:rPr>
              <a:t>× # buses</a:t>
            </a:r>
          </a:p>
          <a:p>
            <a:pPr lvl="1"/>
            <a:r>
              <a:rPr lang="en-US" dirty="0" smtClean="0">
                <a:latin typeface="Tahoma"/>
                <a:ea typeface="Tahoma"/>
                <a:cs typeface="Tahoma"/>
              </a:rPr>
              <a:t>SSD-internal bandwidth exceeds the interface bandwidth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Incorporates power-efficient processors</a:t>
            </a:r>
          </a:p>
          <a:p>
            <a:pPr lvl="1"/>
            <a:r>
              <a:rPr lang="en-US" dirty="0" smtClean="0"/>
              <a:t>Opportunities to design new controller chips </a:t>
            </a:r>
            <a:r>
              <a:rPr lang="en-US" dirty="0" smtClean="0">
                <a:sym typeface="Symbol"/>
              </a:rPr>
              <a:t> SSD generation gap pretty short!</a:t>
            </a:r>
          </a:p>
          <a:p>
            <a:pPr lvl="1"/>
            <a:r>
              <a:rPr lang="en-US" dirty="0" smtClean="0">
                <a:sym typeface="Symbol"/>
              </a:rPr>
              <a:t>Leverage parallelism within a SSD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Leverages new distributed programming frameworks</a:t>
            </a:r>
            <a:r>
              <a:rPr lang="en-US" dirty="0" smtClean="0"/>
              <a:t> like Map-Reduce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7684" y="29209"/>
            <a:ext cx="1404156" cy="1311559"/>
            <a:chOff x="2987824" y="1091877"/>
            <a:chExt cx="2410019" cy="2155066"/>
          </a:xfrm>
        </p:grpSpPr>
        <p:pic>
          <p:nvPicPr>
            <p:cNvPr id="5" name="Picture 2" descr="http://img.extremepc.fr/2009/materiel/stockage/test-ssd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559929"/>
              <a:ext cx="2410019" cy="1687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http://www.openclipart.org/image/500px/svg_to_png/Anonymous_light_bul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5504" y="1091877"/>
              <a:ext cx="1572339" cy="1578654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955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Technology trends</a:t>
            </a:r>
          </a:p>
          <a:p>
            <a:pPr lvl="1"/>
            <a:r>
              <a:rPr lang="en-US" dirty="0" smtClean="0"/>
              <a:t>Workload</a:t>
            </a:r>
          </a:p>
          <a:p>
            <a:r>
              <a:rPr lang="en-US" b="1" dirty="0" err="1" smtClean="0"/>
              <a:t>iSSD</a:t>
            </a:r>
            <a:r>
              <a:rPr lang="en-US" b="1" dirty="0" smtClean="0"/>
              <a:t> architecture</a:t>
            </a:r>
          </a:p>
          <a:p>
            <a:r>
              <a:rPr lang="en-US" b="1" dirty="0" smtClean="0"/>
              <a:t>Programming </a:t>
            </a:r>
            <a:r>
              <a:rPr lang="en-US" altLang="ko-KR" b="1" dirty="0" err="1" smtClean="0"/>
              <a:t>iSSDs</a:t>
            </a:r>
            <a:endParaRPr lang="en-US" b="1" dirty="0" smtClean="0"/>
          </a:p>
          <a:p>
            <a:r>
              <a:rPr lang="en-US" b="1" dirty="0" smtClean="0"/>
              <a:t>Performance modeling and evaluation</a:t>
            </a:r>
          </a:p>
          <a:p>
            <a:r>
              <a:rPr lang="en-US" b="1" dirty="0" smtClean="0"/>
              <a:t>Conclusions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1301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technology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HDD bandwidth growth lags seriously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525085"/>
              </p:ext>
            </p:extLst>
          </p:nvPr>
        </p:nvGraphicFramePr>
        <p:xfrm>
          <a:off x="2362200" y="1905000"/>
          <a:ext cx="4548187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8172" y="281940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CPU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 flipH="1">
            <a:off x="1704251" y="3223243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Bandwidth (MB/s)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 flipH="1">
            <a:off x="5799961" y="3223242"/>
            <a:ext cx="22252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CPU throughput (GHz × cores)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3782" y="3733800"/>
            <a:ext cx="4924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HDD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19600" y="4386590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Year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5626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technology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77172"/>
            <a:ext cx="8229600" cy="114899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SSD bandwidth ~ NAND speed </a:t>
            </a:r>
            <a:r>
              <a:rPr lang="en-US" b="1" dirty="0">
                <a:solidFill>
                  <a:srgbClr val="0070C0"/>
                </a:solidFill>
                <a:ea typeface="Tahoma"/>
              </a:rPr>
              <a:t>× # </a:t>
            </a:r>
            <a:r>
              <a:rPr lang="en-US" b="1" dirty="0" smtClean="0">
                <a:solidFill>
                  <a:srgbClr val="0070C0"/>
                </a:solidFill>
                <a:ea typeface="Tahoma"/>
              </a:rPr>
              <a:t>buses</a:t>
            </a:r>
          </a:p>
          <a:p>
            <a:r>
              <a:rPr lang="en-US" b="1" dirty="0" smtClean="0">
                <a:solidFill>
                  <a:srgbClr val="0070C0"/>
                </a:solidFill>
                <a:ea typeface="Tahoma"/>
              </a:rPr>
              <a:t>Host interface follows SSD bandwidth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626751"/>
              </p:ext>
            </p:extLst>
          </p:nvPr>
        </p:nvGraphicFramePr>
        <p:xfrm>
          <a:off x="2362200" y="1905000"/>
          <a:ext cx="4548187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8172" y="281940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CPU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 flipH="1">
            <a:off x="1704251" y="3223243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Bandwidth (MB/s)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 flipH="1">
            <a:off x="5799961" y="3223242"/>
            <a:ext cx="22252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CPU throughput (GHz × cores)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3782" y="3733800"/>
            <a:ext cx="4924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HDD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97" y="2228445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SSD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877" y="3124200"/>
            <a:ext cx="962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NAND flash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3298195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Host i/f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922771" y="2097640"/>
            <a:ext cx="2766443" cy="1543455"/>
            <a:chOff x="2922771" y="2097640"/>
            <a:chExt cx="2766443" cy="1543455"/>
          </a:xfrm>
        </p:grpSpPr>
        <p:sp>
          <p:nvSpPr>
            <p:cNvPr id="12" name="TextBox 11"/>
            <p:cNvSpPr txBox="1"/>
            <p:nvPr/>
          </p:nvSpPr>
          <p:spPr>
            <a:xfrm>
              <a:off x="5105400" y="2097640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24 </a:t>
              </a:r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ch.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6616" y="2329190"/>
              <a:ext cx="5677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16 </a:t>
              </a:r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ch.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5382" y="2590800"/>
              <a:ext cx="489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8 </a:t>
              </a:r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ch.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2771" y="2950205"/>
              <a:ext cx="489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ch.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167389" y="3216905"/>
              <a:ext cx="0" cy="4241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10000" y="2874005"/>
              <a:ext cx="0" cy="4241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440508" y="2590800"/>
              <a:ext cx="0" cy="4241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5076374" y="2359250"/>
              <a:ext cx="116291" cy="2593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419600" y="4386590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Year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562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34139</TotalTime>
  <Words>1849</Words>
  <Application>Microsoft Office PowerPoint</Application>
  <PresentationFormat>On-screen Show (4:3)</PresentationFormat>
  <Paragraphs>533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Data processing, a bird’s eye view</vt:lpstr>
      <vt:lpstr>Active disk</vt:lpstr>
      <vt:lpstr>Why do we not have active disks?</vt:lpstr>
      <vt:lpstr>Active disk meets flash</vt:lpstr>
      <vt:lpstr>iSSD</vt:lpstr>
      <vt:lpstr>Talk roadmap</vt:lpstr>
      <vt:lpstr>Background: technology trends</vt:lpstr>
      <vt:lpstr>Background: technology trends</vt:lpstr>
      <vt:lpstr>Background: performance metrics</vt:lpstr>
      <vt:lpstr>Background: workload</vt:lpstr>
      <vt:lpstr>Background: workload</vt:lpstr>
      <vt:lpstr>iSSD architecture</vt:lpstr>
      <vt:lpstr>Why stream processor?</vt:lpstr>
      <vt:lpstr>Instantiating stream processor</vt:lpstr>
      <vt:lpstr>How to program iSSD?</vt:lpstr>
      <vt:lpstr>Data processing strategies</vt:lpstr>
      <vt:lpstr>Performance of pipelining</vt:lpstr>
      <vt:lpstr>Performance of partitioning</vt:lpstr>
      <vt:lpstr>Also in the paper…</vt:lpstr>
      <vt:lpstr>Studied model parameters</vt:lpstr>
      <vt:lpstr>Performance (= throughput)</vt:lpstr>
      <vt:lpstr>Performance (= throughput)</vt:lpstr>
      <vt:lpstr>Performance (= throughput)</vt:lpstr>
      <vt:lpstr>Performance (= throughput)</vt:lpstr>
      <vt:lpstr>Performance (= throughput)</vt:lpstr>
      <vt:lpstr>Performance (= throughput)</vt:lpstr>
      <vt:lpstr>Iso-performance curves</vt:lpstr>
      <vt:lpstr>Iso-performance curves</vt:lpstr>
      <vt:lpstr>Iso-performance curves</vt:lpstr>
      <vt:lpstr>Energy (energy per byte)</vt:lpstr>
      <vt:lpstr>Summary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PCM in Computer Systems: an End-to-End Exploration</dc:title>
  <dc:creator>Sangyeun Cho</dc:creator>
  <cp:lastModifiedBy>Sangyeun Cho</cp:lastModifiedBy>
  <cp:revision>595</cp:revision>
  <dcterms:created xsi:type="dcterms:W3CDTF">2011-03-21T11:59:35Z</dcterms:created>
  <dcterms:modified xsi:type="dcterms:W3CDTF">2013-06-13T00:01:48Z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1304353433</vt:lpwstr>
  </property>
</Properties>
</file>