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1067" r:id="rId3"/>
    <p:sldId id="1050" r:id="rId4"/>
    <p:sldId id="1051" r:id="rId5"/>
    <p:sldId id="1052" r:id="rId6"/>
    <p:sldId id="1053" r:id="rId7"/>
    <p:sldId id="1054" r:id="rId8"/>
    <p:sldId id="1055" r:id="rId9"/>
    <p:sldId id="1056" r:id="rId10"/>
    <p:sldId id="1057" r:id="rId11"/>
    <p:sldId id="1059" r:id="rId12"/>
    <p:sldId id="1060" r:id="rId13"/>
    <p:sldId id="1068" r:id="rId14"/>
    <p:sldId id="1061" r:id="rId15"/>
    <p:sldId id="1069" r:id="rId16"/>
    <p:sldId id="1071" r:id="rId17"/>
    <p:sldId id="1070" r:id="rId18"/>
    <p:sldId id="1072" r:id="rId19"/>
    <p:sldId id="1073" r:id="rId20"/>
    <p:sldId id="1062" r:id="rId21"/>
    <p:sldId id="1074" r:id="rId22"/>
    <p:sldId id="1063" r:id="rId23"/>
    <p:sldId id="1064" r:id="rId24"/>
    <p:sldId id="1065" r:id="rId25"/>
    <p:sldId id="1058" r:id="rId26"/>
    <p:sldId id="1045" r:id="rId27"/>
    <p:sldId id="1066" r:id="rId28"/>
  </p:sldIdLst>
  <p:sldSz cx="9144000" cy="6858000" type="letter"/>
  <p:notesSz cx="7315200" cy="9601200"/>
  <p:embeddedFontLst>
    <p:embeddedFont>
      <p:font typeface="Humnst777 BT" pitchFamily="34" charset="0"/>
      <p:regular r:id="rId31"/>
      <p:bold r:id="rId32"/>
      <p:italic r:id="rId33"/>
      <p:boldItalic r:id="rId34"/>
    </p:embeddedFont>
    <p:embeddedFont>
      <p:font typeface="굴림" pitchFamily="34" charset="-127"/>
      <p:regular r:id="rId35"/>
    </p:embeddedFont>
    <p:embeddedFont>
      <p:font typeface="Calibri" pitchFamily="34" charset="0"/>
      <p:regular r:id="rId36"/>
      <p:bold r:id="rId37"/>
      <p:italic r:id="rId38"/>
      <p:boldItalic r:id="rId39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Humnst777 BT" pitchFamily="34" charset="0"/>
        <a:ea typeface="굴림" pitchFamily="34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Humnst777 BT" pitchFamily="34" charset="0"/>
        <a:ea typeface="굴림" pitchFamily="34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Humnst777 BT" pitchFamily="34" charset="0"/>
        <a:ea typeface="굴림" pitchFamily="34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Humnst777 BT" pitchFamily="34" charset="0"/>
        <a:ea typeface="굴림" pitchFamily="34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Humnst777 BT" pitchFamily="34" charset="0"/>
        <a:ea typeface="굴림" pitchFamily="34" charset="-127"/>
        <a:cs typeface="+mn-cs"/>
      </a:defRPr>
    </a:lvl5pPr>
    <a:lvl6pPr marL="2286000" algn="l" defTabSz="914400" rtl="0" eaLnBrk="1" latinLnBrk="1" hangingPunct="1">
      <a:defRPr kumimoji="1" sz="1400" b="1" kern="1200">
        <a:solidFill>
          <a:schemeClr val="tx1"/>
        </a:solidFill>
        <a:latin typeface="Humnst777 BT" pitchFamily="34" charset="0"/>
        <a:ea typeface="굴림" pitchFamily="34" charset="-127"/>
        <a:cs typeface="+mn-cs"/>
      </a:defRPr>
    </a:lvl6pPr>
    <a:lvl7pPr marL="2743200" algn="l" defTabSz="914400" rtl="0" eaLnBrk="1" latinLnBrk="1" hangingPunct="1">
      <a:defRPr kumimoji="1" sz="1400" b="1" kern="1200">
        <a:solidFill>
          <a:schemeClr val="tx1"/>
        </a:solidFill>
        <a:latin typeface="Humnst777 BT" pitchFamily="34" charset="0"/>
        <a:ea typeface="굴림" pitchFamily="34" charset="-127"/>
        <a:cs typeface="+mn-cs"/>
      </a:defRPr>
    </a:lvl7pPr>
    <a:lvl8pPr marL="3200400" algn="l" defTabSz="914400" rtl="0" eaLnBrk="1" latinLnBrk="1" hangingPunct="1">
      <a:defRPr kumimoji="1" sz="1400" b="1" kern="1200">
        <a:solidFill>
          <a:schemeClr val="tx1"/>
        </a:solidFill>
        <a:latin typeface="Humnst777 BT" pitchFamily="34" charset="0"/>
        <a:ea typeface="굴림" pitchFamily="34" charset="-127"/>
        <a:cs typeface="+mn-cs"/>
      </a:defRPr>
    </a:lvl8pPr>
    <a:lvl9pPr marL="3657600" algn="l" defTabSz="914400" rtl="0" eaLnBrk="1" latinLnBrk="1" hangingPunct="1">
      <a:defRPr kumimoji="1" sz="1400" b="1" kern="1200">
        <a:solidFill>
          <a:schemeClr val="tx1"/>
        </a:solidFill>
        <a:latin typeface="Humnst777 BT" pitchFamily="34" charset="0"/>
        <a:ea typeface="굴림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9900"/>
    <a:srgbClr val="336600"/>
    <a:srgbClr val="993300"/>
    <a:srgbClr val="669900"/>
    <a:srgbClr val="003399"/>
    <a:srgbClr val="3399FF"/>
    <a:srgbClr val="0066CC"/>
    <a:srgbClr val="6699FF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30760" autoAdjust="0"/>
    <p:restoredTop sz="94659" autoAdjust="0"/>
  </p:normalViewPr>
  <p:slideViewPr>
    <p:cSldViewPr snapToGrid="0" showGuides="1">
      <p:cViewPr varScale="1">
        <p:scale>
          <a:sx n="78" d="100"/>
          <a:sy n="78" d="100"/>
        </p:scale>
        <p:origin x="-138" y="-90"/>
      </p:cViewPr>
      <p:guideLst>
        <p:guide orient="horz" pos="105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6" d="100"/>
          <a:sy n="56" d="100"/>
        </p:scale>
        <p:origin x="-1794" y="-90"/>
      </p:cViewPr>
      <p:guideLst>
        <p:guide orient="horz" pos="3024"/>
        <p:guide pos="2304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ho.CHO-DESK1\Local%20Settings\Temp\tsim-3.xls" TargetMode="External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auto3\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auto3\t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ho.CHO-DESK1\Desktop\papers\tpts\kiyeon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ho.CHO-DESK1\Desktop\papers\tpts\kiyeon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ho.CHO-DESK1\Desktop\papers\tpts\kiyeon.xlsx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ho.CHO-DESK1\Desktop\papers\tpts\kiyeon.xlsx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ho.CHO-DESK1\Desktop\papers\tpts\hyunjin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dPt>
            <c:idx val="1"/>
            <c:spPr>
              <a:solidFill>
                <a:srgbClr val="6699FF"/>
              </a:solidFill>
            </c:spPr>
          </c:dPt>
          <c:dPt>
            <c:idx val="2"/>
            <c:spPr>
              <a:solidFill>
                <a:srgbClr val="3399FF"/>
              </a:solidFill>
            </c:spPr>
          </c:dPt>
          <c:dPt>
            <c:idx val="3"/>
            <c:spPr>
              <a:solidFill>
                <a:srgbClr val="0066CC"/>
              </a:solidFill>
            </c:spPr>
          </c:dPt>
          <c:dPt>
            <c:idx val="4"/>
            <c:spPr>
              <a:solidFill>
                <a:srgbClr val="003399"/>
              </a:solidFill>
            </c:spPr>
          </c:dPt>
          <c:dLbls>
            <c:dLbl>
              <c:idx val="1"/>
              <c:layout>
                <c:manualLayout>
                  <c:x val="-5.9670781893004211E-2"/>
                  <c:y val="3.0864197530864213E-3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Val val="1"/>
            </c:dLbl>
            <c:dLbl>
              <c:idx val="2"/>
              <c:layout>
                <c:manualLayout>
                  <c:x val="-8.2304526748971207E-2"/>
                  <c:y val="-5.6583708480088946E-17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Val val="1"/>
            </c:dLbl>
            <c:dLbl>
              <c:idx val="3"/>
              <c:layout>
                <c:manualLayout>
                  <c:x val="-8.4362139917695506E-2"/>
                  <c:y val="3.0864197530864213E-3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Val val="1"/>
            </c:dLbl>
            <c:dLbl>
              <c:idx val="4"/>
              <c:layout>
                <c:manualLayout>
                  <c:x val="-6.3786008230452704E-2"/>
                  <c:y val="-6.1728395061728409E-3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Val val="1"/>
            </c:dLbl>
            <c:numFmt formatCode="#,##0" sourceLinked="0"/>
            <c:showVal val="1"/>
          </c:dLbls>
          <c:cat>
            <c:strRef>
              <c:f>Sheet1!$F$13:$F$17</c:f>
              <c:strCache>
                <c:ptCount val="5"/>
                <c:pt idx="0">
                  <c:v>native</c:v>
                </c:pt>
                <c:pt idx="1">
                  <c:v>simics, bare</c:v>
                </c:pt>
                <c:pt idx="2">
                  <c:v>simics w/ ruby</c:v>
                </c:pt>
                <c:pt idx="3">
                  <c:v>simics w/ opal</c:v>
                </c:pt>
                <c:pt idx="4">
                  <c:v>simics w/ ruby, opal</c:v>
                </c:pt>
              </c:strCache>
            </c:strRef>
          </c:cat>
          <c:val>
            <c:numRef>
              <c:f>Sheet1!$G$13:$G$17</c:f>
              <c:numCache>
                <c:formatCode>0</c:formatCode>
                <c:ptCount val="5"/>
                <c:pt idx="0">
                  <c:v>1</c:v>
                </c:pt>
                <c:pt idx="1">
                  <c:v>437.38140417457305</c:v>
                </c:pt>
                <c:pt idx="2">
                  <c:v>39131.878557874785</c:v>
                </c:pt>
                <c:pt idx="3">
                  <c:v>79696.394686907021</c:v>
                </c:pt>
                <c:pt idx="4">
                  <c:v>147648.00759013282</c:v>
                </c:pt>
              </c:numCache>
            </c:numRef>
          </c:val>
        </c:ser>
        <c:axId val="67438464"/>
        <c:axId val="67440000"/>
      </c:barChart>
      <c:catAx>
        <c:axId val="67438464"/>
        <c:scaling>
          <c:orientation val="minMax"/>
        </c:scaling>
        <c:axPos val="l"/>
        <c:tickLblPos val="nextTo"/>
        <c:crossAx val="67440000"/>
        <c:crosses val="autoZero"/>
        <c:lblAlgn val="ctr"/>
        <c:lblOffset val="100"/>
      </c:catAx>
      <c:valAx>
        <c:axId val="67440000"/>
        <c:scaling>
          <c:logBase val="10"/>
          <c:orientation val="minMax"/>
          <c:max val="150000"/>
        </c:scaling>
        <c:axPos val="b"/>
        <c:majorGridlines/>
        <c:numFmt formatCode="0" sourceLinked="1"/>
        <c:tickLblPos val="nextTo"/>
        <c:crossAx val="67438464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29879908337496"/>
          <c:y val="6.666666666666668E-2"/>
          <c:w val="0.84054227904225221"/>
          <c:h val="0.75573705559532434"/>
        </c:manualLayout>
      </c:layout>
      <c:lineChart>
        <c:grouping val="standard"/>
        <c:ser>
          <c:idx val="0"/>
          <c:order val="0"/>
          <c:tx>
            <c:strRef>
              <c:f>Sheet1!$J$40</c:f>
              <c:strCache>
                <c:ptCount val="1"/>
                <c:pt idx="0">
                  <c:v>tsim</c:v>
                </c:pt>
              </c:strCache>
            </c:strRef>
          </c:tx>
          <c:marker>
            <c:symbol val="diamond"/>
            <c:size val="9"/>
          </c:marker>
          <c:cat>
            <c:strRef>
              <c:f>Sheet1!$K$39:$N$39</c:f>
              <c:strCache>
                <c:ptCount val="4"/>
                <c:pt idx="0">
                  <c:v>C-128</c:v>
                </c:pt>
                <c:pt idx="1">
                  <c:v>C-256</c:v>
                </c:pt>
                <c:pt idx="2">
                  <c:v>M-180</c:v>
                </c:pt>
                <c:pt idx="3">
                  <c:v>M-240</c:v>
                </c:pt>
              </c:strCache>
            </c:strRef>
          </c:cat>
          <c:val>
            <c:numRef>
              <c:f>Sheet1!$K$40:$N$40</c:f>
              <c:numCache>
                <c:formatCode>General</c:formatCode>
                <c:ptCount val="4"/>
                <c:pt idx="0">
                  <c:v>1.0265</c:v>
                </c:pt>
                <c:pt idx="1">
                  <c:v>1.0137999999999978</c:v>
                </c:pt>
                <c:pt idx="2">
                  <c:v>0.98949999999999949</c:v>
                </c:pt>
                <c:pt idx="3">
                  <c:v>0.9954999999999995</c:v>
                </c:pt>
              </c:numCache>
            </c:numRef>
          </c:val>
        </c:ser>
        <c:ser>
          <c:idx val="1"/>
          <c:order val="1"/>
          <c:tx>
            <c:strRef>
              <c:f>Sheet1!$J$41</c:f>
              <c:strCache>
                <c:ptCount val="1"/>
                <c:pt idx="0">
                  <c:v>refsim</c:v>
                </c:pt>
              </c:strCache>
            </c:strRef>
          </c:tx>
          <c:cat>
            <c:strRef>
              <c:f>Sheet1!$K$39:$N$39</c:f>
              <c:strCache>
                <c:ptCount val="4"/>
                <c:pt idx="0">
                  <c:v>C-128</c:v>
                </c:pt>
                <c:pt idx="1">
                  <c:v>C-256</c:v>
                </c:pt>
                <c:pt idx="2">
                  <c:v>M-180</c:v>
                </c:pt>
                <c:pt idx="3">
                  <c:v>M-240</c:v>
                </c:pt>
              </c:strCache>
            </c:strRef>
          </c:cat>
          <c:val>
            <c:numRef>
              <c:f>Sheet1!$K$41:$N$41</c:f>
              <c:numCache>
                <c:formatCode>General</c:formatCode>
                <c:ptCount val="4"/>
                <c:pt idx="0">
                  <c:v>1.0650999999999984</c:v>
                </c:pt>
                <c:pt idx="1">
                  <c:v>1.0403</c:v>
                </c:pt>
                <c:pt idx="2">
                  <c:v>0.97180000000000077</c:v>
                </c:pt>
                <c:pt idx="3">
                  <c:v>0.99339999999999951</c:v>
                </c:pt>
              </c:numCache>
            </c:numRef>
          </c:val>
        </c:ser>
        <c:marker val="1"/>
        <c:axId val="67164416"/>
        <c:axId val="67170304"/>
      </c:lineChart>
      <c:catAx>
        <c:axId val="67164416"/>
        <c:scaling>
          <c:orientation val="minMax"/>
        </c:scaling>
        <c:axPos val="b"/>
        <c:tickLblPos val="nextTo"/>
        <c:crossAx val="67170304"/>
        <c:crosses val="autoZero"/>
        <c:auto val="1"/>
        <c:lblAlgn val="ctr"/>
        <c:lblOffset val="100"/>
      </c:catAx>
      <c:valAx>
        <c:axId val="67170304"/>
        <c:scaling>
          <c:orientation val="minMax"/>
        </c:scaling>
        <c:axPos val="l"/>
        <c:majorGridlines/>
        <c:numFmt formatCode="General" sourceLinked="1"/>
        <c:tickLblPos val="nextTo"/>
        <c:crossAx val="67164416"/>
        <c:crosses val="autoZero"/>
        <c:crossBetween val="between"/>
        <c:majorUnit val="0.05"/>
      </c:valAx>
    </c:plotArea>
    <c:legend>
      <c:legendPos val="r"/>
      <c:layout>
        <c:manualLayout>
          <c:xMode val="edge"/>
          <c:yMode val="edge"/>
          <c:x val="0.71700900155976965"/>
          <c:y val="0.13919694422008666"/>
          <c:w val="0.22332951221192815"/>
          <c:h val="0.21385193030990393"/>
        </c:manualLayout>
      </c:layout>
      <c:spPr>
        <a:ln>
          <a:solidFill>
            <a:schemeClr val="accent1">
              <a:shade val="50000"/>
            </a:schemeClr>
          </a:solidFill>
        </a:ln>
      </c:spPr>
    </c:legend>
    <c:plotVisOnly val="1"/>
  </c:chart>
  <c:txPr>
    <a:bodyPr/>
    <a:lstStyle/>
    <a:p>
      <a:pPr>
        <a:defRPr sz="120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8057927755405663E-2"/>
          <c:y val="5.8746419962540937E-2"/>
          <c:w val="0.85797226168014984"/>
          <c:h val="0.71826092068904701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66FF"/>
            </a:solidFill>
          </c:spPr>
          <c:cat>
            <c:strRef>
              <c:f>'t1'!$A$1:$A$17</c:f>
              <c:strCache>
                <c:ptCount val="17"/>
                <c:pt idx="0">
                  <c:v>readyq_enqueue</c:v>
                </c:pt>
                <c:pt idx="1">
                  <c:v>lsq_refresh</c:v>
                </c:pt>
                <c:pt idx="2">
                  <c:v>ruu_issue</c:v>
                </c:pt>
                <c:pt idx="3">
                  <c:v>ruu_dispatch</c:v>
                </c:pt>
                <c:pt idx="4">
                  <c:v>cache_access</c:v>
                </c:pt>
                <c:pt idx="5">
                  <c:v>mem_access</c:v>
                </c:pt>
                <c:pt idx="6">
                  <c:v>ruu_fetch</c:v>
                </c:pt>
                <c:pt idx="7">
                  <c:v>sim_main</c:v>
                </c:pt>
                <c:pt idx="8">
                  <c:v>ruu_writeback</c:v>
                </c:pt>
                <c:pt idx="9">
                  <c:v>ruu_commit</c:v>
                </c:pt>
                <c:pt idx="10">
                  <c:v>ruu_link_idep</c:v>
                </c:pt>
                <c:pt idx="11">
                  <c:v>res_get</c:v>
                </c:pt>
                <c:pt idx="12">
                  <c:v>eventq_queue_event</c:v>
                </c:pt>
                <c:pt idx="13">
                  <c:v>eventq_next_event</c:v>
                </c:pt>
                <c:pt idx="14">
                  <c:v>ruu_recover</c:v>
                </c:pt>
                <c:pt idx="15">
                  <c:v>bpred_lookup</c:v>
                </c:pt>
                <c:pt idx="16">
                  <c:v>bpred_update</c:v>
                </c:pt>
              </c:strCache>
            </c:strRef>
          </c:cat>
          <c:val>
            <c:numRef>
              <c:f>'t1'!$B$1:$B$17</c:f>
              <c:numCache>
                <c:formatCode>General</c:formatCode>
                <c:ptCount val="17"/>
                <c:pt idx="0">
                  <c:v>20.6</c:v>
                </c:pt>
                <c:pt idx="1">
                  <c:v>19.010000000000005</c:v>
                </c:pt>
                <c:pt idx="2">
                  <c:v>16.09</c:v>
                </c:pt>
                <c:pt idx="3">
                  <c:v>11.229999999999999</c:v>
                </c:pt>
                <c:pt idx="4">
                  <c:v>6.26</c:v>
                </c:pt>
                <c:pt idx="5">
                  <c:v>5.26</c:v>
                </c:pt>
                <c:pt idx="6">
                  <c:v>4.3199999999999985</c:v>
                </c:pt>
                <c:pt idx="7">
                  <c:v>3.74</c:v>
                </c:pt>
                <c:pt idx="8">
                  <c:v>3.23</c:v>
                </c:pt>
                <c:pt idx="9">
                  <c:v>2.98</c:v>
                </c:pt>
                <c:pt idx="10">
                  <c:v>2.16</c:v>
                </c:pt>
                <c:pt idx="11">
                  <c:v>0.98</c:v>
                </c:pt>
                <c:pt idx="12">
                  <c:v>0.93</c:v>
                </c:pt>
                <c:pt idx="13">
                  <c:v>0.74000000000000077</c:v>
                </c:pt>
                <c:pt idx="14">
                  <c:v>0.6400000000000009</c:v>
                </c:pt>
                <c:pt idx="15">
                  <c:v>0.56999999999999995</c:v>
                </c:pt>
                <c:pt idx="16">
                  <c:v>0.51</c:v>
                </c:pt>
              </c:numCache>
            </c:numRef>
          </c:val>
        </c:ser>
        <c:axId val="66082688"/>
        <c:axId val="66084224"/>
      </c:barChart>
      <c:lineChart>
        <c:grouping val="standard"/>
        <c:ser>
          <c:idx val="1"/>
          <c:order val="1"/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't1'!$A$1:$A$17</c:f>
              <c:strCache>
                <c:ptCount val="17"/>
                <c:pt idx="0">
                  <c:v>readyq_enqueue</c:v>
                </c:pt>
                <c:pt idx="1">
                  <c:v>lsq_refresh</c:v>
                </c:pt>
                <c:pt idx="2">
                  <c:v>ruu_issue</c:v>
                </c:pt>
                <c:pt idx="3">
                  <c:v>ruu_dispatch</c:v>
                </c:pt>
                <c:pt idx="4">
                  <c:v>cache_access</c:v>
                </c:pt>
                <c:pt idx="5">
                  <c:v>mem_access</c:v>
                </c:pt>
                <c:pt idx="6">
                  <c:v>ruu_fetch</c:v>
                </c:pt>
                <c:pt idx="7">
                  <c:v>sim_main</c:v>
                </c:pt>
                <c:pt idx="8">
                  <c:v>ruu_writeback</c:v>
                </c:pt>
                <c:pt idx="9">
                  <c:v>ruu_commit</c:v>
                </c:pt>
                <c:pt idx="10">
                  <c:v>ruu_link_idep</c:v>
                </c:pt>
                <c:pt idx="11">
                  <c:v>res_get</c:v>
                </c:pt>
                <c:pt idx="12">
                  <c:v>eventq_queue_event</c:v>
                </c:pt>
                <c:pt idx="13">
                  <c:v>eventq_next_event</c:v>
                </c:pt>
                <c:pt idx="14">
                  <c:v>ruu_recover</c:v>
                </c:pt>
                <c:pt idx="15">
                  <c:v>bpred_lookup</c:v>
                </c:pt>
                <c:pt idx="16">
                  <c:v>bpred_update</c:v>
                </c:pt>
              </c:strCache>
            </c:strRef>
          </c:cat>
          <c:val>
            <c:numRef>
              <c:f>'t1'!$C$1:$C$17</c:f>
              <c:numCache>
                <c:formatCode>General</c:formatCode>
                <c:ptCount val="17"/>
                <c:pt idx="0">
                  <c:v>20.6</c:v>
                </c:pt>
                <c:pt idx="1">
                  <c:v>39.61</c:v>
                </c:pt>
                <c:pt idx="2">
                  <c:v>55.7</c:v>
                </c:pt>
                <c:pt idx="3">
                  <c:v>66.930000000000007</c:v>
                </c:pt>
                <c:pt idx="4">
                  <c:v>73.190000000000012</c:v>
                </c:pt>
                <c:pt idx="5">
                  <c:v>78.450000000000017</c:v>
                </c:pt>
                <c:pt idx="6">
                  <c:v>82.77000000000001</c:v>
                </c:pt>
                <c:pt idx="7">
                  <c:v>86.51</c:v>
                </c:pt>
                <c:pt idx="8">
                  <c:v>89.740000000000023</c:v>
                </c:pt>
                <c:pt idx="9">
                  <c:v>92.720000000000013</c:v>
                </c:pt>
                <c:pt idx="10">
                  <c:v>94.88000000000001</c:v>
                </c:pt>
                <c:pt idx="11">
                  <c:v>95.860000000000014</c:v>
                </c:pt>
                <c:pt idx="12">
                  <c:v>96.79000000000002</c:v>
                </c:pt>
                <c:pt idx="13">
                  <c:v>97.530000000000015</c:v>
                </c:pt>
                <c:pt idx="14">
                  <c:v>98.169999999999987</c:v>
                </c:pt>
                <c:pt idx="15">
                  <c:v>98.740000000000023</c:v>
                </c:pt>
                <c:pt idx="16">
                  <c:v>99.250000000000014</c:v>
                </c:pt>
              </c:numCache>
            </c:numRef>
          </c:val>
        </c:ser>
        <c:marker val="1"/>
        <c:axId val="66087552"/>
        <c:axId val="66086016"/>
      </c:lineChart>
      <c:catAx>
        <c:axId val="66082688"/>
        <c:scaling>
          <c:orientation val="minMax"/>
        </c:scaling>
        <c:axPos val="b"/>
        <c:tickLblPos val="nextTo"/>
        <c:txPr>
          <a:bodyPr/>
          <a:lstStyle/>
          <a:p>
            <a:pPr>
              <a:defRPr lang="ko-KR"/>
            </a:pPr>
            <a:endParaRPr lang="en-US"/>
          </a:p>
        </c:txPr>
        <c:crossAx val="66084224"/>
        <c:crosses val="autoZero"/>
        <c:auto val="1"/>
        <c:lblAlgn val="ctr"/>
        <c:lblOffset val="100"/>
      </c:catAx>
      <c:valAx>
        <c:axId val="660842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ko-KR"/>
            </a:pPr>
            <a:endParaRPr lang="en-US"/>
          </a:p>
        </c:txPr>
        <c:crossAx val="66082688"/>
        <c:crosses val="autoZero"/>
        <c:crossBetween val="between"/>
      </c:valAx>
      <c:valAx>
        <c:axId val="66086016"/>
        <c:scaling>
          <c:orientation val="minMax"/>
        </c:scaling>
        <c:axPos val="r"/>
        <c:numFmt formatCode="General" sourceLinked="1"/>
        <c:tickLblPos val="nextTo"/>
        <c:txPr>
          <a:bodyPr/>
          <a:lstStyle/>
          <a:p>
            <a:pPr>
              <a:defRPr lang="ko-KR"/>
            </a:pPr>
            <a:endParaRPr lang="en-US"/>
          </a:p>
        </c:txPr>
        <c:crossAx val="66087552"/>
        <c:crosses val="max"/>
        <c:crossBetween val="between"/>
      </c:valAx>
      <c:catAx>
        <c:axId val="66087552"/>
        <c:scaling>
          <c:orientation val="minMax"/>
        </c:scaling>
        <c:delete val="1"/>
        <c:axPos val="b"/>
        <c:tickLblPos val="nextTo"/>
        <c:crossAx val="66086016"/>
        <c:crosses val="autoZero"/>
        <c:auto val="1"/>
        <c:lblAlgn val="ctr"/>
        <c:lblOffset val="100"/>
      </c:catAx>
    </c:plotArea>
    <c:plotVisOnly val="1"/>
    <c:dispBlanksAs val="gap"/>
  </c:chart>
  <c:spPr>
    <a:ln>
      <a:noFill/>
    </a:ln>
  </c:spPr>
  <c:txPr>
    <a:bodyPr/>
    <a:lstStyle/>
    <a:p>
      <a:pPr>
        <a:defRPr baseline="0">
          <a:latin typeface="Humnst777 BT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8057927755405482E-2"/>
          <c:y val="5.8746419962540868E-2"/>
          <c:w val="0.85797226168014984"/>
          <c:h val="0.71826092068904701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66FF"/>
            </a:solidFill>
          </c:spPr>
          <c:dPt>
            <c:idx val="0"/>
            <c:spPr>
              <a:solidFill>
                <a:srgbClr val="003399"/>
              </a:solidFill>
            </c:spPr>
          </c:dPt>
          <c:dPt>
            <c:idx val="1"/>
            <c:spPr>
              <a:solidFill>
                <a:srgbClr val="003399"/>
              </a:solidFill>
            </c:spPr>
          </c:dPt>
          <c:dPt>
            <c:idx val="2"/>
            <c:spPr>
              <a:solidFill>
                <a:srgbClr val="003399"/>
              </a:solidFill>
            </c:spPr>
          </c:dPt>
          <c:dPt>
            <c:idx val="3"/>
            <c:spPr>
              <a:solidFill>
                <a:srgbClr val="003399"/>
              </a:solidFill>
            </c:spPr>
          </c:dPt>
          <c:dPt>
            <c:idx val="4"/>
            <c:spPr>
              <a:solidFill>
                <a:srgbClr val="CC9900"/>
              </a:solidFill>
            </c:spPr>
          </c:dPt>
          <c:dPt>
            <c:idx val="5"/>
            <c:spPr>
              <a:solidFill>
                <a:srgbClr val="CC9900"/>
              </a:solidFill>
            </c:spPr>
          </c:dPt>
          <c:cat>
            <c:strRef>
              <c:f>'t1'!$A$1:$A$17</c:f>
              <c:strCache>
                <c:ptCount val="17"/>
                <c:pt idx="0">
                  <c:v>readyq_enqueue</c:v>
                </c:pt>
                <c:pt idx="1">
                  <c:v>lsq_refresh</c:v>
                </c:pt>
                <c:pt idx="2">
                  <c:v>ruu_issue</c:v>
                </c:pt>
                <c:pt idx="3">
                  <c:v>ruu_dispatch</c:v>
                </c:pt>
                <c:pt idx="4">
                  <c:v>cache_access</c:v>
                </c:pt>
                <c:pt idx="5">
                  <c:v>mem_access</c:v>
                </c:pt>
                <c:pt idx="6">
                  <c:v>ruu_fetch</c:v>
                </c:pt>
                <c:pt idx="7">
                  <c:v>sim_main</c:v>
                </c:pt>
                <c:pt idx="8">
                  <c:v>ruu_writeback</c:v>
                </c:pt>
                <c:pt idx="9">
                  <c:v>ruu_commit</c:v>
                </c:pt>
                <c:pt idx="10">
                  <c:v>ruu_link_idep</c:v>
                </c:pt>
                <c:pt idx="11">
                  <c:v>res_get</c:v>
                </c:pt>
                <c:pt idx="12">
                  <c:v>eventq_queue_event</c:v>
                </c:pt>
                <c:pt idx="13">
                  <c:v>eventq_next_event</c:v>
                </c:pt>
                <c:pt idx="14">
                  <c:v>ruu_recover</c:v>
                </c:pt>
                <c:pt idx="15">
                  <c:v>bpred_lookup</c:v>
                </c:pt>
                <c:pt idx="16">
                  <c:v>bpred_update</c:v>
                </c:pt>
              </c:strCache>
            </c:strRef>
          </c:cat>
          <c:val>
            <c:numRef>
              <c:f>'t1'!$B$1:$B$17</c:f>
              <c:numCache>
                <c:formatCode>General</c:formatCode>
                <c:ptCount val="17"/>
                <c:pt idx="0">
                  <c:v>20.6</c:v>
                </c:pt>
                <c:pt idx="1">
                  <c:v>19.010000000000005</c:v>
                </c:pt>
                <c:pt idx="2">
                  <c:v>16.09</c:v>
                </c:pt>
                <c:pt idx="3">
                  <c:v>11.229999999999999</c:v>
                </c:pt>
                <c:pt idx="4">
                  <c:v>6.26</c:v>
                </c:pt>
                <c:pt idx="5">
                  <c:v>5.26</c:v>
                </c:pt>
                <c:pt idx="6">
                  <c:v>4.3199999999999985</c:v>
                </c:pt>
                <c:pt idx="7">
                  <c:v>3.74</c:v>
                </c:pt>
                <c:pt idx="8">
                  <c:v>3.23</c:v>
                </c:pt>
                <c:pt idx="9">
                  <c:v>2.98</c:v>
                </c:pt>
                <c:pt idx="10">
                  <c:v>2.16</c:v>
                </c:pt>
                <c:pt idx="11">
                  <c:v>0.98</c:v>
                </c:pt>
                <c:pt idx="12">
                  <c:v>0.93</c:v>
                </c:pt>
                <c:pt idx="13">
                  <c:v>0.74000000000000099</c:v>
                </c:pt>
                <c:pt idx="14">
                  <c:v>0.64000000000000112</c:v>
                </c:pt>
                <c:pt idx="15">
                  <c:v>0.56999999999999995</c:v>
                </c:pt>
                <c:pt idx="16">
                  <c:v>0.51</c:v>
                </c:pt>
              </c:numCache>
            </c:numRef>
          </c:val>
        </c:ser>
        <c:axId val="67700992"/>
        <c:axId val="67702784"/>
      </c:barChart>
      <c:lineChart>
        <c:grouping val="standard"/>
        <c:ser>
          <c:idx val="1"/>
          <c:order val="1"/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't1'!$A$1:$A$17</c:f>
              <c:strCache>
                <c:ptCount val="17"/>
                <c:pt idx="0">
                  <c:v>readyq_enqueue</c:v>
                </c:pt>
                <c:pt idx="1">
                  <c:v>lsq_refresh</c:v>
                </c:pt>
                <c:pt idx="2">
                  <c:v>ruu_issue</c:v>
                </c:pt>
                <c:pt idx="3">
                  <c:v>ruu_dispatch</c:v>
                </c:pt>
                <c:pt idx="4">
                  <c:v>cache_access</c:v>
                </c:pt>
                <c:pt idx="5">
                  <c:v>mem_access</c:v>
                </c:pt>
                <c:pt idx="6">
                  <c:v>ruu_fetch</c:v>
                </c:pt>
                <c:pt idx="7">
                  <c:v>sim_main</c:v>
                </c:pt>
                <c:pt idx="8">
                  <c:v>ruu_writeback</c:v>
                </c:pt>
                <c:pt idx="9">
                  <c:v>ruu_commit</c:v>
                </c:pt>
                <c:pt idx="10">
                  <c:v>ruu_link_idep</c:v>
                </c:pt>
                <c:pt idx="11">
                  <c:v>res_get</c:v>
                </c:pt>
                <c:pt idx="12">
                  <c:v>eventq_queue_event</c:v>
                </c:pt>
                <c:pt idx="13">
                  <c:v>eventq_next_event</c:v>
                </c:pt>
                <c:pt idx="14">
                  <c:v>ruu_recover</c:v>
                </c:pt>
                <c:pt idx="15">
                  <c:v>bpred_lookup</c:v>
                </c:pt>
                <c:pt idx="16">
                  <c:v>bpred_update</c:v>
                </c:pt>
              </c:strCache>
            </c:strRef>
          </c:cat>
          <c:val>
            <c:numRef>
              <c:f>'t1'!$C$1:$C$17</c:f>
              <c:numCache>
                <c:formatCode>General</c:formatCode>
                <c:ptCount val="17"/>
                <c:pt idx="0">
                  <c:v>20.6</c:v>
                </c:pt>
                <c:pt idx="1">
                  <c:v>39.61</c:v>
                </c:pt>
                <c:pt idx="2">
                  <c:v>55.7</c:v>
                </c:pt>
                <c:pt idx="3">
                  <c:v>66.930000000000007</c:v>
                </c:pt>
                <c:pt idx="4">
                  <c:v>73.190000000000012</c:v>
                </c:pt>
                <c:pt idx="5">
                  <c:v>78.450000000000017</c:v>
                </c:pt>
                <c:pt idx="6">
                  <c:v>82.77000000000001</c:v>
                </c:pt>
                <c:pt idx="7">
                  <c:v>86.51</c:v>
                </c:pt>
                <c:pt idx="8">
                  <c:v>89.740000000000023</c:v>
                </c:pt>
                <c:pt idx="9">
                  <c:v>92.720000000000013</c:v>
                </c:pt>
                <c:pt idx="10">
                  <c:v>94.88000000000001</c:v>
                </c:pt>
                <c:pt idx="11">
                  <c:v>95.860000000000014</c:v>
                </c:pt>
                <c:pt idx="12">
                  <c:v>96.79000000000002</c:v>
                </c:pt>
                <c:pt idx="13">
                  <c:v>97.530000000000015</c:v>
                </c:pt>
                <c:pt idx="14">
                  <c:v>98.169999999999987</c:v>
                </c:pt>
                <c:pt idx="15">
                  <c:v>98.740000000000023</c:v>
                </c:pt>
                <c:pt idx="16">
                  <c:v>99.250000000000014</c:v>
                </c:pt>
              </c:numCache>
            </c:numRef>
          </c:val>
        </c:ser>
        <c:marker val="1"/>
        <c:axId val="67705856"/>
        <c:axId val="67704320"/>
      </c:lineChart>
      <c:catAx>
        <c:axId val="67700992"/>
        <c:scaling>
          <c:orientation val="minMax"/>
        </c:scaling>
        <c:axPos val="b"/>
        <c:tickLblPos val="nextTo"/>
        <c:txPr>
          <a:bodyPr/>
          <a:lstStyle/>
          <a:p>
            <a:pPr>
              <a:defRPr lang="ko-KR"/>
            </a:pPr>
            <a:endParaRPr lang="en-US"/>
          </a:p>
        </c:txPr>
        <c:crossAx val="67702784"/>
        <c:crosses val="autoZero"/>
        <c:auto val="1"/>
        <c:lblAlgn val="ctr"/>
        <c:lblOffset val="100"/>
      </c:catAx>
      <c:valAx>
        <c:axId val="677027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ko-KR"/>
            </a:pPr>
            <a:endParaRPr lang="en-US"/>
          </a:p>
        </c:txPr>
        <c:crossAx val="67700992"/>
        <c:crosses val="autoZero"/>
        <c:crossBetween val="between"/>
      </c:valAx>
      <c:valAx>
        <c:axId val="67704320"/>
        <c:scaling>
          <c:orientation val="minMax"/>
        </c:scaling>
        <c:axPos val="r"/>
        <c:numFmt formatCode="General" sourceLinked="1"/>
        <c:tickLblPos val="nextTo"/>
        <c:txPr>
          <a:bodyPr/>
          <a:lstStyle/>
          <a:p>
            <a:pPr>
              <a:defRPr lang="ko-KR"/>
            </a:pPr>
            <a:endParaRPr lang="en-US"/>
          </a:p>
        </c:txPr>
        <c:crossAx val="67705856"/>
        <c:crosses val="max"/>
        <c:crossBetween val="between"/>
      </c:valAx>
      <c:catAx>
        <c:axId val="67705856"/>
        <c:scaling>
          <c:orientation val="minMax"/>
        </c:scaling>
        <c:delete val="1"/>
        <c:axPos val="b"/>
        <c:tickLblPos val="nextTo"/>
        <c:crossAx val="67704320"/>
        <c:crosses val="autoZero"/>
        <c:auto val="1"/>
        <c:lblAlgn val="ctr"/>
        <c:lblOffset val="100"/>
      </c:catAx>
    </c:plotArea>
    <c:plotVisOnly val="1"/>
    <c:dispBlanksAs val="gap"/>
  </c:chart>
  <c:spPr>
    <a:ln>
      <a:noFill/>
    </a:ln>
  </c:spPr>
  <c:txPr>
    <a:bodyPr/>
    <a:lstStyle/>
    <a:p>
      <a:pPr>
        <a:defRPr baseline="0">
          <a:latin typeface="Humnst777 BT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136351706036736"/>
          <c:y val="5.1400554097404488E-2"/>
          <c:w val="0.79059200933216656"/>
          <c:h val="0.79822506561679785"/>
        </c:manualLayout>
      </c:layout>
      <c:barChart>
        <c:barDir val="col"/>
        <c:grouping val="clustered"/>
        <c:ser>
          <c:idx val="0"/>
          <c:order val="0"/>
          <c:tx>
            <c:v>Outorder-1</c:v>
          </c:tx>
          <c:spPr>
            <a:gradFill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  <a:ln>
              <a:solidFill>
                <a:schemeClr val="tx1"/>
              </a:solidFill>
            </a:ln>
          </c:spPr>
          <c:dLbls>
            <c:dLbl>
              <c:idx val="3"/>
              <c:showVal val="1"/>
            </c:dLbl>
            <c:delete val="1"/>
          </c:dLbls>
          <c:cat>
            <c:strRef>
              <c:f>CHO!$C$9:$C$15</c:f>
              <c:strCache>
                <c:ptCount val="7"/>
                <c:pt idx="0">
                  <c:v>crafty</c:v>
                </c:pt>
                <c:pt idx="1">
                  <c:v>twolf</c:v>
                </c:pt>
                <c:pt idx="2">
                  <c:v>perl</c:v>
                </c:pt>
                <c:pt idx="3">
                  <c:v>art</c:v>
                </c:pt>
                <c:pt idx="4">
                  <c:v>ammp</c:v>
                </c:pt>
                <c:pt idx="5">
                  <c:v>apsi</c:v>
                </c:pt>
                <c:pt idx="6">
                  <c:v>average</c:v>
                </c:pt>
              </c:strCache>
            </c:strRef>
          </c:cat>
          <c:val>
            <c:numRef>
              <c:f>CHO!$F$9:$F$15</c:f>
              <c:numCache>
                <c:formatCode>0.0%</c:formatCode>
                <c:ptCount val="7"/>
                <c:pt idx="0">
                  <c:v>1.8700000000000046E-2</c:v>
                </c:pt>
                <c:pt idx="1">
                  <c:v>0.1363</c:v>
                </c:pt>
                <c:pt idx="2">
                  <c:v>7.7200000000000032E-2</c:v>
                </c:pt>
                <c:pt idx="3">
                  <c:v>1.6725000000000001</c:v>
                </c:pt>
                <c:pt idx="4">
                  <c:v>0.55830000000000002</c:v>
                </c:pt>
                <c:pt idx="5">
                  <c:v>0.40530000000000038</c:v>
                </c:pt>
                <c:pt idx="6">
                  <c:v>0.47805000000000031</c:v>
                </c:pt>
              </c:numCache>
            </c:numRef>
          </c:val>
        </c:ser>
        <c:ser>
          <c:idx val="1"/>
          <c:order val="1"/>
          <c:tx>
            <c:v>Outorder-2</c:v>
          </c:tx>
          <c:spPr>
            <a:ln>
              <a:solidFill>
                <a:schemeClr val="tx1"/>
              </a:solidFill>
            </a:ln>
          </c:spPr>
          <c:dLbls>
            <c:dLbl>
              <c:idx val="3"/>
              <c:showVal val="1"/>
            </c:dLbl>
            <c:delete val="1"/>
          </c:dLbls>
          <c:cat>
            <c:strRef>
              <c:f>CHO!$C$9:$C$15</c:f>
              <c:strCache>
                <c:ptCount val="7"/>
                <c:pt idx="0">
                  <c:v>crafty</c:v>
                </c:pt>
                <c:pt idx="1">
                  <c:v>twolf</c:v>
                </c:pt>
                <c:pt idx="2">
                  <c:v>perl</c:v>
                </c:pt>
                <c:pt idx="3">
                  <c:v>art</c:v>
                </c:pt>
                <c:pt idx="4">
                  <c:v>ammp</c:v>
                </c:pt>
                <c:pt idx="5">
                  <c:v>apsi</c:v>
                </c:pt>
                <c:pt idx="6">
                  <c:v>average</c:v>
                </c:pt>
              </c:strCache>
            </c:strRef>
          </c:cat>
          <c:val>
            <c:numRef>
              <c:f>CHO!$G$9:$G$15</c:f>
              <c:numCache>
                <c:formatCode>0.0%</c:formatCode>
                <c:ptCount val="7"/>
                <c:pt idx="0">
                  <c:v>2.5500000000000002E-2</c:v>
                </c:pt>
                <c:pt idx="1">
                  <c:v>0.18480000000000021</c:v>
                </c:pt>
                <c:pt idx="2">
                  <c:v>8.4900000000000211E-2</c:v>
                </c:pt>
                <c:pt idx="3">
                  <c:v>3.0960999999999967</c:v>
                </c:pt>
                <c:pt idx="4">
                  <c:v>0.55880000000000063</c:v>
                </c:pt>
                <c:pt idx="5">
                  <c:v>0.55000000000000004</c:v>
                </c:pt>
                <c:pt idx="6">
                  <c:v>0.75001666666666666</c:v>
                </c:pt>
              </c:numCache>
            </c:numRef>
          </c:val>
        </c:ser>
        <c:axId val="67888256"/>
        <c:axId val="67889792"/>
      </c:barChart>
      <c:catAx>
        <c:axId val="67888256"/>
        <c:scaling>
          <c:orientation val="minMax"/>
        </c:scaling>
        <c:axPos val="b"/>
        <c:tickLblPos val="nextTo"/>
        <c:crossAx val="67889792"/>
        <c:crosses val="autoZero"/>
        <c:auto val="1"/>
        <c:lblAlgn val="ctr"/>
        <c:lblOffset val="100"/>
      </c:catAx>
      <c:valAx>
        <c:axId val="67889792"/>
        <c:scaling>
          <c:orientation val="minMax"/>
          <c:max val="1"/>
        </c:scaling>
        <c:axPos val="l"/>
        <c:majorGridlines/>
        <c:numFmt formatCode="0%" sourceLinked="0"/>
        <c:tickLblPos val="nextTo"/>
        <c:crossAx val="67888256"/>
        <c:crosses val="autoZero"/>
        <c:crossBetween val="between"/>
      </c:valAx>
      <c:spPr>
        <a:ln>
          <a:solidFill>
            <a:srgbClr val="4F81BD"/>
          </a:solidFill>
        </a:ln>
      </c:spPr>
    </c:plotArea>
    <c:legend>
      <c:legendPos val="r"/>
      <c:layout>
        <c:manualLayout>
          <c:xMode val="edge"/>
          <c:yMode val="edge"/>
          <c:x val="0.1236788179255371"/>
          <c:y val="6.9060586176728056E-2"/>
          <c:w val="0.20694918585736005"/>
          <c:h val="0.13678318599875852"/>
        </c:manualLayout>
      </c:layout>
      <c:spPr>
        <a:solidFill>
          <a:schemeClr val="bg1"/>
        </a:solidFill>
        <a:ln w="9525">
          <a:solidFill>
            <a:srgbClr val="4F81BD"/>
          </a:solidFill>
        </a:ln>
      </c:spPr>
    </c:legend>
    <c:plotVisOnly val="1"/>
  </c:chart>
  <c:spPr>
    <a:ln>
      <a:noFill/>
    </a:ln>
  </c:spPr>
  <c:txPr>
    <a:bodyPr/>
    <a:lstStyle/>
    <a:p>
      <a:pPr>
        <a:defRPr sz="800"/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136351706036735"/>
          <c:y val="5.1400554097404488E-2"/>
          <c:w val="0.79059200933216656"/>
          <c:h val="0.79822506561679785"/>
        </c:manualLayout>
      </c:layout>
      <c:barChart>
        <c:barDir val="col"/>
        <c:grouping val="clustered"/>
        <c:ser>
          <c:idx val="0"/>
          <c:order val="0"/>
          <c:tx>
            <c:strRef>
              <c:f>CHO!$D$8</c:f>
              <c:strCache>
                <c:ptCount val="1"/>
                <c:pt idx="0">
                  <c:v>Inorder-1</c:v>
                </c:pt>
              </c:strCache>
            </c:strRef>
          </c:tx>
          <c:spPr>
            <a:gradFill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  <a:ln>
              <a:solidFill>
                <a:schemeClr val="tx1"/>
              </a:solidFill>
            </a:ln>
          </c:spPr>
          <c:cat>
            <c:strRef>
              <c:f>CHO!$C$9:$C$15</c:f>
              <c:strCache>
                <c:ptCount val="7"/>
                <c:pt idx="0">
                  <c:v>crafty</c:v>
                </c:pt>
                <c:pt idx="1">
                  <c:v>twolf</c:v>
                </c:pt>
                <c:pt idx="2">
                  <c:v>perl</c:v>
                </c:pt>
                <c:pt idx="3">
                  <c:v>art</c:v>
                </c:pt>
                <c:pt idx="4">
                  <c:v>ammp</c:v>
                </c:pt>
                <c:pt idx="5">
                  <c:v>apsi</c:v>
                </c:pt>
                <c:pt idx="6">
                  <c:v>average</c:v>
                </c:pt>
              </c:strCache>
            </c:strRef>
          </c:cat>
          <c:val>
            <c:numRef>
              <c:f>CHO!$D$9:$D$15</c:f>
              <c:numCache>
                <c:formatCode>0.0%</c:formatCode>
                <c:ptCount val="7"/>
                <c:pt idx="0">
                  <c:v>5.400000000000009E-3</c:v>
                </c:pt>
                <c:pt idx="1">
                  <c:v>5.4400000000000101E-2</c:v>
                </c:pt>
                <c:pt idx="2">
                  <c:v>2.8400000000000002E-2</c:v>
                </c:pt>
                <c:pt idx="3">
                  <c:v>6.25E-2</c:v>
                </c:pt>
                <c:pt idx="4">
                  <c:v>8.9600000000000068E-2</c:v>
                </c:pt>
                <c:pt idx="5">
                  <c:v>3.3000000000000002E-2</c:v>
                </c:pt>
                <c:pt idx="6">
                  <c:v>4.555E-2</c:v>
                </c:pt>
              </c:numCache>
            </c:numRef>
          </c:val>
        </c:ser>
        <c:ser>
          <c:idx val="1"/>
          <c:order val="1"/>
          <c:tx>
            <c:strRef>
              <c:f>CHO!$E$8</c:f>
              <c:strCache>
                <c:ptCount val="1"/>
                <c:pt idx="0">
                  <c:v>Inorder-2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CHO!$C$9:$C$15</c:f>
              <c:strCache>
                <c:ptCount val="7"/>
                <c:pt idx="0">
                  <c:v>crafty</c:v>
                </c:pt>
                <c:pt idx="1">
                  <c:v>twolf</c:v>
                </c:pt>
                <c:pt idx="2">
                  <c:v>perl</c:v>
                </c:pt>
                <c:pt idx="3">
                  <c:v>art</c:v>
                </c:pt>
                <c:pt idx="4">
                  <c:v>ammp</c:v>
                </c:pt>
                <c:pt idx="5">
                  <c:v>apsi</c:v>
                </c:pt>
                <c:pt idx="6">
                  <c:v>average</c:v>
                </c:pt>
              </c:strCache>
            </c:strRef>
          </c:cat>
          <c:val>
            <c:numRef>
              <c:f>CHO!$E$9:$E$15</c:f>
              <c:numCache>
                <c:formatCode>0.0%</c:formatCode>
                <c:ptCount val="7"/>
                <c:pt idx="0">
                  <c:v>5.400000000000009E-3</c:v>
                </c:pt>
                <c:pt idx="1">
                  <c:v>5.4400000000000101E-2</c:v>
                </c:pt>
                <c:pt idx="2">
                  <c:v>2.9100000000000001E-2</c:v>
                </c:pt>
                <c:pt idx="3">
                  <c:v>6.25E-2</c:v>
                </c:pt>
                <c:pt idx="4">
                  <c:v>8.9600000000000068E-2</c:v>
                </c:pt>
                <c:pt idx="5">
                  <c:v>3.3000000000000002E-2</c:v>
                </c:pt>
                <c:pt idx="6">
                  <c:v>4.5666666666666703E-2</c:v>
                </c:pt>
              </c:numCache>
            </c:numRef>
          </c:val>
        </c:ser>
        <c:axId val="67873408"/>
        <c:axId val="67957120"/>
      </c:barChart>
      <c:catAx>
        <c:axId val="67873408"/>
        <c:scaling>
          <c:orientation val="minMax"/>
        </c:scaling>
        <c:axPos val="b"/>
        <c:tickLblPos val="nextTo"/>
        <c:crossAx val="67957120"/>
        <c:crosses val="autoZero"/>
        <c:auto val="1"/>
        <c:lblAlgn val="ctr"/>
        <c:lblOffset val="100"/>
      </c:catAx>
      <c:valAx>
        <c:axId val="67957120"/>
        <c:scaling>
          <c:orientation val="minMax"/>
        </c:scaling>
        <c:axPos val="l"/>
        <c:majorGridlines/>
        <c:numFmt formatCode="0%" sourceLinked="0"/>
        <c:tickLblPos val="nextTo"/>
        <c:crossAx val="67873408"/>
        <c:crosses val="autoZero"/>
        <c:crossBetween val="between"/>
      </c:valAx>
      <c:spPr>
        <a:ln>
          <a:solidFill>
            <a:srgbClr val="4F81BD"/>
          </a:solidFill>
        </a:ln>
      </c:spPr>
    </c:plotArea>
    <c:legend>
      <c:legendPos val="r"/>
      <c:layout>
        <c:manualLayout>
          <c:xMode val="edge"/>
          <c:yMode val="edge"/>
          <c:x val="0.1236788179255371"/>
          <c:y val="6.9060586176727903E-2"/>
          <c:w val="0.15509750170117673"/>
          <c:h val="0.13678318599875852"/>
        </c:manualLayout>
      </c:layout>
      <c:spPr>
        <a:solidFill>
          <a:schemeClr val="bg1"/>
        </a:solidFill>
        <a:ln w="9525">
          <a:solidFill>
            <a:srgbClr val="4F81BD"/>
          </a:solidFill>
        </a:ln>
      </c:spPr>
    </c:legend>
    <c:plotVisOnly val="1"/>
  </c:chart>
  <c:spPr>
    <a:ln>
      <a:noFill/>
    </a:ln>
  </c:spPr>
  <c:txPr>
    <a:bodyPr/>
    <a:lstStyle/>
    <a:p>
      <a:pPr>
        <a:defRPr sz="800"/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136351706036735"/>
          <c:y val="5.1400554097404488E-2"/>
          <c:w val="0.79059200933216656"/>
          <c:h val="0.79822506561679785"/>
        </c:manualLayout>
      </c:layout>
      <c:barChart>
        <c:barDir val="col"/>
        <c:grouping val="clustered"/>
        <c:ser>
          <c:idx val="0"/>
          <c:order val="0"/>
          <c:tx>
            <c:strRef>
              <c:f>CHO!$D$18</c:f>
              <c:strCache>
                <c:ptCount val="1"/>
                <c:pt idx="0">
                  <c:v>w/o IPA</c:v>
                </c:pt>
              </c:strCache>
            </c:strRef>
          </c:tx>
          <c:spPr>
            <a:gradFill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  <a:ln>
              <a:solidFill>
                <a:schemeClr val="tx1"/>
              </a:solidFill>
            </a:ln>
          </c:spPr>
          <c:cat>
            <c:strRef>
              <c:f>CHO!$C$19:$C$25</c:f>
              <c:strCache>
                <c:ptCount val="7"/>
                <c:pt idx="0">
                  <c:v>crafty</c:v>
                </c:pt>
                <c:pt idx="1">
                  <c:v>twolf</c:v>
                </c:pt>
                <c:pt idx="2">
                  <c:v>perl</c:v>
                </c:pt>
                <c:pt idx="3">
                  <c:v>art</c:v>
                </c:pt>
                <c:pt idx="4">
                  <c:v>ammp</c:v>
                </c:pt>
                <c:pt idx="5">
                  <c:v>apsi</c:v>
                </c:pt>
                <c:pt idx="6">
                  <c:v>average</c:v>
                </c:pt>
              </c:strCache>
            </c:strRef>
          </c:cat>
          <c:val>
            <c:numRef>
              <c:f>CHO!$D$19:$D$25</c:f>
              <c:numCache>
                <c:formatCode>0.00%</c:formatCode>
                <c:ptCount val="7"/>
                <c:pt idx="0">
                  <c:v>2.8653379463070359E-2</c:v>
                </c:pt>
                <c:pt idx="1">
                  <c:v>0.16368134464585132</c:v>
                </c:pt>
                <c:pt idx="2">
                  <c:v>0.10709896950608609</c:v>
                </c:pt>
                <c:pt idx="3">
                  <c:v>1.6822632714111221</c:v>
                </c:pt>
                <c:pt idx="4">
                  <c:v>0.55748247890897107</c:v>
                </c:pt>
                <c:pt idx="5">
                  <c:v>0.41317550838915057</c:v>
                </c:pt>
                <c:pt idx="6" formatCode="0.0%">
                  <c:v>0.49205915872070827</c:v>
                </c:pt>
              </c:numCache>
            </c:numRef>
          </c:val>
        </c:ser>
        <c:ser>
          <c:idx val="1"/>
          <c:order val="1"/>
          <c:tx>
            <c:strRef>
              <c:f>CHO!$E$18</c:f>
              <c:strCache>
                <c:ptCount val="1"/>
                <c:pt idx="0">
                  <c:v>w/ IPA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CHO!$C$19:$C$25</c:f>
              <c:strCache>
                <c:ptCount val="7"/>
                <c:pt idx="0">
                  <c:v>crafty</c:v>
                </c:pt>
                <c:pt idx="1">
                  <c:v>twolf</c:v>
                </c:pt>
                <c:pt idx="2">
                  <c:v>perl</c:v>
                </c:pt>
                <c:pt idx="3">
                  <c:v>art</c:v>
                </c:pt>
                <c:pt idx="4">
                  <c:v>ammp</c:v>
                </c:pt>
                <c:pt idx="5">
                  <c:v>apsi</c:v>
                </c:pt>
                <c:pt idx="6">
                  <c:v>average</c:v>
                </c:pt>
              </c:strCache>
            </c:strRef>
          </c:cat>
          <c:val>
            <c:numRef>
              <c:f>CHO!$E$19:$E$25</c:f>
              <c:numCache>
                <c:formatCode>0.00%</c:formatCode>
                <c:ptCount val="7"/>
                <c:pt idx="0">
                  <c:v>2.6017762313773018E-2</c:v>
                </c:pt>
                <c:pt idx="1">
                  <c:v>5.6068532068681863E-2</c:v>
                </c:pt>
                <c:pt idx="2">
                  <c:v>8.2802249995098734E-2</c:v>
                </c:pt>
                <c:pt idx="3">
                  <c:v>0.15160811618042597</c:v>
                </c:pt>
                <c:pt idx="4">
                  <c:v>0.13126868183686774</c:v>
                </c:pt>
                <c:pt idx="5">
                  <c:v>5.6067502488122326E-2</c:v>
                </c:pt>
                <c:pt idx="6" formatCode="0.0%">
                  <c:v>8.3972140813828158E-2</c:v>
                </c:pt>
              </c:numCache>
            </c:numRef>
          </c:val>
        </c:ser>
        <c:axId val="68118400"/>
        <c:axId val="68119936"/>
      </c:barChart>
      <c:catAx>
        <c:axId val="68118400"/>
        <c:scaling>
          <c:orientation val="minMax"/>
        </c:scaling>
        <c:axPos val="b"/>
        <c:tickLblPos val="nextTo"/>
        <c:crossAx val="68119936"/>
        <c:crosses val="autoZero"/>
        <c:auto val="1"/>
        <c:lblAlgn val="ctr"/>
        <c:lblOffset val="100"/>
      </c:catAx>
      <c:valAx>
        <c:axId val="68119936"/>
        <c:scaling>
          <c:orientation val="minMax"/>
          <c:max val="1"/>
        </c:scaling>
        <c:axPos val="l"/>
        <c:majorGridlines/>
        <c:numFmt formatCode="0%" sourceLinked="0"/>
        <c:tickLblPos val="nextTo"/>
        <c:crossAx val="68118400"/>
        <c:crosses val="autoZero"/>
        <c:crossBetween val="between"/>
      </c:valAx>
      <c:spPr>
        <a:ln>
          <a:solidFill>
            <a:srgbClr val="4F81BD"/>
          </a:solidFill>
        </a:ln>
      </c:spPr>
    </c:plotArea>
    <c:legend>
      <c:legendPos val="r"/>
      <c:layout>
        <c:manualLayout>
          <c:xMode val="edge"/>
          <c:yMode val="edge"/>
          <c:x val="0.1236788179255371"/>
          <c:y val="6.9060586176727903E-2"/>
          <c:w val="0.21287494050785299"/>
          <c:h val="0.16743438320210083"/>
        </c:manualLayout>
      </c:layout>
      <c:spPr>
        <a:solidFill>
          <a:schemeClr val="bg1"/>
        </a:solidFill>
        <a:ln w="9525">
          <a:solidFill>
            <a:srgbClr val="4F81BD"/>
          </a:solidFill>
        </a:ln>
      </c:spPr>
    </c:legend>
    <c:plotVisOnly val="1"/>
  </c:chart>
  <c:spPr>
    <a:ln>
      <a:noFill/>
    </a:ln>
  </c:spPr>
  <c:txPr>
    <a:bodyPr/>
    <a:lstStyle/>
    <a:p>
      <a:pPr>
        <a:defRPr sz="800"/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136351706036735"/>
          <c:y val="5.1400554097404488E-2"/>
          <c:w val="0.79059200933216656"/>
          <c:h val="0.79822506561679785"/>
        </c:manualLayout>
      </c:layout>
      <c:barChart>
        <c:barDir val="col"/>
        <c:grouping val="clustered"/>
        <c:ser>
          <c:idx val="0"/>
          <c:order val="0"/>
          <c:tx>
            <c:strRef>
              <c:f>CHO!$F$18</c:f>
              <c:strCache>
                <c:ptCount val="1"/>
                <c:pt idx="0">
                  <c:v>w/o IPA</c:v>
                </c:pt>
              </c:strCache>
            </c:strRef>
          </c:tx>
          <c:spPr>
            <a:gradFill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  <a:ln>
              <a:solidFill>
                <a:schemeClr val="tx1"/>
              </a:solidFill>
            </a:ln>
          </c:spPr>
          <c:cat>
            <c:strRef>
              <c:f>CHO!$C$19:$C$25</c:f>
              <c:strCache>
                <c:ptCount val="7"/>
                <c:pt idx="0">
                  <c:v>crafty</c:v>
                </c:pt>
                <c:pt idx="1">
                  <c:v>twolf</c:v>
                </c:pt>
                <c:pt idx="2">
                  <c:v>perl</c:v>
                </c:pt>
                <c:pt idx="3">
                  <c:v>art</c:v>
                </c:pt>
                <c:pt idx="4">
                  <c:v>ammp</c:v>
                </c:pt>
                <c:pt idx="5">
                  <c:v>apsi</c:v>
                </c:pt>
                <c:pt idx="6">
                  <c:v>average</c:v>
                </c:pt>
              </c:strCache>
            </c:strRef>
          </c:cat>
          <c:val>
            <c:numRef>
              <c:f>CHO!$F$19:$F$25</c:f>
              <c:numCache>
                <c:formatCode>0.00%</c:formatCode>
                <c:ptCount val="7"/>
                <c:pt idx="0">
                  <c:v>2.898511830989537E-2</c:v>
                </c:pt>
                <c:pt idx="1">
                  <c:v>0.20775294333942712</c:v>
                </c:pt>
                <c:pt idx="2">
                  <c:v>0.11125657597571283</c:v>
                </c:pt>
                <c:pt idx="3">
                  <c:v>3.0948750135455527</c:v>
                </c:pt>
                <c:pt idx="4">
                  <c:v>0.55808960744613889</c:v>
                </c:pt>
                <c:pt idx="5">
                  <c:v>0.55068550305771402</c:v>
                </c:pt>
                <c:pt idx="6" formatCode="0.0%">
                  <c:v>0.758607460279075</c:v>
                </c:pt>
              </c:numCache>
            </c:numRef>
          </c:val>
        </c:ser>
        <c:ser>
          <c:idx val="1"/>
          <c:order val="1"/>
          <c:tx>
            <c:strRef>
              <c:f>CHO!$G$18</c:f>
              <c:strCache>
                <c:ptCount val="1"/>
                <c:pt idx="0">
                  <c:v>w/ IPA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CHO!$C$19:$C$25</c:f>
              <c:strCache>
                <c:ptCount val="7"/>
                <c:pt idx="0">
                  <c:v>crafty</c:v>
                </c:pt>
                <c:pt idx="1">
                  <c:v>twolf</c:v>
                </c:pt>
                <c:pt idx="2">
                  <c:v>perl</c:v>
                </c:pt>
                <c:pt idx="3">
                  <c:v>art</c:v>
                </c:pt>
                <c:pt idx="4">
                  <c:v>ammp</c:v>
                </c:pt>
                <c:pt idx="5">
                  <c:v>apsi</c:v>
                </c:pt>
                <c:pt idx="6">
                  <c:v>average</c:v>
                </c:pt>
              </c:strCache>
            </c:strRef>
          </c:cat>
          <c:val>
            <c:numRef>
              <c:f>CHO!$G$19:$G$25</c:f>
              <c:numCache>
                <c:formatCode>0.00%</c:formatCode>
                <c:ptCount val="7"/>
                <c:pt idx="0">
                  <c:v>2.7290762322881339E-2</c:v>
                </c:pt>
                <c:pt idx="1">
                  <c:v>8.7238128398050285E-2</c:v>
                </c:pt>
                <c:pt idx="2">
                  <c:v>9.2724247055918627E-2</c:v>
                </c:pt>
                <c:pt idx="3">
                  <c:v>0.5187400415407506</c:v>
                </c:pt>
                <c:pt idx="4">
                  <c:v>0.13446969568257996</c:v>
                </c:pt>
                <c:pt idx="5">
                  <c:v>7.7421916106480554E-2</c:v>
                </c:pt>
                <c:pt idx="6" formatCode="0.0%">
                  <c:v>0.15631413185111051</c:v>
                </c:pt>
              </c:numCache>
            </c:numRef>
          </c:val>
        </c:ser>
        <c:axId val="68136320"/>
        <c:axId val="68035712"/>
      </c:barChart>
      <c:catAx>
        <c:axId val="68136320"/>
        <c:scaling>
          <c:orientation val="minMax"/>
        </c:scaling>
        <c:axPos val="b"/>
        <c:tickLblPos val="nextTo"/>
        <c:crossAx val="68035712"/>
        <c:crosses val="autoZero"/>
        <c:auto val="1"/>
        <c:lblAlgn val="ctr"/>
        <c:lblOffset val="100"/>
      </c:catAx>
      <c:valAx>
        <c:axId val="68035712"/>
        <c:scaling>
          <c:orientation val="minMax"/>
          <c:max val="1"/>
        </c:scaling>
        <c:axPos val="l"/>
        <c:majorGridlines/>
        <c:numFmt formatCode="0%" sourceLinked="0"/>
        <c:tickLblPos val="nextTo"/>
        <c:crossAx val="68136320"/>
        <c:crosses val="autoZero"/>
        <c:crossBetween val="between"/>
      </c:valAx>
      <c:spPr>
        <a:ln>
          <a:solidFill>
            <a:srgbClr val="4F81BD"/>
          </a:solidFill>
        </a:ln>
      </c:spPr>
    </c:plotArea>
    <c:legend>
      <c:legendPos val="r"/>
      <c:layout>
        <c:manualLayout>
          <c:xMode val="edge"/>
          <c:yMode val="edge"/>
          <c:x val="0.1236788179255371"/>
          <c:y val="6.9060586176727903E-2"/>
          <c:w val="0.21396147708502525"/>
          <c:h val="0.16743438320210063"/>
        </c:manualLayout>
      </c:layout>
      <c:spPr>
        <a:solidFill>
          <a:schemeClr val="bg1"/>
        </a:solidFill>
        <a:ln w="9525">
          <a:solidFill>
            <a:srgbClr val="4F81BD"/>
          </a:solidFill>
        </a:ln>
      </c:spPr>
    </c:legend>
    <c:plotVisOnly val="1"/>
  </c:chart>
  <c:spPr>
    <a:ln>
      <a:noFill/>
    </a:ln>
  </c:spPr>
  <c:txPr>
    <a:bodyPr/>
    <a:lstStyle/>
    <a:p>
      <a:pPr>
        <a:defRPr sz="800"/>
      </a:pPr>
      <a:endParaRPr lang="en-U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6384784840112601"/>
          <c:y val="6.518472894911212E-2"/>
          <c:w val="0.65517875640415657"/>
          <c:h val="0.76116679265003684"/>
        </c:manualLayout>
      </c:layout>
      <c:barChart>
        <c:barDir val="bar"/>
        <c:grouping val="clustered"/>
        <c:ser>
          <c:idx val="0"/>
          <c:order val="0"/>
          <c:tx>
            <c:strRef>
              <c:f>Sheet1!$C$15</c:f>
              <c:strCache>
                <c:ptCount val="1"/>
                <c:pt idx="0">
                  <c:v>16k</c:v>
                </c:pt>
              </c:strCache>
            </c:strRef>
          </c:tx>
          <c:spPr>
            <a:solidFill>
              <a:schemeClr val="tx2"/>
            </a:solidFill>
            <a:ln>
              <a:solidFill>
                <a:sysClr val="windowText" lastClr="000000"/>
              </a:solidFill>
            </a:ln>
          </c:spPr>
          <c:dLbls>
            <c:dLbl>
              <c:idx val="6"/>
              <c:layout>
                <c:manualLayout>
                  <c:x val="-3.4858296905956251E-3"/>
                  <c:y val="2.3703537799677116E-2"/>
                </c:manualLayout>
              </c:layout>
              <c:showVal val="1"/>
            </c:dLbl>
            <c:delete val="1"/>
          </c:dLbls>
          <c:cat>
            <c:strRef>
              <c:f>Sheet1!$D$14:$J$14</c:f>
              <c:strCache>
                <c:ptCount val="7"/>
                <c:pt idx="0">
                  <c:v>barnes</c:v>
                </c:pt>
                <c:pt idx="1">
                  <c:v>cholesky</c:v>
                </c:pt>
                <c:pt idx="2">
                  <c:v>fft</c:v>
                </c:pt>
                <c:pt idx="3">
                  <c:v>lu</c:v>
                </c:pt>
                <c:pt idx="4">
                  <c:v>radix</c:v>
                </c:pt>
                <c:pt idx="6">
                  <c:v>average</c:v>
                </c:pt>
              </c:strCache>
            </c:strRef>
          </c:cat>
          <c:val>
            <c:numRef>
              <c:f>Sheet1!$D$15:$J$15</c:f>
              <c:numCache>
                <c:formatCode>0.0%</c:formatCode>
                <c:ptCount val="7"/>
                <c:pt idx="0">
                  <c:v>-5.7585948089789056E-2</c:v>
                </c:pt>
                <c:pt idx="1">
                  <c:v>-1.6681823104378279E-2</c:v>
                </c:pt>
                <c:pt idx="2">
                  <c:v>-6.196895143950173E-3</c:v>
                </c:pt>
                <c:pt idx="3">
                  <c:v>-1.0919412459994039E-2</c:v>
                </c:pt>
                <c:pt idx="4">
                  <c:v>-7.9749042371758602E-2</c:v>
                </c:pt>
                <c:pt idx="6">
                  <c:v>-3.4226624233974025E-2</c:v>
                </c:pt>
              </c:numCache>
            </c:numRef>
          </c:val>
        </c:ser>
        <c:ser>
          <c:idx val="1"/>
          <c:order val="1"/>
          <c:tx>
            <c:strRef>
              <c:f>Sheet1!$C$16</c:f>
              <c:strCache>
                <c:ptCount val="1"/>
                <c:pt idx="0">
                  <c:v>32k</c:v>
                </c:pt>
              </c:strCache>
            </c:strRef>
          </c:tx>
          <c:spPr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0" scaled="0"/>
            </a:gradFill>
            <a:ln>
              <a:solidFill>
                <a:schemeClr val="tx1"/>
              </a:solidFill>
            </a:ln>
          </c:spPr>
          <c:dLbls>
            <c:dLbl>
              <c:idx val="6"/>
              <c:layout/>
              <c:showVal val="1"/>
            </c:dLbl>
            <c:delete val="1"/>
          </c:dLbls>
          <c:cat>
            <c:strRef>
              <c:f>Sheet1!$D$14:$J$14</c:f>
              <c:strCache>
                <c:ptCount val="7"/>
                <c:pt idx="0">
                  <c:v>barnes</c:v>
                </c:pt>
                <c:pt idx="1">
                  <c:v>cholesky</c:v>
                </c:pt>
                <c:pt idx="2">
                  <c:v>fft</c:v>
                </c:pt>
                <c:pt idx="3">
                  <c:v>lu</c:v>
                </c:pt>
                <c:pt idx="4">
                  <c:v>radix</c:v>
                </c:pt>
                <c:pt idx="6">
                  <c:v>average</c:v>
                </c:pt>
              </c:strCache>
            </c:strRef>
          </c:cat>
          <c:val>
            <c:numRef>
              <c:f>Sheet1!$D$16:$J$16</c:f>
              <c:numCache>
                <c:formatCode>0.0%</c:formatCode>
                <c:ptCount val="7"/>
                <c:pt idx="0">
                  <c:v>-4.9100593774030102E-2</c:v>
                </c:pt>
                <c:pt idx="1">
                  <c:v>-1.2142448862541799E-2</c:v>
                </c:pt>
                <c:pt idx="2">
                  <c:v>-7.7184056133990358E-3</c:v>
                </c:pt>
                <c:pt idx="3">
                  <c:v>-1.4412409549360485E-2</c:v>
                </c:pt>
                <c:pt idx="4">
                  <c:v>-7.5426150011802334E-2</c:v>
                </c:pt>
                <c:pt idx="6">
                  <c:v>-3.1760001562226754E-2</c:v>
                </c:pt>
              </c:numCache>
            </c:numRef>
          </c:val>
        </c:ser>
        <c:ser>
          <c:idx val="2"/>
          <c:order val="2"/>
          <c:tx>
            <c:strRef>
              <c:f>Sheet1!$C$17</c:f>
              <c:strCache>
                <c:ptCount val="1"/>
                <c:pt idx="0">
                  <c:v>64k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Text" lastClr="000000"/>
              </a:solidFill>
            </a:ln>
          </c:spPr>
          <c:dLbls>
            <c:dLbl>
              <c:idx val="6"/>
              <c:layout>
                <c:manualLayout>
                  <c:x val="3.4858296905956251E-3"/>
                  <c:y val="-2.3703537799677116E-2"/>
                </c:manualLayout>
              </c:layout>
              <c:showVal val="1"/>
            </c:dLbl>
            <c:delete val="1"/>
          </c:dLbls>
          <c:cat>
            <c:strRef>
              <c:f>Sheet1!$D$14:$J$14</c:f>
              <c:strCache>
                <c:ptCount val="7"/>
                <c:pt idx="0">
                  <c:v>barnes</c:v>
                </c:pt>
                <c:pt idx="1">
                  <c:v>cholesky</c:v>
                </c:pt>
                <c:pt idx="2">
                  <c:v>fft</c:v>
                </c:pt>
                <c:pt idx="3">
                  <c:v>lu</c:v>
                </c:pt>
                <c:pt idx="4">
                  <c:v>radix</c:v>
                </c:pt>
                <c:pt idx="6">
                  <c:v>average</c:v>
                </c:pt>
              </c:strCache>
            </c:strRef>
          </c:cat>
          <c:val>
            <c:numRef>
              <c:f>Sheet1!$D$17:$J$17</c:f>
              <c:numCache>
                <c:formatCode>0.0%</c:formatCode>
                <c:ptCount val="7"/>
                <c:pt idx="0">
                  <c:v>-3.7935621482896704E-2</c:v>
                </c:pt>
                <c:pt idx="1">
                  <c:v>-1.1528618502911906E-2</c:v>
                </c:pt>
                <c:pt idx="2">
                  <c:v>-7.9245684610585333E-3</c:v>
                </c:pt>
                <c:pt idx="3">
                  <c:v>-1.3754196923526476E-2</c:v>
                </c:pt>
                <c:pt idx="4">
                  <c:v>-7.8025724125659307E-2</c:v>
                </c:pt>
                <c:pt idx="6">
                  <c:v>-2.9833745899210642E-2</c:v>
                </c:pt>
              </c:numCache>
            </c:numRef>
          </c:val>
        </c:ser>
        <c:axId val="68260224"/>
        <c:axId val="68261760"/>
      </c:barChart>
      <c:catAx>
        <c:axId val="68260224"/>
        <c:scaling>
          <c:orientation val="minMax"/>
        </c:scaling>
        <c:axPos val="l"/>
        <c:tickLblPos val="high"/>
        <c:crossAx val="68261760"/>
        <c:crosses val="autoZero"/>
        <c:auto val="1"/>
        <c:lblAlgn val="ctr"/>
        <c:lblOffset val="100"/>
      </c:catAx>
      <c:valAx>
        <c:axId val="68261760"/>
        <c:scaling>
          <c:orientation val="minMax"/>
          <c:min val="-0.1"/>
        </c:scaling>
        <c:axPos val="b"/>
        <c:majorGridlines/>
        <c:numFmt formatCode="0%" sourceLinked="0"/>
        <c:tickLblPos val="nextTo"/>
        <c:crossAx val="68260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33700924811258248"/>
          <c:w val="0.10507663061348976"/>
          <c:h val="0.21760170603674542"/>
        </c:manualLayout>
      </c:layout>
      <c:spPr>
        <a:ln>
          <a:noFill/>
        </a:ln>
      </c:spPr>
    </c:legend>
    <c:plotVisOnly val="1"/>
  </c:chart>
  <c:txPr>
    <a:bodyPr/>
    <a:lstStyle/>
    <a:p>
      <a:pPr>
        <a:defRPr sz="800"/>
      </a:pPr>
      <a:endParaRPr lang="en-US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7590924509592687"/>
          <c:y val="6.518472894911212E-2"/>
          <c:w val="0.76575524588893862"/>
          <c:h val="0.76116679265003684"/>
        </c:manualLayout>
      </c:layout>
      <c:barChart>
        <c:barDir val="bar"/>
        <c:grouping val="clustered"/>
        <c:ser>
          <c:idx val="0"/>
          <c:order val="0"/>
          <c:tx>
            <c:strRef>
              <c:f>Sheet1!$C$31</c:f>
              <c:strCache>
                <c:ptCount val="1"/>
                <c:pt idx="0">
                  <c:v>16k</c:v>
                </c:pt>
              </c:strCache>
            </c:strRef>
          </c:tx>
          <c:spPr>
            <a:solidFill>
              <a:schemeClr val="tx2"/>
            </a:solidFill>
            <a:ln>
              <a:solidFill>
                <a:sysClr val="windowText" lastClr="000000"/>
              </a:solidFill>
            </a:ln>
          </c:spPr>
          <c:dLbls>
            <c:dLbl>
              <c:idx val="6"/>
              <c:layout>
                <c:manualLayout>
                  <c:x val="0"/>
                  <c:y val="2.3703537799677116E-2"/>
                </c:manualLayout>
              </c:layout>
              <c:showVal val="1"/>
            </c:dLbl>
            <c:delete val="1"/>
          </c:dLbls>
          <c:cat>
            <c:strRef>
              <c:f>Sheet1!$D$14:$J$14</c:f>
              <c:strCache>
                <c:ptCount val="7"/>
                <c:pt idx="0">
                  <c:v>barnes</c:v>
                </c:pt>
                <c:pt idx="1">
                  <c:v>cholesky</c:v>
                </c:pt>
                <c:pt idx="2">
                  <c:v>fft</c:v>
                </c:pt>
                <c:pt idx="3">
                  <c:v>lu</c:v>
                </c:pt>
                <c:pt idx="4">
                  <c:v>radix</c:v>
                </c:pt>
                <c:pt idx="6">
                  <c:v>average</c:v>
                </c:pt>
              </c:strCache>
            </c:strRef>
          </c:cat>
          <c:val>
            <c:numRef>
              <c:f>Sheet1!$D$31:$J$31</c:f>
              <c:numCache>
                <c:formatCode>0.0</c:formatCode>
                <c:ptCount val="7"/>
                <c:pt idx="0">
                  <c:v>33.650918635170612</c:v>
                </c:pt>
                <c:pt idx="1">
                  <c:v>168.32258064516128</c:v>
                </c:pt>
                <c:pt idx="2">
                  <c:v>297.5</c:v>
                </c:pt>
                <c:pt idx="3">
                  <c:v>700.04166666666663</c:v>
                </c:pt>
                <c:pt idx="4">
                  <c:v>27.765151515151516</c:v>
                </c:pt>
                <c:pt idx="6">
                  <c:v>126.77979426561329</c:v>
                </c:pt>
              </c:numCache>
            </c:numRef>
          </c:val>
        </c:ser>
        <c:ser>
          <c:idx val="1"/>
          <c:order val="1"/>
          <c:tx>
            <c:strRef>
              <c:f>Sheet1!$C$32</c:f>
              <c:strCache>
                <c:ptCount val="1"/>
                <c:pt idx="0">
                  <c:v>32k</c:v>
                </c:pt>
              </c:strCache>
            </c:strRef>
          </c:tx>
          <c:spPr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0" scaled="0"/>
            </a:gradFill>
            <a:ln>
              <a:solidFill>
                <a:schemeClr val="tx1"/>
              </a:solidFill>
            </a:ln>
          </c:spPr>
          <c:dLbls>
            <c:dLbl>
              <c:idx val="6"/>
              <c:layout/>
              <c:showVal val="1"/>
            </c:dLbl>
            <c:delete val="1"/>
          </c:dLbls>
          <c:cat>
            <c:strRef>
              <c:f>Sheet1!$D$14:$J$14</c:f>
              <c:strCache>
                <c:ptCount val="7"/>
                <c:pt idx="0">
                  <c:v>barnes</c:v>
                </c:pt>
                <c:pt idx="1">
                  <c:v>cholesky</c:v>
                </c:pt>
                <c:pt idx="2">
                  <c:v>fft</c:v>
                </c:pt>
                <c:pt idx="3">
                  <c:v>lu</c:v>
                </c:pt>
                <c:pt idx="4">
                  <c:v>radix</c:v>
                </c:pt>
                <c:pt idx="6">
                  <c:v>average</c:v>
                </c:pt>
              </c:strCache>
            </c:strRef>
          </c:cat>
          <c:val>
            <c:numRef>
              <c:f>Sheet1!$D$32:$J$32</c:f>
              <c:numCache>
                <c:formatCode>0.0</c:formatCode>
                <c:ptCount val="7"/>
                <c:pt idx="0">
                  <c:v>40.852040816326472</c:v>
                </c:pt>
                <c:pt idx="1">
                  <c:v>210.28260869565219</c:v>
                </c:pt>
                <c:pt idx="2">
                  <c:v>463.92857142857042</c:v>
                </c:pt>
                <c:pt idx="3">
                  <c:v>749.54545454545439</c:v>
                </c:pt>
                <c:pt idx="4">
                  <c:v>30.748917748917727</c:v>
                </c:pt>
                <c:pt idx="6">
                  <c:v>155.81856790182158</c:v>
                </c:pt>
              </c:numCache>
            </c:numRef>
          </c:val>
        </c:ser>
        <c:ser>
          <c:idx val="2"/>
          <c:order val="2"/>
          <c:tx>
            <c:strRef>
              <c:f>Sheet1!$C$33</c:f>
              <c:strCache>
                <c:ptCount val="1"/>
                <c:pt idx="0">
                  <c:v>64k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Text" lastClr="000000"/>
              </a:solidFill>
            </a:ln>
          </c:spPr>
          <c:dLbls>
            <c:dLbl>
              <c:idx val="6"/>
              <c:layout>
                <c:manualLayout>
                  <c:x val="-7.7294144998947172E-3"/>
                  <c:y val="-2.3703537799677116E-2"/>
                </c:manualLayout>
              </c:layout>
              <c:showVal val="1"/>
            </c:dLbl>
            <c:delete val="1"/>
          </c:dLbls>
          <c:cat>
            <c:strRef>
              <c:f>Sheet1!$D$14:$J$14</c:f>
              <c:strCache>
                <c:ptCount val="7"/>
                <c:pt idx="0">
                  <c:v>barnes</c:v>
                </c:pt>
                <c:pt idx="1">
                  <c:v>cholesky</c:v>
                </c:pt>
                <c:pt idx="2">
                  <c:v>fft</c:v>
                </c:pt>
                <c:pt idx="3">
                  <c:v>lu</c:v>
                </c:pt>
                <c:pt idx="4">
                  <c:v>radix</c:v>
                </c:pt>
                <c:pt idx="6">
                  <c:v>average</c:v>
                </c:pt>
              </c:strCache>
            </c:strRef>
          </c:cat>
          <c:val>
            <c:numRef>
              <c:f>Sheet1!$D$33:$J$33</c:f>
              <c:numCache>
                <c:formatCode>0.0</c:formatCode>
                <c:ptCount val="7"/>
                <c:pt idx="0">
                  <c:v>50.639080459770049</c:v>
                </c:pt>
                <c:pt idx="1">
                  <c:v>262.88571428571424</c:v>
                </c:pt>
                <c:pt idx="2">
                  <c:v>447.5</c:v>
                </c:pt>
                <c:pt idx="3">
                  <c:v>888.88888888888891</c:v>
                </c:pt>
                <c:pt idx="4">
                  <c:v>30.305084745762713</c:v>
                </c:pt>
                <c:pt idx="6">
                  <c:v>174.21348295244636</c:v>
                </c:pt>
              </c:numCache>
            </c:numRef>
          </c:val>
        </c:ser>
        <c:axId val="68337664"/>
        <c:axId val="68339200"/>
      </c:barChart>
      <c:catAx>
        <c:axId val="68337664"/>
        <c:scaling>
          <c:orientation val="minMax"/>
        </c:scaling>
        <c:axPos val="l"/>
        <c:tickLblPos val="low"/>
        <c:crossAx val="68339200"/>
        <c:crosses val="autoZero"/>
        <c:auto val="1"/>
        <c:lblAlgn val="ctr"/>
        <c:lblOffset val="100"/>
      </c:catAx>
      <c:valAx>
        <c:axId val="68339200"/>
        <c:scaling>
          <c:logBase val="10"/>
          <c:orientation val="minMax"/>
        </c:scaling>
        <c:axPos val="b"/>
        <c:majorGridlines/>
        <c:numFmt formatCode="0" sourceLinked="0"/>
        <c:minorTickMark val="out"/>
        <c:tickLblPos val="nextTo"/>
        <c:crossAx val="68337664"/>
        <c:crosses val="autoZero"/>
        <c:crossBetween val="between"/>
      </c:valAx>
    </c:plotArea>
    <c:plotVisOnly val="1"/>
  </c:chart>
  <c:txPr>
    <a:bodyPr/>
    <a:lstStyle/>
    <a:p>
      <a:pPr>
        <a:defRPr sz="800"/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265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2" tIns="47500" rIns="95002" bIns="47500" numCol="1" anchor="t" anchorCtr="0" compatLnSpc="1">
            <a:prstTxWarp prst="textNoShape">
              <a:avLst/>
            </a:prstTxWarp>
          </a:bodyPr>
          <a:lstStyle>
            <a:lvl1pPr defTabSz="949536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298" y="0"/>
            <a:ext cx="3169265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2" tIns="47500" rIns="95002" bIns="47500" numCol="1" anchor="t" anchorCtr="0" compatLnSpc="1">
            <a:prstTxWarp prst="textNoShape">
              <a:avLst/>
            </a:prstTxWarp>
          </a:bodyPr>
          <a:lstStyle>
            <a:lvl1pPr algn="r" defTabSz="949536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523"/>
            <a:ext cx="3169265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2" tIns="47500" rIns="95002" bIns="47500" numCol="1" anchor="b" anchorCtr="0" compatLnSpc="1">
            <a:prstTxWarp prst="textNoShape">
              <a:avLst/>
            </a:prstTxWarp>
          </a:bodyPr>
          <a:lstStyle>
            <a:lvl1pPr defTabSz="949536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298" y="9119523"/>
            <a:ext cx="3169265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2" tIns="47500" rIns="95002" bIns="47500" numCol="1" anchor="b" anchorCtr="0" compatLnSpc="1">
            <a:prstTxWarp prst="textNoShape">
              <a:avLst/>
            </a:prstTxWarp>
          </a:bodyPr>
          <a:lstStyle>
            <a:lvl1pPr algn="r" defTabSz="949536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49630FB5-2BE8-4AAF-8D07-69554B94CE2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265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2" tIns="47500" rIns="95002" bIns="47500" numCol="1" anchor="t" anchorCtr="0" compatLnSpc="1">
            <a:prstTxWarp prst="textNoShape">
              <a:avLst/>
            </a:prstTxWarp>
          </a:bodyPr>
          <a:lstStyle>
            <a:lvl1pPr defTabSz="949536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298" y="0"/>
            <a:ext cx="3169265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2" tIns="47500" rIns="95002" bIns="47500" numCol="1" anchor="t" anchorCtr="0" compatLnSpc="1">
            <a:prstTxWarp prst="textNoShape">
              <a:avLst/>
            </a:prstTxWarp>
          </a:bodyPr>
          <a:lstStyle>
            <a:lvl1pPr algn="r" defTabSz="949536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504" y="4561378"/>
            <a:ext cx="5850194" cy="431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2" tIns="47500" rIns="95002" bIns="47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마스터 텍스트 스타일을 편집합니다</a:t>
            </a:r>
          </a:p>
          <a:p>
            <a:pPr lvl="1"/>
            <a:r>
              <a:rPr lang="en-US" noProof="0" smtClean="0"/>
              <a:t>둘째 수준</a:t>
            </a:r>
          </a:p>
          <a:p>
            <a:pPr lvl="2"/>
            <a:r>
              <a:rPr lang="en-US" noProof="0" smtClean="0"/>
              <a:t>셋째 수준</a:t>
            </a:r>
          </a:p>
          <a:p>
            <a:pPr lvl="3"/>
            <a:r>
              <a:rPr lang="en-US" noProof="0" smtClean="0"/>
              <a:t>넷째 수준</a:t>
            </a:r>
          </a:p>
          <a:p>
            <a:pPr lvl="4"/>
            <a:r>
              <a:rPr lang="en-US" noProof="0" smtClean="0"/>
              <a:t>다섯째 수준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523"/>
            <a:ext cx="3169265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2" tIns="47500" rIns="95002" bIns="47500" numCol="1" anchor="b" anchorCtr="0" compatLnSpc="1">
            <a:prstTxWarp prst="textNoShape">
              <a:avLst/>
            </a:prstTxWarp>
          </a:bodyPr>
          <a:lstStyle>
            <a:lvl1pPr defTabSz="949536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298" y="9119523"/>
            <a:ext cx="3169265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2" tIns="47500" rIns="95002" bIns="47500" numCol="1" anchor="b" anchorCtr="0" compatLnSpc="1">
            <a:prstTxWarp prst="textNoShape">
              <a:avLst/>
            </a:prstTxWarp>
          </a:bodyPr>
          <a:lstStyle>
            <a:lvl1pPr algn="r" defTabSz="949536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A79FF14-DB2D-46E2-BA86-A1C7C8E10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0E720-ADB5-40B6-8E89-6AABAA8C93A2}" type="slidenum">
              <a:rPr lang="en-US" altLang="ko-KR" smtClean="0">
                <a:latin typeface="굴림" pitchFamily="34" charset="-127"/>
                <a:ea typeface="굴림" pitchFamily="34" charset="-127"/>
              </a:rPr>
              <a:pPr/>
              <a:t>1</a:t>
            </a:fld>
            <a:endParaRPr lang="en-US" altLang="ko-KR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9FF14-DB2D-46E2-BA86-A1C7C8E1073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9FF14-DB2D-46E2-BA86-A1C7C8E1073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9FF14-DB2D-46E2-BA86-A1C7C8E1073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9FF14-DB2D-46E2-BA86-A1C7C8E1073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9FF14-DB2D-46E2-BA86-A1C7C8E1073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9FF14-DB2D-46E2-BA86-A1C7C8E1073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9FF14-DB2D-46E2-BA86-A1C7C8E1073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9FF14-DB2D-46E2-BA86-A1C7C8E1073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9FF14-DB2D-46E2-BA86-A1C7C8E1073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9FF14-DB2D-46E2-BA86-A1C7C8E1073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9FF14-DB2D-46E2-BA86-A1C7C8E107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9FF14-DB2D-46E2-BA86-A1C7C8E1073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9FF14-DB2D-46E2-BA86-A1C7C8E1073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9FF14-DB2D-46E2-BA86-A1C7C8E1073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9FF14-DB2D-46E2-BA86-A1C7C8E1073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9FF14-DB2D-46E2-BA86-A1C7C8E1073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9FF14-DB2D-46E2-BA86-A1C7C8E1073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9FF14-DB2D-46E2-BA86-A1C7C8E1073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9FF14-DB2D-46E2-BA86-A1C7C8E1073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9FF14-DB2D-46E2-BA86-A1C7C8E1073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9FF14-DB2D-46E2-BA86-A1C7C8E1073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9FF14-DB2D-46E2-BA86-A1C7C8E1073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9FF14-DB2D-46E2-BA86-A1C7C8E1073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9FF14-DB2D-46E2-BA86-A1C7C8E1073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9FF14-DB2D-46E2-BA86-A1C7C8E1073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9FF14-DB2D-46E2-BA86-A1C7C8E1073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6750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6750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783004" y="6611779"/>
            <a:ext cx="360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8116B31-B0F5-4E3C-9666-F8F8D2C5FD3E}" type="slidenum">
              <a:rPr lang="en-US" sz="1000" b="0" smtClean="0"/>
              <a:pPr/>
              <a:t>‹#›</a:t>
            </a:fld>
            <a:endParaRPr lang="en-US" sz="1000" b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299979" y="6350040"/>
            <a:ext cx="18325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00" b="0" dirty="0" smtClean="0">
                <a:ea typeface="굴림" pitchFamily="50" charset="-127"/>
              </a:rPr>
              <a:t>ICPP 2008, Portland, Oregon</a:t>
            </a:r>
            <a:endParaRPr lang="en-US" sz="1000" b="0" dirty="0">
              <a:ea typeface="굴림" pitchFamily="50" charset="-127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 userDrawn="1"/>
        </p:nvSpPr>
        <p:spPr bwMode="auto">
          <a:xfrm>
            <a:off x="7267064" y="6380534"/>
            <a:ext cx="154241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100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University of Pittsburgh</a:t>
            </a:r>
            <a:endParaRPr lang="en-US" sz="1100" b="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latinLnBrk="0" hangingPunct="0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Humnst777 BT" pitchFamily="34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Humnst777 BT" pitchFamily="34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Humnst777 BT" pitchFamily="34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Humnst777 BT" pitchFamily="34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Humnst777 BT" pitchFamily="34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Humnst777 BT" pitchFamily="34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Humnst777 BT" pitchFamily="34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Humnst777 BT" pitchFamily="34" charset="0"/>
          <a:ea typeface="굴림" pitchFamily="50" charset="-127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SzPct val="95000"/>
        <a:buChar char="•"/>
        <a:defRPr kumimoji="1" sz="1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3"/>
        </a:buBlip>
        <a:defRPr kumimoji="1"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060575"/>
            <a:ext cx="8208962" cy="2089150"/>
          </a:xfrm>
        </p:spPr>
        <p:txBody>
          <a:bodyPr/>
          <a:lstStyle/>
          <a:p>
            <a:pPr algn="ctr" eaLnBrk="1" hangingPunct="1"/>
            <a:r>
              <a:rPr lang="en-US" altLang="ko-KR" sz="2800" dirty="0" smtClean="0">
                <a:solidFill>
                  <a:srgbClr val="C00000"/>
                </a:solidFill>
              </a:rPr>
              <a:t>TPTS: A Novel Framework for Very Fast</a:t>
            </a:r>
            <a:br>
              <a:rPr lang="en-US" altLang="ko-KR" sz="2800" dirty="0" smtClean="0">
                <a:solidFill>
                  <a:srgbClr val="C00000"/>
                </a:solidFill>
              </a:rPr>
            </a:br>
            <a:r>
              <a:rPr lang="en-US" altLang="ko-KR" sz="2800" dirty="0" smtClean="0">
                <a:solidFill>
                  <a:srgbClr val="C00000"/>
                </a:solidFill>
              </a:rPr>
              <a:t>Manycore Processor Architecture Simulation</a:t>
            </a:r>
            <a:r>
              <a:rPr lang="en-US" altLang="ko-KR" sz="3200" dirty="0" smtClean="0">
                <a:solidFill>
                  <a:schemeClr val="accent2"/>
                </a:solidFill>
              </a:rPr>
              <a:t/>
            </a:r>
            <a:br>
              <a:rPr lang="en-US" altLang="ko-KR" sz="3200" dirty="0" smtClean="0">
                <a:solidFill>
                  <a:schemeClr val="accent2"/>
                </a:solidFill>
              </a:rPr>
            </a:br>
            <a:endParaRPr lang="en-US" altLang="ko-KR" sz="2400" dirty="0" smtClean="0">
              <a:solidFill>
                <a:srgbClr val="C0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3188" y="4581525"/>
            <a:ext cx="6400800" cy="72072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ko-KR" sz="2000" b="1" u="sng" dirty="0" smtClean="0"/>
              <a:t>Sangyeun Cho</a:t>
            </a:r>
            <a:r>
              <a:rPr lang="en-US" altLang="ko-KR" sz="2000" b="1" dirty="0" smtClean="0"/>
              <a:t>, S. Demetriades, S. Evans,</a:t>
            </a:r>
          </a:p>
          <a:p>
            <a:pPr eaLnBrk="1" hangingPunct="1"/>
            <a:r>
              <a:rPr lang="en-US" altLang="ko-KR" sz="2000" b="1" dirty="0" smtClean="0"/>
              <a:t>L. Jin, H. Lee, K. Lee, and M. </a:t>
            </a:r>
            <a:r>
              <a:rPr lang="en-US" altLang="ko-KR" sz="2000" b="1" dirty="0" err="1" smtClean="0"/>
              <a:t>Moeng</a:t>
            </a:r>
            <a:endParaRPr lang="en-US" altLang="ko-KR" sz="2000" b="1" dirty="0" smtClean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847975" y="5445161"/>
            <a:ext cx="34480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latinLnBrk="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80000"/>
              <a:buFont typeface="Wingdings" pitchFamily="2" charset="2"/>
              <a:buNone/>
            </a:pPr>
            <a:r>
              <a:rPr lang="en-US" altLang="ko-KR" sz="1300" dirty="0"/>
              <a:t>Dept. of Computer Science</a:t>
            </a:r>
          </a:p>
          <a:p>
            <a:pPr algn="ctr" latinLnBrk="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80000"/>
              <a:buFont typeface="Wingdings" pitchFamily="2" charset="2"/>
              <a:buNone/>
            </a:pPr>
            <a:r>
              <a:rPr lang="en-US" altLang="ko-KR" sz="1300" dirty="0"/>
              <a:t>University of Pittsburgh</a:t>
            </a: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4766" y="3858462"/>
            <a:ext cx="1314468" cy="41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simulation time spent?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914" y="1793034"/>
            <a:ext cx="7484172" cy="131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194" y="3080568"/>
            <a:ext cx="8665612" cy="119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auto">
          <a:xfrm>
            <a:off x="4180114" y="1726164"/>
            <a:ext cx="1203649" cy="5131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708988" y="2146041"/>
            <a:ext cx="3766457" cy="51318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167813" y="3738426"/>
            <a:ext cx="5287346" cy="513184"/>
          </a:xfrm>
          <a:prstGeom prst="rect">
            <a:avLst/>
          </a:prstGeom>
          <a:noFill/>
          <a:ln w="38100" cap="flat" cmpd="sng" algn="ctr">
            <a:solidFill>
              <a:srgbClr val="0066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03265" y="2267059"/>
            <a:ext cx="7193061" cy="8810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3306" y="3424335"/>
            <a:ext cx="8957388" cy="8810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368351" y="2960875"/>
            <a:ext cx="1548882" cy="513184"/>
          </a:xfrm>
          <a:prstGeom prst="rect">
            <a:avLst/>
          </a:prstGeom>
          <a:noFill/>
          <a:ln w="38100" cap="flat" cmpd="sng" algn="ctr">
            <a:solidFill>
              <a:srgbClr val="0066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4329404"/>
            <a:ext cx="8229600" cy="1922106"/>
          </a:xfrm>
        </p:spPr>
        <p:txBody>
          <a:bodyPr/>
          <a:lstStyle/>
          <a:p>
            <a:r>
              <a:rPr lang="en-US" dirty="0" smtClean="0"/>
              <a:t>Much simulation time is spent modeling pipeline artifacts; focus of multicore simulation is however on system effects</a:t>
            </a:r>
          </a:p>
          <a:p>
            <a:r>
              <a:rPr lang="en-US" dirty="0" smtClean="0"/>
              <a:t>There are relatively constant CPI components over simulation runs </a:t>
            </a:r>
            <a:r>
              <a:rPr lang="en-US" dirty="0" smtClean="0">
                <a:sym typeface="Symbol"/>
              </a:rPr>
              <a:t> </a:t>
            </a:r>
            <a:r>
              <a:rPr lang="en-US" u="sng" dirty="0" smtClean="0">
                <a:sym typeface="Symbol"/>
              </a:rPr>
              <a:t>we can compute them once during trace generation</a:t>
            </a:r>
            <a:endParaRPr lang="en-US" u="sng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Note.</a:t>
            </a:r>
            <a:r>
              <a:rPr lang="en-US" dirty="0" smtClean="0">
                <a:solidFill>
                  <a:srgbClr val="C00000"/>
                </a:solidFill>
              </a:rPr>
              <a:t> TPTS tackles both </a:t>
            </a:r>
            <a:r>
              <a:rPr lang="en-US" dirty="0" err="1" smtClean="0">
                <a:solidFill>
                  <a:srgbClr val="C00000"/>
                </a:solidFill>
              </a:rPr>
              <a:t>T</a:t>
            </a:r>
            <a:r>
              <a:rPr lang="en-US" baseline="-25000" dirty="0" err="1" smtClean="0">
                <a:solidFill>
                  <a:srgbClr val="C00000"/>
                </a:solidFill>
              </a:rPr>
              <a:t>functional</a:t>
            </a:r>
            <a:r>
              <a:rPr lang="en-US" dirty="0" smtClean="0">
                <a:solidFill>
                  <a:srgbClr val="C00000"/>
                </a:solidFill>
              </a:rPr>
              <a:t> and </a:t>
            </a:r>
            <a:r>
              <a:rPr lang="en-US" dirty="0" err="1" smtClean="0">
                <a:solidFill>
                  <a:srgbClr val="C00000"/>
                </a:solidFill>
              </a:rPr>
              <a:t>T</a:t>
            </a:r>
            <a:r>
              <a:rPr lang="en-US" baseline="-25000" dirty="0" err="1" smtClean="0">
                <a:solidFill>
                  <a:srgbClr val="C00000"/>
                </a:solidFill>
              </a:rPr>
              <a:t>timing</a:t>
            </a:r>
            <a:endParaRPr lang="en-US" baseline="-250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152262" y="3342109"/>
            <a:ext cx="6534538" cy="513184"/>
          </a:xfrm>
          <a:prstGeom prst="rect">
            <a:avLst/>
          </a:prstGeom>
          <a:noFill/>
          <a:ln w="38100" cap="flat" cmpd="sng" algn="ctr">
            <a:solidFill>
              <a:srgbClr val="9933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1" grpId="0" animBg="1"/>
      <p:bldP spid="11" grpId="1" animBg="1"/>
      <p:bldP spid="12" grpId="0" animBg="1"/>
      <p:bldP spid="13" grpId="0" animBg="1"/>
      <p:bldP spid="10" grpId="0" animBg="1"/>
      <p:bldP spid="10" grpId="2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TPTS – trace items</a:t>
            </a:r>
            <a:endParaRPr lang="en-US" sz="2400" dirty="0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79302"/>
          </a:xfrm>
        </p:spPr>
        <p:txBody>
          <a:bodyPr>
            <a:normAutofit/>
          </a:bodyPr>
          <a:lstStyle/>
          <a:p>
            <a:r>
              <a:rPr lang="en-US" b="1" dirty="0" smtClean="0"/>
              <a:t>Q.</a:t>
            </a:r>
            <a:r>
              <a:rPr lang="en-US" dirty="0" smtClean="0"/>
              <a:t> What becomes trace items?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Full trace: 15 items</a:t>
            </a:r>
          </a:p>
          <a:p>
            <a:r>
              <a:rPr lang="en-US" dirty="0" smtClean="0"/>
              <a:t>Memory trace: 4 items</a:t>
            </a:r>
          </a:p>
          <a:p>
            <a:r>
              <a:rPr lang="en-US" dirty="0" smtClean="0"/>
              <a:t>L1 hit filtered trace: 2 items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TPTS uses filtered traces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830424" y="2774213"/>
            <a:ext cx="7483151" cy="297089"/>
            <a:chOff x="830424" y="2596924"/>
            <a:chExt cx="7483151" cy="297089"/>
          </a:xfrm>
        </p:grpSpPr>
        <p:cxnSp>
          <p:nvCxnSpPr>
            <p:cNvPr id="43" name="Straight Arrow Connector 42"/>
            <p:cNvCxnSpPr/>
            <p:nvPr/>
          </p:nvCxnSpPr>
          <p:spPr bwMode="auto">
            <a:xfrm>
              <a:off x="830424" y="2743230"/>
              <a:ext cx="7483151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arrow"/>
            </a:ln>
            <a:effectLst/>
          </p:spPr>
        </p:cxnSp>
        <p:sp>
          <p:nvSpPr>
            <p:cNvPr id="45" name="Oval 44"/>
            <p:cNvSpPr/>
            <p:nvPr/>
          </p:nvSpPr>
          <p:spPr bwMode="auto">
            <a:xfrm>
              <a:off x="1147665" y="2596924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929812" y="2615585"/>
              <a:ext cx="279919" cy="278428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1626637" y="2596924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2058955" y="2596924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2472612" y="2596924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3418114" y="2596924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4264090" y="2596924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4795934" y="2596924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5769428" y="2596924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6267061" y="2596924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6662057" y="2596924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7085045" y="2596924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3837991" y="2615585"/>
              <a:ext cx="279919" cy="278428"/>
            </a:xfrm>
            <a:prstGeom prst="rect">
              <a:avLst/>
            </a:prstGeom>
            <a:solidFill>
              <a:srgbClr val="CC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5287346" y="2615585"/>
              <a:ext cx="279919" cy="278428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511143" y="2615585"/>
              <a:ext cx="279919" cy="278428"/>
            </a:xfrm>
            <a:prstGeom prst="rect">
              <a:avLst/>
            </a:prstGeom>
            <a:solidFill>
              <a:srgbClr val="CC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3918857" y="2127379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r>
              <a:rPr lang="en-US" baseline="-25000" dirty="0" err="1" smtClean="0"/>
              <a:t>instr</a:t>
            </a:r>
            <a:r>
              <a:rPr lang="en-US" dirty="0" smtClean="0"/>
              <a:t> = 15</a:t>
            </a:r>
            <a:endParaRPr lang="en-US" dirty="0"/>
          </a:p>
        </p:txBody>
      </p:sp>
      <p:sp>
        <p:nvSpPr>
          <p:cNvPr id="65" name="Right Brace 64"/>
          <p:cNvSpPr/>
          <p:nvPr/>
        </p:nvSpPr>
        <p:spPr bwMode="auto">
          <a:xfrm rot="16200000">
            <a:off x="4330960" y="-819543"/>
            <a:ext cx="289247" cy="6798906"/>
          </a:xfrm>
          <a:prstGeom prst="rightBrace">
            <a:avLst>
              <a:gd name="adj1" fmla="val 27688"/>
              <a:gd name="adj2" fmla="val 50000"/>
            </a:avLst>
          </a:prstGeom>
          <a:noFill/>
          <a:ln w="25400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2932923" y="3116424"/>
            <a:ext cx="4466252" cy="777417"/>
            <a:chOff x="2932923" y="3116424"/>
            <a:chExt cx="4466252" cy="777417"/>
          </a:xfrm>
        </p:grpSpPr>
        <p:sp>
          <p:nvSpPr>
            <p:cNvPr id="66" name="TextBox 65"/>
            <p:cNvSpPr txBox="1"/>
            <p:nvPr/>
          </p:nvSpPr>
          <p:spPr>
            <a:xfrm>
              <a:off x="2932923" y="3586064"/>
              <a:ext cx="966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</a:t>
              </a:r>
              <a:r>
                <a:rPr lang="en-US" baseline="-25000" dirty="0" err="1" smtClean="0"/>
                <a:t>mem</a:t>
              </a:r>
              <a:r>
                <a:rPr lang="en-US" dirty="0" smtClean="0"/>
                <a:t> = 4</a:t>
              </a:r>
              <a:endParaRPr lang="en-US" dirty="0"/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 rot="16200000" flipV="1">
              <a:off x="2906486" y="3298371"/>
              <a:ext cx="457200" cy="11196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1" name="Straight Arrow Connector 70"/>
            <p:cNvCxnSpPr>
              <a:stCxn id="66" idx="0"/>
            </p:cNvCxnSpPr>
            <p:nvPr/>
          </p:nvCxnSpPr>
          <p:spPr bwMode="auto">
            <a:xfrm rot="5400000" flipH="1" flipV="1">
              <a:off x="3465460" y="3114007"/>
              <a:ext cx="422986" cy="52112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 bwMode="auto">
            <a:xfrm flipV="1">
              <a:off x="3601616" y="3116424"/>
              <a:ext cx="1679511" cy="4758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V="1">
              <a:off x="3853546" y="3163079"/>
              <a:ext cx="3545629" cy="4478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4" name="Group 83"/>
          <p:cNvGrpSpPr/>
          <p:nvPr/>
        </p:nvGrpSpPr>
        <p:grpSpPr>
          <a:xfrm>
            <a:off x="7197013" y="1760287"/>
            <a:ext cx="1762249" cy="651652"/>
            <a:chOff x="7197013" y="1760287"/>
            <a:chExt cx="1762249" cy="651652"/>
          </a:xfrm>
        </p:grpSpPr>
        <p:sp>
          <p:nvSpPr>
            <p:cNvPr id="80" name="Oval 79"/>
            <p:cNvSpPr/>
            <p:nvPr/>
          </p:nvSpPr>
          <p:spPr bwMode="auto">
            <a:xfrm>
              <a:off x="7197013" y="1760287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7215673" y="2133511"/>
              <a:ext cx="279919" cy="278428"/>
            </a:xfrm>
            <a:prstGeom prst="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501812" y="1763485"/>
              <a:ext cx="1457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non-</a:t>
              </a:r>
              <a:r>
                <a:rPr lang="en-US" dirty="0" err="1" smtClean="0"/>
                <a:t>mem</a:t>
              </a:r>
              <a:r>
                <a:rPr lang="en-US" dirty="0" smtClean="0"/>
                <a:t> </a:t>
              </a:r>
              <a:r>
                <a:rPr lang="en-US" dirty="0" err="1" smtClean="0"/>
                <a:t>instr</a:t>
              </a:r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560906" y="2102497"/>
              <a:ext cx="1059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mem</a:t>
              </a:r>
              <a:r>
                <a:rPr lang="en-US" dirty="0" smtClean="0"/>
                <a:t> </a:t>
              </a:r>
              <a:r>
                <a:rPr lang="en-US" dirty="0" err="1" smtClean="0"/>
                <a:t>instr</a:t>
              </a:r>
              <a:endParaRPr lang="en-US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114801" y="3135086"/>
            <a:ext cx="3480317" cy="789859"/>
            <a:chOff x="4114801" y="3135086"/>
            <a:chExt cx="3480317" cy="789859"/>
          </a:xfrm>
        </p:grpSpPr>
        <p:sp>
          <p:nvSpPr>
            <p:cNvPr id="67" name="TextBox 66"/>
            <p:cNvSpPr txBox="1"/>
            <p:nvPr/>
          </p:nvSpPr>
          <p:spPr>
            <a:xfrm>
              <a:off x="5772540" y="3617168"/>
              <a:ext cx="9316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</a:t>
              </a:r>
              <a:r>
                <a:rPr lang="en-US" baseline="-25000" dirty="0" err="1" smtClean="0"/>
                <a:t>miss</a:t>
              </a:r>
              <a:r>
                <a:rPr lang="en-US" dirty="0" smtClean="0"/>
                <a:t> = 2</a:t>
              </a:r>
              <a:endParaRPr lang="en-US" dirty="0"/>
            </a:p>
          </p:txBody>
        </p:sp>
        <p:cxnSp>
          <p:nvCxnSpPr>
            <p:cNvPr id="86" name="Straight Arrow Connector 85"/>
            <p:cNvCxnSpPr/>
            <p:nvPr/>
          </p:nvCxnSpPr>
          <p:spPr bwMode="auto">
            <a:xfrm rot="10800000">
              <a:off x="4114801" y="3135086"/>
              <a:ext cx="1567543" cy="4385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V="1">
              <a:off x="6428792" y="3144416"/>
              <a:ext cx="1166326" cy="4292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TPTS – trace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Q.</a:t>
            </a:r>
            <a:r>
              <a:rPr lang="en-US" dirty="0" smtClean="0"/>
              <a:t> What information does each trace item carry?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830424" y="2960833"/>
            <a:ext cx="7483151" cy="300200"/>
            <a:chOff x="830424" y="2531607"/>
            <a:chExt cx="7483151" cy="300200"/>
          </a:xfrm>
        </p:grpSpPr>
        <p:grpSp>
          <p:nvGrpSpPr>
            <p:cNvPr id="4" name="Group 3"/>
            <p:cNvGrpSpPr/>
            <p:nvPr/>
          </p:nvGrpSpPr>
          <p:grpSpPr>
            <a:xfrm>
              <a:off x="830424" y="2531607"/>
              <a:ext cx="7483151" cy="297089"/>
              <a:chOff x="830424" y="2596924"/>
              <a:chExt cx="7483151" cy="297089"/>
            </a:xfrm>
          </p:grpSpPr>
          <p:cxnSp>
            <p:nvCxnSpPr>
              <p:cNvPr id="5" name="Straight Arrow Connector 4"/>
              <p:cNvCxnSpPr/>
              <p:nvPr/>
            </p:nvCxnSpPr>
            <p:spPr bwMode="auto">
              <a:xfrm>
                <a:off x="830424" y="2743230"/>
                <a:ext cx="7483151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diamond" w="med" len="med"/>
                <a:tailEnd type="arrow"/>
              </a:ln>
              <a:effectLst/>
            </p:spPr>
          </p:cxnSp>
          <p:sp>
            <p:nvSpPr>
              <p:cNvPr id="6" name="Oval 5"/>
              <p:cNvSpPr/>
              <p:nvPr/>
            </p:nvSpPr>
            <p:spPr bwMode="auto">
              <a:xfrm>
                <a:off x="1147665" y="2596924"/>
                <a:ext cx="307910" cy="297089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2929812" y="2615585"/>
                <a:ext cx="279919" cy="278428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1626637" y="2596924"/>
                <a:ext cx="307910" cy="297089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2058955" y="2596924"/>
                <a:ext cx="307910" cy="297089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2472612" y="2596924"/>
                <a:ext cx="307910" cy="297089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3418114" y="2596924"/>
                <a:ext cx="307910" cy="297089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4264090" y="2596924"/>
                <a:ext cx="307910" cy="297089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4795934" y="2596924"/>
                <a:ext cx="307910" cy="297089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6267061" y="2596924"/>
                <a:ext cx="307910" cy="297089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6662057" y="2596924"/>
                <a:ext cx="307910" cy="297089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7085045" y="2596924"/>
                <a:ext cx="307910" cy="297089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837991" y="2615585"/>
                <a:ext cx="279919" cy="278428"/>
              </a:xfrm>
              <a:prstGeom prst="rect">
                <a:avLst/>
              </a:prstGeom>
              <a:solidFill>
                <a:srgbClr val="CC99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5287346" y="2615585"/>
                <a:ext cx="279919" cy="278428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7511143" y="2615585"/>
                <a:ext cx="279919" cy="278428"/>
              </a:xfrm>
              <a:prstGeom prst="rect">
                <a:avLst/>
              </a:prstGeom>
              <a:solidFill>
                <a:srgbClr val="CC99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 bwMode="auto">
            <a:xfrm>
              <a:off x="5831631" y="2553379"/>
              <a:ext cx="279919" cy="278428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46041" y="3986814"/>
            <a:ext cx="1679510" cy="1987420"/>
            <a:chOff x="2146041" y="3986814"/>
            <a:chExt cx="1679510" cy="1987420"/>
          </a:xfrm>
        </p:grpSpPr>
        <p:sp>
          <p:nvSpPr>
            <p:cNvPr id="22" name="Line Callout 1 21"/>
            <p:cNvSpPr/>
            <p:nvPr/>
          </p:nvSpPr>
          <p:spPr bwMode="auto">
            <a:xfrm>
              <a:off x="2146041" y="3986814"/>
              <a:ext cx="1679510" cy="1987420"/>
            </a:xfrm>
            <a:prstGeom prst="borderCallout1">
              <a:avLst>
                <a:gd name="adj1" fmla="val -499"/>
                <a:gd name="adj2" fmla="val 48889"/>
                <a:gd name="adj3" fmla="val -36326"/>
                <a:gd name="adj4" fmla="val 108334"/>
              </a:avLst>
            </a:prstGeom>
            <a:solidFill>
              <a:srgbClr val="99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ea typeface="굴림" pitchFamily="50" charset="-127"/>
                </a:rPr>
                <a:t>item #102</a:t>
              </a:r>
            </a:p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Humnst777 BT" pitchFamily="34" charset="0"/>
                <a:ea typeface="굴림" pitchFamily="50" charset="-127"/>
              </a:endParaRPr>
            </a:p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Humnst777 BT" pitchFamily="34" charset="0"/>
                <a:ea typeface="굴림" pitchFamily="50" charset="-127"/>
              </a:endParaRPr>
            </a:p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400" b="1" i="0" u="none" strike="noStrike" cap="none" normalizeH="0" baseline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Humnst777 BT" pitchFamily="34" charset="0"/>
                  <a:ea typeface="굴림" pitchFamily="50" charset="-127"/>
                </a:rPr>
                <a:t>n_inst</a:t>
              </a:r>
              <a:r>
                <a:rPr kumimoji="1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Humnst777 BT" pitchFamily="34" charset="0"/>
                  <a:ea typeface="굴림" pitchFamily="50" charset="-127"/>
                </a:rPr>
                <a:t> = 6</a:t>
              </a:r>
            </a:p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ea typeface="굴림" pitchFamily="50" charset="-127"/>
                </a:rPr>
                <a:t>n_mem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ea typeface="굴림" pitchFamily="50" charset="-127"/>
                </a:rPr>
                <a:t> = 1</a:t>
              </a:r>
            </a:p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ea typeface="굴림" pitchFamily="50" charset="-127"/>
                </a:rPr>
                <a:t>n_cycles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ea typeface="굴림" pitchFamily="50" charset="-127"/>
                </a:rPr>
                <a:t> = 11</a:t>
              </a:r>
            </a:p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400" b="1" i="0" u="none" strike="noStrike" cap="none" normalizeH="0" baseline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Humnst777 BT" pitchFamily="34" charset="0"/>
                  <a:ea typeface="굴림" pitchFamily="50" charset="-127"/>
                </a:rPr>
                <a:t>n_type</a:t>
              </a:r>
              <a:r>
                <a:rPr kumimoji="1" lang="en-US" sz="1400" b="1" i="0" u="none" strike="noStrike" cap="none" normalizeH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Humnst777 BT" pitchFamily="34" charset="0"/>
                  <a:ea typeface="굴림" pitchFamily="50" charset="-127"/>
                </a:rPr>
                <a:t> = </a:t>
              </a:r>
              <a:r>
                <a:rPr kumimoji="1" lang="en-US" sz="1400" b="1" i="0" u="none" strike="noStrike" cap="none" normalizeH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Humnst777 BT" pitchFamily="34" charset="0"/>
                  <a:ea typeface="굴림" pitchFamily="50" charset="-127"/>
                </a:rPr>
                <a:t>ld_miss</a:t>
              </a:r>
              <a:endParaRPr kumimoji="1" lang="en-US" sz="1400" b="1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Humnst777 BT" pitchFamily="34" charset="0"/>
                <a:ea typeface="굴림" pitchFamily="50" charset="-127"/>
              </a:endParaRPr>
            </a:p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aseline="0" dirty="0" err="1" smtClean="0">
                  <a:solidFill>
                    <a:schemeClr val="bg1">
                      <a:lumMod val="95000"/>
                    </a:schemeClr>
                  </a:solidFill>
                  <a:ea typeface="굴림" pitchFamily="50" charset="-127"/>
                </a:rPr>
                <a:t>addr</a:t>
              </a:r>
              <a:r>
                <a:rPr lang="en-US" baseline="0" dirty="0" smtClean="0">
                  <a:solidFill>
                    <a:schemeClr val="bg1">
                      <a:lumMod val="95000"/>
                    </a:schemeClr>
                  </a:solidFill>
                  <a:ea typeface="굴림" pitchFamily="50" charset="-127"/>
                </a:rPr>
                <a:t>=0x014c</a:t>
              </a: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146041" y="3986814"/>
              <a:ext cx="1679510" cy="494522"/>
            </a:xfrm>
            <a:prstGeom prst="rect">
              <a:avLst/>
            </a:prstGeom>
            <a:solidFill>
              <a:srgbClr val="CC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Humnst777 BT" pitchFamily="34" charset="0"/>
                  <a:ea typeface="굴림" pitchFamily="50" charset="-127"/>
                </a:rPr>
                <a:t>item #102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620139" y="3986814"/>
            <a:ext cx="1679510" cy="1987420"/>
            <a:chOff x="5620139" y="3986814"/>
            <a:chExt cx="1679510" cy="1987420"/>
          </a:xfrm>
        </p:grpSpPr>
        <p:sp>
          <p:nvSpPr>
            <p:cNvPr id="25" name="Line Callout 1 24"/>
            <p:cNvSpPr/>
            <p:nvPr/>
          </p:nvSpPr>
          <p:spPr bwMode="auto">
            <a:xfrm>
              <a:off x="5620139" y="3986814"/>
              <a:ext cx="1679510" cy="1987420"/>
            </a:xfrm>
            <a:prstGeom prst="borderCallout1">
              <a:avLst>
                <a:gd name="adj1" fmla="val -499"/>
                <a:gd name="adj2" fmla="val 48889"/>
                <a:gd name="adj3" fmla="val -36326"/>
                <a:gd name="adj4" fmla="val 121112"/>
              </a:avLst>
            </a:prstGeom>
            <a:solidFill>
              <a:srgbClr val="99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Humnst777 BT" pitchFamily="34" charset="0"/>
                  <a:ea typeface="굴림" pitchFamily="50" charset="-127"/>
                </a:rPr>
                <a:t>item #103</a:t>
              </a:r>
            </a:p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bg1">
                    <a:lumMod val="95000"/>
                  </a:schemeClr>
                </a:solidFill>
                <a:ea typeface="굴림" pitchFamily="50" charset="-127"/>
              </a:endParaRPr>
            </a:p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Humnst777 BT" pitchFamily="34" charset="0"/>
                <a:ea typeface="굴림" pitchFamily="50" charset="-127"/>
              </a:endParaRPr>
            </a:p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400" b="1" i="0" u="none" strike="noStrike" cap="none" normalizeH="0" baseline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Humnst777 BT" pitchFamily="34" charset="0"/>
                  <a:ea typeface="굴림" pitchFamily="50" charset="-127"/>
                </a:rPr>
                <a:t>n_inst</a:t>
              </a:r>
              <a:r>
                <a:rPr kumimoji="1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Humnst777 BT" pitchFamily="34" charset="0"/>
                  <a:ea typeface="굴림" pitchFamily="50" charset="-127"/>
                </a:rPr>
                <a:t> = 7</a:t>
              </a:r>
            </a:p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ea typeface="굴림" pitchFamily="50" charset="-127"/>
                </a:rPr>
                <a:t>n_mem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ea typeface="굴림" pitchFamily="50" charset="-127"/>
                </a:rPr>
                <a:t> = 2</a:t>
              </a:r>
            </a:p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ea typeface="굴림" pitchFamily="50" charset="-127"/>
                </a:rPr>
                <a:t>n_cycles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ea typeface="굴림" pitchFamily="50" charset="-127"/>
                </a:rPr>
                <a:t> = 9</a:t>
              </a:r>
            </a:p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400" b="1" i="0" u="none" strike="noStrike" cap="none" normalizeH="0" baseline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Humnst777 BT" pitchFamily="34" charset="0"/>
                  <a:ea typeface="굴림" pitchFamily="50" charset="-127"/>
                </a:rPr>
                <a:t>n_type</a:t>
              </a:r>
              <a:r>
                <a:rPr kumimoji="1" lang="en-US" sz="1400" b="1" i="0" u="none" strike="noStrike" cap="none" normalizeH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Humnst777 BT" pitchFamily="34" charset="0"/>
                  <a:ea typeface="굴림" pitchFamily="50" charset="-127"/>
                </a:rPr>
                <a:t> = </a:t>
              </a:r>
              <a:r>
                <a:rPr kumimoji="1" lang="en-US" sz="1400" b="1" i="0" u="none" strike="noStrike" cap="none" normalizeH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Humnst777 BT" pitchFamily="34" charset="0"/>
                  <a:ea typeface="굴림" pitchFamily="50" charset="-127"/>
                </a:rPr>
                <a:t>st_miss</a:t>
              </a:r>
              <a:endParaRPr kumimoji="1" lang="en-US" sz="1400" b="1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Humnst777 BT" pitchFamily="34" charset="0"/>
                <a:ea typeface="굴림" pitchFamily="50" charset="-127"/>
              </a:endParaRPr>
            </a:p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aseline="0" dirty="0" err="1" smtClean="0">
                  <a:solidFill>
                    <a:schemeClr val="bg1">
                      <a:lumMod val="95000"/>
                    </a:schemeClr>
                  </a:solidFill>
                  <a:ea typeface="굴림" pitchFamily="50" charset="-127"/>
                </a:rPr>
                <a:t>addr</a:t>
              </a:r>
              <a:r>
                <a:rPr lang="en-US" baseline="0" dirty="0" smtClean="0">
                  <a:solidFill>
                    <a:schemeClr val="bg1">
                      <a:lumMod val="95000"/>
                    </a:schemeClr>
                  </a:solidFill>
                  <a:ea typeface="굴림" pitchFamily="50" charset="-127"/>
                </a:rPr>
                <a:t>=0x0220</a:t>
              </a: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620139" y="3986814"/>
              <a:ext cx="1679510" cy="494522"/>
            </a:xfrm>
            <a:prstGeom prst="rect">
              <a:avLst/>
            </a:prstGeom>
            <a:solidFill>
              <a:srgbClr val="CC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Humnst777 BT" pitchFamily="34" charset="0"/>
                  <a:ea typeface="굴림" pitchFamily="50" charset="-127"/>
                </a:rPr>
                <a:t>item #103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245429" y="2304661"/>
            <a:ext cx="3181741" cy="606492"/>
            <a:chOff x="4245429" y="2304661"/>
            <a:chExt cx="3181741" cy="606492"/>
          </a:xfrm>
        </p:grpSpPr>
        <p:sp>
          <p:nvSpPr>
            <p:cNvPr id="28" name="TextBox 27"/>
            <p:cNvSpPr txBox="1"/>
            <p:nvPr/>
          </p:nvSpPr>
          <p:spPr>
            <a:xfrm>
              <a:off x="5374436" y="2304661"/>
              <a:ext cx="9348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</a:t>
              </a:r>
              <a:r>
                <a:rPr lang="en-US" baseline="-25000" dirty="0" err="1" smtClean="0"/>
                <a:t>instr</a:t>
              </a:r>
              <a:r>
                <a:rPr lang="en-US" dirty="0" smtClean="0"/>
                <a:t> = 7</a:t>
              </a:r>
              <a:endParaRPr lang="en-US" dirty="0"/>
            </a:p>
          </p:txBody>
        </p:sp>
        <p:sp>
          <p:nvSpPr>
            <p:cNvPr id="29" name="Right Brace 28"/>
            <p:cNvSpPr/>
            <p:nvPr/>
          </p:nvSpPr>
          <p:spPr bwMode="auto">
            <a:xfrm rot="16200000">
              <a:off x="5691676" y="1175659"/>
              <a:ext cx="289247" cy="3181741"/>
            </a:xfrm>
            <a:prstGeom prst="rightBrace">
              <a:avLst>
                <a:gd name="adj1" fmla="val 27688"/>
                <a:gd name="adj2" fmla="val 50000"/>
              </a:avLst>
            </a:prstGeom>
            <a:noFill/>
            <a:ln w="25400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200262" y="3282789"/>
            <a:ext cx="995265" cy="583060"/>
            <a:chOff x="5200262" y="3282789"/>
            <a:chExt cx="995265" cy="583060"/>
          </a:xfrm>
        </p:grpSpPr>
        <p:sp>
          <p:nvSpPr>
            <p:cNvPr id="32" name="Right Brace 31"/>
            <p:cNvSpPr/>
            <p:nvPr/>
          </p:nvSpPr>
          <p:spPr bwMode="auto">
            <a:xfrm rot="5400000" flipV="1">
              <a:off x="5553271" y="2929780"/>
              <a:ext cx="289247" cy="995265"/>
            </a:xfrm>
            <a:prstGeom prst="rightBrace">
              <a:avLst>
                <a:gd name="adj1" fmla="val 27688"/>
                <a:gd name="adj2" fmla="val 50000"/>
              </a:avLst>
            </a:prstGeom>
            <a:noFill/>
            <a:ln w="25400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28254" y="3558072"/>
              <a:ext cx="966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</a:t>
              </a:r>
              <a:r>
                <a:rPr lang="en-US" baseline="-25000" dirty="0" err="1" smtClean="0"/>
                <a:t>mem</a:t>
              </a:r>
              <a:r>
                <a:rPr lang="en-US" dirty="0" smtClean="0"/>
                <a:t> = 2</a:t>
              </a:r>
              <a:endParaRPr lang="en-US" dirty="0"/>
            </a:p>
          </p:txBody>
        </p:sp>
      </p:grpSp>
      <p:sp>
        <p:nvSpPr>
          <p:cNvPr id="34" name="Right Arrow 33"/>
          <p:cNvSpPr/>
          <p:nvPr/>
        </p:nvSpPr>
        <p:spPr bwMode="auto">
          <a:xfrm>
            <a:off x="5019869" y="4711959"/>
            <a:ext cx="531845" cy="363893"/>
          </a:xfrm>
          <a:prstGeom prst="rightArrow">
            <a:avLst/>
          </a:prstGeom>
          <a:noFill/>
          <a:ln w="25400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36" name="Right Arrow 35"/>
          <p:cNvSpPr/>
          <p:nvPr/>
        </p:nvSpPr>
        <p:spPr bwMode="auto">
          <a:xfrm>
            <a:off x="5022979" y="4920343"/>
            <a:ext cx="531845" cy="363893"/>
          </a:xfrm>
          <a:prstGeom prst="rightArrow">
            <a:avLst/>
          </a:prstGeom>
          <a:noFill/>
          <a:ln w="25400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5016759" y="5110065"/>
            <a:ext cx="531845" cy="363893"/>
          </a:xfrm>
          <a:prstGeom prst="rightArrow">
            <a:avLst/>
          </a:prstGeom>
          <a:noFill/>
          <a:ln w="25400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5016758" y="5436642"/>
            <a:ext cx="531845" cy="363893"/>
          </a:xfrm>
          <a:prstGeom prst="rightArrow">
            <a:avLst/>
          </a:prstGeom>
          <a:noFill/>
          <a:ln w="25400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39" name="Right Arrow 38"/>
          <p:cNvSpPr/>
          <p:nvPr/>
        </p:nvSpPr>
        <p:spPr bwMode="auto">
          <a:xfrm rot="5400000">
            <a:off x="7380512" y="2453956"/>
            <a:ext cx="531845" cy="363893"/>
          </a:xfrm>
          <a:prstGeom prst="rightArrow">
            <a:avLst/>
          </a:prstGeom>
          <a:noFill/>
          <a:ln w="25400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248533" y="2307765"/>
            <a:ext cx="3181741" cy="606492"/>
            <a:chOff x="4245429" y="2304661"/>
            <a:chExt cx="3181741" cy="606492"/>
          </a:xfrm>
        </p:grpSpPr>
        <p:sp>
          <p:nvSpPr>
            <p:cNvPr id="45" name="TextBox 44"/>
            <p:cNvSpPr txBox="1"/>
            <p:nvPr/>
          </p:nvSpPr>
          <p:spPr>
            <a:xfrm>
              <a:off x="5374436" y="2304661"/>
              <a:ext cx="1047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</a:t>
              </a:r>
              <a:r>
                <a:rPr lang="en-US" baseline="-25000" dirty="0" err="1" smtClean="0"/>
                <a:t>cycles</a:t>
              </a:r>
              <a:r>
                <a:rPr lang="en-US" dirty="0" smtClean="0"/>
                <a:t> = 9</a:t>
              </a:r>
              <a:endParaRPr lang="en-US" dirty="0"/>
            </a:p>
          </p:txBody>
        </p:sp>
        <p:sp>
          <p:nvSpPr>
            <p:cNvPr id="46" name="Right Brace 45"/>
            <p:cNvSpPr/>
            <p:nvPr/>
          </p:nvSpPr>
          <p:spPr bwMode="auto">
            <a:xfrm rot="16200000">
              <a:off x="5691676" y="1175659"/>
              <a:ext cx="289247" cy="3181741"/>
            </a:xfrm>
            <a:prstGeom prst="rightBrace">
              <a:avLst>
                <a:gd name="adj1" fmla="val 27688"/>
                <a:gd name="adj2" fmla="val 50000"/>
              </a:avLst>
            </a:prstGeom>
            <a:noFill/>
            <a:ln w="25400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Assume 30% of instructions are memory accesses</a:t>
            </a:r>
          </a:p>
          <a:p>
            <a:r>
              <a:rPr lang="en-US" dirty="0" smtClean="0"/>
              <a:t>Assume L1 cache hit rate of 90%</a:t>
            </a:r>
          </a:p>
          <a:p>
            <a:r>
              <a:rPr lang="en-US" b="1" dirty="0" smtClean="0"/>
              <a:t>Q.</a:t>
            </a:r>
            <a:r>
              <a:rPr lang="en-US" dirty="0" smtClean="0"/>
              <a:t> How many instructions are covered by one trace item?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A.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33.</a:t>
            </a:r>
            <a:r>
              <a:rPr lang="en-US" dirty="0" smtClean="0">
                <a:solidFill>
                  <a:srgbClr val="C00000"/>
                </a:solidFill>
              </a:rPr>
              <a:t> You have 30%×(1–90%)×100 = 3 trace items per 100 instructions.</a:t>
            </a:r>
          </a:p>
          <a:p>
            <a:r>
              <a:rPr lang="en-US" dirty="0" smtClean="0"/>
              <a:t>If L1 hit rate is 95%, each trace item corresponds to 66 instructions.</a:t>
            </a:r>
          </a:p>
          <a:p>
            <a:endParaRPr lang="en-US" dirty="0" smtClean="0"/>
          </a:p>
          <a:p>
            <a:pPr>
              <a:buFont typeface="Symbol" pitchFamily="18" charset="2"/>
              <a:buChar char="Þ"/>
            </a:pPr>
            <a:r>
              <a:rPr lang="en-US" dirty="0" smtClean="0">
                <a:solidFill>
                  <a:srgbClr val="C00000"/>
                </a:solidFill>
              </a:rPr>
              <a:t>Reduced trace processing time, reduced trace file sizes.</a:t>
            </a:r>
          </a:p>
          <a:p>
            <a:pPr>
              <a:buFont typeface="Symbol" pitchFamily="18" charset="2"/>
              <a:buChar char="Þ"/>
            </a:pPr>
            <a:r>
              <a:rPr lang="en-US" dirty="0" smtClean="0">
                <a:solidFill>
                  <a:srgbClr val="C00000"/>
                </a:solidFill>
              </a:rPr>
              <a:t>Higher simulation accuracy – timings during trace generation are accurate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OoO</a:t>
            </a:r>
            <a:r>
              <a:rPr lang="en-US" dirty="0" smtClean="0"/>
              <a:t> cores?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Trace-driven simulation is not suitable for </a:t>
            </a:r>
            <a:r>
              <a:rPr lang="en-US" dirty="0" err="1" smtClean="0"/>
              <a:t>OoO</a:t>
            </a:r>
            <a:r>
              <a:rPr lang="en-US" dirty="0" smtClean="0"/>
              <a:t> processor modeling, given up </a:t>
            </a:r>
            <a:r>
              <a:rPr lang="en-US" sz="1400" dirty="0" smtClean="0"/>
              <a:t>[Black et al. ICCD ‘96]</a:t>
            </a:r>
          </a:p>
          <a:p>
            <a:endParaRPr lang="en-US" dirty="0" smtClean="0"/>
          </a:p>
          <a:p>
            <a:r>
              <a:rPr lang="en-US" b="1" dirty="0" smtClean="0"/>
              <a:t>Q.</a:t>
            </a:r>
            <a:r>
              <a:rPr lang="en-US" dirty="0" smtClean="0"/>
              <a:t> Does trace filtering help here?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A.</a:t>
            </a:r>
            <a:r>
              <a:rPr lang="en-US" dirty="0" smtClean="0">
                <a:solidFill>
                  <a:srgbClr val="C00000"/>
                </a:solidFill>
              </a:rPr>
              <a:t> Partly, if you have few L1 cache misses. </a:t>
            </a:r>
            <a:r>
              <a:rPr lang="en-US" dirty="0" smtClean="0"/>
              <a:t>Error is introduced only on cache misses.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method; in-order vs. </a:t>
            </a:r>
            <a:r>
              <a:rPr lang="en-US" dirty="0" err="1" smtClean="0"/>
              <a:t>OoO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-395780" y="2873993"/>
            <a:ext cx="21499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800" b="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Difference in simulated program exec. time (%)</a:t>
            </a:r>
          </a:p>
        </p:txBody>
      </p:sp>
      <p:graphicFrame>
        <p:nvGraphicFramePr>
          <p:cNvPr id="33" name="Chart 32"/>
          <p:cNvGraphicFramePr/>
          <p:nvPr/>
        </p:nvGraphicFramePr>
        <p:xfrm>
          <a:off x="4571999" y="1999288"/>
          <a:ext cx="3797085" cy="2279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Chart 33"/>
          <p:cNvGraphicFramePr/>
          <p:nvPr/>
        </p:nvGraphicFramePr>
        <p:xfrm>
          <a:off x="714348" y="2030285"/>
          <a:ext cx="3857652" cy="2248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154870" y="1891876"/>
            <a:ext cx="412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800" b="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168%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46652" y="1891876"/>
            <a:ext cx="412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800" b="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309%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457200" y="4627563"/>
            <a:ext cx="8229600" cy="1503398"/>
          </a:xfrm>
        </p:spPr>
        <p:txBody>
          <a:bodyPr/>
          <a:lstStyle/>
          <a:p>
            <a:r>
              <a:rPr lang="en-US" dirty="0" smtClean="0"/>
              <a:t>Trace-driven simulation works well for in-order processors</a:t>
            </a:r>
          </a:p>
          <a:p>
            <a:r>
              <a:rPr lang="en-US" dirty="0" smtClean="0"/>
              <a:t>Won’t work for </a:t>
            </a:r>
            <a:r>
              <a:rPr lang="en-US" dirty="0" err="1" smtClean="0"/>
              <a:t>OoO</a:t>
            </a:r>
            <a:r>
              <a:rPr lang="en-US" dirty="0" smtClean="0"/>
              <a:t>; it’s not possible to re-create the </a:t>
            </a:r>
            <a:r>
              <a:rPr lang="en-US" dirty="0" err="1" smtClean="0"/>
              <a:t>OoO</a:t>
            </a:r>
            <a:r>
              <a:rPr lang="en-US" dirty="0" smtClean="0"/>
              <a:t> scenarios on long-latency events such as L2 cache miss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63893" y="1772815"/>
            <a:ext cx="4208107" cy="2649895"/>
          </a:xfrm>
          <a:prstGeom prst="rect">
            <a:avLst/>
          </a:prstGeom>
          <a:noFill/>
          <a:ln w="5080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435151" y="1785255"/>
            <a:ext cx="3943740" cy="2649895"/>
          </a:xfrm>
          <a:prstGeom prst="rect">
            <a:avLst/>
          </a:prstGeom>
          <a:noFill/>
          <a:ln w="5080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permeability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5707"/>
            <a:ext cx="8229600" cy="1214187"/>
          </a:xfrm>
        </p:spPr>
        <p:txBody>
          <a:bodyPr/>
          <a:lstStyle/>
          <a:p>
            <a:r>
              <a:rPr lang="en-US" b="1" dirty="0" smtClean="0"/>
              <a:t>Approach.</a:t>
            </a:r>
            <a:r>
              <a:rPr lang="en-US" dirty="0" smtClean="0"/>
              <a:t> Evaluate the potential impact of an L2 miss at trace generation time</a:t>
            </a:r>
          </a:p>
          <a:p>
            <a:r>
              <a:rPr lang="en-US" b="1" dirty="0" smtClean="0"/>
              <a:t>Idea.</a:t>
            </a:r>
            <a:r>
              <a:rPr lang="en-US" dirty="0" smtClean="0"/>
              <a:t> Measure the impact of a hypothetical miss</a:t>
            </a:r>
            <a:endParaRPr lang="en-US" dirty="0"/>
          </a:p>
        </p:txBody>
      </p:sp>
      <p:pic>
        <p:nvPicPr>
          <p:cNvPr id="9" name="Picture 8" descr="tpts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53" y="3452756"/>
            <a:ext cx="7941294" cy="20224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1959428" y="3209738"/>
            <a:ext cx="1996752" cy="1604445"/>
          </a:xfrm>
          <a:prstGeom prst="rect">
            <a:avLst/>
          </a:prstGeom>
          <a:noFill/>
          <a:ln w="38100" cap="flat" cmpd="sng" algn="ctr">
            <a:solidFill>
              <a:srgbClr val="CC99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324809" y="3212848"/>
            <a:ext cx="1996752" cy="808654"/>
          </a:xfrm>
          <a:prstGeom prst="rect">
            <a:avLst/>
          </a:prstGeom>
          <a:noFill/>
          <a:ln w="38100" cap="flat" cmpd="sng" algn="ctr">
            <a:solidFill>
              <a:srgbClr val="CC99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327919" y="4690195"/>
            <a:ext cx="1996752" cy="808654"/>
          </a:xfrm>
          <a:prstGeom prst="rect">
            <a:avLst/>
          </a:prstGeom>
          <a:noFill/>
          <a:ln w="38100" cap="flat" cmpd="sng" algn="ctr">
            <a:solidFill>
              <a:srgbClr val="CC99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3500000" flipV="1">
            <a:off x="2369972" y="4632235"/>
            <a:ext cx="531845" cy="363893"/>
          </a:xfrm>
          <a:prstGeom prst="rightArrow">
            <a:avLst/>
          </a:prstGeom>
          <a:noFill/>
          <a:ln w="25400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13500000" flipV="1">
            <a:off x="3772674" y="5437778"/>
            <a:ext cx="531845" cy="363893"/>
          </a:xfrm>
          <a:prstGeom prst="rightArrow">
            <a:avLst/>
          </a:prstGeom>
          <a:noFill/>
          <a:ln w="25400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3" grpId="0" animBg="1"/>
      <p:bldP spid="13" grpId="1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permeability analysis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573351" y="3008271"/>
            <a:ext cx="21499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800" b="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Difference in simulated program exec. time (%)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559837" y="1950835"/>
          <a:ext cx="4012163" cy="2424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571999" y="1950087"/>
          <a:ext cx="3853543" cy="2425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322903" y="1849136"/>
            <a:ext cx="412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800" b="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168%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59514" y="1827493"/>
            <a:ext cx="412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800" b="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309%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4627563"/>
            <a:ext cx="8229600" cy="1577294"/>
          </a:xfrm>
        </p:spPr>
        <p:txBody>
          <a:bodyPr>
            <a:normAutofit/>
          </a:bodyPr>
          <a:lstStyle/>
          <a:p>
            <a:r>
              <a:rPr lang="en-US" b="1" dirty="0" smtClean="0"/>
              <a:t>Outorder-1.</a:t>
            </a:r>
            <a:r>
              <a:rPr lang="en-US" dirty="0" smtClean="0"/>
              <a:t> Error &lt;10%.</a:t>
            </a:r>
          </a:p>
          <a:p>
            <a:r>
              <a:rPr lang="en-US" b="1" dirty="0" smtClean="0"/>
              <a:t>Outorder-2.</a:t>
            </a:r>
            <a:r>
              <a:rPr lang="en-US" dirty="0" smtClean="0"/>
              <a:t> Error ~15%.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Error has to do with L1 miss rate (trace interval) and </a:t>
            </a:r>
            <a:r>
              <a:rPr lang="en-US" dirty="0" err="1" smtClean="0">
                <a:solidFill>
                  <a:srgbClr val="C00000"/>
                </a:solidFill>
              </a:rPr>
              <a:t>OoO</a:t>
            </a:r>
            <a:r>
              <a:rPr lang="en-US" dirty="0" smtClean="0">
                <a:solidFill>
                  <a:srgbClr val="C00000"/>
                </a:solidFill>
              </a:rPr>
              <a:t> window size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63893" y="1772815"/>
            <a:ext cx="4208107" cy="2649895"/>
          </a:xfrm>
          <a:prstGeom prst="rect">
            <a:avLst/>
          </a:prstGeom>
          <a:noFill/>
          <a:ln w="5080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435151" y="1785255"/>
            <a:ext cx="3943740" cy="2649895"/>
          </a:xfrm>
          <a:prstGeom prst="rect">
            <a:avLst/>
          </a:prstGeom>
          <a:noFill/>
          <a:ln w="5080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32450" y="2080726"/>
            <a:ext cx="1133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Outorder-1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07765" y="2074507"/>
            <a:ext cx="1133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Outorder-2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Multithreading?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400"/>
          </a:xfrm>
        </p:spPr>
        <p:txBody>
          <a:bodyPr/>
          <a:lstStyle/>
          <a:p>
            <a:r>
              <a:rPr lang="en-US" b="1" dirty="0" smtClean="0"/>
              <a:t>Q.</a:t>
            </a:r>
            <a:r>
              <a:rPr lang="en-US" dirty="0" smtClean="0"/>
              <a:t> Would timing-aware trace generation affect TPTS accuracy, esp. when dealing with locks?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A.</a:t>
            </a:r>
            <a:r>
              <a:rPr lang="en-US" dirty="0" smtClean="0">
                <a:solidFill>
                  <a:srgbClr val="C00000"/>
                </a:solidFill>
              </a:rPr>
              <a:t> Possibly.</a:t>
            </a:r>
            <a:r>
              <a:rPr lang="en-US" dirty="0" smtClean="0"/>
              <a:t> We need to generate trace items for “high-level” primitives, not individual memory accesses for locks.</a:t>
            </a:r>
            <a:endParaRPr lang="en-US" dirty="0"/>
          </a:p>
        </p:txBody>
      </p:sp>
      <p:pic>
        <p:nvPicPr>
          <p:cNvPr id="5" name="Picture 4" descr="mult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465" y="3332040"/>
            <a:ext cx="4067070" cy="264732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Multithreading?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34886"/>
          </a:xfrm>
        </p:spPr>
        <p:txBody>
          <a:bodyPr/>
          <a:lstStyle/>
          <a:p>
            <a:r>
              <a:rPr lang="en-US" b="1" dirty="0" smtClean="0"/>
              <a:t>Q.</a:t>
            </a:r>
            <a:r>
              <a:rPr lang="en-US" dirty="0" smtClean="0"/>
              <a:t> Would filtering affect TPTS accuracy, esp. when dealing with race conditions?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A.</a:t>
            </a:r>
            <a:r>
              <a:rPr lang="en-US" dirty="0" smtClean="0">
                <a:solidFill>
                  <a:srgbClr val="C00000"/>
                </a:solidFill>
              </a:rPr>
              <a:t> Possibly.</a:t>
            </a:r>
            <a:r>
              <a:rPr lang="en-US" dirty="0" smtClean="0"/>
              <a:t> We can turn off filtering in critical regions, all together or selectively.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660849" y="3079189"/>
            <a:ext cx="5674593" cy="3096747"/>
            <a:chOff x="1660849" y="3079189"/>
            <a:chExt cx="5674593" cy="3096747"/>
          </a:xfrm>
        </p:grpSpPr>
        <p:pic>
          <p:nvPicPr>
            <p:cNvPr id="7" name="Picture 6" descr="thread.em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8557" y="3079189"/>
              <a:ext cx="5526885" cy="309674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660849" y="3937517"/>
              <a:ext cx="481222" cy="269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" b="0" dirty="0" smtClean="0"/>
                <a:t>time</a:t>
              </a:r>
              <a:endParaRPr lang="en-US" sz="1150" b="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Architect’s sword: simulator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600987" y="2808516"/>
            <a:ext cx="1942026" cy="991576"/>
          </a:xfrm>
          <a:prstGeom prst="rect">
            <a:avLst/>
          </a:prstGeom>
          <a:solidFill>
            <a:srgbClr val="00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umnst777 BT" pitchFamily="34" charset="0"/>
                <a:ea typeface="굴림" pitchFamily="50" charset="-127"/>
              </a:rPr>
              <a:t>simulator</a:t>
            </a:r>
          </a:p>
        </p:txBody>
      </p:sp>
      <p:sp>
        <p:nvSpPr>
          <p:cNvPr id="16" name="Flowchart: Card 15"/>
          <p:cNvSpPr/>
          <p:nvPr/>
        </p:nvSpPr>
        <p:spPr bwMode="auto">
          <a:xfrm>
            <a:off x="4057569" y="1711269"/>
            <a:ext cx="1570059" cy="657234"/>
          </a:xfrm>
          <a:prstGeom prst="flowChartPunchedCard">
            <a:avLst/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umnst777 BT" pitchFamily="34" charset="0"/>
                <a:ea typeface="굴림" pitchFamily="50" charset="-127"/>
              </a:rPr>
              <a:t>target machine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ea typeface="굴림" pitchFamily="50" charset="-127"/>
              </a:rPr>
              <a:t>definition</a:t>
            </a: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 bwMode="auto">
          <a:xfrm rot="5400000">
            <a:off x="4622593" y="2588509"/>
            <a:ext cx="440013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Flowchart: Document 18"/>
          <p:cNvSpPr/>
          <p:nvPr/>
        </p:nvSpPr>
        <p:spPr bwMode="auto">
          <a:xfrm>
            <a:off x="6227232" y="2884428"/>
            <a:ext cx="1168416" cy="839799"/>
          </a:xfrm>
          <a:prstGeom prst="flowChartDocument">
            <a:avLst/>
          </a:prstGeom>
          <a:solidFill>
            <a:srgbClr val="99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umnst777 BT" pitchFamily="34" charset="0"/>
                <a:ea typeface="굴림" pitchFamily="50" charset="-127"/>
              </a:rPr>
              <a:t>simulation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ea typeface="굴림" pitchFamily="50" charset="-127"/>
              </a:rPr>
              <a:t>result</a:t>
            </a: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cxnSp>
        <p:nvCxnSpPr>
          <p:cNvPr id="20" name="Straight Arrow Connector 19"/>
          <p:cNvCxnSpPr>
            <a:stCxn id="10" idx="3"/>
            <a:endCxn id="19" idx="1"/>
          </p:cNvCxnSpPr>
          <p:nvPr/>
        </p:nvCxnSpPr>
        <p:spPr bwMode="auto">
          <a:xfrm>
            <a:off x="5543013" y="3304304"/>
            <a:ext cx="684219" cy="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1581228" y="2980235"/>
            <a:ext cx="1398561" cy="657234"/>
          </a:xfrm>
          <a:prstGeom prst="ellipse">
            <a:avLst/>
          </a:prstGeom>
          <a:solidFill>
            <a:srgbClr val="00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umnst777 BT" pitchFamily="34" charset="0"/>
                <a:ea typeface="굴림" pitchFamily="50" charset="-127"/>
              </a:rPr>
              <a:t>program</a:t>
            </a:r>
          </a:p>
        </p:txBody>
      </p:sp>
      <p:cxnSp>
        <p:nvCxnSpPr>
          <p:cNvPr id="88" name="Straight Arrow Connector 87"/>
          <p:cNvCxnSpPr>
            <a:stCxn id="26" idx="6"/>
            <a:endCxn id="10" idx="1"/>
          </p:cNvCxnSpPr>
          <p:nvPr/>
        </p:nvCxnSpPr>
        <p:spPr bwMode="auto">
          <a:xfrm flipV="1">
            <a:off x="2979789" y="3304304"/>
            <a:ext cx="621198" cy="45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endCxn id="26" idx="2"/>
          </p:cNvCxnSpPr>
          <p:nvPr/>
        </p:nvCxnSpPr>
        <p:spPr bwMode="auto">
          <a:xfrm>
            <a:off x="1296954" y="3308852"/>
            <a:ext cx="28427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661559" y="3169101"/>
            <a:ext cx="64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pic>
        <p:nvPicPr>
          <p:cNvPr id="31" name="Picture 5" descr="ultraspar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5820" y="1534143"/>
            <a:ext cx="1039813" cy="1080295"/>
          </a:xfrm>
          <a:prstGeom prst="rect">
            <a:avLst/>
          </a:prstGeom>
          <a:noFill/>
        </p:spPr>
      </p:pic>
      <p:cxnSp>
        <p:nvCxnSpPr>
          <p:cNvPr id="33" name="Straight Connector 32"/>
          <p:cNvCxnSpPr/>
          <p:nvPr/>
        </p:nvCxnSpPr>
        <p:spPr bwMode="auto">
          <a:xfrm rot="10800000">
            <a:off x="2537928" y="2621902"/>
            <a:ext cx="1520889" cy="7943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16200000" flipV="1">
            <a:off x="3144418" y="1950099"/>
            <a:ext cx="1576873" cy="83042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4208106"/>
            <a:ext cx="8229600" cy="1922856"/>
          </a:xfrm>
        </p:spPr>
        <p:txBody>
          <a:bodyPr/>
          <a:lstStyle/>
          <a:p>
            <a:r>
              <a:rPr lang="en-US" dirty="0" smtClean="0"/>
              <a:t>Software-based simulator is flexible</a:t>
            </a:r>
          </a:p>
          <a:p>
            <a:pPr lvl="1"/>
            <a:r>
              <a:rPr lang="en-US" dirty="0" smtClean="0"/>
              <a:t>Unlimited modeling capabilities</a:t>
            </a:r>
          </a:p>
          <a:p>
            <a:pPr lvl="1"/>
            <a:r>
              <a:rPr lang="en-US" dirty="0" smtClean="0"/>
              <a:t>Arbitrary level of accuracy</a:t>
            </a:r>
          </a:p>
          <a:p>
            <a:endParaRPr lang="en-US" dirty="0" smtClean="0"/>
          </a:p>
          <a:p>
            <a:r>
              <a:rPr lang="en-US" dirty="0" smtClean="0"/>
              <a:t>37 out of 46 papers in ISCA ’07 employed a simulator</a:t>
            </a:r>
          </a:p>
          <a:p>
            <a:endParaRPr lang="en-US" dirty="0"/>
          </a:p>
        </p:txBody>
      </p:sp>
      <p:pic>
        <p:nvPicPr>
          <p:cNvPr id="37" name="Picture 4" descr="bigdd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4979" y="1445694"/>
            <a:ext cx="1995141" cy="1002612"/>
          </a:xfrm>
          <a:prstGeom prst="rect">
            <a:avLst/>
          </a:prstGeom>
          <a:noFill/>
        </p:spPr>
      </p:pic>
      <p:cxnSp>
        <p:nvCxnSpPr>
          <p:cNvPr id="38" name="Straight Connector 37"/>
          <p:cNvCxnSpPr/>
          <p:nvPr/>
        </p:nvCxnSpPr>
        <p:spPr bwMode="auto">
          <a:xfrm rot="5400000" flipH="1" flipV="1">
            <a:off x="4907903" y="2202026"/>
            <a:ext cx="970383" cy="8024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5228254" y="1950098"/>
            <a:ext cx="2366864" cy="12720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64298"/>
          </a:xfrm>
        </p:spPr>
        <p:txBody>
          <a:bodyPr/>
          <a:lstStyle/>
          <a:p>
            <a:r>
              <a:rPr lang="en-US" dirty="0" smtClean="0"/>
              <a:t>Our prototype multicore simulator</a:t>
            </a:r>
          </a:p>
          <a:p>
            <a:r>
              <a:rPr lang="en-US" dirty="0" smtClean="0"/>
              <a:t>Configurable network (topology &amp; network), processor count, memory controller count, L2 cache memory.</a:t>
            </a:r>
            <a:endParaRPr lang="en-US" dirty="0"/>
          </a:p>
        </p:txBody>
      </p:sp>
      <p:pic>
        <p:nvPicPr>
          <p:cNvPr id="4" name="Picture 3" descr="tsim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87" y="3396343"/>
            <a:ext cx="7388225" cy="21766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Configurations</a:t>
            </a:r>
          </a:p>
          <a:p>
            <a:pPr lvl="1"/>
            <a:r>
              <a:rPr lang="en-US" dirty="0" smtClean="0"/>
              <a:t>Baseline: 512kB L2 slice per node, 300-cycle memory</a:t>
            </a:r>
          </a:p>
          <a:p>
            <a:pPr lvl="1"/>
            <a:r>
              <a:rPr lang="en-US" dirty="0" smtClean="0"/>
              <a:t>B-16: baseline w/ 16kB L1 cache</a:t>
            </a:r>
          </a:p>
          <a:p>
            <a:pPr lvl="1"/>
            <a:r>
              <a:rPr lang="en-US" dirty="0" smtClean="0"/>
              <a:t>B-32: baseline w/ 32kB L1 cache</a:t>
            </a:r>
          </a:p>
          <a:p>
            <a:pPr lvl="1"/>
            <a:r>
              <a:rPr lang="en-US" dirty="0" smtClean="0"/>
              <a:t>B-64: baseline w/ 64kB L1 cache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M-180: same as B-16, but memory latency is 180 cycles</a:t>
            </a:r>
          </a:p>
          <a:p>
            <a:pPr lvl="1"/>
            <a:r>
              <a:rPr lang="en-US" dirty="0" smtClean="0"/>
              <a:t>M-240: same as B-16, but memory latency is 240 cycles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C-256: same as B-16, but L2 cache slice is 256kB</a:t>
            </a:r>
          </a:p>
          <a:p>
            <a:pPr lvl="1"/>
            <a:r>
              <a:rPr lang="en-US" dirty="0" smtClean="0"/>
              <a:t>C-128: same as B-16, but L2 cache slice is 128kB</a:t>
            </a:r>
          </a:p>
          <a:p>
            <a:endParaRPr lang="en-US" dirty="0" smtClean="0"/>
          </a:p>
          <a:p>
            <a:r>
              <a:rPr lang="en-US" dirty="0" err="1" smtClean="0"/>
              <a:t>tsim</a:t>
            </a:r>
            <a:r>
              <a:rPr lang="en-US" dirty="0" smtClean="0"/>
              <a:t> vs. Simics-based (in-house) performance simulator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tsim</a:t>
            </a:r>
            <a:r>
              <a:rPr lang="en-US" dirty="0" smtClean="0"/>
              <a:t> – speed vs. absolute error</a:t>
            </a:r>
            <a:endParaRPr lang="en-US" dirty="0"/>
          </a:p>
        </p:txBody>
      </p:sp>
      <p:graphicFrame>
        <p:nvGraphicFramePr>
          <p:cNvPr id="12" name="Chart 11"/>
          <p:cNvGraphicFramePr/>
          <p:nvPr/>
        </p:nvGraphicFramePr>
        <p:xfrm>
          <a:off x="4364102" y="1670050"/>
          <a:ext cx="3865498" cy="2851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85193" y="1670050"/>
          <a:ext cx="3950346" cy="285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093248" y="4285139"/>
            <a:ext cx="1205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000" b="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simulation </a:t>
            </a:r>
            <a:r>
              <a:rPr lang="en-US" sz="1000" b="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speedup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95787" y="4285139"/>
            <a:ext cx="811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000" b="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timing </a:t>
            </a:r>
            <a:r>
              <a:rPr lang="en-US" sz="1000" b="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error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2909" y="3044796"/>
            <a:ext cx="37542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sz="800" b="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B-16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42909" y="2631469"/>
            <a:ext cx="37542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sz="800" b="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B-64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44001" y="2823570"/>
            <a:ext cx="37542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sz="800" b="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B-32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4758612"/>
            <a:ext cx="8229600" cy="1372350"/>
          </a:xfrm>
        </p:spPr>
        <p:txBody>
          <a:bodyPr/>
          <a:lstStyle/>
          <a:p>
            <a:r>
              <a:rPr lang="en-US" dirty="0" smtClean="0"/>
              <a:t>Speedup. 20~900, average &gt;100</a:t>
            </a:r>
          </a:p>
          <a:p>
            <a:r>
              <a:rPr lang="en-US" dirty="0" smtClean="0"/>
              <a:t>Absolute error. &lt;8%, typically &lt;5%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Speedup and error have to do with filtering (cache size)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63893" y="1670050"/>
            <a:ext cx="4553340" cy="2920611"/>
          </a:xfrm>
          <a:prstGeom prst="rect">
            <a:avLst/>
          </a:prstGeom>
          <a:noFill/>
          <a:ln w="5080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329404" y="1670051"/>
            <a:ext cx="4049487" cy="2911280"/>
          </a:xfrm>
          <a:prstGeom prst="rect">
            <a:avLst/>
          </a:prstGeom>
          <a:noFill/>
          <a:ln w="5080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tsim</a:t>
            </a:r>
            <a:r>
              <a:rPr lang="en-US" dirty="0" smtClean="0"/>
              <a:t> – performance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91878"/>
            <a:ext cx="8229600" cy="1139084"/>
          </a:xfrm>
        </p:spPr>
        <p:txBody>
          <a:bodyPr/>
          <a:lstStyle/>
          <a:p>
            <a:r>
              <a:rPr lang="en-US" dirty="0" smtClean="0"/>
              <a:t>Performance direction is correctly predicted</a:t>
            </a:r>
          </a:p>
          <a:p>
            <a:r>
              <a:rPr lang="en-US" dirty="0" smtClean="0"/>
              <a:t>Magnitude of performance difference had some error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168745" y="1813995"/>
          <a:ext cx="4377301" cy="2869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987072" y="2959685"/>
            <a:ext cx="2317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200" b="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program </a:t>
            </a:r>
            <a:r>
              <a:rPr lang="en-US" sz="1200" b="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exe. time relative to B-16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9315" y="4565057"/>
            <a:ext cx="1585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200" b="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machine configuration</a:t>
            </a:r>
            <a:endParaRPr lang="en-US" sz="1200" b="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tsim</a:t>
            </a:r>
            <a:r>
              <a:rPr lang="en-US" dirty="0" smtClean="0"/>
              <a:t> – trace 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Q.</a:t>
            </a:r>
            <a:r>
              <a:rPr lang="en-US" dirty="0" smtClean="0"/>
              <a:t> What about trace generation overhead?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A.</a:t>
            </a:r>
            <a:r>
              <a:rPr lang="en-US" dirty="0" smtClean="0">
                <a:solidFill>
                  <a:srgbClr val="C00000"/>
                </a:solidFill>
              </a:rPr>
              <a:t> Overhead is ~1.1 of simulation. Simulation speedup is achieved in an experiment w/ only 2 simulation runs. For example w/ 5 runs, speedup = 5/(1.1 + 5×0.01) = 4.35.</a:t>
            </a:r>
          </a:p>
          <a:p>
            <a:endParaRPr lang="en-US" dirty="0" smtClean="0"/>
          </a:p>
          <a:p>
            <a:r>
              <a:rPr lang="en-US" b="1" dirty="0" smtClean="0"/>
              <a:t>Q.</a:t>
            </a:r>
            <a:r>
              <a:rPr lang="en-US" dirty="0" smtClean="0"/>
              <a:t> What about trace files? Aren’t they big?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A.</a:t>
            </a:r>
            <a:r>
              <a:rPr lang="en-US" dirty="0" smtClean="0">
                <a:solidFill>
                  <a:srgbClr val="C00000"/>
                </a:solidFill>
              </a:rPr>
              <a:t> Yes, but hard drives are cheap. In our current design, 100B-instruction trace files are 8~80GB. Standard file compression gives us 80% file size reduction.</a:t>
            </a:r>
          </a:p>
          <a:p>
            <a:endParaRPr lang="en-US" dirty="0" smtClean="0"/>
          </a:p>
          <a:p>
            <a:r>
              <a:rPr lang="en-US" b="1" dirty="0" smtClean="0"/>
              <a:t>Q.</a:t>
            </a:r>
            <a:r>
              <a:rPr lang="en-US" dirty="0" smtClean="0"/>
              <a:t> What about the raw simulation speed?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A.</a:t>
            </a:r>
            <a:r>
              <a:rPr lang="en-US" dirty="0" smtClean="0">
                <a:solidFill>
                  <a:srgbClr val="C00000"/>
                </a:solidFill>
              </a:rPr>
              <a:t> It was 146.5 MIPS (simulated MIPS</a:t>
            </a:r>
            <a:r>
              <a:rPr lang="en-US" dirty="0" smtClean="0">
                <a:solidFill>
                  <a:srgbClr val="C00000"/>
                </a:solidFill>
              </a:rPr>
              <a:t>). </a:t>
            </a:r>
            <a:r>
              <a:rPr lang="en-US" dirty="0" err="1" smtClean="0">
                <a:solidFill>
                  <a:srgbClr val="C00000"/>
                </a:solidFill>
              </a:rPr>
              <a:t>Multiprogrammed</a:t>
            </a:r>
            <a:r>
              <a:rPr lang="en-US" dirty="0" smtClean="0">
                <a:solidFill>
                  <a:srgbClr val="C00000"/>
                </a:solidFill>
              </a:rPr>
              <a:t> workloads utilizing 100 cores feasible.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TPTS is a valuable concept for building a very fast multicore processor simulator</a:t>
            </a:r>
          </a:p>
          <a:p>
            <a:pPr lvl="1"/>
            <a:r>
              <a:rPr lang="en-US" dirty="0" smtClean="0"/>
              <a:t>Target of studies is on system-wide resources such as: interconnection network, memory controllers, shared cache memory, directory, 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Trace-driven </a:t>
            </a:r>
            <a:r>
              <a:rPr lang="en-US" dirty="0" err="1" smtClean="0"/>
              <a:t>OoO</a:t>
            </a:r>
            <a:r>
              <a:rPr lang="en-US" dirty="0" smtClean="0"/>
              <a:t> processor simulation will be interesting</a:t>
            </a:r>
          </a:p>
          <a:p>
            <a:pPr lvl="1"/>
            <a:r>
              <a:rPr lang="en-US" dirty="0" smtClean="0"/>
              <a:t>Our results in this work are promising</a:t>
            </a:r>
          </a:p>
          <a:p>
            <a:endParaRPr lang="en-US" dirty="0" smtClean="0"/>
          </a:p>
          <a:p>
            <a:r>
              <a:rPr lang="en-US" dirty="0" smtClean="0"/>
              <a:t>Our prototype–</a:t>
            </a:r>
            <a:r>
              <a:rPr lang="en-US" dirty="0" err="1" smtClean="0"/>
              <a:t>tsim</a:t>
            </a:r>
            <a:r>
              <a:rPr lang="en-US" dirty="0" smtClean="0"/>
              <a:t>– shows that TPTS leads to faster simulation speeds at small errors</a:t>
            </a:r>
          </a:p>
          <a:p>
            <a:endParaRPr lang="en-US" dirty="0" smtClean="0"/>
          </a:p>
          <a:p>
            <a:r>
              <a:rPr lang="en-US" dirty="0" smtClean="0"/>
              <a:t>TPTS tools can be practical and useful, esp. at an early design stage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09518" y="1493810"/>
            <a:ext cx="8324964" cy="1417341"/>
          </a:xfrm>
          <a:prstGeom prst="rect">
            <a:avLst/>
          </a:prstGeom>
          <a:noFill/>
          <a:ln w="5080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09518" y="3063469"/>
            <a:ext cx="8324964" cy="846058"/>
          </a:xfrm>
          <a:prstGeom prst="rect">
            <a:avLst/>
          </a:prstGeom>
          <a:noFill/>
          <a:ln w="5080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09518" y="4105470"/>
            <a:ext cx="8324964" cy="793102"/>
          </a:xfrm>
          <a:prstGeom prst="rect">
            <a:avLst/>
          </a:prstGeom>
          <a:noFill/>
          <a:ln w="5080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9518" y="5141167"/>
            <a:ext cx="8324964" cy="807230"/>
          </a:xfrm>
          <a:prstGeom prst="rect">
            <a:avLst/>
          </a:prstGeom>
          <a:noFill/>
          <a:ln w="5080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7087" y="982629"/>
            <a:ext cx="3916914" cy="587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15812" y="1879503"/>
            <a:ext cx="3928188" cy="1143000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/>
          <a:p>
            <a:pPr algn="r"/>
            <a:r>
              <a:rPr lang="en-US" dirty="0" err="1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tsim</a:t>
            </a:r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team</a:t>
            </a:r>
            <a:endParaRPr lang="en-US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1445" name="Picture 5" descr="C:\Documents and Settings\cho.CHO-DESK1\Local Settings\Temporary Internet Files\Content.IE5\UA76GD77\MCj0434736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9953" y="673057"/>
            <a:ext cx="1524047" cy="152404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15618" y="2708414"/>
            <a:ext cx="290015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CC9900">
                      <a:alpha val="40000"/>
                    </a:srgbClr>
                  </a:outerShdw>
                </a:effectLst>
              </a:rPr>
              <a:t>Questions?</a:t>
            </a:r>
            <a:endParaRPr lang="en-US" sz="40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CC99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-1"/>
            <a:ext cx="8208962" cy="132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TPTS: A Novel Framework for Very Fast</a:t>
            </a:r>
            <a:b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Manycore Processor Architecture Simulation</a:t>
            </a:r>
            <a:r>
              <a:rPr kumimoji="1" lang="en-US" altLang="ko-K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ko-K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1" lang="en-US" altLang="ko-KR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Trace-driven </a:t>
            </a:r>
            <a:r>
              <a:rPr lang="en-US" dirty="0" err="1" smtClean="0"/>
              <a:t>OoO</a:t>
            </a:r>
            <a:r>
              <a:rPr lang="en-US" dirty="0" smtClean="0"/>
              <a:t> processor simulation</a:t>
            </a:r>
          </a:p>
          <a:p>
            <a:pPr lvl="1"/>
            <a:r>
              <a:rPr lang="en-US" dirty="0" smtClean="0"/>
              <a:t>This has not been seriously studied in the past</a:t>
            </a:r>
          </a:p>
          <a:p>
            <a:pPr lvl="1"/>
            <a:r>
              <a:rPr lang="en-US" dirty="0" smtClean="0"/>
              <a:t>We have encouraging results in this work &amp; our current work</a:t>
            </a:r>
          </a:p>
          <a:p>
            <a:endParaRPr lang="en-US" dirty="0" smtClean="0"/>
          </a:p>
          <a:p>
            <a:r>
              <a:rPr lang="en-US" dirty="0" smtClean="0"/>
              <a:t>More benchmark programs</a:t>
            </a:r>
          </a:p>
          <a:p>
            <a:pPr lvl="1"/>
            <a:r>
              <a:rPr lang="en-US" dirty="0" smtClean="0"/>
              <a:t>We are currently generating traces from PARSEC</a:t>
            </a:r>
          </a:p>
          <a:p>
            <a:endParaRPr lang="en-US" dirty="0" smtClean="0"/>
          </a:p>
          <a:p>
            <a:r>
              <a:rPr lang="en-US" dirty="0" smtClean="0"/>
              <a:t>Improving </a:t>
            </a:r>
            <a:r>
              <a:rPr lang="en-US" dirty="0" err="1" smtClean="0"/>
              <a:t>tsim</a:t>
            </a:r>
            <a:endParaRPr lang="en-US" dirty="0" smtClean="0"/>
          </a:p>
          <a:p>
            <a:pPr lvl="1"/>
            <a:r>
              <a:rPr lang="en-US" dirty="0" smtClean="0"/>
              <a:t>Detailed DRAM memory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09518" y="1492898"/>
            <a:ext cx="8324964" cy="1315617"/>
          </a:xfrm>
          <a:prstGeom prst="rect">
            <a:avLst/>
          </a:prstGeom>
          <a:noFill/>
          <a:ln w="5080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09518" y="3023118"/>
            <a:ext cx="8324964" cy="886409"/>
          </a:xfrm>
          <a:prstGeom prst="rect">
            <a:avLst/>
          </a:prstGeom>
          <a:noFill/>
          <a:ln w="5080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09518" y="4105469"/>
            <a:ext cx="8324964" cy="933061"/>
          </a:xfrm>
          <a:prstGeom prst="rect">
            <a:avLst/>
          </a:prstGeom>
          <a:noFill/>
          <a:ln w="5080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simulations take LONG…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284327" y="1233488"/>
          <a:ext cx="6172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89914" y="4670442"/>
            <a:ext cx="1277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(gcc slowdown)</a:t>
            </a:r>
            <a:endParaRPr lang="en-US" sz="1200" b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5400702"/>
            <a:ext cx="8229600" cy="73026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Detailed simulation of SPEC2k can take well over 1 month on a dedicated workstation </a:t>
            </a:r>
            <a:r>
              <a:rPr lang="en-US" sz="1400" dirty="0" smtClean="0">
                <a:solidFill>
                  <a:srgbClr val="C00000"/>
                </a:solidFill>
              </a:rPr>
              <a:t>[</a:t>
            </a:r>
            <a:r>
              <a:rPr lang="en-US" sz="1400" dirty="0" err="1" smtClean="0">
                <a:solidFill>
                  <a:srgbClr val="C00000"/>
                </a:solidFill>
              </a:rPr>
              <a:t>Wunderlich</a:t>
            </a:r>
            <a:r>
              <a:rPr lang="en-US" sz="1400" dirty="0" smtClean="0">
                <a:solidFill>
                  <a:srgbClr val="C00000"/>
                </a:solidFill>
              </a:rPr>
              <a:t>, WDDD ‘04]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Rectangle 7"/>
          <p:cNvSpPr/>
          <p:nvPr/>
        </p:nvSpPr>
        <p:spPr bwMode="auto">
          <a:xfrm>
            <a:off x="1103265" y="1233488"/>
            <a:ext cx="7193061" cy="8810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03265" y="1968480"/>
            <a:ext cx="7193061" cy="8810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03265" y="2698740"/>
            <a:ext cx="7193061" cy="8810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1063" y="4421624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FF"/>
                </a:solidFill>
              </a:rPr>
              <a:t>(1 sec)</a:t>
            </a:r>
            <a:endParaRPr lang="en-US" sz="1200" dirty="0">
              <a:solidFill>
                <a:srgbClr val="00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23727" y="1569578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FF"/>
                </a:solidFill>
              </a:rPr>
              <a:t>(1.7 days)</a:t>
            </a:r>
            <a:endParaRPr lang="en-US" sz="1200" dirty="0">
              <a:solidFill>
                <a:srgbClr val="0066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1063" y="3751376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FF"/>
                </a:solidFill>
              </a:rPr>
              <a:t>(7.3 min)</a:t>
            </a:r>
            <a:endParaRPr lang="en-US" sz="1200" dirty="0">
              <a:solidFill>
                <a:srgbClr val="00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1063" y="3054689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FF"/>
                </a:solidFill>
              </a:rPr>
              <a:t>(11 hours)</a:t>
            </a:r>
            <a:endParaRPr lang="en-US" sz="1200" dirty="0">
              <a:solidFill>
                <a:srgbClr val="0066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1063" y="2320673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FF"/>
                </a:solidFill>
              </a:rPr>
              <a:t>(22 hours)</a:t>
            </a:r>
            <a:endParaRPr lang="en-US" sz="12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TPTS (Two-Phase Trace-Driven Simulation)</a:t>
            </a:r>
          </a:p>
          <a:p>
            <a:pPr lvl="1"/>
            <a:r>
              <a:rPr lang="en-US" dirty="0" smtClean="0"/>
              <a:t>Idea of separation of time-consuming microarchitectural simulation into two phases: trace generation &amp; trace simulation</a:t>
            </a:r>
          </a:p>
          <a:p>
            <a:pPr lvl="1"/>
            <a:r>
              <a:rPr lang="en-US" dirty="0" smtClean="0"/>
              <a:t>Framework </a:t>
            </a:r>
            <a:r>
              <a:rPr lang="en-US" dirty="0" smtClean="0"/>
              <a:t>for very fast multicore simulators</a:t>
            </a:r>
          </a:p>
          <a:p>
            <a:endParaRPr lang="en-US" dirty="0" smtClean="0"/>
          </a:p>
          <a:p>
            <a:r>
              <a:rPr lang="en-US" dirty="0" smtClean="0"/>
              <a:t>Identification of key design issues</a:t>
            </a:r>
          </a:p>
          <a:p>
            <a:pPr lvl="1"/>
            <a:r>
              <a:rPr lang="en-US" dirty="0" smtClean="0"/>
              <a:t>Simulating </a:t>
            </a:r>
            <a:r>
              <a:rPr lang="en-US" dirty="0" err="1" smtClean="0"/>
              <a:t>OoO</a:t>
            </a:r>
            <a:r>
              <a:rPr lang="en-US" dirty="0" smtClean="0"/>
              <a:t> processors?</a:t>
            </a:r>
          </a:p>
          <a:p>
            <a:pPr lvl="1"/>
            <a:r>
              <a:rPr lang="en-US" dirty="0" smtClean="0"/>
              <a:t>Simulating multithreaded workloads?</a:t>
            </a:r>
          </a:p>
          <a:p>
            <a:endParaRPr lang="en-US" dirty="0" smtClean="0"/>
          </a:p>
          <a:p>
            <a:r>
              <a:rPr lang="en-US" dirty="0" smtClean="0"/>
              <a:t>Our prototype – </a:t>
            </a:r>
            <a:r>
              <a:rPr lang="en-US" dirty="0" err="1" smtClean="0"/>
              <a:t>tsim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Evaluation of ideas using </a:t>
            </a:r>
            <a:r>
              <a:rPr lang="en-US" dirty="0" err="1" smtClean="0"/>
              <a:t>tsim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09518" y="1493811"/>
            <a:ext cx="8324964" cy="1618100"/>
          </a:xfrm>
          <a:prstGeom prst="rect">
            <a:avLst/>
          </a:prstGeom>
          <a:noFill/>
          <a:ln w="5080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09518" y="3325050"/>
            <a:ext cx="8324964" cy="1187956"/>
          </a:xfrm>
          <a:prstGeom prst="rect">
            <a:avLst/>
          </a:prstGeom>
          <a:noFill/>
          <a:ln w="5080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09518" y="4743467"/>
            <a:ext cx="8324964" cy="580701"/>
          </a:xfrm>
          <a:prstGeom prst="rect">
            <a:avLst/>
          </a:prstGeom>
          <a:noFill/>
          <a:ln w="5080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9518" y="5569947"/>
            <a:ext cx="8324964" cy="565382"/>
          </a:xfrm>
          <a:prstGeom prst="rect">
            <a:avLst/>
          </a:prstGeom>
          <a:noFill/>
          <a:ln w="5080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for fast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Full trace-based simulation </a:t>
            </a:r>
            <a:r>
              <a:rPr lang="en-US" sz="1400" dirty="0" smtClean="0"/>
              <a:t>[Barnes, ISPASS ‘07]</a:t>
            </a:r>
          </a:p>
          <a:p>
            <a:r>
              <a:rPr lang="en-US" dirty="0" smtClean="0"/>
              <a:t>Reduced input set, e.g., </a:t>
            </a:r>
            <a:r>
              <a:rPr lang="en-US" dirty="0" err="1" smtClean="0"/>
              <a:t>MinneSPEC</a:t>
            </a:r>
            <a:r>
              <a:rPr lang="en-US" dirty="0" smtClean="0"/>
              <a:t> </a:t>
            </a:r>
            <a:r>
              <a:rPr lang="en-US" sz="1400" dirty="0" smtClean="0"/>
              <a:t>[</a:t>
            </a:r>
            <a:r>
              <a:rPr lang="en-US" sz="1400" dirty="0" err="1" smtClean="0"/>
              <a:t>KleinOsowski</a:t>
            </a:r>
            <a:r>
              <a:rPr lang="en-US" sz="1400" dirty="0" smtClean="0"/>
              <a:t> &amp; Lilja, CAL ‘02]</a:t>
            </a:r>
          </a:p>
          <a:p>
            <a:r>
              <a:rPr lang="en-US" dirty="0" smtClean="0"/>
              <a:t>Simulation points </a:t>
            </a:r>
            <a:r>
              <a:rPr lang="en-US" sz="1400" dirty="0" smtClean="0"/>
              <a:t>[Sherwood et al. ASPLOS ‘02]</a:t>
            </a:r>
          </a:p>
          <a:p>
            <a:r>
              <a:rPr lang="en-US" dirty="0" smtClean="0"/>
              <a:t>Statistical sampling, e.g., SMARTS </a:t>
            </a:r>
            <a:r>
              <a:rPr lang="en-US" sz="1400" dirty="0" smtClean="0"/>
              <a:t>[</a:t>
            </a:r>
            <a:r>
              <a:rPr lang="en-US" sz="1400" dirty="0" err="1" smtClean="0"/>
              <a:t>Wunderlich</a:t>
            </a:r>
            <a:r>
              <a:rPr lang="en-US" sz="1400" dirty="0" smtClean="0"/>
              <a:t> et al., ISCA ‘03]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66FF"/>
                </a:solidFill>
              </a:rPr>
              <a:t>These techniques may be still expensive at an early design stage…</a:t>
            </a:r>
          </a:p>
          <a:p>
            <a:r>
              <a:rPr lang="en-US" dirty="0" smtClean="0">
                <a:solidFill>
                  <a:srgbClr val="0066FF"/>
                </a:solidFill>
              </a:rPr>
              <a:t>Multicore processors take even LONGER to simulate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We want: a simulator that is 100x faster than today’s execution-driven simulation techniques, &lt;10% absolute error, correct prediction of performance changes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42988" y="3434156"/>
            <a:ext cx="7336099" cy="706437"/>
            <a:chOff x="1042988" y="1773238"/>
            <a:chExt cx="7336099" cy="706437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1258888" y="2133600"/>
              <a:ext cx="66262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ko-KR" altLang="en-US" b="0">
                <a:latin typeface="+mj-lt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984500" y="1773238"/>
              <a:ext cx="289534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>
                  <a:latin typeface="+mj-lt"/>
                </a:rPr>
                <a:t>whole execution w/ detailed simulation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042988" y="2205038"/>
              <a:ext cx="46672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>
                  <a:latin typeface="+mj-lt"/>
                </a:rPr>
                <a:t>t=0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7235825" y="1773238"/>
              <a:ext cx="11432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>
                  <a:latin typeface="+mj-lt"/>
                </a:rPr>
                <a:t>N instructions</a:t>
              </a: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7667625" y="2205038"/>
              <a:ext cx="4635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>
                  <a:latin typeface="+mj-lt"/>
                </a:rPr>
                <a:t>t=T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58888" y="4024876"/>
            <a:ext cx="6626225" cy="635774"/>
            <a:chOff x="1258888" y="4510088"/>
            <a:chExt cx="6626225" cy="635774"/>
          </a:xfrm>
        </p:grpSpPr>
        <p:sp>
          <p:nvSpPr>
            <p:cNvPr id="11" name="Line 30"/>
            <p:cNvSpPr>
              <a:spLocks noChangeShapeType="1"/>
            </p:cNvSpPr>
            <p:nvPr/>
          </p:nvSpPr>
          <p:spPr bwMode="auto">
            <a:xfrm>
              <a:off x="1258888" y="4868863"/>
              <a:ext cx="66262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ko-KR" altLang="en-US" b="0">
                <a:latin typeface="+mj-lt"/>
              </a:endParaRPr>
            </a:p>
          </p:txBody>
        </p:sp>
        <p:sp>
          <p:nvSpPr>
            <p:cNvPr id="12" name="Line 32"/>
            <p:cNvSpPr>
              <a:spLocks noChangeShapeType="1"/>
            </p:cNvSpPr>
            <p:nvPr/>
          </p:nvSpPr>
          <p:spPr bwMode="auto">
            <a:xfrm>
              <a:off x="1258888" y="4868863"/>
              <a:ext cx="2089150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ko-KR" altLang="en-US" b="0">
                <a:latin typeface="+mj-lt"/>
              </a:endParaRPr>
            </a:p>
          </p:txBody>
        </p:sp>
        <p:sp>
          <p:nvSpPr>
            <p:cNvPr id="13" name="Line 33"/>
            <p:cNvSpPr>
              <a:spLocks noChangeShapeType="1"/>
            </p:cNvSpPr>
            <p:nvPr/>
          </p:nvSpPr>
          <p:spPr bwMode="auto">
            <a:xfrm flipH="1">
              <a:off x="5795963" y="4868863"/>
              <a:ext cx="2089150" cy="0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ko-KR" altLang="en-US" b="0">
                <a:latin typeface="+mj-lt"/>
              </a:endParaRPr>
            </a:p>
          </p:txBody>
        </p:sp>
        <p:sp>
          <p:nvSpPr>
            <p:cNvPr id="14" name="Line 34"/>
            <p:cNvSpPr>
              <a:spLocks noChangeShapeType="1"/>
            </p:cNvSpPr>
            <p:nvPr/>
          </p:nvSpPr>
          <p:spPr bwMode="auto">
            <a:xfrm flipV="1">
              <a:off x="2051050" y="4868863"/>
              <a:ext cx="68421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diamond" w="med" len="med"/>
              <a:tailEnd type="diamond" w="med" len="med"/>
            </a:ln>
            <a:effectLst/>
          </p:spPr>
          <p:txBody>
            <a:bodyPr/>
            <a:lstStyle/>
            <a:p>
              <a:endParaRPr lang="ko-KR" altLang="en-US" b="0">
                <a:latin typeface="+mj-lt"/>
              </a:endParaRPr>
            </a:p>
          </p:txBody>
        </p:sp>
        <p:sp>
          <p:nvSpPr>
            <p:cNvPr id="15" name="Line 35"/>
            <p:cNvSpPr>
              <a:spLocks noChangeShapeType="1"/>
            </p:cNvSpPr>
            <p:nvPr/>
          </p:nvSpPr>
          <p:spPr bwMode="auto">
            <a:xfrm flipV="1">
              <a:off x="4572000" y="4868863"/>
              <a:ext cx="39687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diamond" w="med" len="med"/>
              <a:tailEnd type="diamond" w="med" len="med"/>
            </a:ln>
            <a:effectLst/>
          </p:spPr>
          <p:txBody>
            <a:bodyPr/>
            <a:lstStyle/>
            <a:p>
              <a:endParaRPr lang="ko-KR" altLang="en-US" b="0">
                <a:latin typeface="+mj-lt"/>
              </a:endParaRPr>
            </a:p>
          </p:txBody>
        </p:sp>
        <p:sp>
          <p:nvSpPr>
            <p:cNvPr id="16" name="Line 36"/>
            <p:cNvSpPr>
              <a:spLocks noChangeShapeType="1"/>
            </p:cNvSpPr>
            <p:nvPr/>
          </p:nvSpPr>
          <p:spPr bwMode="auto">
            <a:xfrm flipV="1">
              <a:off x="3419475" y="4868863"/>
              <a:ext cx="46831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diamond" w="med" len="med"/>
              <a:tailEnd type="diamond" w="med" len="med"/>
            </a:ln>
            <a:effectLst/>
          </p:spPr>
          <p:txBody>
            <a:bodyPr/>
            <a:lstStyle/>
            <a:p>
              <a:endParaRPr lang="ko-KR" altLang="en-US" b="0">
                <a:latin typeface="+mj-lt"/>
              </a:endParaRPr>
            </a:p>
          </p:txBody>
        </p:sp>
        <p:sp>
          <p:nvSpPr>
            <p:cNvPr id="17" name="Line 37"/>
            <p:cNvSpPr>
              <a:spLocks noChangeShapeType="1"/>
            </p:cNvSpPr>
            <p:nvPr/>
          </p:nvSpPr>
          <p:spPr bwMode="auto">
            <a:xfrm flipV="1">
              <a:off x="6011863" y="4868863"/>
              <a:ext cx="46831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diamond" w="med" len="med"/>
              <a:tailEnd type="diamond" w="med" len="med"/>
            </a:ln>
            <a:effectLst/>
          </p:spPr>
          <p:txBody>
            <a:bodyPr/>
            <a:lstStyle/>
            <a:p>
              <a:endParaRPr lang="ko-KR" altLang="en-US" b="0">
                <a:latin typeface="+mj-lt"/>
              </a:endParaRPr>
            </a:p>
          </p:txBody>
        </p:sp>
        <p:sp>
          <p:nvSpPr>
            <p:cNvPr id="18" name="Line 38"/>
            <p:cNvSpPr>
              <a:spLocks noChangeShapeType="1"/>
            </p:cNvSpPr>
            <p:nvPr/>
          </p:nvSpPr>
          <p:spPr bwMode="auto">
            <a:xfrm flipV="1">
              <a:off x="5148263" y="4868863"/>
              <a:ext cx="46831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diamond" w="med" len="med"/>
              <a:tailEnd type="diamond" w="med" len="med"/>
            </a:ln>
            <a:effectLst/>
          </p:spPr>
          <p:txBody>
            <a:bodyPr/>
            <a:lstStyle/>
            <a:p>
              <a:endParaRPr lang="ko-KR" altLang="en-US" b="0">
                <a:latin typeface="+mj-lt"/>
              </a:endParaRPr>
            </a:p>
          </p:txBody>
        </p:sp>
        <p:sp>
          <p:nvSpPr>
            <p:cNvPr id="19" name="Text Box 39"/>
            <p:cNvSpPr txBox="1">
              <a:spLocks noChangeArrowheads="1"/>
            </p:cNvSpPr>
            <p:nvPr/>
          </p:nvSpPr>
          <p:spPr bwMode="auto">
            <a:xfrm>
              <a:off x="3419475" y="4510088"/>
              <a:ext cx="16770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>
                  <a:latin typeface="+mj-lt"/>
                </a:rPr>
                <a:t>representative phases</a:t>
              </a:r>
            </a:p>
          </p:txBody>
        </p:sp>
        <p:sp>
          <p:nvSpPr>
            <p:cNvPr id="20" name="Text Box 40"/>
            <p:cNvSpPr txBox="1">
              <a:spLocks noChangeArrowheads="1"/>
            </p:cNvSpPr>
            <p:nvPr/>
          </p:nvSpPr>
          <p:spPr bwMode="auto">
            <a:xfrm>
              <a:off x="3440113" y="4868863"/>
              <a:ext cx="21472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>
                  <a:latin typeface="+mj-lt"/>
                </a:rPr>
                <a:t>t=T</a:t>
              </a:r>
              <a:r>
                <a:rPr lang="en-US" sz="1200" b="0" baseline="-25000">
                  <a:latin typeface="+mj-lt"/>
                </a:rPr>
                <a:t>ACTUAL</a:t>
              </a:r>
              <a:r>
                <a:rPr lang="en-US" sz="1200" b="0">
                  <a:latin typeface="+mj-lt"/>
                </a:rPr>
                <a:t>+T</a:t>
              </a:r>
              <a:r>
                <a:rPr lang="en-US" sz="1200" b="0" baseline="-25000">
                  <a:latin typeface="+mj-lt"/>
                </a:rPr>
                <a:t>SKIPPED</a:t>
              </a:r>
              <a:r>
                <a:rPr lang="en-US" sz="1200" b="0">
                  <a:latin typeface="+mj-lt"/>
                </a:rPr>
                <a:t>+T</a:t>
              </a:r>
              <a:r>
                <a:rPr lang="en-US" sz="1200" b="0" baseline="-25000">
                  <a:latin typeface="+mj-lt"/>
                </a:rPr>
                <a:t>WARM-UP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58888" y="3961955"/>
            <a:ext cx="6626225" cy="767537"/>
            <a:chOff x="1258888" y="5314950"/>
            <a:chExt cx="6626225" cy="767537"/>
          </a:xfrm>
        </p:grpSpPr>
        <p:sp>
          <p:nvSpPr>
            <p:cNvPr id="22" name="Line 41"/>
            <p:cNvSpPr>
              <a:spLocks noChangeShapeType="1"/>
            </p:cNvSpPr>
            <p:nvPr/>
          </p:nvSpPr>
          <p:spPr bwMode="auto">
            <a:xfrm>
              <a:off x="1258888" y="5734050"/>
              <a:ext cx="66262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ko-KR" altLang="en-US" b="0">
                <a:latin typeface="+mj-lt"/>
              </a:endParaRPr>
            </a:p>
          </p:txBody>
        </p:sp>
        <p:sp>
          <p:nvSpPr>
            <p:cNvPr id="23" name="Line 43"/>
            <p:cNvSpPr>
              <a:spLocks noChangeShapeType="1"/>
            </p:cNvSpPr>
            <p:nvPr/>
          </p:nvSpPr>
          <p:spPr bwMode="auto">
            <a:xfrm flipH="1">
              <a:off x="5795963" y="5734050"/>
              <a:ext cx="2089150" cy="0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ko-KR" altLang="en-US" b="0">
                <a:latin typeface="+mj-lt"/>
              </a:endParaRPr>
            </a:p>
          </p:txBody>
        </p:sp>
        <p:sp>
          <p:nvSpPr>
            <p:cNvPr id="24" name="Line 44"/>
            <p:cNvSpPr>
              <a:spLocks noChangeShapeType="1"/>
            </p:cNvSpPr>
            <p:nvPr/>
          </p:nvSpPr>
          <p:spPr bwMode="auto">
            <a:xfrm>
              <a:off x="1258888" y="5734050"/>
              <a:ext cx="2089150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ko-KR" altLang="en-US" b="0">
                <a:latin typeface="+mj-lt"/>
              </a:endParaRPr>
            </a:p>
          </p:txBody>
        </p:sp>
        <p:sp>
          <p:nvSpPr>
            <p:cNvPr id="25" name="Line 45"/>
            <p:cNvSpPr>
              <a:spLocks noChangeShapeType="1"/>
            </p:cNvSpPr>
            <p:nvPr/>
          </p:nvSpPr>
          <p:spPr bwMode="auto">
            <a:xfrm flipV="1">
              <a:off x="1619250" y="5734050"/>
              <a:ext cx="2889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diamond" w="med" len="med"/>
              <a:tailEnd type="diamond" w="med" len="med"/>
            </a:ln>
            <a:effectLst/>
          </p:spPr>
          <p:txBody>
            <a:bodyPr/>
            <a:lstStyle/>
            <a:p>
              <a:endParaRPr lang="ko-KR" altLang="en-US" b="0">
                <a:latin typeface="+mj-lt"/>
              </a:endParaRPr>
            </a:p>
          </p:txBody>
        </p:sp>
        <p:sp>
          <p:nvSpPr>
            <p:cNvPr id="26" name="Line 46"/>
            <p:cNvSpPr>
              <a:spLocks noChangeShapeType="1"/>
            </p:cNvSpPr>
            <p:nvPr/>
          </p:nvSpPr>
          <p:spPr bwMode="auto">
            <a:xfrm flipV="1">
              <a:off x="2195513" y="5734050"/>
              <a:ext cx="2889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diamond" w="med" len="med"/>
              <a:tailEnd type="diamond" w="med" len="med"/>
            </a:ln>
            <a:effectLst/>
          </p:spPr>
          <p:txBody>
            <a:bodyPr/>
            <a:lstStyle/>
            <a:p>
              <a:endParaRPr lang="ko-KR" altLang="en-US" b="0">
                <a:latin typeface="+mj-lt"/>
              </a:endParaRPr>
            </a:p>
          </p:txBody>
        </p:sp>
        <p:sp>
          <p:nvSpPr>
            <p:cNvPr id="27" name="Line 47"/>
            <p:cNvSpPr>
              <a:spLocks noChangeShapeType="1"/>
            </p:cNvSpPr>
            <p:nvPr/>
          </p:nvSpPr>
          <p:spPr bwMode="auto">
            <a:xfrm flipV="1">
              <a:off x="2771775" y="5734050"/>
              <a:ext cx="2889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diamond" w="med" len="med"/>
              <a:tailEnd type="diamond" w="med" len="med"/>
            </a:ln>
            <a:effectLst/>
          </p:spPr>
          <p:txBody>
            <a:bodyPr/>
            <a:lstStyle/>
            <a:p>
              <a:endParaRPr lang="ko-KR" altLang="en-US" b="0">
                <a:latin typeface="+mj-lt"/>
              </a:endParaRPr>
            </a:p>
          </p:txBody>
        </p:sp>
        <p:sp>
          <p:nvSpPr>
            <p:cNvPr id="28" name="Line 48"/>
            <p:cNvSpPr>
              <a:spLocks noChangeShapeType="1"/>
            </p:cNvSpPr>
            <p:nvPr/>
          </p:nvSpPr>
          <p:spPr bwMode="auto">
            <a:xfrm flipV="1">
              <a:off x="3348038" y="5734050"/>
              <a:ext cx="2889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diamond" w="med" len="med"/>
              <a:tailEnd type="diamond" w="med" len="med"/>
            </a:ln>
            <a:effectLst/>
          </p:spPr>
          <p:txBody>
            <a:bodyPr/>
            <a:lstStyle/>
            <a:p>
              <a:endParaRPr lang="ko-KR" altLang="en-US" b="0">
                <a:latin typeface="+mj-lt"/>
              </a:endParaRPr>
            </a:p>
          </p:txBody>
        </p:sp>
        <p:sp>
          <p:nvSpPr>
            <p:cNvPr id="29" name="Line 50"/>
            <p:cNvSpPr>
              <a:spLocks noChangeShapeType="1"/>
            </p:cNvSpPr>
            <p:nvPr/>
          </p:nvSpPr>
          <p:spPr bwMode="auto">
            <a:xfrm flipV="1">
              <a:off x="3924300" y="5734050"/>
              <a:ext cx="2889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diamond" w="med" len="med"/>
              <a:tailEnd type="diamond" w="med" len="med"/>
            </a:ln>
            <a:effectLst/>
          </p:spPr>
          <p:txBody>
            <a:bodyPr/>
            <a:lstStyle/>
            <a:p>
              <a:endParaRPr lang="ko-KR" altLang="en-US" b="0">
                <a:latin typeface="+mj-lt"/>
              </a:endParaRPr>
            </a:p>
          </p:txBody>
        </p:sp>
        <p:sp>
          <p:nvSpPr>
            <p:cNvPr id="30" name="Line 51"/>
            <p:cNvSpPr>
              <a:spLocks noChangeShapeType="1"/>
            </p:cNvSpPr>
            <p:nvPr/>
          </p:nvSpPr>
          <p:spPr bwMode="auto">
            <a:xfrm flipV="1">
              <a:off x="4500563" y="5734050"/>
              <a:ext cx="2889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diamond" w="med" len="med"/>
              <a:tailEnd type="diamond" w="med" len="med"/>
            </a:ln>
            <a:effectLst/>
          </p:spPr>
          <p:txBody>
            <a:bodyPr/>
            <a:lstStyle/>
            <a:p>
              <a:endParaRPr lang="ko-KR" altLang="en-US" b="0">
                <a:latin typeface="+mj-lt"/>
              </a:endParaRPr>
            </a:p>
          </p:txBody>
        </p:sp>
        <p:sp>
          <p:nvSpPr>
            <p:cNvPr id="31" name="Line 52"/>
            <p:cNvSpPr>
              <a:spLocks noChangeShapeType="1"/>
            </p:cNvSpPr>
            <p:nvPr/>
          </p:nvSpPr>
          <p:spPr bwMode="auto">
            <a:xfrm flipV="1">
              <a:off x="5076825" y="5734050"/>
              <a:ext cx="2889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diamond" w="med" len="med"/>
              <a:tailEnd type="diamond" w="med" len="med"/>
            </a:ln>
            <a:effectLst/>
          </p:spPr>
          <p:txBody>
            <a:bodyPr/>
            <a:lstStyle/>
            <a:p>
              <a:endParaRPr lang="ko-KR" altLang="en-US" b="0">
                <a:latin typeface="+mj-lt"/>
              </a:endParaRPr>
            </a:p>
          </p:txBody>
        </p:sp>
        <p:sp>
          <p:nvSpPr>
            <p:cNvPr id="32" name="Line 53"/>
            <p:cNvSpPr>
              <a:spLocks noChangeShapeType="1"/>
            </p:cNvSpPr>
            <p:nvPr/>
          </p:nvSpPr>
          <p:spPr bwMode="auto">
            <a:xfrm flipV="1">
              <a:off x="5653088" y="5734050"/>
              <a:ext cx="2889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diamond" w="med" len="med"/>
              <a:tailEnd type="diamond" w="med" len="med"/>
            </a:ln>
            <a:effectLst/>
          </p:spPr>
          <p:txBody>
            <a:bodyPr/>
            <a:lstStyle/>
            <a:p>
              <a:endParaRPr lang="ko-KR" altLang="en-US" b="0">
                <a:latin typeface="+mj-lt"/>
              </a:endParaRPr>
            </a:p>
          </p:txBody>
        </p:sp>
        <p:sp>
          <p:nvSpPr>
            <p:cNvPr id="33" name="Line 54"/>
            <p:cNvSpPr>
              <a:spLocks noChangeShapeType="1"/>
            </p:cNvSpPr>
            <p:nvPr/>
          </p:nvSpPr>
          <p:spPr bwMode="auto">
            <a:xfrm flipV="1">
              <a:off x="6227763" y="5734050"/>
              <a:ext cx="2889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diamond" w="med" len="med"/>
              <a:tailEnd type="diamond" w="med" len="med"/>
            </a:ln>
            <a:effectLst/>
          </p:spPr>
          <p:txBody>
            <a:bodyPr/>
            <a:lstStyle/>
            <a:p>
              <a:endParaRPr lang="ko-KR" altLang="en-US" b="0">
                <a:latin typeface="+mj-lt"/>
              </a:endParaRPr>
            </a:p>
          </p:txBody>
        </p:sp>
        <p:sp>
          <p:nvSpPr>
            <p:cNvPr id="34" name="Line 55"/>
            <p:cNvSpPr>
              <a:spLocks noChangeShapeType="1"/>
            </p:cNvSpPr>
            <p:nvPr/>
          </p:nvSpPr>
          <p:spPr bwMode="auto">
            <a:xfrm flipV="1">
              <a:off x="6804025" y="5734050"/>
              <a:ext cx="2889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diamond" w="med" len="med"/>
              <a:tailEnd type="diamond" w="med" len="med"/>
            </a:ln>
            <a:effectLst/>
          </p:spPr>
          <p:txBody>
            <a:bodyPr/>
            <a:lstStyle/>
            <a:p>
              <a:endParaRPr lang="ko-KR" altLang="en-US" b="0">
                <a:latin typeface="+mj-lt"/>
              </a:endParaRPr>
            </a:p>
          </p:txBody>
        </p:sp>
        <p:sp>
          <p:nvSpPr>
            <p:cNvPr id="35" name="Line 56"/>
            <p:cNvSpPr>
              <a:spLocks noChangeShapeType="1"/>
            </p:cNvSpPr>
            <p:nvPr/>
          </p:nvSpPr>
          <p:spPr bwMode="auto">
            <a:xfrm flipV="1">
              <a:off x="7380288" y="5734050"/>
              <a:ext cx="2889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diamond" w="med" len="med"/>
              <a:tailEnd type="diamond" w="med" len="med"/>
            </a:ln>
            <a:effectLst/>
          </p:spPr>
          <p:txBody>
            <a:bodyPr/>
            <a:lstStyle/>
            <a:p>
              <a:endParaRPr lang="ko-KR" altLang="en-US" b="0">
                <a:latin typeface="+mj-lt"/>
              </a:endParaRPr>
            </a:p>
          </p:txBody>
        </p:sp>
        <p:sp>
          <p:nvSpPr>
            <p:cNvPr id="36" name="Text Box 58"/>
            <p:cNvSpPr txBox="1">
              <a:spLocks noChangeArrowheads="1"/>
            </p:cNvSpPr>
            <p:nvPr/>
          </p:nvSpPr>
          <p:spPr bwMode="auto">
            <a:xfrm>
              <a:off x="3635375" y="5314950"/>
              <a:ext cx="132119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>
                  <a:latin typeface="+mj-lt"/>
                </a:rPr>
                <a:t>sampled periods</a:t>
              </a:r>
            </a:p>
          </p:txBody>
        </p:sp>
        <p:sp>
          <p:nvSpPr>
            <p:cNvPr id="37" name="Text Box 59"/>
            <p:cNvSpPr txBox="1">
              <a:spLocks noChangeArrowheads="1"/>
            </p:cNvSpPr>
            <p:nvPr/>
          </p:nvSpPr>
          <p:spPr bwMode="auto">
            <a:xfrm>
              <a:off x="3440113" y="5805488"/>
              <a:ext cx="21472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>
                  <a:latin typeface="+mj-lt"/>
                </a:rPr>
                <a:t>t=T</a:t>
              </a:r>
              <a:r>
                <a:rPr lang="en-US" sz="1200" b="0" baseline="-25000">
                  <a:latin typeface="+mj-lt"/>
                </a:rPr>
                <a:t>ACTUAL</a:t>
              </a:r>
              <a:r>
                <a:rPr lang="en-US" sz="1200" b="0">
                  <a:latin typeface="+mj-lt"/>
                </a:rPr>
                <a:t>+T</a:t>
              </a:r>
              <a:r>
                <a:rPr lang="en-US" sz="1200" b="0" baseline="-25000">
                  <a:latin typeface="+mj-lt"/>
                </a:rPr>
                <a:t>SKIPPED</a:t>
              </a:r>
              <a:r>
                <a:rPr lang="en-US" sz="1200" b="0">
                  <a:latin typeface="+mj-lt"/>
                </a:rPr>
                <a:t>+T</a:t>
              </a:r>
              <a:r>
                <a:rPr lang="en-US" sz="1200" b="0" baseline="-25000">
                  <a:latin typeface="+mj-lt"/>
                </a:rPr>
                <a:t>WARM-UP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Straight Connector 93"/>
          <p:cNvCxnSpPr/>
          <p:nvPr/>
        </p:nvCxnSpPr>
        <p:spPr bwMode="auto">
          <a:xfrm rot="5400000">
            <a:off x="3176368" y="2812476"/>
            <a:ext cx="2790472" cy="79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Trace-driven simulation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3786970" y="2625714"/>
            <a:ext cx="1532735" cy="985851"/>
            <a:chOff x="3914766" y="2552688"/>
            <a:chExt cx="1532735" cy="985851"/>
          </a:xfrm>
        </p:grpSpPr>
        <p:sp>
          <p:nvSpPr>
            <p:cNvPr id="7" name="Flowchart: Document 6"/>
            <p:cNvSpPr/>
            <p:nvPr/>
          </p:nvSpPr>
          <p:spPr bwMode="auto">
            <a:xfrm>
              <a:off x="4133033" y="2552688"/>
              <a:ext cx="1314468" cy="839799"/>
            </a:xfrm>
            <a:prstGeom prst="flowChartDocumen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umnst777 BT" pitchFamily="34" charset="0"/>
                  <a:ea typeface="굴림" pitchFamily="50" charset="-127"/>
                </a:rPr>
                <a:t>trace</a:t>
              </a:r>
            </a:p>
          </p:txBody>
        </p:sp>
        <p:sp>
          <p:nvSpPr>
            <p:cNvPr id="6" name="Flowchart: Document 5"/>
            <p:cNvSpPr/>
            <p:nvPr/>
          </p:nvSpPr>
          <p:spPr bwMode="auto">
            <a:xfrm>
              <a:off x="4024305" y="2625714"/>
              <a:ext cx="1314468" cy="839799"/>
            </a:xfrm>
            <a:prstGeom prst="flowChartDocumen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umnst777 BT" pitchFamily="34" charset="0"/>
                  <a:ea typeface="굴림" pitchFamily="50" charset="-127"/>
                </a:rPr>
                <a:t>trace</a:t>
              </a:r>
            </a:p>
          </p:txBody>
        </p:sp>
        <p:sp>
          <p:nvSpPr>
            <p:cNvPr id="5" name="Flowchart: Document 4"/>
            <p:cNvSpPr/>
            <p:nvPr/>
          </p:nvSpPr>
          <p:spPr bwMode="auto">
            <a:xfrm>
              <a:off x="3914766" y="2698740"/>
              <a:ext cx="1314468" cy="839799"/>
            </a:xfrm>
            <a:prstGeom prst="flowChartDocumen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umnst777 BT" pitchFamily="34" charset="0"/>
                  <a:ea typeface="굴림" pitchFamily="50" charset="-127"/>
                </a:rPr>
                <a:t>trace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357291" y="2771766"/>
            <a:ext cx="1570059" cy="839798"/>
          </a:xfrm>
          <a:prstGeom prst="rect">
            <a:avLst/>
          </a:prstGeom>
          <a:solidFill>
            <a:srgbClr val="33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umnst777 BT" pitchFamily="34" charset="0"/>
                <a:ea typeface="굴림" pitchFamily="50" charset="-127"/>
              </a:rPr>
              <a:t>trace generator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305550" y="2808280"/>
            <a:ext cx="1570059" cy="730259"/>
          </a:xfrm>
          <a:prstGeom prst="rect">
            <a:avLst/>
          </a:prstGeom>
          <a:solidFill>
            <a:srgbClr val="00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umnst777 BT" pitchFamily="34" charset="0"/>
                <a:ea typeface="굴림" pitchFamily="50" charset="-127"/>
              </a:rPr>
              <a:t>trace simulator</a:t>
            </a:r>
          </a:p>
        </p:txBody>
      </p:sp>
      <p:cxnSp>
        <p:nvCxnSpPr>
          <p:cNvPr id="12" name="Straight Arrow Connector 11"/>
          <p:cNvCxnSpPr>
            <a:stCxn id="9" idx="3"/>
            <a:endCxn id="5" idx="1"/>
          </p:cNvCxnSpPr>
          <p:nvPr/>
        </p:nvCxnSpPr>
        <p:spPr bwMode="auto">
          <a:xfrm>
            <a:off x="2927350" y="3191665"/>
            <a:ext cx="859620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endCxn id="10" idx="1"/>
          </p:cNvCxnSpPr>
          <p:nvPr/>
        </p:nvCxnSpPr>
        <p:spPr bwMode="auto">
          <a:xfrm>
            <a:off x="5319705" y="3173410"/>
            <a:ext cx="985845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Flowchart: Card 15"/>
          <p:cNvSpPr/>
          <p:nvPr/>
        </p:nvSpPr>
        <p:spPr bwMode="auto">
          <a:xfrm>
            <a:off x="6305550" y="1785915"/>
            <a:ext cx="1570059" cy="657234"/>
          </a:xfrm>
          <a:prstGeom prst="flowChartPunchedCard">
            <a:avLst/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umnst777 BT" pitchFamily="34" charset="0"/>
                <a:ea typeface="굴림" pitchFamily="50" charset="-127"/>
              </a:rPr>
              <a:t>target machine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ea typeface="굴림" pitchFamily="50" charset="-127"/>
              </a:rPr>
              <a:t>definition</a:t>
            </a: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cxnSp>
        <p:nvCxnSpPr>
          <p:cNvPr id="18" name="Straight Arrow Connector 17"/>
          <p:cNvCxnSpPr>
            <a:stCxn id="16" idx="2"/>
            <a:endCxn id="10" idx="0"/>
          </p:cNvCxnSpPr>
          <p:nvPr/>
        </p:nvCxnSpPr>
        <p:spPr bwMode="auto">
          <a:xfrm rot="5400000">
            <a:off x="6908015" y="2625714"/>
            <a:ext cx="365131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Flowchart: Document 18"/>
          <p:cNvSpPr/>
          <p:nvPr/>
        </p:nvSpPr>
        <p:spPr bwMode="auto">
          <a:xfrm>
            <a:off x="6507167" y="3940182"/>
            <a:ext cx="1168416" cy="839799"/>
          </a:xfrm>
          <a:prstGeom prst="flowChartDocument">
            <a:avLst/>
          </a:prstGeom>
          <a:solidFill>
            <a:srgbClr val="99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umnst777 BT" pitchFamily="34" charset="0"/>
                <a:ea typeface="굴림" pitchFamily="50" charset="-127"/>
              </a:rPr>
              <a:t>simulation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ea typeface="굴림" pitchFamily="50" charset="-127"/>
              </a:rPr>
              <a:t>result</a:t>
            </a: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cxnSp>
        <p:nvCxnSpPr>
          <p:cNvPr id="20" name="Straight Arrow Connector 19"/>
          <p:cNvCxnSpPr>
            <a:stCxn id="10" idx="2"/>
            <a:endCxn id="19" idx="0"/>
          </p:cNvCxnSpPr>
          <p:nvPr/>
        </p:nvCxnSpPr>
        <p:spPr bwMode="auto">
          <a:xfrm rot="16200000" flipH="1">
            <a:off x="6890156" y="3738962"/>
            <a:ext cx="401643" cy="7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1441270" y="1757922"/>
            <a:ext cx="1398561" cy="657234"/>
          </a:xfrm>
          <a:prstGeom prst="ellipse">
            <a:avLst/>
          </a:prstGeom>
          <a:solidFill>
            <a:srgbClr val="00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umnst777 BT" pitchFamily="34" charset="0"/>
                <a:ea typeface="굴림" pitchFamily="50" charset="-127"/>
              </a:rPr>
              <a:t>program</a:t>
            </a:r>
          </a:p>
        </p:txBody>
      </p:sp>
      <p:cxnSp>
        <p:nvCxnSpPr>
          <p:cNvPr id="88" name="Straight Arrow Connector 87"/>
          <p:cNvCxnSpPr>
            <a:stCxn id="26" idx="4"/>
            <a:endCxn id="9" idx="0"/>
          </p:cNvCxnSpPr>
          <p:nvPr/>
        </p:nvCxnSpPr>
        <p:spPr bwMode="auto">
          <a:xfrm rot="16200000" flipH="1">
            <a:off x="1963131" y="2592576"/>
            <a:ext cx="356610" cy="17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endCxn id="26" idx="2"/>
          </p:cNvCxnSpPr>
          <p:nvPr/>
        </p:nvCxnSpPr>
        <p:spPr bwMode="auto">
          <a:xfrm>
            <a:off x="1156996" y="2086539"/>
            <a:ext cx="28427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568254" y="1937243"/>
            <a:ext cx="64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387525" y="1436075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#1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4795945" y="1440814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#2</a:t>
            </a:r>
            <a:endParaRPr lang="en-US" dirty="0"/>
          </a:p>
        </p:txBody>
      </p:sp>
      <p:sp>
        <p:nvSpPr>
          <p:cNvPr id="100" name="Content Placeholder 2"/>
          <p:cNvSpPr>
            <a:spLocks noGrp="1"/>
          </p:cNvSpPr>
          <p:nvPr>
            <p:ph idx="1"/>
          </p:nvPr>
        </p:nvSpPr>
        <p:spPr>
          <a:xfrm>
            <a:off x="457200" y="4838345"/>
            <a:ext cx="8229600" cy="13509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Phase 1 is one-time effort; phase 2 is “repeated”</a:t>
            </a:r>
          </a:p>
          <a:p>
            <a:pPr>
              <a:buFont typeface="Symbol" pitchFamily="18" charset="2"/>
              <a:buChar char=""/>
            </a:pPr>
            <a:r>
              <a:rPr lang="en-US" dirty="0" smtClean="0"/>
              <a:t>Fast </a:t>
            </a:r>
            <a:r>
              <a:rPr lang="en-US" dirty="0" smtClean="0"/>
              <a:t>– simplicity of trace simulation phase</a:t>
            </a:r>
          </a:p>
          <a:p>
            <a:pPr>
              <a:buFont typeface="Symbol" pitchFamily="18" charset="2"/>
              <a:buChar char=""/>
            </a:pPr>
            <a:r>
              <a:rPr lang="en-US" dirty="0" smtClean="0"/>
              <a:t>Platform independence of traces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10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 bwMode="auto">
          <a:xfrm rot="5400000">
            <a:off x="3176368" y="2812476"/>
            <a:ext cx="2790472" cy="79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idea – TPTS </a:t>
            </a:r>
            <a:r>
              <a:rPr lang="en-US" sz="2400" dirty="0" smtClean="0"/>
              <a:t>/tip-see/</a:t>
            </a:r>
            <a:endParaRPr lang="en-US" sz="2400" dirty="0"/>
          </a:p>
        </p:txBody>
      </p:sp>
      <p:grpSp>
        <p:nvGrpSpPr>
          <p:cNvPr id="3" name="Group 7"/>
          <p:cNvGrpSpPr/>
          <p:nvPr/>
        </p:nvGrpSpPr>
        <p:grpSpPr>
          <a:xfrm>
            <a:off x="3786970" y="2625714"/>
            <a:ext cx="1532735" cy="985851"/>
            <a:chOff x="3914766" y="2552688"/>
            <a:chExt cx="1532735" cy="985851"/>
          </a:xfrm>
        </p:grpSpPr>
        <p:sp>
          <p:nvSpPr>
            <p:cNvPr id="7" name="Flowchart: Document 6"/>
            <p:cNvSpPr/>
            <p:nvPr/>
          </p:nvSpPr>
          <p:spPr bwMode="auto">
            <a:xfrm>
              <a:off x="4133033" y="2552688"/>
              <a:ext cx="1314468" cy="839799"/>
            </a:xfrm>
            <a:prstGeom prst="flowChartDocumen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umnst777 BT" pitchFamily="34" charset="0"/>
                  <a:ea typeface="굴림" pitchFamily="50" charset="-127"/>
                </a:rPr>
                <a:t>trace</a:t>
              </a:r>
            </a:p>
          </p:txBody>
        </p:sp>
        <p:sp>
          <p:nvSpPr>
            <p:cNvPr id="6" name="Flowchart: Document 5"/>
            <p:cNvSpPr/>
            <p:nvPr/>
          </p:nvSpPr>
          <p:spPr bwMode="auto">
            <a:xfrm>
              <a:off x="4024305" y="2625714"/>
              <a:ext cx="1314468" cy="839799"/>
            </a:xfrm>
            <a:prstGeom prst="flowChartDocumen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umnst777 BT" pitchFamily="34" charset="0"/>
                  <a:ea typeface="굴림" pitchFamily="50" charset="-127"/>
                </a:rPr>
                <a:t>trace</a:t>
              </a:r>
            </a:p>
          </p:txBody>
        </p:sp>
        <p:sp>
          <p:nvSpPr>
            <p:cNvPr id="5" name="Flowchart: Document 4"/>
            <p:cNvSpPr/>
            <p:nvPr/>
          </p:nvSpPr>
          <p:spPr bwMode="auto">
            <a:xfrm>
              <a:off x="3914766" y="2698740"/>
              <a:ext cx="1314468" cy="839799"/>
            </a:xfrm>
            <a:prstGeom prst="flowChartDocumen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umnst777 BT" pitchFamily="34" charset="0"/>
                  <a:ea typeface="굴림" pitchFamily="50" charset="-127"/>
                </a:rPr>
                <a:t>annotated</a:t>
              </a: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umnst777 BT" pitchFamily="34" charset="0"/>
                  <a:ea typeface="굴림" pitchFamily="50" charset="-127"/>
                </a:rPr>
                <a:t>trace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357291" y="2771766"/>
            <a:ext cx="1570059" cy="839798"/>
          </a:xfrm>
          <a:prstGeom prst="rect">
            <a:avLst/>
          </a:prstGeom>
          <a:solidFill>
            <a:srgbClr val="33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umnst777 BT" pitchFamily="34" charset="0"/>
                <a:ea typeface="굴림" pitchFamily="50" charset="-127"/>
              </a:rPr>
              <a:t>timing-aware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umnst777 BT" pitchFamily="34" charset="0"/>
                <a:ea typeface="굴림" pitchFamily="50" charset="-127"/>
              </a:rPr>
              <a:t>trace generator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305550" y="2808280"/>
            <a:ext cx="1570059" cy="730259"/>
          </a:xfrm>
          <a:prstGeom prst="rect">
            <a:avLst/>
          </a:prstGeom>
          <a:solidFill>
            <a:srgbClr val="00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umnst777 BT" pitchFamily="34" charset="0"/>
                <a:ea typeface="굴림" pitchFamily="50" charset="-127"/>
              </a:rPr>
              <a:t>trace simulator</a:t>
            </a:r>
          </a:p>
        </p:txBody>
      </p:sp>
      <p:cxnSp>
        <p:nvCxnSpPr>
          <p:cNvPr id="12" name="Straight Arrow Connector 11"/>
          <p:cNvCxnSpPr>
            <a:stCxn id="9" idx="3"/>
            <a:endCxn id="5" idx="1"/>
          </p:cNvCxnSpPr>
          <p:nvPr/>
        </p:nvCxnSpPr>
        <p:spPr bwMode="auto">
          <a:xfrm>
            <a:off x="2927350" y="3191665"/>
            <a:ext cx="859620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endCxn id="10" idx="1"/>
          </p:cNvCxnSpPr>
          <p:nvPr/>
        </p:nvCxnSpPr>
        <p:spPr bwMode="auto">
          <a:xfrm>
            <a:off x="5319705" y="3173410"/>
            <a:ext cx="985845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Flowchart: Card 15"/>
          <p:cNvSpPr/>
          <p:nvPr/>
        </p:nvSpPr>
        <p:spPr bwMode="auto">
          <a:xfrm>
            <a:off x="6305550" y="1785915"/>
            <a:ext cx="1570059" cy="657234"/>
          </a:xfrm>
          <a:prstGeom prst="flowChartPunchedCard">
            <a:avLst/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umnst777 BT" pitchFamily="34" charset="0"/>
                <a:ea typeface="굴림" pitchFamily="50" charset="-127"/>
              </a:rPr>
              <a:t>target machine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ea typeface="굴림" pitchFamily="50" charset="-127"/>
              </a:rPr>
              <a:t>definition</a:t>
            </a: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cxnSp>
        <p:nvCxnSpPr>
          <p:cNvPr id="18" name="Straight Arrow Connector 17"/>
          <p:cNvCxnSpPr>
            <a:stCxn id="16" idx="2"/>
            <a:endCxn id="10" idx="0"/>
          </p:cNvCxnSpPr>
          <p:nvPr/>
        </p:nvCxnSpPr>
        <p:spPr bwMode="auto">
          <a:xfrm rot="5400000">
            <a:off x="6908015" y="2625714"/>
            <a:ext cx="365131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Flowchart: Document 18"/>
          <p:cNvSpPr/>
          <p:nvPr/>
        </p:nvSpPr>
        <p:spPr bwMode="auto">
          <a:xfrm>
            <a:off x="6507167" y="3940182"/>
            <a:ext cx="1168416" cy="839799"/>
          </a:xfrm>
          <a:prstGeom prst="flowChartDocument">
            <a:avLst/>
          </a:prstGeom>
          <a:solidFill>
            <a:srgbClr val="99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umnst777 BT" pitchFamily="34" charset="0"/>
                <a:ea typeface="굴림" pitchFamily="50" charset="-127"/>
              </a:rPr>
              <a:t>simulation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ea typeface="굴림" pitchFamily="50" charset="-127"/>
              </a:rPr>
              <a:t>result</a:t>
            </a: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cxnSp>
        <p:nvCxnSpPr>
          <p:cNvPr id="20" name="Straight Arrow Connector 19"/>
          <p:cNvCxnSpPr>
            <a:stCxn id="10" idx="2"/>
            <a:endCxn id="19" idx="0"/>
          </p:cNvCxnSpPr>
          <p:nvPr/>
        </p:nvCxnSpPr>
        <p:spPr bwMode="auto">
          <a:xfrm rot="16200000" flipH="1">
            <a:off x="6890156" y="3738962"/>
            <a:ext cx="401643" cy="7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1441270" y="1757922"/>
            <a:ext cx="1398561" cy="657234"/>
          </a:xfrm>
          <a:prstGeom prst="ellipse">
            <a:avLst/>
          </a:prstGeom>
          <a:solidFill>
            <a:srgbClr val="00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umnst777 BT" pitchFamily="34" charset="0"/>
                <a:ea typeface="굴림" pitchFamily="50" charset="-127"/>
              </a:rPr>
              <a:t>program</a:t>
            </a:r>
          </a:p>
        </p:txBody>
      </p:sp>
      <p:cxnSp>
        <p:nvCxnSpPr>
          <p:cNvPr id="88" name="Straight Arrow Connector 87"/>
          <p:cNvCxnSpPr>
            <a:stCxn id="26" idx="4"/>
            <a:endCxn id="9" idx="0"/>
          </p:cNvCxnSpPr>
          <p:nvPr/>
        </p:nvCxnSpPr>
        <p:spPr bwMode="auto">
          <a:xfrm rot="16200000" flipH="1">
            <a:off x="1963131" y="2592576"/>
            <a:ext cx="356610" cy="17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endCxn id="26" idx="2"/>
          </p:cNvCxnSpPr>
          <p:nvPr/>
        </p:nvCxnSpPr>
        <p:spPr bwMode="auto">
          <a:xfrm>
            <a:off x="1156996" y="2086539"/>
            <a:ext cx="28427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568254" y="1937243"/>
            <a:ext cx="64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387525" y="1436075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#1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4795945" y="1440814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#2</a:t>
            </a:r>
            <a:endParaRPr lang="en-US" dirty="0"/>
          </a:p>
        </p:txBody>
      </p:sp>
      <p:sp>
        <p:nvSpPr>
          <p:cNvPr id="22" name="Flowchart: Card 21"/>
          <p:cNvSpPr/>
          <p:nvPr/>
        </p:nvSpPr>
        <p:spPr bwMode="auto">
          <a:xfrm>
            <a:off x="1357291" y="4066761"/>
            <a:ext cx="1570059" cy="657234"/>
          </a:xfrm>
          <a:prstGeom prst="flowChartPunchedCard">
            <a:avLst/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umnst777 BT" pitchFamily="34" charset="0"/>
                <a:ea typeface="굴림" pitchFamily="50" charset="-127"/>
              </a:rPr>
              <a:t>generic machine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ea typeface="굴림" pitchFamily="50" charset="-127"/>
              </a:rPr>
              <a:t>definition</a:t>
            </a: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cxnSp>
        <p:nvCxnSpPr>
          <p:cNvPr id="23" name="Straight Arrow Connector 22"/>
          <p:cNvCxnSpPr>
            <a:stCxn id="22" idx="0"/>
            <a:endCxn id="9" idx="2"/>
          </p:cNvCxnSpPr>
          <p:nvPr/>
        </p:nvCxnSpPr>
        <p:spPr bwMode="auto">
          <a:xfrm rot="5400000" flipH="1" flipV="1">
            <a:off x="1914723" y="3839163"/>
            <a:ext cx="455197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2927350" y="3465513"/>
            <a:ext cx="460175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5400000">
            <a:off x="3217631" y="3636995"/>
            <a:ext cx="339789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10800000">
            <a:off x="2839831" y="3807684"/>
            <a:ext cx="5469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5400000" flipH="1" flipV="1">
            <a:off x="2741373" y="3710816"/>
            <a:ext cx="196915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3251781" y="3807684"/>
            <a:ext cx="909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analysis,</a:t>
            </a:r>
          </a:p>
          <a:p>
            <a:r>
              <a:rPr lang="en-US" dirty="0" smtClean="0"/>
              <a:t>filtering</a:t>
            </a:r>
            <a:endParaRPr lang="en-US" dirty="0"/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457200" y="4935893"/>
            <a:ext cx="8229600" cy="1324947"/>
          </a:xfrm>
        </p:spPr>
        <p:txBody>
          <a:bodyPr>
            <a:normAutofit/>
          </a:bodyPr>
          <a:lstStyle/>
          <a:p>
            <a:r>
              <a:rPr lang="en-US" dirty="0" smtClean="0"/>
              <a:t>Trace generation is timing-aware</a:t>
            </a:r>
          </a:p>
          <a:p>
            <a:r>
              <a:rPr lang="en-US" dirty="0" smtClean="0"/>
              <a:t>Machine definition is used in trace generation</a:t>
            </a:r>
          </a:p>
          <a:p>
            <a:r>
              <a:rPr lang="en-US" dirty="0" smtClean="0"/>
              <a:t>Analysis and filtering techniques for trace annotation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1156996" y="2519264"/>
            <a:ext cx="4432041" cy="1306287"/>
          </a:xfrm>
          <a:prstGeom prst="rect">
            <a:avLst/>
          </a:prstGeom>
          <a:noFill/>
          <a:ln w="5080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206760" y="3900196"/>
            <a:ext cx="1881674" cy="1035698"/>
          </a:xfrm>
          <a:prstGeom prst="rect">
            <a:avLst/>
          </a:prstGeom>
          <a:noFill/>
          <a:ln w="5080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687216" y="3312367"/>
            <a:ext cx="1492898" cy="1073021"/>
          </a:xfrm>
          <a:prstGeom prst="rect">
            <a:avLst/>
          </a:prstGeom>
          <a:noFill/>
          <a:ln w="5080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1" animBg="1"/>
      <p:bldP spid="41" grpId="2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simulation time spent?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750067" y="1214422"/>
          <a:ext cx="7643866" cy="476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85385" y="1495210"/>
            <a:ext cx="1847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Humnst777 BT" pitchFamily="34" charset="0"/>
              </a:rPr>
              <a:t>gcc, OOO-4</a:t>
            </a:r>
            <a:endParaRPr lang="ko-KR" altLang="en-US" sz="2400" dirty="0">
              <a:latin typeface="Humnst777 B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37322" y="3041780"/>
            <a:ext cx="1898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 time (%)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7001252" y="3271936"/>
            <a:ext cx="2951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 time, cumulative (%)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85805" y="5784980"/>
            <a:ext cx="2172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sim-outorder functions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simulation time spent?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750067" y="1214422"/>
          <a:ext cx="7643866" cy="476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85385" y="1495210"/>
            <a:ext cx="1847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Humnst777 BT" pitchFamily="34" charset="0"/>
              </a:rPr>
              <a:t>gcc, OOO-4</a:t>
            </a:r>
            <a:endParaRPr lang="ko-KR" altLang="en-US" sz="2400" dirty="0">
              <a:latin typeface="Humnst777 B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37322" y="3041780"/>
            <a:ext cx="1898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 time (%)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7001252" y="3271936"/>
            <a:ext cx="2951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 time, cumulative (%)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85805" y="5784980"/>
            <a:ext cx="2172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sim-outorder functions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 bwMode="auto">
          <a:xfrm rot="18600000">
            <a:off x="2192695" y="1520890"/>
            <a:ext cx="578497" cy="1754155"/>
          </a:xfrm>
          <a:prstGeom prst="rightBrace">
            <a:avLst>
              <a:gd name="adj1" fmla="val 27688"/>
              <a:gd name="adj2" fmla="val 50000"/>
            </a:avLst>
          </a:prstGeom>
          <a:noFill/>
          <a:ln w="25400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0620" y="1831911"/>
            <a:ext cx="16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669900"/>
                </a:solidFill>
              </a:rPr>
              <a:t>“pipeline” related</a:t>
            </a:r>
            <a:endParaRPr lang="en-US" b="0" dirty="0">
              <a:solidFill>
                <a:srgbClr val="669900"/>
              </a:solidFill>
            </a:endParaRPr>
          </a:p>
        </p:txBody>
      </p:sp>
      <p:sp>
        <p:nvSpPr>
          <p:cNvPr id="11" name="Right Brace 10"/>
          <p:cNvSpPr/>
          <p:nvPr/>
        </p:nvSpPr>
        <p:spPr bwMode="auto">
          <a:xfrm rot="16200000">
            <a:off x="3197291" y="3449213"/>
            <a:ext cx="289247" cy="687355"/>
          </a:xfrm>
          <a:prstGeom prst="rightBrace">
            <a:avLst>
              <a:gd name="adj1" fmla="val 27688"/>
              <a:gd name="adj2" fmla="val 50000"/>
            </a:avLst>
          </a:prstGeom>
          <a:noFill/>
          <a:ln w="25400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5852" y="3309260"/>
            <a:ext cx="1640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669900"/>
                </a:solidFill>
              </a:rPr>
              <a:t>“memory” related</a:t>
            </a:r>
            <a:endParaRPr lang="en-US" b="0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Humnst777 BT"/>
        <a:ea typeface="굴림"/>
        <a:cs typeface=""/>
      </a:majorFont>
      <a:minorFont>
        <a:latin typeface="Humnst777 BT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umnst777 BT" pitchFamily="34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umnst777 BT" pitchFamily="34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62952</TotalTime>
  <Words>1418</Words>
  <Application>Microsoft PowerPoint</Application>
  <PresentationFormat>Letter Paper (8.5x11 in)</PresentationFormat>
  <Paragraphs>297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Humnst777 BT</vt:lpstr>
      <vt:lpstr>굴림</vt:lpstr>
      <vt:lpstr>Wingdings</vt:lpstr>
      <vt:lpstr>Symbol</vt:lpstr>
      <vt:lpstr>Calibri</vt:lpstr>
      <vt:lpstr>Times New Roman</vt:lpstr>
      <vt:lpstr>기본 디자인</vt:lpstr>
      <vt:lpstr>TPTS: A Novel Framework for Very Fast Manycore Processor Architecture Simulation </vt:lpstr>
      <vt:lpstr>Architect’s sword: simulator</vt:lpstr>
      <vt:lpstr>But simulations take LONG…</vt:lpstr>
      <vt:lpstr>Our contributions</vt:lpstr>
      <vt:lpstr>Ideas for fast simulation</vt:lpstr>
      <vt:lpstr>Trace-driven simulation</vt:lpstr>
      <vt:lpstr>Our idea – TPTS /tip-see/</vt:lpstr>
      <vt:lpstr>Where is simulation time spent?</vt:lpstr>
      <vt:lpstr>Where is simulation time spent?</vt:lpstr>
      <vt:lpstr>Where is simulation time spent?</vt:lpstr>
      <vt:lpstr>TPTS – trace items</vt:lpstr>
      <vt:lpstr>TPTS – trace items</vt:lpstr>
      <vt:lpstr>Benefits of filtering</vt:lpstr>
      <vt:lpstr>OoO cores?</vt:lpstr>
      <vt:lpstr>Naïve method; in-order vs. OoO</vt:lpstr>
      <vt:lpstr>Instruction permeability analysis</vt:lpstr>
      <vt:lpstr>Instruction permeability analysis</vt:lpstr>
      <vt:lpstr>Multithreading?</vt:lpstr>
      <vt:lpstr>Multithreading?</vt:lpstr>
      <vt:lpstr>tsim</vt:lpstr>
      <vt:lpstr>Evaluation setup</vt:lpstr>
      <vt:lpstr>tsim – speed vs. absolute error</vt:lpstr>
      <vt:lpstr>tsim – performance prediction</vt:lpstr>
      <vt:lpstr>tsim – trace overhead</vt:lpstr>
      <vt:lpstr>Conclusions</vt:lpstr>
      <vt:lpstr>tsim team</vt:lpstr>
      <vt:lpstr>Future work</vt:lpstr>
    </vt:vector>
  </TitlesOfParts>
  <Company>SEC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CS0447 Computer Organization &amp; Assembly Language</dc:title>
  <dc:creator>Sangyeun Cho</dc:creator>
  <cp:lastModifiedBy>Sangyeun Cho</cp:lastModifiedBy>
  <cp:revision>1967</cp:revision>
  <dcterms:created xsi:type="dcterms:W3CDTF">2004-08-26T11:50:37Z</dcterms:created>
  <dcterms:modified xsi:type="dcterms:W3CDTF">2008-09-10T15:29:56Z</dcterms:modified>
</cp:coreProperties>
</file>