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400" r:id="rId3"/>
    <p:sldId id="406" r:id="rId4"/>
    <p:sldId id="407" r:id="rId5"/>
    <p:sldId id="408" r:id="rId6"/>
    <p:sldId id="370" r:id="rId7"/>
    <p:sldId id="411" r:id="rId8"/>
    <p:sldId id="409" r:id="rId9"/>
    <p:sldId id="410" r:id="rId10"/>
    <p:sldId id="412" r:id="rId11"/>
    <p:sldId id="413" r:id="rId12"/>
    <p:sldId id="415" r:id="rId13"/>
    <p:sldId id="417" r:id="rId14"/>
    <p:sldId id="418" r:id="rId15"/>
    <p:sldId id="419" r:id="rId16"/>
    <p:sldId id="422" r:id="rId17"/>
    <p:sldId id="421" r:id="rId18"/>
    <p:sldId id="420" r:id="rId19"/>
    <p:sldId id="433" r:id="rId20"/>
    <p:sldId id="434" r:id="rId21"/>
    <p:sldId id="435" r:id="rId22"/>
    <p:sldId id="436" r:id="rId23"/>
    <p:sldId id="427" r:id="rId24"/>
    <p:sldId id="428" r:id="rId25"/>
    <p:sldId id="429" r:id="rId26"/>
    <p:sldId id="430" r:id="rId27"/>
    <p:sldId id="431" r:id="rId28"/>
    <p:sldId id="432" r:id="rId29"/>
    <p:sldId id="396" r:id="rId30"/>
    <p:sldId id="39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B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2711" autoAdjust="0"/>
  </p:normalViewPr>
  <p:slideViewPr>
    <p:cSldViewPr showGuides="1">
      <p:cViewPr varScale="1">
        <p:scale>
          <a:sx n="77" d="100"/>
          <a:sy n="77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cs.pitt.edu\projects\cast\cho\proposals\archive\2009\nsf%20career%202009%20-%20declined\pc\caree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o.CHO-DESK1\Desktop\career\care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o.CHO-DESK1\Desktop\career\care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o.CHO-DESK1\Desktop\career\care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o.CHO-DESK1\Desktop\career\care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o.CHO-DESK1\Desktop\career\care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noFill/>
            </c:spPr>
          </c:dPt>
          <c:dPt>
            <c:idx val="2"/>
            <c:invertIfNegative val="0"/>
            <c:bubble3D val="0"/>
            <c:spPr>
              <a:noFill/>
            </c:spPr>
          </c:dPt>
          <c:cat>
            <c:strRef>
              <c:f>Sheet1!$H$16:$J$16</c:f>
              <c:strCache>
                <c:ptCount val="3"/>
                <c:pt idx="0">
                  <c:v>RND</c:v>
                </c:pt>
                <c:pt idx="1">
                  <c:v>BAL</c:v>
                </c:pt>
                <c:pt idx="2">
                  <c:v>Aware</c:v>
                </c:pt>
              </c:strCache>
            </c:strRef>
          </c:cat>
          <c:val>
            <c:numRef>
              <c:f>Sheet1!$H$15:$J$15</c:f>
              <c:numCache>
                <c:formatCode>0.00</c:formatCode>
                <c:ptCount val="3"/>
                <c:pt idx="0">
                  <c:v>1</c:v>
                </c:pt>
                <c:pt idx="1">
                  <c:v>1.03</c:v>
                </c:pt>
                <c:pt idx="2">
                  <c:v>1.1835112948995581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95274112"/>
        <c:axId val="95275648"/>
      </c:barChart>
      <c:catAx>
        <c:axId val="95274112"/>
        <c:scaling>
          <c:orientation val="minMax"/>
        </c:scaling>
        <c:delete val="0"/>
        <c:axPos val="b"/>
        <c:majorTickMark val="out"/>
        <c:minorTickMark val="none"/>
        <c:tickLblPos val="nextTo"/>
        <c:crossAx val="95275648"/>
        <c:crosses val="autoZero"/>
        <c:auto val="1"/>
        <c:lblAlgn val="ctr"/>
        <c:lblOffset val="100"/>
        <c:noMultiLvlLbl val="0"/>
      </c:catAx>
      <c:valAx>
        <c:axId val="95275648"/>
        <c:scaling>
          <c:orientation val="minMax"/>
          <c:max val="1.4"/>
          <c:min val="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527411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86.655789502129181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32480"/>
        <c:axId val="102934016"/>
      </c:barChart>
      <c:catAx>
        <c:axId val="1029324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102934016"/>
        <c:crosses val="autoZero"/>
        <c:auto val="1"/>
        <c:lblAlgn val="ctr"/>
        <c:lblOffset val="100"/>
        <c:noMultiLvlLbl val="0"/>
      </c:catAx>
      <c:valAx>
        <c:axId val="102934016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/>
                </a:pPr>
                <a:r>
                  <a:rPr lang="en-US" sz="2600"/>
                  <a:t>% 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2932480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7.2855853770408894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-49.470456437252203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79840"/>
        <c:axId val="102998016"/>
      </c:barChart>
      <c:catAx>
        <c:axId val="102979840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102998016"/>
        <c:crosses val="autoZero"/>
        <c:auto val="1"/>
        <c:lblAlgn val="ctr"/>
        <c:lblOffset val="100"/>
        <c:noMultiLvlLbl val="0"/>
      </c:catAx>
      <c:valAx>
        <c:axId val="102998016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600" b="1" dirty="0">
                    <a:latin typeface="Arial" pitchFamily="34" charset="0"/>
                    <a:cs typeface="Arial" pitchFamily="34" charset="0"/>
                  </a:rPr>
                  <a:t>% Energy Savings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102979840"/>
        <c:crosses val="autoZero"/>
        <c:crossBetween val="between"/>
      </c:valAx>
    </c:plotArea>
    <c:legend>
      <c:legendPos val="t"/>
      <c:legendEntry>
        <c:idx val="2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86.655789502129252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77056"/>
        <c:axId val="104478592"/>
      </c:barChart>
      <c:catAx>
        <c:axId val="1044770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104478592"/>
        <c:crosses val="autoZero"/>
        <c:auto val="1"/>
        <c:lblAlgn val="ctr"/>
        <c:lblOffset val="100"/>
        <c:noMultiLvlLbl val="0"/>
      </c:catAx>
      <c:valAx>
        <c:axId val="104478592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>
                    <a:latin typeface="Arial" pitchFamily="34" charset="0"/>
                    <a:cs typeface="Arial" pitchFamily="34" charset="0"/>
                  </a:defRPr>
                </a:pPr>
                <a:r>
                  <a:rPr lang="en-US" sz="2600">
                    <a:latin typeface="Arial" pitchFamily="34" charset="0"/>
                    <a:cs typeface="Arial" pitchFamily="34" charset="0"/>
                  </a:rPr>
                  <a:t>% 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4477056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7.2855853770408929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-49.470456437252217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20320"/>
        <c:axId val="104530304"/>
      </c:barChart>
      <c:catAx>
        <c:axId val="104520320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104530304"/>
        <c:crosses val="autoZero"/>
        <c:auto val="1"/>
        <c:lblAlgn val="ctr"/>
        <c:lblOffset val="100"/>
        <c:noMultiLvlLbl val="0"/>
      </c:catAx>
      <c:valAx>
        <c:axId val="104530304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600" b="1">
                    <a:latin typeface="Arial" pitchFamily="34" charset="0"/>
                    <a:cs typeface="Arial" pitchFamily="34" charset="0"/>
                  </a:rPr>
                  <a:t>% Energy Savings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104520320"/>
        <c:crosses val="autoZero"/>
        <c:crossBetween val="between"/>
      </c:valAx>
    </c:plotArea>
    <c:legend>
      <c:legendPos val="t"/>
      <c:legendEntry>
        <c:idx val="3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86.655789502129323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58976"/>
        <c:axId val="104560512"/>
      </c:barChart>
      <c:catAx>
        <c:axId val="1045589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104560512"/>
        <c:crosses val="autoZero"/>
        <c:auto val="1"/>
        <c:lblAlgn val="ctr"/>
        <c:lblOffset val="100"/>
        <c:noMultiLvlLbl val="0"/>
      </c:catAx>
      <c:valAx>
        <c:axId val="104560512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>
                    <a:latin typeface="Arial" pitchFamily="34" charset="0"/>
                    <a:cs typeface="Arial" pitchFamily="34" charset="0"/>
                  </a:defRPr>
                </a:pPr>
                <a:r>
                  <a:rPr lang="en-US" sz="2600">
                    <a:latin typeface="Arial" pitchFamily="34" charset="0"/>
                    <a:cs typeface="Arial" pitchFamily="34" charset="0"/>
                  </a:rPr>
                  <a:t>% 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4558976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7.2855853770408974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-49.47045643725226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62752"/>
        <c:axId val="111564288"/>
      </c:barChart>
      <c:catAx>
        <c:axId val="111562752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111564288"/>
        <c:crosses val="autoZero"/>
        <c:auto val="1"/>
        <c:lblAlgn val="ctr"/>
        <c:lblOffset val="100"/>
        <c:noMultiLvlLbl val="0"/>
      </c:catAx>
      <c:valAx>
        <c:axId val="111564288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/>
                </a:pPr>
                <a:r>
                  <a:rPr lang="en-US" sz="2600" b="1"/>
                  <a:t>% Energy Savings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1115627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86.655789502129451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74112"/>
        <c:axId val="111675648"/>
      </c:barChart>
      <c:catAx>
        <c:axId val="111674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111675648"/>
        <c:crosses val="autoZero"/>
        <c:auto val="1"/>
        <c:lblAlgn val="ctr"/>
        <c:lblOffset val="100"/>
        <c:noMultiLvlLbl val="0"/>
      </c:catAx>
      <c:valAx>
        <c:axId val="111675648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/>
                </a:pPr>
                <a:r>
                  <a:rPr lang="en-US" sz="2600"/>
                  <a:t>% 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1674112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456971639606996E-2"/>
          <c:y val="0.18870306262146799"/>
          <c:w val="0.88631883956983304"/>
          <c:h val="0.70104038553963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Summary!$A$17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Summary!$M$17:$U$17</c:f>
              <c:numCache>
                <c:formatCode>General</c:formatCode>
                <c:ptCount val="9"/>
                <c:pt idx="0">
                  <c:v>0.98865899201512597</c:v>
                </c:pt>
                <c:pt idx="1">
                  <c:v>0.93670446216250702</c:v>
                </c:pt>
                <c:pt idx="2">
                  <c:v>1.105216622458002</c:v>
                </c:pt>
                <c:pt idx="3">
                  <c:v>0.992006415441963</c:v>
                </c:pt>
                <c:pt idx="4">
                  <c:v>0.98914058738823996</c:v>
                </c:pt>
                <c:pt idx="5">
                  <c:v>1.0916662913386199</c:v>
                </c:pt>
                <c:pt idx="6">
                  <c:v>0.95336158210573696</c:v>
                </c:pt>
                <c:pt idx="7">
                  <c:v>1.0944906018206531</c:v>
                </c:pt>
                <c:pt idx="8">
                  <c:v>1.0189056943413559</c:v>
                </c:pt>
              </c:numCache>
            </c:numRef>
          </c:val>
        </c:ser>
        <c:ser>
          <c:idx val="1"/>
          <c:order val="1"/>
          <c:tx>
            <c:strRef>
              <c:f>Summary!$A$18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Summary!$M$18:$U$18</c:f>
              <c:numCache>
                <c:formatCode>General</c:formatCode>
                <c:ptCount val="9"/>
                <c:pt idx="0">
                  <c:v>0.96532494701284099</c:v>
                </c:pt>
                <c:pt idx="1">
                  <c:v>0.91072453784583896</c:v>
                </c:pt>
                <c:pt idx="2">
                  <c:v>0.89605734767025103</c:v>
                </c:pt>
                <c:pt idx="3">
                  <c:v>0.358429027819686</c:v>
                </c:pt>
                <c:pt idx="4">
                  <c:v>0.94703238243183896</c:v>
                </c:pt>
                <c:pt idx="5">
                  <c:v>1.162014015678291</c:v>
                </c:pt>
                <c:pt idx="6">
                  <c:v>0.84607869718958295</c:v>
                </c:pt>
                <c:pt idx="7">
                  <c:v>1.1756846901225331</c:v>
                </c:pt>
                <c:pt idx="8">
                  <c:v>0.90766820572135798</c:v>
                </c:pt>
              </c:numCache>
            </c:numRef>
          </c:val>
        </c:ser>
        <c:ser>
          <c:idx val="2"/>
          <c:order val="2"/>
          <c:tx>
            <c:strRef>
              <c:f>Summary!$A$19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Summary!$M$19:$U$19</c:f>
              <c:numCache>
                <c:formatCode>General</c:formatCode>
                <c:ptCount val="9"/>
                <c:pt idx="0">
                  <c:v>0.41005511310804199</c:v>
                </c:pt>
                <c:pt idx="1">
                  <c:v>0.27836822572366898</c:v>
                </c:pt>
                <c:pt idx="2">
                  <c:v>0.28845044421368399</c:v>
                </c:pt>
                <c:pt idx="3">
                  <c:v>0.37842357664717002</c:v>
                </c:pt>
                <c:pt idx="4">
                  <c:v>0.36264509173420101</c:v>
                </c:pt>
                <c:pt idx="5">
                  <c:v>0.85964902090704698</c:v>
                </c:pt>
                <c:pt idx="6">
                  <c:v>0.26504147142649898</c:v>
                </c:pt>
                <c:pt idx="7">
                  <c:v>0.80708534378917196</c:v>
                </c:pt>
                <c:pt idx="8">
                  <c:v>0.45621478594368597</c:v>
                </c:pt>
              </c:numCache>
            </c:numRef>
          </c:val>
        </c:ser>
        <c:ser>
          <c:idx val="3"/>
          <c:order val="3"/>
          <c:tx>
            <c:strRef>
              <c:f>Summary!$A$20</c:f>
              <c:strCache>
                <c:ptCount val="1"/>
                <c:pt idx="0">
                  <c:v>f-DVFS dyn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Summary!$M$20:$U$20</c:f>
              <c:numCache>
                <c:formatCode>General</c:formatCode>
                <c:ptCount val="9"/>
                <c:pt idx="0">
                  <c:v>1.0995052226498081</c:v>
                </c:pt>
                <c:pt idx="1">
                  <c:v>1.1922587258206341</c:v>
                </c:pt>
                <c:pt idx="2">
                  <c:v>1.1671335200746971</c:v>
                </c:pt>
                <c:pt idx="3">
                  <c:v>1.004070501814355</c:v>
                </c:pt>
                <c:pt idx="4">
                  <c:v>1.0476839599716099</c:v>
                </c:pt>
                <c:pt idx="5">
                  <c:v>1.1951286555997751</c:v>
                </c:pt>
                <c:pt idx="6">
                  <c:v>1.0030975652815901</c:v>
                </c:pt>
                <c:pt idx="7">
                  <c:v>1.1839924224484959</c:v>
                </c:pt>
                <c:pt idx="8">
                  <c:v>1.1116088217076201</c:v>
                </c:pt>
              </c:numCache>
            </c:numRef>
          </c:val>
        </c:ser>
        <c:ser>
          <c:idx val="4"/>
          <c:order val="4"/>
          <c:tx>
            <c:strRef>
              <c:f>Summary!$A$21</c:f>
              <c:strCache>
                <c:ptCount val="1"/>
                <c:pt idx="0">
                  <c:v>f-DVFS stat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Summary!$M$21:$U$21</c:f>
              <c:numCache>
                <c:formatCode>General</c:formatCode>
                <c:ptCount val="9"/>
                <c:pt idx="0">
                  <c:v>1.174765871792951</c:v>
                </c:pt>
                <c:pt idx="1">
                  <c:v>1.3071895424836599</c:v>
                </c:pt>
                <c:pt idx="2">
                  <c:v>1.2858428700012861</c:v>
                </c:pt>
                <c:pt idx="3">
                  <c:v>1.005588938932543</c:v>
                </c:pt>
                <c:pt idx="4">
                  <c:v>1.105216622458002</c:v>
                </c:pt>
                <c:pt idx="5">
                  <c:v>1.273236567354215</c:v>
                </c:pt>
                <c:pt idx="6">
                  <c:v>1.020720628763907</c:v>
                </c:pt>
                <c:pt idx="7">
                  <c:v>1.254451737984549</c:v>
                </c:pt>
                <c:pt idx="8">
                  <c:v>1.17837659747139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752320"/>
        <c:axId val="111753856"/>
      </c:barChart>
      <c:catAx>
        <c:axId val="111752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11753856"/>
        <c:crosses val="autoZero"/>
        <c:auto val="1"/>
        <c:lblAlgn val="ctr"/>
        <c:lblOffset val="100"/>
        <c:noMultiLvlLbl val="0"/>
      </c:catAx>
      <c:valAx>
        <c:axId val="11175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ED Improvement</a:t>
                </a:r>
              </a:p>
            </c:rich>
          </c:tx>
          <c:layout>
            <c:manualLayout>
              <c:xMode val="edge"/>
              <c:yMode val="edge"/>
              <c:x val="0"/>
              <c:y val="0.215950740952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17523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4425013733748394E-2"/>
          <c:y val="3.5714285714285698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902770748380494E-2"/>
          <c:y val="4.3488318649526007E-2"/>
          <c:w val="0.90419445850323898"/>
          <c:h val="0.8503035431375203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noFill/>
            </c:spPr>
          </c:dPt>
          <c:dPt>
            <c:idx val="2"/>
            <c:invertIfNegative val="0"/>
            <c:bubble3D val="0"/>
            <c:spPr>
              <a:noFill/>
            </c:spPr>
          </c:dPt>
          <c:cat>
            <c:strRef>
              <c:f>Sheet1!$L$16:$N$16</c:f>
              <c:strCache>
                <c:ptCount val="3"/>
                <c:pt idx="0">
                  <c:v>RND</c:v>
                </c:pt>
                <c:pt idx="1">
                  <c:v>BAL</c:v>
                </c:pt>
                <c:pt idx="2">
                  <c:v>Aware</c:v>
                </c:pt>
              </c:strCache>
            </c:strRef>
          </c:cat>
          <c:val>
            <c:numRef>
              <c:f>Sheet1!$L$15:$N$15</c:f>
              <c:numCache>
                <c:formatCode>0.00</c:formatCode>
                <c:ptCount val="3"/>
                <c:pt idx="0">
                  <c:v>1</c:v>
                </c:pt>
                <c:pt idx="1">
                  <c:v>1.03</c:v>
                </c:pt>
                <c:pt idx="2">
                  <c:v>1.35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96950528"/>
        <c:axId val="96960512"/>
      </c:barChart>
      <c:catAx>
        <c:axId val="9695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96960512"/>
        <c:crosses val="autoZero"/>
        <c:auto val="1"/>
        <c:lblAlgn val="ctr"/>
        <c:lblOffset val="100"/>
        <c:noMultiLvlLbl val="0"/>
      </c:catAx>
      <c:valAx>
        <c:axId val="96960512"/>
        <c:scaling>
          <c:orientation val="minMax"/>
          <c:max val="1.4"/>
          <c:min val="0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9695052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2"/>
            <c:invertIfNegative val="0"/>
            <c:bubble3D val="0"/>
            <c:spPr>
              <a:noFill/>
            </c:spPr>
          </c:dPt>
          <c:cat>
            <c:strRef>
              <c:f>Sheet1!$H$16:$J$16</c:f>
              <c:strCache>
                <c:ptCount val="3"/>
                <c:pt idx="0">
                  <c:v>RND</c:v>
                </c:pt>
                <c:pt idx="1">
                  <c:v>BAL</c:v>
                </c:pt>
                <c:pt idx="2">
                  <c:v>Aware</c:v>
                </c:pt>
              </c:strCache>
            </c:strRef>
          </c:cat>
          <c:val>
            <c:numRef>
              <c:f>Sheet1!$H$15:$J$15</c:f>
              <c:numCache>
                <c:formatCode>0.00</c:formatCode>
                <c:ptCount val="3"/>
                <c:pt idx="0">
                  <c:v>1</c:v>
                </c:pt>
                <c:pt idx="1">
                  <c:v>1.03</c:v>
                </c:pt>
                <c:pt idx="2">
                  <c:v>1.1835112948995579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97280000"/>
        <c:axId val="97281536"/>
      </c:barChart>
      <c:catAx>
        <c:axId val="97280000"/>
        <c:scaling>
          <c:orientation val="minMax"/>
        </c:scaling>
        <c:delete val="0"/>
        <c:axPos val="b"/>
        <c:majorTickMark val="out"/>
        <c:minorTickMark val="none"/>
        <c:tickLblPos val="nextTo"/>
        <c:crossAx val="97281536"/>
        <c:crosses val="autoZero"/>
        <c:auto val="1"/>
        <c:lblAlgn val="ctr"/>
        <c:lblOffset val="100"/>
        <c:noMultiLvlLbl val="0"/>
      </c:catAx>
      <c:valAx>
        <c:axId val="97281536"/>
        <c:scaling>
          <c:orientation val="minMax"/>
          <c:max val="1.4"/>
          <c:min val="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728000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902770748380494E-2"/>
          <c:y val="4.3488318649526007E-2"/>
          <c:w val="0.90419445850323898"/>
          <c:h val="0.8503035431375203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2"/>
            <c:invertIfNegative val="0"/>
            <c:bubble3D val="0"/>
            <c:spPr>
              <a:noFill/>
            </c:spPr>
          </c:dPt>
          <c:cat>
            <c:strRef>
              <c:f>Sheet1!$L$16:$N$16</c:f>
              <c:strCache>
                <c:ptCount val="3"/>
                <c:pt idx="0">
                  <c:v>RND</c:v>
                </c:pt>
                <c:pt idx="1">
                  <c:v>BAL</c:v>
                </c:pt>
                <c:pt idx="2">
                  <c:v>Aware</c:v>
                </c:pt>
              </c:strCache>
            </c:strRef>
          </c:cat>
          <c:val>
            <c:numRef>
              <c:f>Sheet1!$L$15:$N$15</c:f>
              <c:numCache>
                <c:formatCode>0.00</c:formatCode>
                <c:ptCount val="3"/>
                <c:pt idx="0">
                  <c:v>1</c:v>
                </c:pt>
                <c:pt idx="1">
                  <c:v>1.03</c:v>
                </c:pt>
                <c:pt idx="2">
                  <c:v>1.35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97306112"/>
        <c:axId val="97307648"/>
      </c:barChart>
      <c:catAx>
        <c:axId val="9730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97307648"/>
        <c:crosses val="autoZero"/>
        <c:auto val="1"/>
        <c:lblAlgn val="ctr"/>
        <c:lblOffset val="100"/>
        <c:noMultiLvlLbl val="0"/>
      </c:catAx>
      <c:valAx>
        <c:axId val="97307648"/>
        <c:scaling>
          <c:orientation val="minMax"/>
          <c:max val="1.4"/>
          <c:min val="0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9730611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Sheet1!$H$16:$J$16</c:f>
              <c:strCache>
                <c:ptCount val="3"/>
                <c:pt idx="0">
                  <c:v>RND</c:v>
                </c:pt>
                <c:pt idx="1">
                  <c:v>BAL</c:v>
                </c:pt>
                <c:pt idx="2">
                  <c:v>Aware</c:v>
                </c:pt>
              </c:strCache>
            </c:strRef>
          </c:cat>
          <c:val>
            <c:numRef>
              <c:f>Sheet1!$H$15:$J$15</c:f>
              <c:numCache>
                <c:formatCode>0.00</c:formatCode>
                <c:ptCount val="3"/>
                <c:pt idx="0">
                  <c:v>1</c:v>
                </c:pt>
                <c:pt idx="1">
                  <c:v>1.03</c:v>
                </c:pt>
                <c:pt idx="2">
                  <c:v>1.1835112948995579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02478208"/>
        <c:axId val="102479744"/>
      </c:barChart>
      <c:catAx>
        <c:axId val="102478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2479744"/>
        <c:crosses val="autoZero"/>
        <c:auto val="1"/>
        <c:lblAlgn val="ctr"/>
        <c:lblOffset val="100"/>
        <c:noMultiLvlLbl val="0"/>
      </c:catAx>
      <c:valAx>
        <c:axId val="102479744"/>
        <c:scaling>
          <c:orientation val="minMax"/>
          <c:max val="1.4"/>
          <c:min val="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247820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902770748380494E-2"/>
          <c:y val="4.3488318649526007E-2"/>
          <c:w val="0.90419445850323898"/>
          <c:h val="0.8503035431375203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Sheet1!$L$16:$N$16</c:f>
              <c:strCache>
                <c:ptCount val="3"/>
                <c:pt idx="0">
                  <c:v>RND</c:v>
                </c:pt>
                <c:pt idx="1">
                  <c:v>BAL</c:v>
                </c:pt>
                <c:pt idx="2">
                  <c:v>Aware</c:v>
                </c:pt>
              </c:strCache>
            </c:strRef>
          </c:cat>
          <c:val>
            <c:numRef>
              <c:f>Sheet1!$L$15:$N$15</c:f>
              <c:numCache>
                <c:formatCode>0.00</c:formatCode>
                <c:ptCount val="3"/>
                <c:pt idx="0">
                  <c:v>1</c:v>
                </c:pt>
                <c:pt idx="1">
                  <c:v>1.03</c:v>
                </c:pt>
                <c:pt idx="2">
                  <c:v>1.35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04073088"/>
        <c:axId val="104074624"/>
      </c:barChart>
      <c:catAx>
        <c:axId val="104073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4074624"/>
        <c:crosses val="autoZero"/>
        <c:auto val="1"/>
        <c:lblAlgn val="ctr"/>
        <c:lblOffset val="100"/>
        <c:noMultiLvlLbl val="0"/>
      </c:catAx>
      <c:valAx>
        <c:axId val="104074624"/>
        <c:scaling>
          <c:orientation val="minMax"/>
          <c:max val="1.4"/>
          <c:min val="0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10407308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7.2855853770408849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-49.47045643725216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61664"/>
        <c:axId val="104163200"/>
      </c:barChart>
      <c:catAx>
        <c:axId val="104161664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104163200"/>
        <c:crosses val="autoZero"/>
        <c:auto val="1"/>
        <c:lblAlgn val="ctr"/>
        <c:lblOffset val="100"/>
        <c:noMultiLvlLbl val="0"/>
      </c:catAx>
      <c:valAx>
        <c:axId val="104163200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600" b="1">
                    <a:latin typeface="Arial" pitchFamily="34" charset="0"/>
                    <a:cs typeface="Arial" pitchFamily="34" charset="0"/>
                  </a:rPr>
                  <a:t>% Energy Savings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10416166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86.655789502129124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829056"/>
        <c:axId val="102839040"/>
      </c:barChart>
      <c:catAx>
        <c:axId val="1028290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102839040"/>
        <c:crosses val="autoZero"/>
        <c:auto val="1"/>
        <c:lblAlgn val="ctr"/>
        <c:lblOffset val="100"/>
        <c:noMultiLvlLbl val="0"/>
      </c:catAx>
      <c:valAx>
        <c:axId val="102839040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>
                    <a:latin typeface="Arial" pitchFamily="34" charset="0"/>
                    <a:cs typeface="Arial" pitchFamily="34" charset="0"/>
                  </a:defRPr>
                </a:pPr>
                <a:r>
                  <a:rPr lang="en-US" sz="2600">
                    <a:latin typeface="Arial" pitchFamily="34" charset="0"/>
                    <a:cs typeface="Arial" pitchFamily="34" charset="0"/>
                  </a:rPr>
                  <a:t>% 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2829056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7.2855853770408867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-49.470456437252182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893056"/>
        <c:axId val="102894592"/>
      </c:barChart>
      <c:catAx>
        <c:axId val="102893056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102894592"/>
        <c:crosses val="autoZero"/>
        <c:auto val="1"/>
        <c:lblAlgn val="ctr"/>
        <c:lblOffset val="100"/>
        <c:noMultiLvlLbl val="0"/>
      </c:catAx>
      <c:valAx>
        <c:axId val="102894592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600" b="1">
                    <a:latin typeface="Arial" pitchFamily="34" charset="0"/>
                    <a:cs typeface="Arial" pitchFamily="34" charset="0"/>
                  </a:rPr>
                  <a:t>% Energy Savings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102893056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42AD9-CB88-41B6-8BB9-EA3E754110F4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B70AA-7672-4D22-8AEA-40BFB8633E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8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B70AA-7672-4D22-8AEA-40BFB8633EC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45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Changing the frequency level of the </a:t>
            </a:r>
            <a:r>
              <a:rPr lang="en-US" dirty="0" err="1" smtClean="0"/>
              <a:t>NoC</a:t>
            </a:r>
            <a:r>
              <a:rPr lang="en-US" dirty="0" smtClean="0"/>
              <a:t> affects both energy consumption and performance. </a:t>
            </a:r>
          </a:p>
          <a:p>
            <a:r>
              <a:rPr lang="en-US" dirty="0" smtClean="0"/>
              <a:t>Lower frequency at the </a:t>
            </a:r>
            <a:r>
              <a:rPr lang="en-US" dirty="0" err="1" smtClean="0"/>
              <a:t>NoC</a:t>
            </a:r>
            <a:r>
              <a:rPr lang="en-US" dirty="0" smtClean="0"/>
              <a:t> will save power but will slow down the network, potentially affecting the overall system performance. </a:t>
            </a:r>
          </a:p>
          <a:p>
            <a:endParaRPr lang="en-US" dirty="0" smtClean="0"/>
          </a:p>
          <a:p>
            <a:r>
              <a:rPr lang="en-US" dirty="0" smtClean="0"/>
              <a:t>The graph on the left will show the overall on-chip energy savings achieved by each scheme and the graph on the right the corresponding slowdowns, for the refer applications. </a:t>
            </a:r>
          </a:p>
          <a:p>
            <a:endParaRPr lang="en-US" dirty="0" smtClean="0"/>
          </a:p>
          <a:p>
            <a:r>
              <a:rPr lang="en-US" dirty="0" smtClean="0"/>
              <a:t>All the results will be shown with respect to the baseline scheme, where the </a:t>
            </a:r>
            <a:r>
              <a:rPr lang="en-US" dirty="0" err="1" smtClean="0"/>
              <a:t>NoC</a:t>
            </a:r>
            <a:r>
              <a:rPr lang="en-US" dirty="0" smtClean="0"/>
              <a:t> operates at full frequency f100%.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Reducing more the frequency of the </a:t>
            </a:r>
            <a:r>
              <a:rPr lang="en-US" dirty="0" err="1" smtClean="0"/>
              <a:t>NoC</a:t>
            </a:r>
            <a:r>
              <a:rPr lang="en-US" dirty="0" smtClean="0"/>
              <a:t> will reduce more the power consumption in the </a:t>
            </a:r>
            <a:r>
              <a:rPr lang="en-US" dirty="0" err="1" smtClean="0"/>
              <a:t>NoC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However, the overall system-wide energy savings do not show much improvement here. </a:t>
            </a:r>
          </a:p>
          <a:p>
            <a:r>
              <a:rPr lang="en-US" dirty="0" smtClean="0"/>
              <a:t>In fact most of the applications show that energy savings are </a:t>
            </a:r>
            <a:r>
              <a:rPr lang="en-US" dirty="0" err="1" smtClean="0"/>
              <a:t>worsed</a:t>
            </a:r>
            <a:r>
              <a:rPr lang="en-US" dirty="0" smtClean="0"/>
              <a:t> compared with the previous case of f75%. </a:t>
            </a:r>
          </a:p>
          <a:p>
            <a:r>
              <a:rPr lang="en-US" dirty="0" smtClean="0"/>
              <a:t>This is caused by the large slowdowns seen by the application, as you can see on the right graph.</a:t>
            </a:r>
          </a:p>
          <a:p>
            <a:r>
              <a:rPr lang="en-US" dirty="0" smtClean="0"/>
              <a:t>The time the application needs to complete is large enough to adverse the power reductions in the </a:t>
            </a:r>
            <a:r>
              <a:rPr lang="en-US" dirty="0" err="1" smtClean="0"/>
              <a:t>NoC</a:t>
            </a:r>
            <a:r>
              <a:rPr lang="en-US" dirty="0" smtClean="0"/>
              <a:t> to less overall energy savings.</a:t>
            </a:r>
          </a:p>
          <a:p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This is </a:t>
            </a:r>
            <a:r>
              <a:rPr lang="en-US" dirty="0" err="1" smtClean="0"/>
              <a:t>exagerated</a:t>
            </a:r>
            <a:r>
              <a:rPr lang="en-US" dirty="0" smtClean="0"/>
              <a:t> when we reduce further the frequency, for example at f25%. </a:t>
            </a:r>
          </a:p>
          <a:p>
            <a:r>
              <a:rPr lang="en-US" dirty="0" smtClean="0"/>
              <a:t>Here, all applications have very large slowdowns that eventually cause </a:t>
            </a:r>
            <a:r>
              <a:rPr lang="en-US" dirty="0" err="1" smtClean="0"/>
              <a:t>significan</a:t>
            </a:r>
            <a:r>
              <a:rPr lang="en-US" dirty="0" smtClean="0"/>
              <a:t> energy loss.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all cases, both epoch-based dynamic schemes outperform the static schemes. </a:t>
            </a:r>
          </a:p>
          <a:p>
            <a:r>
              <a:rPr lang="en-US" dirty="0"/>
              <a:t>The run-time epoch adaptive scheme follows closely and consistently the off-line based scheme, </a:t>
            </a:r>
          </a:p>
          <a:p>
            <a:r>
              <a:rPr lang="en-US" dirty="0"/>
              <a:t>indicating the strength of the runt-time barrier watch approach in capturing correctly the changes in program behavior. </a:t>
            </a:r>
          </a:p>
          <a:p>
            <a:endParaRPr lang="en-US" dirty="0"/>
          </a:p>
          <a:p>
            <a:r>
              <a:rPr lang="en-US" dirty="0"/>
              <a:t>Also, a side-result here shows that operating the </a:t>
            </a:r>
            <a:r>
              <a:rPr lang="en-US" dirty="0" err="1"/>
              <a:t>NoC</a:t>
            </a:r>
            <a:r>
              <a:rPr lang="en-US" dirty="0"/>
              <a:t> at 75% of full frequency is on average a better ED choice than having the </a:t>
            </a:r>
            <a:r>
              <a:rPr lang="en-US" dirty="0" err="1"/>
              <a:t>NoC</a:t>
            </a:r>
            <a:r>
              <a:rPr lang="en-US" dirty="0"/>
              <a:t> running at full frequency. </a:t>
            </a:r>
          </a:p>
          <a:p>
            <a:endParaRPr lang="en-US" dirty="0"/>
          </a:p>
          <a:p>
            <a:r>
              <a:rPr lang="en-US" dirty="0"/>
              <a:t>Lastly, there are cases where epoch-based adaptation has no room for significant improvements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764-5936-4ED2-AC9D-001FCF9838F6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67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72E3-5741-4DC7-AD3E-62087F45C086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2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394E-C546-4D34-A7CD-37777E0C69DF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0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24600"/>
            <a:ext cx="2895600" cy="365125"/>
          </a:xfrm>
        </p:spPr>
        <p:txBody>
          <a:bodyPr/>
          <a:lstStyle>
            <a:lvl1pPr algn="r">
              <a:defRPr b="1">
                <a:solidFill>
                  <a:srgbClr val="0070C0"/>
                </a:solidFill>
              </a:defRPr>
            </a:lvl1pPr>
          </a:lstStyle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9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715E-B227-4567-AE50-230F16BC29A2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3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E3C4-E2AC-4B3C-932B-F5206321A5BD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3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6C4A-E4CD-4C1D-812F-FC4338EFC9CA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2540-AAB6-40F4-8665-75C28DD57C70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8EE5-A6C8-46CA-BE5A-7A7FF7C579D6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7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292D-08F2-4FED-9759-590598092E71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4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E5A6-AC6E-4020-9491-2F8B18F532A5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0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639938D-9B37-4EB9-87FA-A0685FBA3E56}" type="datetime1">
              <a:rPr lang="en-US" smtClean="0"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rgbClr val="00B0F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wmf"/><Relationship Id="rId7" Type="http://schemas.openxmlformats.org/officeDocument/2006/relationships/image" Target="../media/image11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.gif"/><Relationship Id="rId7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2438399"/>
          </a:xfrm>
        </p:spPr>
        <p:txBody>
          <a:bodyPr>
            <a:normAutofit/>
          </a:bodyPr>
          <a:lstStyle/>
          <a:p>
            <a:pPr algn="r"/>
            <a:r>
              <a:rPr lang="en-US" sz="4400" cap="small" dirty="0" smtClean="0">
                <a:solidFill>
                  <a:srgbClr val="C00000"/>
                </a:solidFill>
              </a:rPr>
              <a:t>Maestro</a:t>
            </a:r>
            <a:r>
              <a:rPr lang="en-US" dirty="0" smtClean="0">
                <a:solidFill>
                  <a:srgbClr val="0070C0"/>
                </a:solidFill>
              </a:rPr>
              <a:t>: Orchestrating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Predictive Resource Management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in Future Multicore Systems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876800"/>
            <a:ext cx="5257800" cy="1447800"/>
          </a:xfrm>
        </p:spPr>
        <p:txBody>
          <a:bodyPr>
            <a:normAutofit/>
          </a:bodyPr>
          <a:lstStyle/>
          <a:p>
            <a:pPr algn="l">
              <a:spcBef>
                <a:spcPts val="200"/>
              </a:spcBef>
            </a:pPr>
            <a:r>
              <a:rPr lang="en-US" sz="2200" b="1" u="sng" dirty="0" smtClean="0">
                <a:solidFill>
                  <a:schemeClr val="tx1"/>
                </a:solidFill>
              </a:rPr>
              <a:t>Sangyeun Cho</a:t>
            </a:r>
            <a:r>
              <a:rPr lang="en-US" sz="2200" b="1" dirty="0" smtClean="0">
                <a:solidFill>
                  <a:schemeClr val="tx1"/>
                </a:solidFill>
              </a:rPr>
              <a:t>, Socrates Demetriades</a:t>
            </a:r>
          </a:p>
          <a:p>
            <a:pPr algn="l">
              <a:spcBef>
                <a:spcPts val="100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Computer Science Department</a:t>
            </a: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University of Pittsburgh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utms.upperschools.schoolfusion.us/modules/groups/homepagefiles/cms/1335407/Image/maestro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6041"/>
            <a:ext cx="2400300" cy="206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31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836712"/>
            <a:ext cx="8229600" cy="518457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rgbClr val="00B0F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4400" cap="small" dirty="0" smtClean="0">
                <a:solidFill>
                  <a:srgbClr val="FFC000"/>
                </a:solidFill>
              </a:rPr>
              <a:t>Awareness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 key…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Two types of awareness:</a:t>
            </a:r>
          </a:p>
          <a:p>
            <a:pPr marL="514350" indent="-514350">
              <a:buAutoNum type="arabicParenBoth"/>
            </a:pPr>
            <a:r>
              <a:rPr lang="en-US" dirty="0" smtClean="0">
                <a:solidFill>
                  <a:schemeClr val="bg1"/>
                </a:solidFill>
              </a:rPr>
              <a:t> execution environment; and</a:t>
            </a:r>
          </a:p>
          <a:p>
            <a:pPr marL="514350" indent="-514350">
              <a:buAutoNum type="arabicParenBoth"/>
            </a:pPr>
            <a:r>
              <a:rPr lang="en-US" dirty="0" smtClean="0">
                <a:solidFill>
                  <a:schemeClr val="bg1"/>
                </a:solidFill>
              </a:rPr>
              <a:t> application behavior</a:t>
            </a:r>
          </a:p>
          <a:p>
            <a:pPr marL="514350" indent="-514350">
              <a:buAutoNum type="arabicParenBoth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Most systems, however, are NOT aware of heterogeneity (except NUMA)!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4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rgbClr val="C00000"/>
                </a:solidFill>
              </a:rPr>
              <a:t>Maestro</a:t>
            </a:r>
            <a:r>
              <a:rPr lang="en-US" dirty="0" smtClean="0">
                <a:solidFill>
                  <a:srgbClr val="C00000"/>
                </a:solidFill>
              </a:rPr>
              <a:t>: Vision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b="1" u="sng" dirty="0" smtClean="0">
                <a:solidFill>
                  <a:srgbClr val="0070C0"/>
                </a:solidFill>
              </a:rPr>
              <a:t>Learn environment automatically</a:t>
            </a:r>
            <a:r>
              <a:rPr lang="en-US" b="1" dirty="0" smtClean="0">
                <a:solidFill>
                  <a:srgbClr val="0070C0"/>
                </a:solidFill>
              </a:rPr>
              <a:t> and </a:t>
            </a:r>
            <a:r>
              <a:rPr lang="en-US" b="1" u="sng" dirty="0" smtClean="0">
                <a:solidFill>
                  <a:srgbClr val="0070C0"/>
                </a:solidFill>
              </a:rPr>
              <a:t>annotate it</a:t>
            </a:r>
          </a:p>
          <a:p>
            <a:pPr marL="514350" indent="-457200">
              <a:buFont typeface="+mj-lt"/>
              <a:buAutoNum type="arabicPeriod"/>
            </a:pPr>
            <a:r>
              <a:rPr lang="en-US" b="1" u="sng" dirty="0" smtClean="0">
                <a:solidFill>
                  <a:srgbClr val="0070C0"/>
                </a:solidFill>
              </a:rPr>
              <a:t>Learn application automatically</a:t>
            </a:r>
            <a:r>
              <a:rPr lang="en-US" b="1" dirty="0" smtClean="0">
                <a:solidFill>
                  <a:srgbClr val="0070C0"/>
                </a:solidFill>
              </a:rPr>
              <a:t> and </a:t>
            </a:r>
            <a:r>
              <a:rPr lang="en-US" b="1" u="sng" dirty="0" smtClean="0">
                <a:solidFill>
                  <a:srgbClr val="0070C0"/>
                </a:solidFill>
              </a:rPr>
              <a:t>annotate it</a:t>
            </a:r>
          </a:p>
          <a:p>
            <a:pPr marL="51435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System does </a:t>
            </a:r>
            <a:r>
              <a:rPr lang="en-US" b="1" u="sng" dirty="0" smtClean="0">
                <a:solidFill>
                  <a:srgbClr val="0070C0"/>
                </a:solidFill>
              </a:rPr>
              <a:t>better and better</a:t>
            </a:r>
            <a:r>
              <a:rPr lang="en-US" b="1" dirty="0" smtClean="0">
                <a:solidFill>
                  <a:srgbClr val="0070C0"/>
                </a:solidFill>
              </a:rPr>
              <a:t> in </a:t>
            </a:r>
            <a:r>
              <a:rPr lang="en-US" b="1" u="sng" dirty="0" smtClean="0">
                <a:solidFill>
                  <a:srgbClr val="0070C0"/>
                </a:solidFill>
              </a:rPr>
              <a:t>matching an application with resources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tx2"/>
                </a:solidFill>
              </a:rPr>
              <a:t>There are many “</a:t>
            </a:r>
            <a:r>
              <a:rPr lang="en-US" b="1" dirty="0" err="1" smtClean="0">
                <a:solidFill>
                  <a:schemeClr val="tx2"/>
                </a:solidFill>
              </a:rPr>
              <a:t>how”s</a:t>
            </a:r>
            <a:r>
              <a:rPr lang="en-US" b="1" dirty="0" smtClean="0">
                <a:solidFill>
                  <a:schemeClr val="tx2"/>
                </a:solidFill>
              </a:rPr>
              <a:t> we need to study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The paper lists many research questions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3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rgbClr val="C00000"/>
                </a:solidFill>
              </a:rPr>
              <a:t>Maestro</a:t>
            </a:r>
            <a:r>
              <a:rPr lang="en-US" dirty="0" smtClean="0">
                <a:solidFill>
                  <a:srgbClr val="C00000"/>
                </a:solidFill>
              </a:rPr>
              <a:t>: Big picture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68044" y="5133549"/>
            <a:ext cx="3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execution environment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w/ asymmetric resources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79563" y="2904330"/>
            <a:ext cx="2468902" cy="2155774"/>
            <a:chOff x="4462780" y="1378903"/>
            <a:chExt cx="1135380" cy="975360"/>
          </a:xfrm>
        </p:grpSpPr>
        <p:sp>
          <p:nvSpPr>
            <p:cNvPr id="23" name="Oval 22"/>
            <p:cNvSpPr/>
            <p:nvPr/>
          </p:nvSpPr>
          <p:spPr>
            <a:xfrm>
              <a:off x="4462780" y="1378903"/>
              <a:ext cx="1135380" cy="97536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289973" y="1794616"/>
              <a:ext cx="167640" cy="16764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36160" y="1527915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758268" y="1437099"/>
              <a:ext cx="296333" cy="290101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714240" y="2074016"/>
              <a:ext cx="128694" cy="135784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52427" y="1898655"/>
              <a:ext cx="258240" cy="124878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55067" y="1651000"/>
              <a:ext cx="203200" cy="160866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95424" y="1540934"/>
              <a:ext cx="270934" cy="244564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61469" y="1913467"/>
              <a:ext cx="364066" cy="364066"/>
              <a:chOff x="7136872" y="3844925"/>
              <a:chExt cx="364066" cy="36406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7136872" y="3937001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7136872" y="4064000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>
                <a:off x="7162801" y="4026164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6200000">
                <a:off x="7078134" y="4026164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4" name="Picture 2" descr="http://utms.upperschools.schoolfusion.us/modules/groups/homepagefiles/cms/1335407/Image/maestro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021" y="1340768"/>
            <a:ext cx="1554431" cy="133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59533" y="2910103"/>
            <a:ext cx="2464722" cy="2155774"/>
            <a:chOff x="359533" y="2910103"/>
            <a:chExt cx="2464722" cy="2155774"/>
          </a:xfrm>
        </p:grpSpPr>
        <p:sp>
          <p:nvSpPr>
            <p:cNvPr id="7" name="Oval 6"/>
            <p:cNvSpPr/>
            <p:nvPr/>
          </p:nvSpPr>
          <p:spPr>
            <a:xfrm>
              <a:off x="359533" y="2910103"/>
              <a:ext cx="2464722" cy="2155774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5556" y="3987990"/>
              <a:ext cx="611065" cy="602760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861023" y="3449589"/>
              <a:ext cx="734858" cy="706821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439653" y="4240619"/>
              <a:ext cx="491348" cy="500187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0"/>
            </a:gra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89617" y="3179575"/>
              <a:ext cx="777463" cy="734365"/>
            </a:xfrm>
            <a:prstGeom prst="ellipse">
              <a:avLst/>
            </a:prstGeom>
            <a:blipFill>
              <a:blip r:embed="rId5"/>
              <a:stretch>
                <a:fillRect/>
              </a:stretch>
            </a:blip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68580" y="36241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04016" y="5229200"/>
            <a:ext cx="1891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applications</a:t>
            </a:r>
            <a:endParaRPr lang="en-US" sz="2400" b="1" dirty="0">
              <a:solidFill>
                <a:srgbClr val="0070C0"/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11860" y="3322734"/>
            <a:ext cx="2520280" cy="862350"/>
            <a:chOff x="3311860" y="3251275"/>
            <a:chExt cx="2520280" cy="862350"/>
          </a:xfrm>
        </p:grpSpPr>
        <p:sp>
          <p:nvSpPr>
            <p:cNvPr id="4" name="Left-Right Arrow 3"/>
            <p:cNvSpPr/>
            <p:nvPr/>
          </p:nvSpPr>
          <p:spPr>
            <a:xfrm>
              <a:off x="3311860" y="3634331"/>
              <a:ext cx="2520280" cy="479294"/>
            </a:xfrm>
            <a:prstGeom prst="left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17576" y="3251275"/>
              <a:ext cx="7088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mic Sans MS" pitchFamily="66" charset="0"/>
                  <a:cs typeface="Arial" pitchFamily="34" charset="0"/>
                </a:rPr>
                <a:t>???</a:t>
              </a:r>
              <a:endParaRPr lang="en-US" sz="2400" b="1" dirty="0">
                <a:latin typeface="Comic Sans MS" pitchFamily="66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024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rgbClr val="C00000"/>
                </a:solidFill>
              </a:rPr>
              <a:t>Maestro</a:t>
            </a:r>
            <a:r>
              <a:rPr lang="en-US" dirty="0" smtClean="0">
                <a:solidFill>
                  <a:srgbClr val="C00000"/>
                </a:solidFill>
              </a:rPr>
              <a:t>: Learning environment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79563" y="2904330"/>
            <a:ext cx="2468902" cy="2155774"/>
            <a:chOff x="4462780" y="1378903"/>
            <a:chExt cx="1135380" cy="975360"/>
          </a:xfrm>
        </p:grpSpPr>
        <p:sp>
          <p:nvSpPr>
            <p:cNvPr id="23" name="Oval 22"/>
            <p:cNvSpPr/>
            <p:nvPr/>
          </p:nvSpPr>
          <p:spPr>
            <a:xfrm>
              <a:off x="4462780" y="1378903"/>
              <a:ext cx="1135380" cy="97536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289973" y="1794616"/>
              <a:ext cx="167640" cy="16764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36160" y="1527915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758268" y="1437099"/>
              <a:ext cx="296333" cy="290101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714240" y="2074016"/>
              <a:ext cx="128694" cy="135784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52427" y="1898655"/>
              <a:ext cx="258240" cy="124878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55067" y="1651000"/>
              <a:ext cx="203200" cy="160866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95424" y="1540934"/>
              <a:ext cx="270934" cy="244564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61469" y="1913467"/>
              <a:ext cx="364066" cy="364066"/>
              <a:chOff x="7136872" y="3844925"/>
              <a:chExt cx="364066" cy="36406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7136872" y="3937001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7136872" y="4064000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>
                <a:off x="7162801" y="4026164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6200000">
                <a:off x="7078134" y="4026164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4" name="Picture 2" descr="http://utms.upperschools.schoolfusion.us/modules/groups/homepagefiles/cms/1335407/Image/maestro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021" y="1340768"/>
            <a:ext cx="1554431" cy="133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59533" y="2910103"/>
            <a:ext cx="2464722" cy="2155774"/>
            <a:chOff x="359533" y="2910103"/>
            <a:chExt cx="2464722" cy="2155774"/>
          </a:xfrm>
        </p:grpSpPr>
        <p:sp>
          <p:nvSpPr>
            <p:cNvPr id="7" name="Oval 6"/>
            <p:cNvSpPr/>
            <p:nvPr/>
          </p:nvSpPr>
          <p:spPr>
            <a:xfrm>
              <a:off x="359533" y="2910103"/>
              <a:ext cx="2464722" cy="2155774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5556" y="3987990"/>
              <a:ext cx="611065" cy="602760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861023" y="3449589"/>
              <a:ext cx="734858" cy="706821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439653" y="4240619"/>
              <a:ext cx="491348" cy="500187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0"/>
            </a:gra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89617" y="3179575"/>
              <a:ext cx="777463" cy="734365"/>
            </a:xfrm>
            <a:prstGeom prst="ellipse">
              <a:avLst/>
            </a:prstGeom>
            <a:blipFill>
              <a:blip r:embed="rId5"/>
              <a:stretch>
                <a:fillRect/>
              </a:stretch>
            </a:blip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68580" y="36241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261364" y="2743987"/>
            <a:ext cx="2621271" cy="1341854"/>
            <a:chOff x="1872074" y="1520788"/>
            <a:chExt cx="1947823" cy="842099"/>
          </a:xfrm>
        </p:grpSpPr>
        <p:sp>
          <p:nvSpPr>
            <p:cNvPr id="37" name="Explosion 1 36"/>
            <p:cNvSpPr/>
            <p:nvPr/>
          </p:nvSpPr>
          <p:spPr>
            <a:xfrm>
              <a:off x="1872074" y="1520788"/>
              <a:ext cx="1947823" cy="842099"/>
            </a:xfrm>
            <a:prstGeom prst="irregularSeal1">
              <a:avLst/>
            </a:prstGeom>
            <a:solidFill>
              <a:schemeClr val="bg1"/>
            </a:solidFill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57490" y="1789373"/>
              <a:ext cx="1334710" cy="251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latin typeface="Arial" pitchFamily="34" charset="0"/>
                  <a:cs typeface="Arial" pitchFamily="34" charset="0"/>
                </a:rPr>
                <a:t>microbench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9" name="Straight Arrow Connector 38"/>
          <p:cNvCxnSpPr>
            <a:endCxn id="28" idx="1"/>
          </p:cNvCxnSpPr>
          <p:nvPr/>
        </p:nvCxnSpPr>
        <p:spPr>
          <a:xfrm>
            <a:off x="5688124" y="3573810"/>
            <a:ext cx="1003829" cy="617299"/>
          </a:xfrm>
          <a:prstGeom prst="straightConnector1">
            <a:avLst/>
          </a:prstGeom>
          <a:ln w="508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6" idx="2"/>
          </p:cNvCxnSpPr>
          <p:nvPr/>
        </p:nvCxnSpPr>
        <p:spPr>
          <a:xfrm>
            <a:off x="5348452" y="3171967"/>
            <a:ext cx="1573654" cy="181586"/>
          </a:xfrm>
          <a:prstGeom prst="straightConnector1">
            <a:avLst/>
          </a:prstGeom>
          <a:ln w="508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7" descr="C:\Documents and Settings\cho.CHO-DESK1\Local Settings\Temporary Internet Files\Content.IE5\MHYSWMJ3\MMj02830200000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668" y="4490712"/>
            <a:ext cx="1548336" cy="1548336"/>
          </a:xfrm>
          <a:prstGeom prst="rect">
            <a:avLst/>
          </a:prstGeom>
          <a:noFill/>
        </p:spPr>
      </p:pic>
      <p:pic>
        <p:nvPicPr>
          <p:cNvPr id="42" name="Picture 3" descr="C:\Documents and Settings\cho.CHO-DESK1\Local Settings\Temporary Internet Files\Content.IE5\904W8254\MCj0424246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7983" y="3645024"/>
            <a:ext cx="1725063" cy="1728192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1861023" y="6039048"/>
            <a:ext cx="3023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“environment profiler”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8" descr="C:\Documents and Settings\cho.CHO-DESK1\Local Settings\Temporary Internet Files\Content.IE5\DLQ8KVHH\MCj0413504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93413" y="5187487"/>
            <a:ext cx="1382800" cy="1158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95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0213 L 0.09462 0.03959 C 0.11424 0.04422 0.13976 0.04028 0.16545 0.02986 C 0.19427 0.01783 0.21597 0.00116 0.22934 -0.01736 L 0.29566 -0.10139 " pathEditMode="relative" rAng="-1050255" ptsTypes="FffFF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rgbClr val="C00000"/>
                </a:solidFill>
              </a:rPr>
              <a:t>Maestro</a:t>
            </a:r>
            <a:r>
              <a:rPr lang="en-US" dirty="0" smtClean="0">
                <a:solidFill>
                  <a:srgbClr val="C00000"/>
                </a:solidFill>
              </a:rPr>
              <a:t>: Learning application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79563" y="2904330"/>
            <a:ext cx="2468902" cy="2155774"/>
            <a:chOff x="4462780" y="1378903"/>
            <a:chExt cx="1135380" cy="975360"/>
          </a:xfrm>
        </p:grpSpPr>
        <p:sp>
          <p:nvSpPr>
            <p:cNvPr id="23" name="Oval 22"/>
            <p:cNvSpPr/>
            <p:nvPr/>
          </p:nvSpPr>
          <p:spPr>
            <a:xfrm>
              <a:off x="4462780" y="1378903"/>
              <a:ext cx="1135380" cy="97536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289973" y="1794616"/>
              <a:ext cx="167640" cy="16764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36160" y="1527915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758268" y="1437099"/>
              <a:ext cx="296333" cy="290101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714240" y="2074016"/>
              <a:ext cx="128694" cy="135784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52427" y="1898655"/>
              <a:ext cx="258240" cy="124878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55067" y="1651000"/>
              <a:ext cx="203200" cy="160866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95424" y="1540934"/>
              <a:ext cx="270934" cy="244564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61469" y="1913467"/>
              <a:ext cx="364066" cy="364066"/>
              <a:chOff x="7136872" y="3844925"/>
              <a:chExt cx="364066" cy="36406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7136872" y="3937001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7136872" y="4064000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>
                <a:off x="7162801" y="4026164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6200000">
                <a:off x="7078134" y="4026164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4" name="Picture 2" descr="http://utms.upperschools.schoolfusion.us/modules/groups/homepagefiles/cms/1335407/Image/maestro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021" y="1340768"/>
            <a:ext cx="1554431" cy="133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59533" y="2910103"/>
            <a:ext cx="2464722" cy="2155774"/>
            <a:chOff x="359533" y="2910103"/>
            <a:chExt cx="2464722" cy="2155774"/>
          </a:xfrm>
        </p:grpSpPr>
        <p:sp>
          <p:nvSpPr>
            <p:cNvPr id="7" name="Oval 6"/>
            <p:cNvSpPr/>
            <p:nvPr/>
          </p:nvSpPr>
          <p:spPr>
            <a:xfrm>
              <a:off x="359533" y="2910103"/>
              <a:ext cx="2464722" cy="2155774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5556" y="3987990"/>
              <a:ext cx="611065" cy="602760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861023" y="3449589"/>
              <a:ext cx="734858" cy="706821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439653" y="4240619"/>
              <a:ext cx="491348" cy="500187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0"/>
            </a:gra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89617" y="3179575"/>
              <a:ext cx="777463" cy="734365"/>
            </a:xfrm>
            <a:prstGeom prst="ellipse">
              <a:avLst/>
            </a:prstGeom>
            <a:blipFill>
              <a:blip r:embed="rId5"/>
              <a:stretch>
                <a:fillRect/>
              </a:stretch>
            </a:blip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68580" y="36241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261364" y="2743987"/>
            <a:ext cx="2621271" cy="1341854"/>
            <a:chOff x="1872074" y="1520788"/>
            <a:chExt cx="1947823" cy="842099"/>
          </a:xfrm>
        </p:grpSpPr>
        <p:sp>
          <p:nvSpPr>
            <p:cNvPr id="37" name="Explosion 1 36"/>
            <p:cNvSpPr/>
            <p:nvPr/>
          </p:nvSpPr>
          <p:spPr>
            <a:xfrm>
              <a:off x="1872074" y="1520788"/>
              <a:ext cx="1947823" cy="842099"/>
            </a:xfrm>
            <a:prstGeom prst="irregularSeal1">
              <a:avLst/>
            </a:prstGeom>
            <a:solidFill>
              <a:schemeClr val="bg1"/>
            </a:solidFill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57490" y="1789373"/>
              <a:ext cx="1334710" cy="251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program run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3" name="Picture 8" descr="C:\Documents and Settings\cho.CHO-DESK1\Local Settings\Temporary Internet Files\Content.IE5\DLQ8KVHH\MCj0413504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97612" y="4473116"/>
            <a:ext cx="1382800" cy="1158590"/>
          </a:xfrm>
          <a:prstGeom prst="rect">
            <a:avLst/>
          </a:prstGeom>
          <a:noFill/>
        </p:spPr>
      </p:pic>
      <p:cxnSp>
        <p:nvCxnSpPr>
          <p:cNvPr id="44" name="Straight Arrow Connector 43"/>
          <p:cNvCxnSpPr/>
          <p:nvPr/>
        </p:nvCxnSpPr>
        <p:spPr>
          <a:xfrm flipH="1">
            <a:off x="2595882" y="3429000"/>
            <a:ext cx="990204" cy="292041"/>
          </a:xfrm>
          <a:prstGeom prst="straightConnector1">
            <a:avLst/>
          </a:prstGeom>
          <a:ln w="508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" descr="C:\Documents and Settings\cho.CHO-DESK1\Local Settings\Temporary Internet Files\Content.IE5\WJIN09E3\MCj0413594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75756" y="4240619"/>
            <a:ext cx="2203534" cy="1682094"/>
          </a:xfrm>
          <a:prstGeom prst="rect">
            <a:avLst/>
          </a:prstGeom>
          <a:noFill/>
        </p:spPr>
      </p:pic>
      <p:pic>
        <p:nvPicPr>
          <p:cNvPr id="42" name="Picture 3" descr="C:\Documents and Settings\cho.CHO-DESK1\Local Settings\Temporary Internet Files\Content.IE5\904W8254\MCj0424246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3968" y="3572078"/>
            <a:ext cx="1725063" cy="1728192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1908250" y="6039048"/>
            <a:ext cx="3023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“application profiler”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5" descr="C:\Documents and Settings\cho.CHO-DESK1\Local Settings\Temporary Internet Files\Content.IE5\DLQ8KVHH\MCj03971560000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02590" y="5093244"/>
            <a:ext cx="1305514" cy="1194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234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03333 L -0.11354 0.07315 C -0.13593 0.08287 -0.16666 0.08148 -0.19652 0.07083 C -0.23107 0.05856 -0.25625 0.03981 -0.27222 0.0162 L -0.3493 -0.08958 " pathEditMode="relative" rAng="904506" ptsTypes="FffFF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8" y="-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261364" y="2743987"/>
            <a:ext cx="2621271" cy="1341854"/>
            <a:chOff x="1872074" y="1520788"/>
            <a:chExt cx="1947823" cy="842099"/>
          </a:xfrm>
        </p:grpSpPr>
        <p:sp>
          <p:nvSpPr>
            <p:cNvPr id="37" name="Explosion 1 36"/>
            <p:cNvSpPr/>
            <p:nvPr/>
          </p:nvSpPr>
          <p:spPr>
            <a:xfrm>
              <a:off x="1872074" y="1520788"/>
              <a:ext cx="1947823" cy="842099"/>
            </a:xfrm>
            <a:prstGeom prst="irregularSeal1">
              <a:avLst/>
            </a:prstGeom>
            <a:solidFill>
              <a:schemeClr val="bg1"/>
            </a:solidFill>
            <a:ln w="254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57490" y="1789373"/>
              <a:ext cx="1334710" cy="251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program run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9" name="Picture 9" descr="C:\Documents and Settings\cho.CHO-DESK1\Local Settings\Temporary Internet Files\Content.IE5\6L33RH83\MCj009066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2233" y="4401108"/>
            <a:ext cx="1979534" cy="2000562"/>
          </a:xfrm>
          <a:prstGeom prst="rect">
            <a:avLst/>
          </a:prstGeom>
          <a:noFill/>
        </p:spPr>
      </p:pic>
      <p:sp>
        <p:nvSpPr>
          <p:cNvPr id="14" name="Curved Left Arrow 13"/>
          <p:cNvSpPr/>
          <p:nvPr/>
        </p:nvSpPr>
        <p:spPr>
          <a:xfrm rot="6826995">
            <a:off x="4812677" y="3474852"/>
            <a:ext cx="1256113" cy="2636318"/>
          </a:xfrm>
          <a:prstGeom prst="curvedLeftArrow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39" idx="3"/>
          </p:cNvCxnSpPr>
          <p:nvPr/>
        </p:nvCxnSpPr>
        <p:spPr>
          <a:xfrm>
            <a:off x="5561767" y="5401389"/>
            <a:ext cx="1529717" cy="64149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rgbClr val="C00000"/>
                </a:solidFill>
              </a:rPr>
              <a:t>Maestro</a:t>
            </a:r>
            <a:r>
              <a:rPr lang="en-US" dirty="0" smtClean="0">
                <a:solidFill>
                  <a:srgbClr val="C00000"/>
                </a:solidFill>
              </a:rPr>
              <a:t>: Leveraging annotations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79563" y="2904330"/>
            <a:ext cx="2468902" cy="2155774"/>
            <a:chOff x="4462780" y="1378903"/>
            <a:chExt cx="1135380" cy="975360"/>
          </a:xfrm>
        </p:grpSpPr>
        <p:sp>
          <p:nvSpPr>
            <p:cNvPr id="23" name="Oval 22"/>
            <p:cNvSpPr/>
            <p:nvPr/>
          </p:nvSpPr>
          <p:spPr>
            <a:xfrm>
              <a:off x="4462780" y="1378903"/>
              <a:ext cx="1135380" cy="97536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289973" y="1794616"/>
              <a:ext cx="167640" cy="167640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36160" y="1527915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758268" y="1437099"/>
              <a:ext cx="296333" cy="290101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714240" y="2074016"/>
              <a:ext cx="128694" cy="135784"/>
            </a:xfrm>
            <a:prstGeom prst="ellipse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52427" y="1898655"/>
              <a:ext cx="258240" cy="124878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55067" y="1651000"/>
              <a:ext cx="203200" cy="160866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95424" y="1540934"/>
              <a:ext cx="270934" cy="244564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61469" y="1913467"/>
              <a:ext cx="364066" cy="364066"/>
              <a:chOff x="7136872" y="3844925"/>
              <a:chExt cx="364066" cy="36406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7136872" y="3937001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7136872" y="4064000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>
                <a:off x="7162801" y="4026164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6200000">
                <a:off x="7078134" y="4026164"/>
                <a:ext cx="36406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4" name="Picture 2" descr="http://utms.upperschools.schoolfusion.us/modules/groups/homepagefiles/cms/1335407/Image/maestro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021" y="1340768"/>
            <a:ext cx="1554431" cy="133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59533" y="2910103"/>
            <a:ext cx="2464722" cy="2155774"/>
            <a:chOff x="359533" y="2910103"/>
            <a:chExt cx="2464722" cy="2155774"/>
          </a:xfrm>
        </p:grpSpPr>
        <p:sp>
          <p:nvSpPr>
            <p:cNvPr id="7" name="Oval 6"/>
            <p:cNvSpPr/>
            <p:nvPr/>
          </p:nvSpPr>
          <p:spPr>
            <a:xfrm>
              <a:off x="359533" y="2910103"/>
              <a:ext cx="2464722" cy="2155774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75556" y="3987990"/>
              <a:ext cx="611065" cy="602760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861023" y="3449589"/>
              <a:ext cx="734858" cy="706821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439653" y="4240619"/>
              <a:ext cx="491348" cy="500187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0"/>
            </a:gra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89617" y="3179575"/>
              <a:ext cx="777463" cy="734365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68580" y="36241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3" name="Picture 8" descr="C:\Documents and Settings\cho.CHO-DESK1\Local Settings\Temporary Internet Files\Content.IE5\DLQ8KVHH\MCj0413504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97612" y="4473116"/>
            <a:ext cx="1382800" cy="1158590"/>
          </a:xfrm>
          <a:prstGeom prst="rect">
            <a:avLst/>
          </a:prstGeom>
          <a:noFill/>
        </p:spPr>
      </p:pic>
      <p:cxnSp>
        <p:nvCxnSpPr>
          <p:cNvPr id="44" name="Straight Arrow Connector 43"/>
          <p:cNvCxnSpPr>
            <a:endCxn id="11" idx="6"/>
          </p:cNvCxnSpPr>
          <p:nvPr/>
        </p:nvCxnSpPr>
        <p:spPr>
          <a:xfrm flipH="1">
            <a:off x="1567080" y="3429000"/>
            <a:ext cx="2019006" cy="117758"/>
          </a:xfrm>
          <a:prstGeom prst="straightConnector1">
            <a:avLst/>
          </a:prstGeom>
          <a:ln w="508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5" descr="C:\Documents and Settings\cho.CHO-DESK1\Local Settings\Temporary Internet Files\Content.IE5\DLQ8KVHH\MCj0397156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7604" y="4473116"/>
            <a:ext cx="1305514" cy="1194067"/>
          </a:xfrm>
          <a:prstGeom prst="rect">
            <a:avLst/>
          </a:prstGeom>
          <a:noFill/>
        </p:spPr>
      </p:pic>
      <p:cxnSp>
        <p:nvCxnSpPr>
          <p:cNvPr id="40" name="Straight Arrow Connector 39"/>
          <p:cNvCxnSpPr>
            <a:stCxn id="39" idx="1"/>
          </p:cNvCxnSpPr>
          <p:nvPr/>
        </p:nvCxnSpPr>
        <p:spPr>
          <a:xfrm flipH="1">
            <a:off x="2313118" y="5401389"/>
            <a:ext cx="1269115" cy="128296"/>
          </a:xfrm>
          <a:prstGeom prst="straightConnector1">
            <a:avLst/>
          </a:prstGeom>
          <a:ln w="508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275856" y="6402540"/>
            <a:ext cx="3023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“resource manager”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6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Initial task mapping</a:t>
            </a:r>
          </a:p>
          <a:p>
            <a:pPr lvl="1"/>
            <a:r>
              <a:rPr lang="en-US" dirty="0" smtClean="0"/>
              <a:t>Map a new task to a processor that fits the best at the time of mapping (c.f., random, round-robin, shortest queue, …)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Last-level cache management</a:t>
            </a:r>
          </a:p>
          <a:p>
            <a:pPr lvl="1"/>
            <a:r>
              <a:rPr lang="en-US" dirty="0" smtClean="0"/>
              <a:t>Allocate cache capacity based on prediction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Power and energy management</a:t>
            </a:r>
          </a:p>
          <a:p>
            <a:pPr lvl="1"/>
            <a:r>
              <a:rPr lang="en-US" dirty="0" smtClean="0"/>
              <a:t>Select a low-power core to minimize energy while meeting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9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parameters do we study? Dependency between resource parameters?</a:t>
            </a:r>
          </a:p>
          <a:p>
            <a:r>
              <a:rPr lang="en-US" dirty="0" smtClean="0"/>
              <a:t>Which resource to characterize? How to represent? </a:t>
            </a:r>
            <a:r>
              <a:rPr lang="en-US" dirty="0" err="1" smtClean="0"/>
              <a:t>Microbenchmark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Which level do we characterize an application? Program? Phase? Instruction? How?</a:t>
            </a:r>
          </a:p>
          <a:p>
            <a:r>
              <a:rPr lang="en-US" dirty="0" smtClean="0"/>
              <a:t>What architectural support will enable effective and efficient learning?</a:t>
            </a:r>
          </a:p>
          <a:p>
            <a:endParaRPr lang="en-US" dirty="0" smtClean="0"/>
          </a:p>
          <a:p>
            <a:r>
              <a:rPr lang="en-US" dirty="0" smtClean="0"/>
              <a:t>See paper for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9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Cadenza: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Purpose</a:t>
            </a:r>
          </a:p>
          <a:p>
            <a:pPr lvl="1"/>
            <a:r>
              <a:rPr lang="en-US" dirty="0" smtClean="0"/>
              <a:t>Prove the concept of predictive resource management</a:t>
            </a:r>
          </a:p>
          <a:p>
            <a:r>
              <a:rPr lang="en-US" b="1" dirty="0" smtClean="0"/>
              <a:t>Goal</a:t>
            </a:r>
          </a:p>
          <a:p>
            <a:pPr lvl="1"/>
            <a:r>
              <a:rPr lang="en-US" dirty="0" smtClean="0"/>
              <a:t>Evaluate “epoch”-based performance-energy adaptation of on-chip network</a:t>
            </a:r>
          </a:p>
          <a:p>
            <a:r>
              <a:rPr lang="en-US" b="1" dirty="0" smtClean="0"/>
              <a:t>Adaptation mechanism</a:t>
            </a:r>
          </a:p>
          <a:p>
            <a:pPr lvl="1"/>
            <a:r>
              <a:rPr lang="en-US" dirty="0" smtClean="0"/>
              <a:t>All-router DVFS (dynamic voltage-frequency scaling)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Program epochs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171" y="2674205"/>
            <a:ext cx="808672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0471" y="5204680"/>
            <a:ext cx="8437562" cy="1588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686633" y="5280880"/>
            <a:ext cx="5618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Time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403311" y="3927537"/>
            <a:ext cx="2473325" cy="1588"/>
          </a:xfrm>
          <a:prstGeom prst="straightConnector1">
            <a:avLst/>
          </a:prstGeom>
          <a:ln w="76200">
            <a:solidFill>
              <a:schemeClr val="tx1"/>
            </a:solidFill>
            <a:headEnd type="diamond" w="sm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5"/>
          <p:cNvSpPr txBox="1">
            <a:spLocks noChangeArrowheads="1"/>
          </p:cNvSpPr>
          <p:nvPr/>
        </p:nvSpPr>
        <p:spPr bwMode="auto">
          <a:xfrm rot="-5400000">
            <a:off x="-1519324" y="3788779"/>
            <a:ext cx="3643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cs typeface="Arial" pitchFamily="34" charset="0"/>
              </a:rPr>
              <a:t>NoC Traffic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5633" y="3158428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09689" y="3158428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70129" y="3156033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9252" y="3156033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90009" y="3158428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13745" y="3158428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25477" y="3158428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21359" y="3156033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42237" y="3156033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10389" y="3158823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14445" y="3156033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21857" y="3158823"/>
            <a:ext cx="432048" cy="19802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53905" y="3156033"/>
            <a:ext cx="761265" cy="1980220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774285" y="3158428"/>
            <a:ext cx="761265" cy="1980220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1846691" y="1505457"/>
            <a:ext cx="23348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epoch “A”</a:t>
            </a:r>
            <a:endParaRPr lang="en-US" sz="2400" b="1" dirty="0">
              <a:solidFill>
                <a:srgbClr val="0070C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4820056" y="1505456"/>
            <a:ext cx="23348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epoch “B”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>
            <a:stCxn id="10" idx="0"/>
          </p:cNvCxnSpPr>
          <p:nvPr/>
        </p:nvCxnSpPr>
        <p:spPr>
          <a:xfrm flipV="1">
            <a:off x="1121657" y="1967122"/>
            <a:ext cx="1224136" cy="1191306"/>
          </a:xfrm>
          <a:prstGeom prst="straightConnector1">
            <a:avLst/>
          </a:prstGeom>
          <a:ln w="508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0"/>
          </p:cNvCxnSpPr>
          <p:nvPr/>
        </p:nvCxnSpPr>
        <p:spPr>
          <a:xfrm flipV="1">
            <a:off x="1625713" y="1967122"/>
            <a:ext cx="1015788" cy="1191306"/>
          </a:xfrm>
          <a:prstGeom prst="straightConnector1">
            <a:avLst/>
          </a:prstGeom>
          <a:ln w="508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4" idx="0"/>
          </p:cNvCxnSpPr>
          <p:nvPr/>
        </p:nvCxnSpPr>
        <p:spPr>
          <a:xfrm flipH="1" flipV="1">
            <a:off x="3461917" y="1967122"/>
            <a:ext cx="1044116" cy="1191306"/>
          </a:xfrm>
          <a:prstGeom prst="straightConnector1">
            <a:avLst/>
          </a:prstGeom>
          <a:ln w="508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3857961" y="1967121"/>
            <a:ext cx="4068452" cy="1188912"/>
          </a:xfrm>
          <a:prstGeom prst="straightConnector1">
            <a:avLst/>
          </a:prstGeom>
          <a:ln w="508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7"/>
          <p:cNvSpPr txBox="1">
            <a:spLocks noChangeArrowheads="1"/>
          </p:cNvSpPr>
          <p:nvPr/>
        </p:nvSpPr>
        <p:spPr bwMode="auto">
          <a:xfrm>
            <a:off x="1898828" y="2108371"/>
            <a:ext cx="23348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Comic Sans MS" pitchFamily="66" charset="0"/>
                <a:cs typeface="Arial" pitchFamily="34" charset="0"/>
              </a:rPr>
              <a:t>…</a:t>
            </a:r>
            <a:endParaRPr lang="en-US" sz="3200" b="1" dirty="0">
              <a:solidFill>
                <a:srgbClr val="00B0F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0" name="TextBox 7"/>
          <p:cNvSpPr txBox="1">
            <a:spLocks noChangeArrowheads="1"/>
          </p:cNvSpPr>
          <p:nvPr/>
        </p:nvSpPr>
        <p:spPr bwMode="auto">
          <a:xfrm>
            <a:off x="3395308" y="2108371"/>
            <a:ext cx="23348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Comic Sans MS" pitchFamily="66" charset="0"/>
                <a:cs typeface="Arial" pitchFamily="34" charset="0"/>
              </a:rPr>
              <a:t>…</a:t>
            </a:r>
            <a:endParaRPr lang="en-US" sz="3200" b="1" dirty="0">
              <a:solidFill>
                <a:srgbClr val="00B0F0"/>
              </a:solidFill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41" name="Straight Arrow Connector 40"/>
          <p:cNvCxnSpPr>
            <a:stCxn id="22" idx="0"/>
          </p:cNvCxnSpPr>
          <p:nvPr/>
        </p:nvCxnSpPr>
        <p:spPr>
          <a:xfrm flipV="1">
            <a:off x="3734538" y="2078552"/>
            <a:ext cx="1851615" cy="1077481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6037383" y="2078552"/>
            <a:ext cx="1168950" cy="1077481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54439" y="5742545"/>
            <a:ext cx="2666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[Demetriades and Cho, ’11]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6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1523999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Heterogeneity in multicore processors will grow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1. Designers adopt asymmetry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3429000"/>
            <a:ext cx="3924300" cy="3134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25870" y="5031182"/>
            <a:ext cx="418195" cy="379018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198" y="5410200"/>
            <a:ext cx="918453" cy="1079139"/>
          </a:xfrm>
          <a:prstGeom prst="rect">
            <a:avLst/>
          </a:prstGeom>
          <a:solidFill>
            <a:srgbClr val="FFC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11860" y="4697129"/>
            <a:ext cx="332206" cy="298884"/>
          </a:xfrm>
          <a:prstGeom prst="rect">
            <a:avLst/>
          </a:prstGeom>
          <a:solidFill>
            <a:schemeClr val="bg2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44066" y="3505199"/>
            <a:ext cx="2832934" cy="2984139"/>
          </a:xfrm>
          <a:prstGeom prst="rect">
            <a:avLst/>
          </a:prstGeom>
          <a:solidFill>
            <a:srgbClr val="C0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4228" y="6165304"/>
            <a:ext cx="1795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[Kumar et al., ’03]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32988" y="3396506"/>
            <a:ext cx="3381054" cy="1300623"/>
            <a:chOff x="5232988" y="3396506"/>
            <a:chExt cx="3381054" cy="1300623"/>
          </a:xfrm>
        </p:grpSpPr>
        <p:sp>
          <p:nvSpPr>
            <p:cNvPr id="10" name="TextBox 9"/>
            <p:cNvSpPr txBox="1"/>
            <p:nvPr/>
          </p:nvSpPr>
          <p:spPr>
            <a:xfrm rot="20448909">
              <a:off x="5232988" y="3396506"/>
              <a:ext cx="3381054" cy="43088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C00000"/>
                  </a:solidFill>
                  <a:latin typeface="Comic Sans MS" pitchFamily="66" charset="0"/>
                  <a:cs typeface="ZWAdobeF" pitchFamily="2" charset="0"/>
                </a:rPr>
                <a:t>large, fast, high power</a:t>
              </a:r>
              <a:endParaRPr lang="en-US" sz="2200" b="1" dirty="0">
                <a:solidFill>
                  <a:srgbClr val="C00000"/>
                </a:solidFill>
                <a:latin typeface="Comic Sans MS" pitchFamily="66" charset="0"/>
                <a:cs typeface="ZWAdobeF" pitchFamily="2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200042" y="3823944"/>
              <a:ext cx="668215" cy="873185"/>
            </a:xfrm>
            <a:custGeom>
              <a:avLst/>
              <a:gdLst>
                <a:gd name="connsiteX0" fmla="*/ 641838 w 668215"/>
                <a:gd name="connsiteY0" fmla="*/ 0 h 873185"/>
                <a:gd name="connsiteX1" fmla="*/ 650630 w 668215"/>
                <a:gd name="connsiteY1" fmla="*/ 43962 h 873185"/>
                <a:gd name="connsiteX2" fmla="*/ 659423 w 668215"/>
                <a:gd name="connsiteY2" fmla="*/ 70339 h 873185"/>
                <a:gd name="connsiteX3" fmla="*/ 668215 w 668215"/>
                <a:gd name="connsiteY3" fmla="*/ 114300 h 873185"/>
                <a:gd name="connsiteX4" fmla="*/ 659423 w 668215"/>
                <a:gd name="connsiteY4" fmla="*/ 246185 h 873185"/>
                <a:gd name="connsiteX5" fmla="*/ 641838 w 668215"/>
                <a:gd name="connsiteY5" fmla="*/ 298939 h 873185"/>
                <a:gd name="connsiteX6" fmla="*/ 615461 w 668215"/>
                <a:gd name="connsiteY6" fmla="*/ 325315 h 873185"/>
                <a:gd name="connsiteX7" fmla="*/ 589084 w 668215"/>
                <a:gd name="connsiteY7" fmla="*/ 378069 h 873185"/>
                <a:gd name="connsiteX8" fmla="*/ 501161 w 668215"/>
                <a:gd name="connsiteY8" fmla="*/ 457200 h 873185"/>
                <a:gd name="connsiteX9" fmla="*/ 474784 w 668215"/>
                <a:gd name="connsiteY9" fmla="*/ 465992 h 873185"/>
                <a:gd name="connsiteX10" fmla="*/ 439615 w 668215"/>
                <a:gd name="connsiteY10" fmla="*/ 483577 h 873185"/>
                <a:gd name="connsiteX11" fmla="*/ 325315 w 668215"/>
                <a:gd name="connsiteY11" fmla="*/ 465992 h 873185"/>
                <a:gd name="connsiteX12" fmla="*/ 290146 w 668215"/>
                <a:gd name="connsiteY12" fmla="*/ 439615 h 873185"/>
                <a:gd name="connsiteX13" fmla="*/ 263769 w 668215"/>
                <a:gd name="connsiteY13" fmla="*/ 422031 h 873185"/>
                <a:gd name="connsiteX14" fmla="*/ 254977 w 668215"/>
                <a:gd name="connsiteY14" fmla="*/ 307731 h 873185"/>
                <a:gd name="connsiteX15" fmla="*/ 298938 w 668215"/>
                <a:gd name="connsiteY15" fmla="*/ 298939 h 873185"/>
                <a:gd name="connsiteX16" fmla="*/ 334107 w 668215"/>
                <a:gd name="connsiteY16" fmla="*/ 307731 h 873185"/>
                <a:gd name="connsiteX17" fmla="*/ 386861 w 668215"/>
                <a:gd name="connsiteY17" fmla="*/ 360485 h 873185"/>
                <a:gd name="connsiteX18" fmla="*/ 422030 w 668215"/>
                <a:gd name="connsiteY18" fmla="*/ 430823 h 873185"/>
                <a:gd name="connsiteX19" fmla="*/ 465992 w 668215"/>
                <a:gd name="connsiteY19" fmla="*/ 536331 h 873185"/>
                <a:gd name="connsiteX20" fmla="*/ 457200 w 668215"/>
                <a:gd name="connsiteY20" fmla="*/ 641839 h 873185"/>
                <a:gd name="connsiteX21" fmla="*/ 360484 w 668215"/>
                <a:gd name="connsiteY21" fmla="*/ 756139 h 873185"/>
                <a:gd name="connsiteX22" fmla="*/ 316523 w 668215"/>
                <a:gd name="connsiteY22" fmla="*/ 773723 h 873185"/>
                <a:gd name="connsiteX23" fmla="*/ 281354 w 668215"/>
                <a:gd name="connsiteY23" fmla="*/ 800100 h 873185"/>
                <a:gd name="connsiteX24" fmla="*/ 237392 w 668215"/>
                <a:gd name="connsiteY24" fmla="*/ 808892 h 873185"/>
                <a:gd name="connsiteX25" fmla="*/ 131884 w 668215"/>
                <a:gd name="connsiteY25" fmla="*/ 844062 h 873185"/>
                <a:gd name="connsiteX26" fmla="*/ 96715 w 668215"/>
                <a:gd name="connsiteY26" fmla="*/ 852854 h 873185"/>
                <a:gd name="connsiteX27" fmla="*/ 0 w 668215"/>
                <a:gd name="connsiteY27" fmla="*/ 870439 h 87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68215" h="873185">
                  <a:moveTo>
                    <a:pt x="641838" y="0"/>
                  </a:moveTo>
                  <a:cubicBezTo>
                    <a:pt x="644769" y="14654"/>
                    <a:pt x="647005" y="29464"/>
                    <a:pt x="650630" y="43962"/>
                  </a:cubicBezTo>
                  <a:cubicBezTo>
                    <a:pt x="652878" y="52953"/>
                    <a:pt x="657175" y="61348"/>
                    <a:pt x="659423" y="70339"/>
                  </a:cubicBezTo>
                  <a:cubicBezTo>
                    <a:pt x="663048" y="84837"/>
                    <a:pt x="665284" y="99646"/>
                    <a:pt x="668215" y="114300"/>
                  </a:cubicBezTo>
                  <a:cubicBezTo>
                    <a:pt x="665284" y="158262"/>
                    <a:pt x="665654" y="202569"/>
                    <a:pt x="659423" y="246185"/>
                  </a:cubicBezTo>
                  <a:cubicBezTo>
                    <a:pt x="656802" y="264535"/>
                    <a:pt x="654945" y="285832"/>
                    <a:pt x="641838" y="298939"/>
                  </a:cubicBezTo>
                  <a:lnTo>
                    <a:pt x="615461" y="325315"/>
                  </a:lnTo>
                  <a:cubicBezTo>
                    <a:pt x="606669" y="342900"/>
                    <a:pt x="600880" y="362341"/>
                    <a:pt x="589084" y="378069"/>
                  </a:cubicBezTo>
                  <a:cubicBezTo>
                    <a:pt x="575484" y="396202"/>
                    <a:pt x="527047" y="442408"/>
                    <a:pt x="501161" y="457200"/>
                  </a:cubicBezTo>
                  <a:cubicBezTo>
                    <a:pt x="493114" y="461798"/>
                    <a:pt x="483303" y="462341"/>
                    <a:pt x="474784" y="465992"/>
                  </a:cubicBezTo>
                  <a:cubicBezTo>
                    <a:pt x="462737" y="471155"/>
                    <a:pt x="451338" y="477715"/>
                    <a:pt x="439615" y="483577"/>
                  </a:cubicBezTo>
                  <a:cubicBezTo>
                    <a:pt x="401515" y="477715"/>
                    <a:pt x="362297" y="476869"/>
                    <a:pt x="325315" y="465992"/>
                  </a:cubicBezTo>
                  <a:cubicBezTo>
                    <a:pt x="311257" y="461857"/>
                    <a:pt x="302070" y="448132"/>
                    <a:pt x="290146" y="439615"/>
                  </a:cubicBezTo>
                  <a:cubicBezTo>
                    <a:pt x="281547" y="433473"/>
                    <a:pt x="272561" y="427892"/>
                    <a:pt x="263769" y="422031"/>
                  </a:cubicBezTo>
                  <a:cubicBezTo>
                    <a:pt x="238498" y="384126"/>
                    <a:pt x="221015" y="369994"/>
                    <a:pt x="254977" y="307731"/>
                  </a:cubicBezTo>
                  <a:cubicBezTo>
                    <a:pt x="262133" y="294612"/>
                    <a:pt x="284284" y="301870"/>
                    <a:pt x="298938" y="298939"/>
                  </a:cubicBezTo>
                  <a:cubicBezTo>
                    <a:pt x="310661" y="301870"/>
                    <a:pt x="323000" y="302971"/>
                    <a:pt x="334107" y="307731"/>
                  </a:cubicBezTo>
                  <a:cubicBezTo>
                    <a:pt x="361606" y="319516"/>
                    <a:pt x="369497" y="336176"/>
                    <a:pt x="386861" y="360485"/>
                  </a:cubicBezTo>
                  <a:cubicBezTo>
                    <a:pt x="412952" y="397013"/>
                    <a:pt x="400893" y="381503"/>
                    <a:pt x="422030" y="430823"/>
                  </a:cubicBezTo>
                  <a:cubicBezTo>
                    <a:pt x="465832" y="533026"/>
                    <a:pt x="446510" y="477881"/>
                    <a:pt x="465992" y="536331"/>
                  </a:cubicBezTo>
                  <a:cubicBezTo>
                    <a:pt x="463061" y="571500"/>
                    <a:pt x="469763" y="608860"/>
                    <a:pt x="457200" y="641839"/>
                  </a:cubicBezTo>
                  <a:cubicBezTo>
                    <a:pt x="454699" y="648404"/>
                    <a:pt x="384937" y="739837"/>
                    <a:pt x="360484" y="756139"/>
                  </a:cubicBezTo>
                  <a:cubicBezTo>
                    <a:pt x="347352" y="764894"/>
                    <a:pt x="330319" y="766058"/>
                    <a:pt x="316523" y="773723"/>
                  </a:cubicBezTo>
                  <a:cubicBezTo>
                    <a:pt x="303713" y="780840"/>
                    <a:pt x="294745" y="794149"/>
                    <a:pt x="281354" y="800100"/>
                  </a:cubicBezTo>
                  <a:cubicBezTo>
                    <a:pt x="267698" y="806169"/>
                    <a:pt x="251810" y="804960"/>
                    <a:pt x="237392" y="808892"/>
                  </a:cubicBezTo>
                  <a:cubicBezTo>
                    <a:pt x="236986" y="809003"/>
                    <a:pt x="132180" y="843988"/>
                    <a:pt x="131884" y="844062"/>
                  </a:cubicBezTo>
                  <a:lnTo>
                    <a:pt x="96715" y="852854"/>
                  </a:lnTo>
                  <a:cubicBezTo>
                    <a:pt x="50830" y="883445"/>
                    <a:pt x="80905" y="870439"/>
                    <a:pt x="0" y="870439"/>
                  </a:cubicBezTo>
                </a:path>
              </a:pathLst>
            </a:custGeom>
            <a:ln w="5080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3272" y="3953150"/>
            <a:ext cx="3515706" cy="1267541"/>
            <a:chOff x="4918716" y="3362460"/>
            <a:chExt cx="3515706" cy="1267541"/>
          </a:xfrm>
        </p:grpSpPr>
        <p:sp>
          <p:nvSpPr>
            <p:cNvPr id="15" name="TextBox 14"/>
            <p:cNvSpPr txBox="1"/>
            <p:nvPr/>
          </p:nvSpPr>
          <p:spPr>
            <a:xfrm>
              <a:off x="4918716" y="3362460"/>
              <a:ext cx="3515706" cy="43088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mic Sans MS" pitchFamily="66" charset="0"/>
                  <a:cs typeface="ZWAdobeF" pitchFamily="2" charset="0"/>
                </a:rPr>
                <a:t>small, slower, low power</a:t>
              </a:r>
              <a:endPara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ZWAdobeF" pitchFamily="2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flipH="1">
              <a:off x="7174534" y="3756816"/>
              <a:ext cx="668215" cy="873185"/>
            </a:xfrm>
            <a:custGeom>
              <a:avLst/>
              <a:gdLst>
                <a:gd name="connsiteX0" fmla="*/ 641838 w 668215"/>
                <a:gd name="connsiteY0" fmla="*/ 0 h 873185"/>
                <a:gd name="connsiteX1" fmla="*/ 650630 w 668215"/>
                <a:gd name="connsiteY1" fmla="*/ 43962 h 873185"/>
                <a:gd name="connsiteX2" fmla="*/ 659423 w 668215"/>
                <a:gd name="connsiteY2" fmla="*/ 70339 h 873185"/>
                <a:gd name="connsiteX3" fmla="*/ 668215 w 668215"/>
                <a:gd name="connsiteY3" fmla="*/ 114300 h 873185"/>
                <a:gd name="connsiteX4" fmla="*/ 659423 w 668215"/>
                <a:gd name="connsiteY4" fmla="*/ 246185 h 873185"/>
                <a:gd name="connsiteX5" fmla="*/ 641838 w 668215"/>
                <a:gd name="connsiteY5" fmla="*/ 298939 h 873185"/>
                <a:gd name="connsiteX6" fmla="*/ 615461 w 668215"/>
                <a:gd name="connsiteY6" fmla="*/ 325315 h 873185"/>
                <a:gd name="connsiteX7" fmla="*/ 589084 w 668215"/>
                <a:gd name="connsiteY7" fmla="*/ 378069 h 873185"/>
                <a:gd name="connsiteX8" fmla="*/ 501161 w 668215"/>
                <a:gd name="connsiteY8" fmla="*/ 457200 h 873185"/>
                <a:gd name="connsiteX9" fmla="*/ 474784 w 668215"/>
                <a:gd name="connsiteY9" fmla="*/ 465992 h 873185"/>
                <a:gd name="connsiteX10" fmla="*/ 439615 w 668215"/>
                <a:gd name="connsiteY10" fmla="*/ 483577 h 873185"/>
                <a:gd name="connsiteX11" fmla="*/ 325315 w 668215"/>
                <a:gd name="connsiteY11" fmla="*/ 465992 h 873185"/>
                <a:gd name="connsiteX12" fmla="*/ 290146 w 668215"/>
                <a:gd name="connsiteY12" fmla="*/ 439615 h 873185"/>
                <a:gd name="connsiteX13" fmla="*/ 263769 w 668215"/>
                <a:gd name="connsiteY13" fmla="*/ 422031 h 873185"/>
                <a:gd name="connsiteX14" fmla="*/ 254977 w 668215"/>
                <a:gd name="connsiteY14" fmla="*/ 307731 h 873185"/>
                <a:gd name="connsiteX15" fmla="*/ 298938 w 668215"/>
                <a:gd name="connsiteY15" fmla="*/ 298939 h 873185"/>
                <a:gd name="connsiteX16" fmla="*/ 334107 w 668215"/>
                <a:gd name="connsiteY16" fmla="*/ 307731 h 873185"/>
                <a:gd name="connsiteX17" fmla="*/ 386861 w 668215"/>
                <a:gd name="connsiteY17" fmla="*/ 360485 h 873185"/>
                <a:gd name="connsiteX18" fmla="*/ 422030 w 668215"/>
                <a:gd name="connsiteY18" fmla="*/ 430823 h 873185"/>
                <a:gd name="connsiteX19" fmla="*/ 465992 w 668215"/>
                <a:gd name="connsiteY19" fmla="*/ 536331 h 873185"/>
                <a:gd name="connsiteX20" fmla="*/ 457200 w 668215"/>
                <a:gd name="connsiteY20" fmla="*/ 641839 h 873185"/>
                <a:gd name="connsiteX21" fmla="*/ 360484 w 668215"/>
                <a:gd name="connsiteY21" fmla="*/ 756139 h 873185"/>
                <a:gd name="connsiteX22" fmla="*/ 316523 w 668215"/>
                <a:gd name="connsiteY22" fmla="*/ 773723 h 873185"/>
                <a:gd name="connsiteX23" fmla="*/ 281354 w 668215"/>
                <a:gd name="connsiteY23" fmla="*/ 800100 h 873185"/>
                <a:gd name="connsiteX24" fmla="*/ 237392 w 668215"/>
                <a:gd name="connsiteY24" fmla="*/ 808892 h 873185"/>
                <a:gd name="connsiteX25" fmla="*/ 131884 w 668215"/>
                <a:gd name="connsiteY25" fmla="*/ 844062 h 873185"/>
                <a:gd name="connsiteX26" fmla="*/ 96715 w 668215"/>
                <a:gd name="connsiteY26" fmla="*/ 852854 h 873185"/>
                <a:gd name="connsiteX27" fmla="*/ 0 w 668215"/>
                <a:gd name="connsiteY27" fmla="*/ 870439 h 87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68215" h="873185">
                  <a:moveTo>
                    <a:pt x="641838" y="0"/>
                  </a:moveTo>
                  <a:cubicBezTo>
                    <a:pt x="644769" y="14654"/>
                    <a:pt x="647005" y="29464"/>
                    <a:pt x="650630" y="43962"/>
                  </a:cubicBezTo>
                  <a:cubicBezTo>
                    <a:pt x="652878" y="52953"/>
                    <a:pt x="657175" y="61348"/>
                    <a:pt x="659423" y="70339"/>
                  </a:cubicBezTo>
                  <a:cubicBezTo>
                    <a:pt x="663048" y="84837"/>
                    <a:pt x="665284" y="99646"/>
                    <a:pt x="668215" y="114300"/>
                  </a:cubicBezTo>
                  <a:cubicBezTo>
                    <a:pt x="665284" y="158262"/>
                    <a:pt x="665654" y="202569"/>
                    <a:pt x="659423" y="246185"/>
                  </a:cubicBezTo>
                  <a:cubicBezTo>
                    <a:pt x="656802" y="264535"/>
                    <a:pt x="654945" y="285832"/>
                    <a:pt x="641838" y="298939"/>
                  </a:cubicBezTo>
                  <a:lnTo>
                    <a:pt x="615461" y="325315"/>
                  </a:lnTo>
                  <a:cubicBezTo>
                    <a:pt x="606669" y="342900"/>
                    <a:pt x="600880" y="362341"/>
                    <a:pt x="589084" y="378069"/>
                  </a:cubicBezTo>
                  <a:cubicBezTo>
                    <a:pt x="575484" y="396202"/>
                    <a:pt x="527047" y="442408"/>
                    <a:pt x="501161" y="457200"/>
                  </a:cubicBezTo>
                  <a:cubicBezTo>
                    <a:pt x="493114" y="461798"/>
                    <a:pt x="483303" y="462341"/>
                    <a:pt x="474784" y="465992"/>
                  </a:cubicBezTo>
                  <a:cubicBezTo>
                    <a:pt x="462737" y="471155"/>
                    <a:pt x="451338" y="477715"/>
                    <a:pt x="439615" y="483577"/>
                  </a:cubicBezTo>
                  <a:cubicBezTo>
                    <a:pt x="401515" y="477715"/>
                    <a:pt x="362297" y="476869"/>
                    <a:pt x="325315" y="465992"/>
                  </a:cubicBezTo>
                  <a:cubicBezTo>
                    <a:pt x="311257" y="461857"/>
                    <a:pt x="302070" y="448132"/>
                    <a:pt x="290146" y="439615"/>
                  </a:cubicBezTo>
                  <a:cubicBezTo>
                    <a:pt x="281547" y="433473"/>
                    <a:pt x="272561" y="427892"/>
                    <a:pt x="263769" y="422031"/>
                  </a:cubicBezTo>
                  <a:cubicBezTo>
                    <a:pt x="238498" y="384126"/>
                    <a:pt x="221015" y="369994"/>
                    <a:pt x="254977" y="307731"/>
                  </a:cubicBezTo>
                  <a:cubicBezTo>
                    <a:pt x="262133" y="294612"/>
                    <a:pt x="284284" y="301870"/>
                    <a:pt x="298938" y="298939"/>
                  </a:cubicBezTo>
                  <a:cubicBezTo>
                    <a:pt x="310661" y="301870"/>
                    <a:pt x="323000" y="302971"/>
                    <a:pt x="334107" y="307731"/>
                  </a:cubicBezTo>
                  <a:cubicBezTo>
                    <a:pt x="361606" y="319516"/>
                    <a:pt x="369497" y="336176"/>
                    <a:pt x="386861" y="360485"/>
                  </a:cubicBezTo>
                  <a:cubicBezTo>
                    <a:pt x="412952" y="397013"/>
                    <a:pt x="400893" y="381503"/>
                    <a:pt x="422030" y="430823"/>
                  </a:cubicBezTo>
                  <a:cubicBezTo>
                    <a:pt x="465832" y="533026"/>
                    <a:pt x="446510" y="477881"/>
                    <a:pt x="465992" y="536331"/>
                  </a:cubicBezTo>
                  <a:cubicBezTo>
                    <a:pt x="463061" y="571500"/>
                    <a:pt x="469763" y="608860"/>
                    <a:pt x="457200" y="641839"/>
                  </a:cubicBezTo>
                  <a:cubicBezTo>
                    <a:pt x="454699" y="648404"/>
                    <a:pt x="384937" y="739837"/>
                    <a:pt x="360484" y="756139"/>
                  </a:cubicBezTo>
                  <a:cubicBezTo>
                    <a:pt x="347352" y="764894"/>
                    <a:pt x="330319" y="766058"/>
                    <a:pt x="316523" y="773723"/>
                  </a:cubicBezTo>
                  <a:cubicBezTo>
                    <a:pt x="303713" y="780840"/>
                    <a:pt x="294745" y="794149"/>
                    <a:pt x="281354" y="800100"/>
                  </a:cubicBezTo>
                  <a:cubicBezTo>
                    <a:pt x="267698" y="806169"/>
                    <a:pt x="251810" y="804960"/>
                    <a:pt x="237392" y="808892"/>
                  </a:cubicBezTo>
                  <a:cubicBezTo>
                    <a:pt x="236986" y="809003"/>
                    <a:pt x="132180" y="843988"/>
                    <a:pt x="131884" y="844062"/>
                  </a:cubicBezTo>
                  <a:lnTo>
                    <a:pt x="96715" y="852854"/>
                  </a:lnTo>
                  <a:cubicBezTo>
                    <a:pt x="50830" y="883445"/>
                    <a:pt x="80905" y="870439"/>
                    <a:pt x="0" y="870439"/>
                  </a:cubicBezTo>
                </a:path>
              </a:pathLst>
            </a:custGeom>
            <a:ln w="508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76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Benchmark</a:t>
            </a:r>
          </a:p>
          <a:p>
            <a:pPr lvl="1"/>
            <a:r>
              <a:rPr lang="en-US" dirty="0" smtClean="0"/>
              <a:t>PARSEC and SPLASH-2 (</a:t>
            </a:r>
            <a:r>
              <a:rPr lang="en-US" dirty="0" err="1" smtClean="0"/>
              <a:t>pthread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Simulation setting</a:t>
            </a:r>
          </a:p>
          <a:p>
            <a:pPr lvl="1"/>
            <a:r>
              <a:rPr lang="en-US" dirty="0" err="1" smtClean="0"/>
              <a:t>Simics</a:t>
            </a:r>
            <a:r>
              <a:rPr lang="en-US" dirty="0" smtClean="0"/>
              <a:t> (full-system simulator) + cycle-accurate memory hierarchy module</a:t>
            </a:r>
          </a:p>
          <a:p>
            <a:pPr lvl="1"/>
            <a:r>
              <a:rPr lang="en-US" dirty="0" smtClean="0"/>
              <a:t>16 2-issue in-order cores</a:t>
            </a:r>
          </a:p>
          <a:p>
            <a:pPr lvl="1"/>
            <a:r>
              <a:rPr lang="en-US" dirty="0" smtClean="0"/>
              <a:t>Distributed shared L2 cache</a:t>
            </a:r>
          </a:p>
          <a:p>
            <a:pPr lvl="1"/>
            <a:r>
              <a:rPr lang="en-US" dirty="0" smtClean="0"/>
              <a:t>2D mesh </a:t>
            </a:r>
            <a:r>
              <a:rPr lang="en-US" dirty="0" err="1" smtClean="0"/>
              <a:t>NoC</a:t>
            </a:r>
            <a:r>
              <a:rPr lang="en-US" dirty="0" smtClean="0"/>
              <a:t>, x-y routing</a:t>
            </a:r>
          </a:p>
          <a:p>
            <a:pPr lvl="1"/>
            <a:r>
              <a:rPr lang="en-US" dirty="0" smtClean="0"/>
              <a:t>2-stage router pipeline, 2-entry buffer per 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7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Power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4823"/>
          </a:xfrm>
        </p:spPr>
        <p:txBody>
          <a:bodyPr>
            <a:normAutofit/>
          </a:bodyPr>
          <a:lstStyle/>
          <a:p>
            <a:r>
              <a:rPr lang="en-US" dirty="0" smtClean="0"/>
              <a:t>Power consumption</a:t>
            </a:r>
          </a:p>
          <a:p>
            <a:pPr lvl="1"/>
            <a:r>
              <a:rPr lang="en-US" dirty="0" err="1" smtClean="0"/>
              <a:t>NoC</a:t>
            </a:r>
            <a:r>
              <a:rPr lang="en-US" dirty="0" smtClean="0"/>
              <a:t> power + others (background) </a:t>
            </a:r>
          </a:p>
          <a:p>
            <a:endParaRPr lang="en-US" dirty="0" smtClean="0"/>
          </a:p>
          <a:p>
            <a:r>
              <a:rPr lang="en-US" dirty="0" err="1" smtClean="0"/>
              <a:t>NoC</a:t>
            </a:r>
            <a:r>
              <a:rPr lang="en-US" dirty="0" smtClean="0"/>
              <a:t> power: DVFS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566651"/>
              </p:ext>
            </p:extLst>
          </p:nvPr>
        </p:nvGraphicFramePr>
        <p:xfrm>
          <a:off x="1403648" y="3825044"/>
          <a:ext cx="6096000" cy="1854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33600"/>
                <a:gridCol w="19304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Frequency  (GHz)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Voltage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 (V)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alias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f</a:t>
                      </a:r>
                      <a:r>
                        <a:rPr lang="en-US" sz="18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100% </a:t>
                      </a:r>
                      <a:endParaRPr lang="en-US" b="1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2.25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0.65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f</a:t>
                      </a:r>
                      <a:r>
                        <a:rPr lang="en-US" sz="18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75% </a:t>
                      </a:r>
                      <a:endParaRPr lang="en-US" b="1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f</a:t>
                      </a:r>
                      <a:r>
                        <a:rPr lang="en-US" sz="18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0.75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0.35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f</a:t>
                      </a:r>
                      <a:r>
                        <a:rPr lang="en-US" sz="18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58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Evaluation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Schemes with fixed </a:t>
            </a:r>
            <a:r>
              <a:rPr lang="en-US" b="1" dirty="0" err="1" smtClean="0">
                <a:solidFill>
                  <a:srgbClr val="0070C0"/>
                </a:solidFill>
              </a:rPr>
              <a:t>NoC</a:t>
            </a:r>
            <a:r>
              <a:rPr lang="en-US" b="1" dirty="0" smtClean="0">
                <a:solidFill>
                  <a:srgbClr val="0070C0"/>
                </a:solidFill>
              </a:rPr>
              <a:t> frequency</a:t>
            </a:r>
          </a:p>
          <a:p>
            <a:pPr lvl="1"/>
            <a:r>
              <a:rPr lang="en-US" b="1" dirty="0" smtClean="0"/>
              <a:t>f</a:t>
            </a:r>
            <a:r>
              <a:rPr lang="en-US" b="1" baseline="-25000" dirty="0" smtClean="0"/>
              <a:t>100%</a:t>
            </a:r>
            <a:r>
              <a:rPr lang="en-US" dirty="0" smtClean="0"/>
              <a:t> (baseline), </a:t>
            </a:r>
            <a:r>
              <a:rPr lang="en-US" b="1" dirty="0" smtClean="0"/>
              <a:t>f</a:t>
            </a:r>
            <a:r>
              <a:rPr lang="en-US" b="1" baseline="-25000" dirty="0" smtClean="0"/>
              <a:t>75%</a:t>
            </a:r>
            <a:r>
              <a:rPr lang="en-US" dirty="0" smtClean="0"/>
              <a:t>, </a:t>
            </a:r>
            <a:r>
              <a:rPr lang="en-US" b="1" dirty="0" smtClean="0"/>
              <a:t>f</a:t>
            </a:r>
            <a:r>
              <a:rPr lang="en-US" b="1" baseline="-25000" dirty="0" smtClean="0"/>
              <a:t>50%</a:t>
            </a:r>
            <a:r>
              <a:rPr lang="en-US" dirty="0" smtClean="0"/>
              <a:t>, </a:t>
            </a:r>
            <a:r>
              <a:rPr lang="en-US" b="1" dirty="0" smtClean="0"/>
              <a:t>f</a:t>
            </a:r>
            <a:r>
              <a:rPr lang="en-US" b="1" baseline="-25000" dirty="0" smtClean="0"/>
              <a:t>25%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Epoch-based DVFS</a:t>
            </a:r>
            <a:r>
              <a:rPr lang="en-US" dirty="0" smtClean="0"/>
              <a:t> (adaptive strategies)</a:t>
            </a:r>
          </a:p>
          <a:p>
            <a:pPr lvl="1"/>
            <a:r>
              <a:rPr lang="en-US" b="1" dirty="0" err="1" smtClean="0"/>
              <a:t>f</a:t>
            </a:r>
            <a:r>
              <a:rPr lang="en-US" b="1" baseline="-25000" dirty="0" err="1" smtClean="0"/>
              <a:t>DVFS-dyn</a:t>
            </a:r>
            <a:r>
              <a:rPr lang="en-US" dirty="0" smtClean="0"/>
              <a:t>: Run-time adaptation</a:t>
            </a:r>
          </a:p>
          <a:p>
            <a:pPr lvl="1"/>
            <a:r>
              <a:rPr lang="en-US" b="1" dirty="0" err="1" smtClean="0"/>
              <a:t>f</a:t>
            </a:r>
            <a:r>
              <a:rPr lang="en-US" b="1" baseline="-25000" dirty="0" err="1" smtClean="0"/>
              <a:t>DVFS</a:t>
            </a:r>
            <a:r>
              <a:rPr lang="en-US" b="1" baseline="-25000" dirty="0" smtClean="0"/>
              <a:t>-static</a:t>
            </a:r>
            <a:r>
              <a:rPr lang="en-US" dirty="0" smtClean="0"/>
              <a:t>: Statically (off-line) determined adaptation</a:t>
            </a:r>
          </a:p>
          <a:p>
            <a:endParaRPr lang="en-US" dirty="0" smtClean="0"/>
          </a:p>
          <a:p>
            <a:r>
              <a:rPr lang="en-US" b="1" dirty="0" smtClean="0"/>
              <a:t>Best frequency</a:t>
            </a:r>
            <a:r>
              <a:rPr lang="en-US" dirty="0" smtClean="0"/>
              <a:t>: one that minimizes the energy-delay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4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179517"/>
              </p:ext>
            </p:extLst>
          </p:nvPr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469045"/>
              </p:ext>
            </p:extLst>
          </p:nvPr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7829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Case study: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991404"/>
              </p:ext>
            </p:extLst>
          </p:nvPr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9877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Case study: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939558"/>
              </p:ext>
            </p:extLst>
          </p:nvPr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384981"/>
              </p:ext>
            </p:extLst>
          </p:nvPr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925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Case study: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5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26036"/>
              </p:ext>
            </p:extLst>
          </p:nvPr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6969"/>
              </p:ext>
            </p:extLst>
          </p:nvPr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3973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TextBox 21"/>
          <p:cNvSpPr txBox="1">
            <a:spLocks noChangeArrowheads="1"/>
          </p:cNvSpPr>
          <p:nvPr/>
        </p:nvSpPr>
        <p:spPr bwMode="auto">
          <a:xfrm>
            <a:off x="4025900" y="5080000"/>
            <a:ext cx="533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/>
              <a:t>-38.5 </a:t>
            </a:r>
          </a:p>
        </p:txBody>
      </p:sp>
      <p:sp>
        <p:nvSpPr>
          <p:cNvPr id="83975" name="TextBox 22"/>
          <p:cNvSpPr txBox="1">
            <a:spLocks noChangeArrowheads="1"/>
          </p:cNvSpPr>
          <p:nvPr/>
        </p:nvSpPr>
        <p:spPr bwMode="auto">
          <a:xfrm>
            <a:off x="8356600" y="2032000"/>
            <a:ext cx="533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/>
              <a:t>-83.2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Case study: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/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6021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022" name="TextBox 21"/>
          <p:cNvSpPr txBox="1">
            <a:spLocks noChangeArrowheads="1"/>
          </p:cNvSpPr>
          <p:nvPr/>
        </p:nvSpPr>
        <p:spPr bwMode="auto">
          <a:xfrm>
            <a:off x="4025900" y="5080000"/>
            <a:ext cx="533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/>
              <a:t>-38.5 </a:t>
            </a:r>
          </a:p>
        </p:txBody>
      </p:sp>
      <p:sp>
        <p:nvSpPr>
          <p:cNvPr id="86023" name="TextBox 22"/>
          <p:cNvSpPr txBox="1">
            <a:spLocks noChangeArrowheads="1"/>
          </p:cNvSpPr>
          <p:nvPr/>
        </p:nvSpPr>
        <p:spPr bwMode="auto">
          <a:xfrm>
            <a:off x="8356600" y="2032000"/>
            <a:ext cx="533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/>
              <a:t>-83.2 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8315325" y="4838700"/>
            <a:ext cx="422275" cy="6096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100">
              <a:latin typeface="Calibri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959933" y="2293938"/>
            <a:ext cx="550522" cy="14097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100">
              <a:latin typeface="Calibri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858837" y="5753182"/>
            <a:ext cx="7456488" cy="830997"/>
          </a:xfrm>
          <a:prstGeom prst="rect">
            <a:avLst/>
          </a:prstGeom>
          <a:solidFill>
            <a:srgbClr val="0070C0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Run-time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epoch-based DVFS shows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12.5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energy savings for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2.7%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slowdown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Case study: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1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066" name="Straight Connector 12"/>
          <p:cNvCxnSpPr>
            <a:cxnSpLocks noChangeShapeType="1"/>
          </p:cNvCxnSpPr>
          <p:nvPr/>
        </p:nvCxnSpPr>
        <p:spPr bwMode="auto">
          <a:xfrm>
            <a:off x="1066800" y="2946400"/>
            <a:ext cx="7620000" cy="158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849828"/>
              </p:ext>
            </p:extLst>
          </p:nvPr>
        </p:nvGraphicFramePr>
        <p:xfrm>
          <a:off x="228600" y="1371600"/>
          <a:ext cx="8534400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8191500" y="2362200"/>
            <a:ext cx="384175" cy="2986088"/>
          </a:xfrm>
          <a:prstGeom prst="rect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45425" y="2514600"/>
            <a:ext cx="231775" cy="2819400"/>
          </a:xfrm>
          <a:prstGeom prst="rect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619500" y="2438400"/>
            <a:ext cx="762000" cy="2895600"/>
          </a:xfrm>
          <a:prstGeom prst="rect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134100" y="2438400"/>
            <a:ext cx="762000" cy="2895600"/>
          </a:xfrm>
          <a:prstGeom prst="rect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43756" y="5738773"/>
            <a:ext cx="7456488" cy="830997"/>
          </a:xfrm>
          <a:prstGeom prst="rect">
            <a:avLst/>
          </a:prstGeom>
          <a:solidFill>
            <a:srgbClr val="0070C0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Epoch-based strategies are robust and outperform all static schemes…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Case study: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2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We predict and examine the impact of growing heterogeneity in processor resources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We propose </a:t>
            </a:r>
            <a:r>
              <a:rPr lang="en-US" b="1" cap="small" dirty="0" smtClean="0">
                <a:solidFill>
                  <a:srgbClr val="C00000"/>
                </a:solidFill>
              </a:rPr>
              <a:t>Maestro</a:t>
            </a:r>
            <a:r>
              <a:rPr lang="en-US" dirty="0" smtClean="0">
                <a:solidFill>
                  <a:srgbClr val="0070C0"/>
                </a:solidFill>
              </a:rPr>
              <a:t>, a hypothetical system design framework to tackle heterogeneity with little manual intervention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 envision </a:t>
            </a:r>
            <a:r>
              <a:rPr lang="en-US" b="1" dirty="0" smtClean="0">
                <a:solidFill>
                  <a:srgbClr val="0070C0"/>
                </a:solidFill>
              </a:rPr>
              <a:t>a system that perform better and better over time</a:t>
            </a:r>
            <a:endParaRPr lang="en-US" b="1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Our detailed case study reveals that </a:t>
            </a:r>
            <a:r>
              <a:rPr lang="en-US" b="1" dirty="0" smtClean="0">
                <a:solidFill>
                  <a:srgbClr val="C00000"/>
                </a:solidFill>
              </a:rPr>
              <a:t>learning an application can pay off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95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7/74/Normal_Distribution_PDF.svg/720px-Normal_Distribution_PDF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224" y="3420378"/>
            <a:ext cx="2492904" cy="159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Heterogeneity in multicore processors will grow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2. Processor variations render processor cores “unintentionally”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31700" y="6114673"/>
            <a:ext cx="1280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Borkar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’04]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12299" y="5013067"/>
            <a:ext cx="6319401" cy="1440269"/>
            <a:chOff x="1600971" y="4527939"/>
            <a:chExt cx="6319401" cy="1440269"/>
          </a:xfrm>
        </p:grpSpPr>
        <p:sp>
          <p:nvSpPr>
            <p:cNvPr id="10" name="Rectangle 9"/>
            <p:cNvSpPr/>
            <p:nvPr/>
          </p:nvSpPr>
          <p:spPr>
            <a:xfrm>
              <a:off x="1600971" y="4527939"/>
              <a:ext cx="1476164" cy="144016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core 0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12232" y="4528048"/>
              <a:ext cx="1476164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core 1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24028" y="4528048"/>
              <a:ext cx="1476164" cy="14401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core 2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44208" y="4528048"/>
              <a:ext cx="1476164" cy="14401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core 3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0588" y="3608500"/>
            <a:ext cx="2460930" cy="1404567"/>
            <a:chOff x="380588" y="3608500"/>
            <a:chExt cx="2460930" cy="1404567"/>
          </a:xfrm>
        </p:grpSpPr>
        <p:sp>
          <p:nvSpPr>
            <p:cNvPr id="18" name="TextBox 17"/>
            <p:cNvSpPr txBox="1"/>
            <p:nvPr/>
          </p:nvSpPr>
          <p:spPr>
            <a:xfrm>
              <a:off x="380588" y="3608500"/>
              <a:ext cx="2460930" cy="43088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C00000"/>
                  </a:solidFill>
                  <a:latin typeface="Comic Sans MS" pitchFamily="66" charset="0"/>
                  <a:cs typeface="ZWAdobeF" pitchFamily="2" charset="0"/>
                </a:rPr>
                <a:t>fast, high power</a:t>
              </a:r>
              <a:endParaRPr lang="en-US" sz="2200" b="1" dirty="0">
                <a:solidFill>
                  <a:srgbClr val="C00000"/>
                </a:solidFill>
                <a:latin typeface="Comic Sans MS" pitchFamily="66" charset="0"/>
                <a:cs typeface="ZWAdobeF" pitchFamily="2" charset="0"/>
              </a:endParaRPr>
            </a:p>
          </p:txBody>
        </p:sp>
        <p:cxnSp>
          <p:nvCxnSpPr>
            <p:cNvPr id="16" name="Straight Arrow Connector 15"/>
            <p:cNvCxnSpPr>
              <a:stCxn id="18" idx="2"/>
              <a:endCxn id="10" idx="0"/>
            </p:cNvCxnSpPr>
            <p:nvPr/>
          </p:nvCxnSpPr>
          <p:spPr>
            <a:xfrm>
              <a:off x="1611053" y="4039387"/>
              <a:ext cx="539328" cy="97368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061948" y="3608499"/>
            <a:ext cx="2310248" cy="1404677"/>
            <a:chOff x="810898" y="3608390"/>
            <a:chExt cx="2310248" cy="1404677"/>
          </a:xfrm>
        </p:grpSpPr>
        <p:sp>
          <p:nvSpPr>
            <p:cNvPr id="24" name="TextBox 23"/>
            <p:cNvSpPr txBox="1"/>
            <p:nvPr/>
          </p:nvSpPr>
          <p:spPr>
            <a:xfrm>
              <a:off x="810898" y="3608390"/>
              <a:ext cx="2310248" cy="43088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mic Sans MS" pitchFamily="66" charset="0"/>
                  <a:cs typeface="ZWAdobeF" pitchFamily="2" charset="0"/>
                </a:rPr>
                <a:t>slow, low power</a:t>
              </a:r>
              <a:endPara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ZWAdobeF" pitchFamily="2" charset="0"/>
              </a:endParaRPr>
            </a:p>
          </p:txBody>
        </p:sp>
        <p:cxnSp>
          <p:nvCxnSpPr>
            <p:cNvPr id="25" name="Straight Arrow Connector 24"/>
            <p:cNvCxnSpPr>
              <a:stCxn id="24" idx="2"/>
              <a:endCxn id="14" idx="0"/>
            </p:cNvCxnSpPr>
            <p:nvPr/>
          </p:nvCxnSpPr>
          <p:spPr>
            <a:xfrm flipH="1">
              <a:off x="1742568" y="4039277"/>
              <a:ext cx="223454" cy="973790"/>
            </a:xfrm>
            <a:prstGeom prst="straightConnector1">
              <a:avLst/>
            </a:prstGeom>
            <a:ln w="508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421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2438399"/>
          </a:xfrm>
        </p:spPr>
        <p:txBody>
          <a:bodyPr>
            <a:normAutofit/>
          </a:bodyPr>
          <a:lstStyle/>
          <a:p>
            <a:pPr algn="r"/>
            <a:r>
              <a:rPr lang="en-US" sz="4400" cap="small" dirty="0" smtClean="0">
                <a:solidFill>
                  <a:srgbClr val="C00000"/>
                </a:solidFill>
              </a:rPr>
              <a:t>Maestro</a:t>
            </a:r>
            <a:r>
              <a:rPr lang="en-US" dirty="0" smtClean="0">
                <a:solidFill>
                  <a:srgbClr val="0070C0"/>
                </a:solidFill>
              </a:rPr>
              <a:t>: Orchestrating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Predictive Resource Management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in Future Multicore Systems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876800"/>
            <a:ext cx="5257800" cy="1447800"/>
          </a:xfrm>
        </p:spPr>
        <p:txBody>
          <a:bodyPr>
            <a:normAutofit/>
          </a:bodyPr>
          <a:lstStyle/>
          <a:p>
            <a:pPr algn="l">
              <a:spcBef>
                <a:spcPts val="200"/>
              </a:spcBef>
            </a:pPr>
            <a:r>
              <a:rPr lang="en-US" sz="2200" b="1" u="sng" dirty="0" smtClean="0">
                <a:solidFill>
                  <a:schemeClr val="tx1"/>
                </a:solidFill>
              </a:rPr>
              <a:t>Sangyeun Cho</a:t>
            </a:r>
            <a:r>
              <a:rPr lang="en-US" sz="2200" b="1" dirty="0" smtClean="0">
                <a:solidFill>
                  <a:schemeClr val="tx1"/>
                </a:solidFill>
              </a:rPr>
              <a:t>, Socrates Demetriades</a:t>
            </a:r>
          </a:p>
          <a:p>
            <a:pPr algn="l">
              <a:spcBef>
                <a:spcPts val="100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Computer Science Department</a:t>
            </a: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University of Pittsburgh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3434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61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Heterogeneity in multicore processors will grow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3. Imperfect resource management results in unbalanced and unfair resource usages</a:t>
            </a:r>
          </a:p>
        </p:txBody>
      </p:sp>
      <p:sp>
        <p:nvSpPr>
          <p:cNvPr id="5" name="Oval 4"/>
          <p:cNvSpPr/>
          <p:nvPr/>
        </p:nvSpPr>
        <p:spPr>
          <a:xfrm>
            <a:off x="2987824" y="3537012"/>
            <a:ext cx="1260140" cy="118813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core 0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860032" y="3537012"/>
            <a:ext cx="1260140" cy="118813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core 1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5157192"/>
            <a:ext cx="3600400" cy="14041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0" y="5157192"/>
            <a:ext cx="1800200" cy="14041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580112" y="5157192"/>
            <a:ext cx="792088" cy="14041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5"/>
            <a:endCxn id="7" idx="0"/>
          </p:cNvCxnSpPr>
          <p:nvPr/>
        </p:nvCxnSpPr>
        <p:spPr>
          <a:xfrm>
            <a:off x="4063421" y="4551146"/>
            <a:ext cx="508579" cy="60604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9" idx="3"/>
            <a:endCxn id="7" idx="0"/>
          </p:cNvCxnSpPr>
          <p:nvPr/>
        </p:nvCxnSpPr>
        <p:spPr>
          <a:xfrm flipH="1">
            <a:off x="4572000" y="4551146"/>
            <a:ext cx="472575" cy="60604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96236" y="6114673"/>
            <a:ext cx="1019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Iyer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’04]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372208" y="4210081"/>
            <a:ext cx="2178254" cy="1404677"/>
            <a:chOff x="622291" y="3608390"/>
            <a:chExt cx="2178254" cy="1404677"/>
          </a:xfrm>
        </p:grpSpPr>
        <p:sp>
          <p:nvSpPr>
            <p:cNvPr id="13" name="TextBox 12"/>
            <p:cNvSpPr txBox="1"/>
            <p:nvPr/>
          </p:nvSpPr>
          <p:spPr>
            <a:xfrm>
              <a:off x="810898" y="3608390"/>
              <a:ext cx="1989647" cy="43088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latin typeface="Comic Sans MS" pitchFamily="66" charset="0"/>
                  <a:cs typeface="ZWAdobeF" pitchFamily="2" charset="0"/>
                </a:rPr>
                <a:t>shared cache</a:t>
              </a:r>
              <a:endParaRPr lang="en-US" sz="2200" b="1" dirty="0">
                <a:latin typeface="Comic Sans MS" pitchFamily="66" charset="0"/>
                <a:cs typeface="ZWAdobeF" pitchFamily="2" charset="0"/>
              </a:endParaRP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22291" y="4039277"/>
              <a:ext cx="1183431" cy="97379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088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Heterogeneity in multicore processors will grow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/>
              <a:t>Intermittent and permanent faults degrade a system</a:t>
            </a:r>
          </a:p>
          <a:p>
            <a:pPr marL="0" indent="0">
              <a:buNone/>
            </a:pPr>
            <a:endParaRPr lang="en-US" b="1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2285746" y="3514092"/>
            <a:ext cx="4572508" cy="3029399"/>
            <a:chOff x="2447764" y="3523492"/>
            <a:chExt cx="4572508" cy="3029399"/>
          </a:xfrm>
        </p:grpSpPr>
        <p:grpSp>
          <p:nvGrpSpPr>
            <p:cNvPr id="13" name="Group 12"/>
            <p:cNvGrpSpPr/>
            <p:nvPr/>
          </p:nvGrpSpPr>
          <p:grpSpPr>
            <a:xfrm>
              <a:off x="2447764" y="3528555"/>
              <a:ext cx="1800200" cy="3024336"/>
              <a:chOff x="2717794" y="3537012"/>
              <a:chExt cx="1800200" cy="302433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987824" y="3537012"/>
                <a:ext cx="1260140" cy="1188132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core 0</a:t>
                </a:r>
                <a:endParaRPr lang="en-US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717794" y="5157192"/>
                <a:ext cx="1800200" cy="1404156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>
                <a:stCxn id="5" idx="4"/>
                <a:endCxn id="7" idx="0"/>
              </p:cNvCxnSpPr>
              <p:nvPr/>
            </p:nvCxnSpPr>
            <p:spPr>
              <a:xfrm>
                <a:off x="3617894" y="4725144"/>
                <a:ext cx="0" cy="43204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5220072" y="3523492"/>
              <a:ext cx="1800200" cy="3019999"/>
              <a:chOff x="4590002" y="3537012"/>
              <a:chExt cx="1800200" cy="3019999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4860032" y="3537012"/>
                <a:ext cx="1260140" cy="118813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core 1</a:t>
                </a:r>
                <a:endParaRPr lang="en-US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590002" y="5152855"/>
                <a:ext cx="1800200" cy="140415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9" idx="4"/>
                <a:endCxn id="26" idx="0"/>
              </p:cNvCxnSpPr>
              <p:nvPr/>
            </p:nvCxnSpPr>
            <p:spPr>
              <a:xfrm>
                <a:off x="5490102" y="4725144"/>
                <a:ext cx="0" cy="427711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076" name="Picture 4" descr="http://www.openclipart.org/image/800px/svg_to_png/Po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837" y="4569368"/>
            <a:ext cx="1422158" cy="131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www.openclipart.org/image/800px/svg_to_png/Po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395" y="4046253"/>
            <a:ext cx="1422158" cy="131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21"/>
          <p:cNvSpPr/>
          <p:nvPr/>
        </p:nvSpPr>
        <p:spPr>
          <a:xfrm>
            <a:off x="5252882" y="4220760"/>
            <a:ext cx="507250" cy="5763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478233" y="4702223"/>
            <a:ext cx="1105508" cy="1372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179440" y="6114673"/>
            <a:ext cx="1280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Borkar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’04]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9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0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Observation</a:t>
            </a:r>
          </a:p>
          <a:p>
            <a:pPr lvl="1"/>
            <a:r>
              <a:rPr lang="en-US" dirty="0" smtClean="0"/>
              <a:t>Heterogeneity in computing resource grows</a:t>
            </a:r>
          </a:p>
          <a:p>
            <a:pPr lvl="1"/>
            <a:r>
              <a:rPr lang="en-US" dirty="0" smtClean="0"/>
              <a:t>Need to manage resources differently</a:t>
            </a:r>
          </a:p>
          <a:p>
            <a:r>
              <a:rPr lang="en-US" b="1" cap="small" dirty="0" smtClean="0">
                <a:solidFill>
                  <a:srgbClr val="C00000"/>
                </a:solidFill>
              </a:rPr>
              <a:t>Maestro</a:t>
            </a:r>
            <a:r>
              <a:rPr lang="en-US" b="1" dirty="0" smtClean="0">
                <a:solidFill>
                  <a:srgbClr val="0070C0"/>
                </a:solidFill>
              </a:rPr>
              <a:t>: a system design framework</a:t>
            </a:r>
          </a:p>
          <a:p>
            <a:pPr lvl="1"/>
            <a:r>
              <a:rPr lang="en-US" dirty="0" smtClean="0"/>
              <a:t>To better deal with heterogeneous resources in multicore chips; to better scale them</a:t>
            </a:r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Case study</a:t>
            </a:r>
          </a:p>
          <a:p>
            <a:pPr lvl="1"/>
            <a:r>
              <a:rPr lang="en-US" dirty="0" smtClean="0"/>
              <a:t>Parallel program is split into “epochs”</a:t>
            </a:r>
          </a:p>
          <a:p>
            <a:pPr lvl="1"/>
            <a:r>
              <a:rPr lang="en-US" dirty="0" smtClean="0"/>
              <a:t>Remember how each epoch behaved</a:t>
            </a:r>
          </a:p>
          <a:p>
            <a:pPr lvl="1"/>
            <a:r>
              <a:rPr lang="en-US" dirty="0" smtClean="0"/>
              <a:t>Utilize past behavior to predict and control future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7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 with			     or not?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59160406"/>
              </p:ext>
            </p:extLst>
          </p:nvPr>
        </p:nvGraphicFramePr>
        <p:xfrm>
          <a:off x="1151620" y="2714092"/>
          <a:ext cx="33483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9156575"/>
              </p:ext>
            </p:extLst>
          </p:nvPr>
        </p:nvGraphicFramePr>
        <p:xfrm>
          <a:off x="4752020" y="2750096"/>
          <a:ext cx="2916324" cy="262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499271" y="3788920"/>
            <a:ext cx="246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Avg. Program Performance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(relative to RND)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1780" y="5564269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=0.08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5564269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=0.16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(When offered load is low)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699792" y="548680"/>
            <a:ext cx="2808312" cy="648012"/>
            <a:chOff x="1600971" y="4527939"/>
            <a:chExt cx="6319401" cy="1440269"/>
          </a:xfrm>
        </p:grpSpPr>
        <p:sp>
          <p:nvSpPr>
            <p:cNvPr id="13" name="Rectangle 12"/>
            <p:cNvSpPr/>
            <p:nvPr/>
          </p:nvSpPr>
          <p:spPr>
            <a:xfrm>
              <a:off x="1600971" y="4527939"/>
              <a:ext cx="1476164" cy="144016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0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12232" y="4528048"/>
              <a:ext cx="1476164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1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24028" y="4528048"/>
              <a:ext cx="1476164" cy="14401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2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44208" y="4528048"/>
              <a:ext cx="1476164" cy="14401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3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04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8" grpId="0"/>
      <p:bldP spid="9" grpId="0"/>
      <p:bldP spid="10" grpId="0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87930404"/>
              </p:ext>
            </p:extLst>
          </p:nvPr>
        </p:nvGraphicFramePr>
        <p:xfrm>
          <a:off x="1151620" y="2714092"/>
          <a:ext cx="33483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551132968"/>
              </p:ext>
            </p:extLst>
          </p:nvPr>
        </p:nvGraphicFramePr>
        <p:xfrm>
          <a:off x="4752020" y="2750096"/>
          <a:ext cx="2916324" cy="262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499271" y="3788920"/>
            <a:ext cx="246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Avg. Program Performance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(relative to RND)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1780" y="5564269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=0.08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5564269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=0.16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(When offered load is low)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Deal with			     or not?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699792" y="548680"/>
            <a:ext cx="2808312" cy="648012"/>
            <a:chOff x="1600971" y="4527939"/>
            <a:chExt cx="6319401" cy="1440269"/>
          </a:xfrm>
        </p:grpSpPr>
        <p:sp>
          <p:nvSpPr>
            <p:cNvPr id="25" name="Rectangle 24"/>
            <p:cNvSpPr/>
            <p:nvPr/>
          </p:nvSpPr>
          <p:spPr>
            <a:xfrm>
              <a:off x="1600971" y="4527939"/>
              <a:ext cx="1476164" cy="144016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0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212232" y="4528048"/>
              <a:ext cx="1476164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1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24028" y="4528048"/>
              <a:ext cx="1476164" cy="14401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2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44208" y="4528048"/>
              <a:ext cx="1476164" cy="14401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3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703457" y="2506415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3%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73268" y="2506415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3%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8099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22377469"/>
              </p:ext>
            </p:extLst>
          </p:nvPr>
        </p:nvGraphicFramePr>
        <p:xfrm>
          <a:off x="1151620" y="2714092"/>
          <a:ext cx="33483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6849366"/>
              </p:ext>
            </p:extLst>
          </p:nvPr>
        </p:nvGraphicFramePr>
        <p:xfrm>
          <a:off x="4752020" y="2750096"/>
          <a:ext cx="2916324" cy="262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499271" y="3788920"/>
            <a:ext cx="246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Avg. Program Performance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(relative to RND)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1780" y="5564269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=0.08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5564269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=0.16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(When offered load is low)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Deal with			     or not?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99792" y="548680"/>
            <a:ext cx="2808312" cy="648012"/>
            <a:chOff x="1600971" y="4527939"/>
            <a:chExt cx="6319401" cy="1440269"/>
          </a:xfrm>
        </p:grpSpPr>
        <p:sp>
          <p:nvSpPr>
            <p:cNvPr id="15" name="Rectangle 14"/>
            <p:cNvSpPr/>
            <p:nvPr/>
          </p:nvSpPr>
          <p:spPr>
            <a:xfrm>
              <a:off x="1600971" y="4527939"/>
              <a:ext cx="1476164" cy="144016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0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12232" y="4528048"/>
              <a:ext cx="1476164" cy="1440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1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24028" y="4528048"/>
              <a:ext cx="1476164" cy="14401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2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44208" y="4528048"/>
              <a:ext cx="1476164" cy="14401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core 3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703457" y="2506415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3%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73268" y="2506415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3%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5896" y="250641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18%</a:t>
            </a:r>
            <a:endParaRPr lang="en-US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40252" y="250641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35%</a:t>
            </a:r>
            <a:endParaRPr lang="en-US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6116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27171</TotalTime>
  <Words>1192</Words>
  <Application>Microsoft Office PowerPoint</Application>
  <PresentationFormat>On-screen Show (4:3)</PresentationFormat>
  <Paragraphs>243</Paragraphs>
  <Slides>30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Maestro: Orchestrating Predictive Resource Management in Future Multicore Systems</vt:lpstr>
      <vt:lpstr>Prelude</vt:lpstr>
      <vt:lpstr>Prelude</vt:lpstr>
      <vt:lpstr>Prelude</vt:lpstr>
      <vt:lpstr>Prelude</vt:lpstr>
      <vt:lpstr>Our contributions</vt:lpstr>
      <vt:lpstr>Deal with        or not?</vt:lpstr>
      <vt:lpstr>Deal with        or not?</vt:lpstr>
      <vt:lpstr>Deal with        or not?</vt:lpstr>
      <vt:lpstr>PowerPoint Presentation</vt:lpstr>
      <vt:lpstr>Maestro: Vision</vt:lpstr>
      <vt:lpstr>Maestro: Big picture</vt:lpstr>
      <vt:lpstr>Maestro: Learning environment</vt:lpstr>
      <vt:lpstr>Maestro: Learning application</vt:lpstr>
      <vt:lpstr>Maestro: Leveraging annotations</vt:lpstr>
      <vt:lpstr>Example problems</vt:lpstr>
      <vt:lpstr>Research questions</vt:lpstr>
      <vt:lpstr>Cadenza: Case study</vt:lpstr>
      <vt:lpstr>Case study: Program epochs</vt:lpstr>
      <vt:lpstr>Case study: Methodology</vt:lpstr>
      <vt:lpstr>Case study: Power model</vt:lpstr>
      <vt:lpstr>Case study: Evaluation space</vt:lpstr>
      <vt:lpstr>Case study: Results</vt:lpstr>
      <vt:lpstr>Case study: Results</vt:lpstr>
      <vt:lpstr>Case study: Results</vt:lpstr>
      <vt:lpstr>Case study: Results</vt:lpstr>
      <vt:lpstr>Case study: Results</vt:lpstr>
      <vt:lpstr>Case study: Results</vt:lpstr>
      <vt:lpstr>Postlude</vt:lpstr>
      <vt:lpstr>Maestro: Orchestrating Predictive Resource Management in Future Multicore Systems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PCM in Computer Systems: an End-to-End Exploration</dc:title>
  <dc:creator>Sangyeun Cho</dc:creator>
  <cp:lastModifiedBy>Sangyeun Cho</cp:lastModifiedBy>
  <cp:revision>354</cp:revision>
  <dcterms:created xsi:type="dcterms:W3CDTF">2011-03-21T11:59:35Z</dcterms:created>
  <dcterms:modified xsi:type="dcterms:W3CDTF">2011-06-07T03:12:17Z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1304353433</vt:lpwstr>
  </property>
</Properties>
</file>